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9" r:id="rId5"/>
    <p:sldId id="259" r:id="rId6"/>
    <p:sldId id="261" r:id="rId7"/>
    <p:sldId id="262" r:id="rId8"/>
    <p:sldId id="264" r:id="rId9"/>
    <p:sldId id="260" r:id="rId10"/>
    <p:sldId id="263" r:id="rId11"/>
    <p:sldId id="270" r:id="rId12"/>
    <p:sldId id="271" r:id="rId13"/>
    <p:sldId id="268" r:id="rId14"/>
    <p:sldId id="272" r:id="rId15"/>
    <p:sldId id="273" r:id="rId16"/>
    <p:sldId id="274" r:id="rId17"/>
    <p:sldId id="276" r:id="rId18"/>
    <p:sldId id="277" r:id="rId19"/>
    <p:sldId id="278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4392" userDrawn="1">
          <p15:clr>
            <a:srgbClr val="A4A3A4"/>
          </p15:clr>
        </p15:guide>
        <p15:guide id="6" pos="7008" userDrawn="1">
          <p15:clr>
            <a:srgbClr val="A4A3A4"/>
          </p15:clr>
        </p15:guide>
        <p15:guide id="7" pos="672" userDrawn="1">
          <p15:clr>
            <a:srgbClr val="A4A3A4"/>
          </p15:clr>
        </p15:guide>
        <p15:guide id="8" orient="horz" pos="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212" autoAdjust="0"/>
  </p:normalViewPr>
  <p:slideViewPr>
    <p:cSldViewPr snapToGrid="0">
      <p:cViewPr>
        <p:scale>
          <a:sx n="66" d="100"/>
          <a:sy n="66" d="100"/>
        </p:scale>
        <p:origin x="668" y="68"/>
      </p:cViewPr>
      <p:guideLst>
        <p:guide orient="horz" pos="3000"/>
        <p:guide pos="3264"/>
        <p:guide orient="horz" pos="1296"/>
        <p:guide pos="3840"/>
        <p:guide pos="4392"/>
        <p:guide pos="7008"/>
        <p:guide pos="672"/>
        <p:guide orient="horz" pos="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Julio </a:t>
            </a:r>
          </a:p>
        </p:txBody>
      </p:sp>
    </p:spTree>
    <p:extLst>
      <p:ext uri="{BB962C8B-B14F-4D97-AF65-F5344CB8AC3E}">
        <p14:creationId xmlns:p14="http://schemas.microsoft.com/office/powerpoint/2010/main" val="275862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 </a:t>
            </a:r>
            <a:r>
              <a:rPr lang="en-US" altLang="en-US" sz="1200" dirty="0">
                <a:latin typeface="Inter"/>
              </a:rPr>
              <a:t>Comment from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3"/>
              </a:rPr>
              <a:t>World Health Organization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  </a:t>
            </a:r>
            <a:r>
              <a:rPr lang="en-US" sz="12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2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1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57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3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13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ggle.com/" TargetMode="External"/><Relationship Id="rId3" Type="http://schemas.openxmlformats.org/officeDocument/2006/relationships/hyperlink" Target="https://www.kaggle.com/vaishnavivenkatesan/world-population" TargetMode="External"/><Relationship Id="rId7" Type="http://schemas.openxmlformats.org/officeDocument/2006/relationships/hyperlink" Target="https://github.com/CSSEGISandData/COVID-19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eblina00/insights-on-eda-of-covid19-world-vaccination" TargetMode="External"/><Relationship Id="rId5" Type="http://schemas.openxmlformats.org/officeDocument/2006/relationships/hyperlink" Target="https://www.kaggle.com/xholisilemantshongo/vaccination-progress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emergencies/diseases/novel-coronavirus-201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8" y="2009163"/>
            <a:ext cx="9953625" cy="332919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Julio Montano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b="1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ACF1D-AB0C-47F8-B629-BE0BD3C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892F-022E-437D-9E41-0999452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(less than 600 cases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are likely benefiting by bordering only the sea. Strict travel policies may be responsible for low confirmed cases.</a:t>
            </a: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07AEA-CC32-4D5B-A305-D2231792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1256518"/>
            <a:ext cx="10267952" cy="44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Deaths</a:t>
            </a:r>
            <a:endParaRPr lang="en-US" sz="2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5042A-252D-43A3-AC67-5CE7DB30A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4" y="1200839"/>
            <a:ext cx="11027884" cy="47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2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14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Deaths – Percent (Deaths/Confirmed)</a:t>
            </a:r>
            <a:br>
              <a:rPr lang="en-US" dirty="0"/>
            </a:br>
            <a:r>
              <a:rPr lang="en-US" sz="2200" dirty="0"/>
              <a:t>(Countries with 2M or greater confirmed cases)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D1672-0F8F-4BAC-8110-5B7E9C319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1" y="1200839"/>
            <a:ext cx="10945236" cy="52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67209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Fully Vaccinated </a:t>
            </a:r>
            <a:br>
              <a:rPr lang="en-US" sz="4400" dirty="0"/>
            </a:br>
            <a:r>
              <a:rPr lang="en-US" sz="3100" dirty="0"/>
              <a:t>(Top Ten and Least Ten Countries)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5D865-6236-44F9-AFAA-66A281AD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1" y="1479847"/>
            <a:ext cx="4578756" cy="4540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7C1C6-950E-4791-A56E-1EA53B201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24" y="1608881"/>
            <a:ext cx="4701251" cy="45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1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6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82774-A597-4DF6-BCA4-AEA54AA35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5" y="1657072"/>
            <a:ext cx="4960651" cy="3339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4DAAD-D48C-42AB-9831-47EEE396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19" y="1656624"/>
            <a:ext cx="5153681" cy="3339681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1414C255-562E-4271-8249-5606B21DB05D}"/>
              </a:ext>
            </a:extLst>
          </p:cNvPr>
          <p:cNvSpPr txBox="1">
            <a:spLocks/>
          </p:cNvSpPr>
          <p:nvPr/>
        </p:nvSpPr>
        <p:spPr>
          <a:xfrm>
            <a:off x="2024606" y="1171052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596959A-F775-4ABD-B5C9-78FC3817EBAD}"/>
              </a:ext>
            </a:extLst>
          </p:cNvPr>
          <p:cNvSpPr txBox="1">
            <a:spLocks/>
          </p:cNvSpPr>
          <p:nvPr/>
        </p:nvSpPr>
        <p:spPr>
          <a:xfrm>
            <a:off x="7170452" y="1196705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</p:spTree>
    <p:extLst>
      <p:ext uri="{BB962C8B-B14F-4D97-AF65-F5344CB8AC3E}">
        <p14:creationId xmlns:p14="http://schemas.microsoft.com/office/powerpoint/2010/main" val="394635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889" y="38081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6F8A2B-78AF-4E36-8074-C27EBDFDA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1633840"/>
            <a:ext cx="4759019" cy="3326984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6C5C848E-0ADF-4767-8C04-46FD377E0E28}"/>
              </a:ext>
            </a:extLst>
          </p:cNvPr>
          <p:cNvSpPr txBox="1">
            <a:spLocks/>
          </p:cNvSpPr>
          <p:nvPr/>
        </p:nvSpPr>
        <p:spPr>
          <a:xfrm>
            <a:off x="2209801" y="1180000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D14BF-DE84-4639-B7C5-6541C1B1F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39" y="1633840"/>
            <a:ext cx="4876904" cy="3365079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86456C2-DC94-4457-97B6-C96649C7DFFC}"/>
              </a:ext>
            </a:extLst>
          </p:cNvPr>
          <p:cNvSpPr txBox="1">
            <a:spLocks/>
          </p:cNvSpPr>
          <p:nvPr/>
        </p:nvSpPr>
        <p:spPr>
          <a:xfrm>
            <a:off x="7246331" y="1182011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</p:spTree>
    <p:extLst>
      <p:ext uri="{BB962C8B-B14F-4D97-AF65-F5344CB8AC3E}">
        <p14:creationId xmlns:p14="http://schemas.microsoft.com/office/powerpoint/2010/main" val="272326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6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C084-6B29-4E93-932E-A109808D7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88" y="1460912"/>
            <a:ext cx="7304182" cy="41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32D0E-C2A5-4905-8F64-A4ADC470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2DC66-956C-491D-9068-0C20BC6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4CB3B-2910-4BBC-A9B9-46CAEDAF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30BCE-0EDC-41CC-9A5C-6A2C1F611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1" y="1817225"/>
            <a:ext cx="4606236" cy="3240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ED8E23-D4CF-4BCD-A474-04B3E7A74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81" y="1817226"/>
            <a:ext cx="4606236" cy="3240912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9A3B9815-E80F-4C4D-AEFD-C184A8ADF626}"/>
              </a:ext>
            </a:extLst>
          </p:cNvPr>
          <p:cNvSpPr txBox="1">
            <a:spLocks/>
          </p:cNvSpPr>
          <p:nvPr/>
        </p:nvSpPr>
        <p:spPr>
          <a:xfrm>
            <a:off x="2209800" y="1206147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2C1C9508-5EFA-448D-A1CD-0B61AB7B2AD3}"/>
              </a:ext>
            </a:extLst>
          </p:cNvPr>
          <p:cNvSpPr txBox="1">
            <a:spLocks/>
          </p:cNvSpPr>
          <p:nvPr/>
        </p:nvSpPr>
        <p:spPr>
          <a:xfrm>
            <a:off x="7200644" y="1206146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B463EAEC-424C-4E2D-B5D8-BEFBC19C529E}"/>
              </a:ext>
            </a:extLst>
          </p:cNvPr>
          <p:cNvSpPr txBox="1">
            <a:spLocks/>
          </p:cNvSpPr>
          <p:nvPr/>
        </p:nvSpPr>
        <p:spPr>
          <a:xfrm>
            <a:off x="723417" y="314532"/>
            <a:ext cx="10515600" cy="1111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Covid-19 Vaccine Percentages </a:t>
            </a:r>
          </a:p>
          <a:p>
            <a:pPr algn="ctr"/>
            <a:r>
              <a:rPr lang="en-US" sz="1900" dirty="0"/>
              <a:t>(Box plot with outliers)</a:t>
            </a:r>
          </a:p>
        </p:txBody>
      </p:sp>
    </p:spTree>
    <p:extLst>
      <p:ext uri="{BB962C8B-B14F-4D97-AF65-F5344CB8AC3E}">
        <p14:creationId xmlns:p14="http://schemas.microsoft.com/office/powerpoint/2010/main" val="345593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32D0E-C2A5-4905-8F64-A4ADC470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2DC66-956C-491D-9068-0C20BC6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4CB3B-2910-4BBC-A9B9-46CAEDAF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18</a:t>
            </a:fld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A3B9815-E80F-4C4D-AEFD-C184A8ADF626}"/>
              </a:ext>
            </a:extLst>
          </p:cNvPr>
          <p:cNvSpPr txBox="1">
            <a:spLocks/>
          </p:cNvSpPr>
          <p:nvPr/>
        </p:nvSpPr>
        <p:spPr>
          <a:xfrm>
            <a:off x="2209800" y="1321897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2C1C9508-5EFA-448D-A1CD-0B61AB7B2AD3}"/>
              </a:ext>
            </a:extLst>
          </p:cNvPr>
          <p:cNvSpPr txBox="1">
            <a:spLocks/>
          </p:cNvSpPr>
          <p:nvPr/>
        </p:nvSpPr>
        <p:spPr>
          <a:xfrm>
            <a:off x="7200644" y="1321896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B463EAEC-424C-4E2D-B5D8-BEFBC19C529E}"/>
              </a:ext>
            </a:extLst>
          </p:cNvPr>
          <p:cNvSpPr txBox="1">
            <a:spLocks/>
          </p:cNvSpPr>
          <p:nvPr/>
        </p:nvSpPr>
        <p:spPr>
          <a:xfrm>
            <a:off x="838200" y="349662"/>
            <a:ext cx="10515600" cy="1111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Covid-19 Vaccine Percentages </a:t>
            </a:r>
          </a:p>
          <a:p>
            <a:pPr algn="ctr"/>
            <a:r>
              <a:rPr lang="en-US" sz="1900" dirty="0"/>
              <a:t>(Box plot excludes outliers)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45603-71B1-4384-A181-DC2AA9C7E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0" y="1877152"/>
            <a:ext cx="4585451" cy="3192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06597-8A9B-456D-802D-961130F5E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98" y="1877152"/>
            <a:ext cx="4676594" cy="31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8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AEB5F-F639-4224-9DBA-375CFDE7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4D911-AECE-4E89-AF4A-97B2710E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F7BE1-0DB2-4F16-B327-7747F60D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CE639-D774-4A38-B6F0-547E053A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4082"/>
            <a:ext cx="10058399" cy="48799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788023-E63B-482B-B33D-1B11BB111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150" y="2579744"/>
            <a:ext cx="825818" cy="917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90CC1-5D24-4A90-A4CE-7F4577A9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679" y="4915136"/>
            <a:ext cx="822515" cy="9775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6AFE82-521C-493A-9738-84B4655E10E5}"/>
              </a:ext>
            </a:extLst>
          </p:cNvPr>
          <p:cNvCxnSpPr/>
          <p:nvPr/>
        </p:nvCxnSpPr>
        <p:spPr>
          <a:xfrm flipH="1">
            <a:off x="6595979" y="3528012"/>
            <a:ext cx="123296" cy="21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58AF1-059C-4402-9035-EBCA0D12D3E4}"/>
              </a:ext>
            </a:extLst>
          </p:cNvPr>
          <p:cNvCxnSpPr/>
          <p:nvPr/>
        </p:nvCxnSpPr>
        <p:spPr>
          <a:xfrm flipH="1" flipV="1">
            <a:off x="7110575" y="4869271"/>
            <a:ext cx="71966" cy="8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34B802F-9812-45B1-B79D-11BB16AF8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980" y="4688846"/>
            <a:ext cx="738663" cy="87788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0C36B7-B43D-4D28-BC2A-4B45A8C6A8A1}"/>
              </a:ext>
            </a:extLst>
          </p:cNvPr>
          <p:cNvCxnSpPr>
            <a:cxnSpLocks/>
          </p:cNvCxnSpPr>
          <p:nvPr/>
        </p:nvCxnSpPr>
        <p:spPr>
          <a:xfrm flipV="1">
            <a:off x="3020643" y="4074421"/>
            <a:ext cx="545114" cy="54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3">
            <a:extLst>
              <a:ext uri="{FF2B5EF4-FFF2-40B4-BE49-F238E27FC236}">
                <a16:creationId xmlns:a16="http://schemas.microsoft.com/office/drawing/2014/main" id="{E7C07790-CF27-40B5-8659-5A64568497A6}"/>
              </a:ext>
            </a:extLst>
          </p:cNvPr>
          <p:cNvSpPr txBox="1">
            <a:spLocks/>
          </p:cNvSpPr>
          <p:nvPr/>
        </p:nvSpPr>
        <p:spPr>
          <a:xfrm>
            <a:off x="1216995" y="471509"/>
            <a:ext cx="9506686" cy="5762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Covid-19 Countries: Bermuda, Israel, Seychelles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F29675-33F8-4613-AF2C-2D6A57EE786E}"/>
              </a:ext>
            </a:extLst>
          </p:cNvPr>
          <p:cNvSpPr txBox="1"/>
          <p:nvPr/>
        </p:nvSpPr>
        <p:spPr>
          <a:xfrm>
            <a:off x="2599614" y="962403"/>
            <a:ext cx="659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High GDP,  High Vaccination Rate, and Low Death Rate by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b="1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65524" y="1017490"/>
            <a:ext cx="105156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Project Summary/Objectives </a:t>
            </a:r>
          </a:p>
          <a:p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The team objectives are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Pandas data queries, Matplotlib data visualization charts, and GMAPS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r>
              <a:rPr lang="en-US" sz="1700" dirty="0"/>
              <a:t>Questions asked by the Team </a:t>
            </a:r>
          </a:p>
          <a:p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Where did the first Covid-19 cases get reported?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Availability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Does GDP and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Which countries are impacted the most and least by the covid 19 outbreak?  </a:t>
            </a:r>
          </a:p>
          <a:p>
            <a:endParaRPr lang="en-US" sz="1700" dirty="0"/>
          </a:p>
          <a:p>
            <a:r>
              <a:rPr lang="en-US" sz="1700" dirty="0"/>
              <a:t>Were the questions answered to the teams satisfaction?   The following exceptions were noted during the teams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Mexico - unusually high percent relationship between deaths and the number of confirmed Covid 19 cases.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US - discontinuance  of reporting Covid 19 recoveries in mid December 2020.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4E82E-C648-46BF-B81C-6E9F354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3AD4-BD37-4211-85A4-DB5E5AC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5114C-C13B-40D3-A75A-22BFA6C3F723}"/>
              </a:ext>
            </a:extLst>
          </p:cNvPr>
          <p:cNvSpPr txBox="1"/>
          <p:nvPr/>
        </p:nvSpPr>
        <p:spPr>
          <a:xfrm>
            <a:off x="3535681" y="2357306"/>
            <a:ext cx="5074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slides</a:t>
            </a:r>
          </a:p>
          <a:p>
            <a:r>
              <a:rPr lang="en-US" dirty="0"/>
              <a:t>Clay – bar graph of reported cases 1/22/20 </a:t>
            </a:r>
            <a:r>
              <a:rPr lang="en-US" i="1" dirty="0">
                <a:solidFill>
                  <a:srgbClr val="FF0000"/>
                </a:solidFill>
              </a:rPr>
              <a:t>(added lcs)</a:t>
            </a:r>
          </a:p>
          <a:p>
            <a:r>
              <a:rPr lang="en-US" dirty="0"/>
              <a:t>Revathi – vaccine top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bottom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all by percent/population</a:t>
            </a:r>
          </a:p>
          <a:p>
            <a:r>
              <a:rPr lang="en-US" dirty="0"/>
              <a:t>Julio - %deaths against pop and </a:t>
            </a:r>
            <a:r>
              <a:rPr lang="en-US" dirty="0" err="1"/>
              <a:t>gdp</a:t>
            </a:r>
            <a:endParaRPr lang="en-US" dirty="0"/>
          </a:p>
          <a:p>
            <a:r>
              <a:rPr lang="en-US" dirty="0"/>
              <a:t>	map of top 10 (per Revathi)</a:t>
            </a:r>
          </a:p>
        </p:txBody>
      </p:sp>
    </p:spTree>
    <p:extLst>
      <p:ext uri="{BB962C8B-B14F-4D97-AF65-F5344CB8AC3E}">
        <p14:creationId xmlns:p14="http://schemas.microsoft.com/office/powerpoint/2010/main" val="160774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                  </a:t>
            </a:r>
            <a:r>
              <a:rPr lang="en-US" sz="4400" b="1" dirty="0"/>
              <a:t>Novel Corona Virus 2019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966787" y="2464308"/>
            <a:ext cx="112252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 for 2019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 for 2019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World Vaccinations up to May 2021</a:t>
            </a:r>
          </a:p>
          <a:p>
            <a:r>
              <a:rPr lang="en-US" sz="1400" dirty="0">
                <a:hlinkClick r:id="rId5"/>
              </a:rPr>
              <a:t>https://www.kaggle.com/xholisilemantshongo/vaccination-progress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https://www.kaggle.com/deblina00/insights-on-eda-of-covid19-world-vaccination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Health Organization tables</a:t>
            </a:r>
          </a:p>
          <a:p>
            <a:r>
              <a:rPr lang="en-US" sz="1400" dirty="0">
                <a:hlinkClick r:id="rId4"/>
              </a:rPr>
              <a:t>https://www.kaggle.com/sudalairajkumar/novel-corona-virus-2019-dataset</a:t>
            </a:r>
            <a:r>
              <a:rPr lang="en-US" sz="1400" dirty="0"/>
              <a:t> </a:t>
            </a:r>
          </a:p>
          <a:p>
            <a:r>
              <a:rPr lang="en-US" sz="1400" dirty="0"/>
              <a:t>Global Time Series on covid -19 affected cases – 3 separate files: Confirmed, Deaths, Recovered</a:t>
            </a:r>
            <a:endParaRPr lang="en-US" sz="1400" dirty="0">
              <a:hlinkClick r:id="rId4"/>
            </a:endParaRPr>
          </a:p>
          <a:p>
            <a:endParaRPr lang="en-US" sz="1400" dirty="0"/>
          </a:p>
          <a:p>
            <a:r>
              <a:rPr lang="en-US" sz="1400" dirty="0"/>
              <a:t>Optional data,  not used in analysis:</a:t>
            </a: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7"/>
              </a:rPr>
              <a:t>GitHub Repository</a:t>
            </a:r>
            <a:r>
              <a:rPr lang="en-US" sz="1400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966787" y="1516088"/>
            <a:ext cx="7279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</a:t>
            </a:r>
          </a:p>
          <a:p>
            <a:r>
              <a:rPr lang="en-US" dirty="0"/>
              <a:t>Primary Sources from </a:t>
            </a:r>
            <a:r>
              <a:rPr lang="en-US" dirty="0">
                <a:hlinkClick r:id="rId8"/>
              </a:rPr>
              <a:t>www.Kaggle.com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FF2-0263-4E24-B7FE-88E8CB8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FEB9-1C69-4EF6-99F2-7D4678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362405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Where did the first Covid-19 cases get reported?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19853"/>
            <a:ext cx="9410702" cy="3897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China reported 17 deaths on January 22, 2020.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5EE11E-A09A-42FD-B66D-EEB5101C8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7" y="1259361"/>
            <a:ext cx="8736608" cy="44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97F15-0ECB-4058-ABF5-62C197E9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7" y="827074"/>
            <a:ext cx="11286386" cy="56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6" y="1005218"/>
            <a:ext cx="10702264" cy="535113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9240-CD98-4A21-9958-9386673C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EB985-1B22-4FAE-A266-3467DAF4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FA7B-69BC-488B-B316-CB86E202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FB120-079C-420E-B6A4-6C52438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392282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102k. 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382" y="5854257"/>
            <a:ext cx="9734552" cy="5128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4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65" y="21774"/>
            <a:ext cx="1122527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 - </a:t>
            </a:r>
            <a:r>
              <a:rPr lang="en-US" sz="4000" dirty="0"/>
              <a:t>1M or greater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11FD5-1624-4334-A846-9C24666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F95B8-A89A-4B13-B11E-F560AFA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EFA4C-69DF-44AF-8046-A27929B8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3" y="1177091"/>
            <a:ext cx="11402457" cy="52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1231</Words>
  <Application>Microsoft Office PowerPoint</Application>
  <PresentationFormat>Widescreen</PresentationFormat>
  <Paragraphs>149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Inter</vt:lpstr>
      <vt:lpstr>Roboto</vt:lpstr>
      <vt:lpstr>Source Sans Pro</vt:lpstr>
      <vt:lpstr>Office Theme</vt:lpstr>
      <vt:lpstr>Novel Corona Virus 2019 Class Project 1 – Group 5</vt:lpstr>
      <vt:lpstr> Novel Corona Virus 2019 </vt:lpstr>
      <vt:lpstr>                  Novel Corona Virus 2019</vt:lpstr>
      <vt:lpstr>Where did the first Covid-19 cases get reported?</vt:lpstr>
      <vt:lpstr>Covid-19 Cumulative Global Cases</vt:lpstr>
      <vt:lpstr>Covid-19 Cumulative Deaths</vt:lpstr>
      <vt:lpstr>Covid-19 Cumulative Recoveries</vt:lpstr>
      <vt:lpstr>Covid-19 China Confirmed Cases</vt:lpstr>
      <vt:lpstr>Covid-19 Confirmed  - 1M or greater cases</vt:lpstr>
      <vt:lpstr>Covid-19 Confirmed (less than 600 cases reported)</vt:lpstr>
      <vt:lpstr>Covid-19 Deaths</vt:lpstr>
      <vt:lpstr>Covid-19 Deaths – Percent (Deaths/Confirmed) (Countries with 2M or greater confirmed cases)</vt:lpstr>
      <vt:lpstr>Covid-19 Fully Vaccinated  (Top Ten and Least Ten Countries)</vt:lpstr>
      <vt:lpstr>Covid-19 Vaccine Percentages</vt:lpstr>
      <vt:lpstr>Covid-19 Vaccine Percentages</vt:lpstr>
      <vt:lpstr>Covid-19 Vaccine Percentages</vt:lpstr>
      <vt:lpstr>PowerPoint Presentation</vt:lpstr>
      <vt:lpstr>PowerPoint Presentation</vt:lpstr>
      <vt:lpstr>PowerPoint Presentation</vt:lpstr>
      <vt:lpstr>Covid-19 Cumulative Global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lcswisher@yahoo.com</cp:lastModifiedBy>
  <cp:revision>103</cp:revision>
  <dcterms:created xsi:type="dcterms:W3CDTF">2021-06-03T20:59:49Z</dcterms:created>
  <dcterms:modified xsi:type="dcterms:W3CDTF">2021-06-09T02:05:26Z</dcterms:modified>
</cp:coreProperties>
</file>