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9" r:id="rId5"/>
    <p:sldId id="259" r:id="rId6"/>
    <p:sldId id="261" r:id="rId7"/>
    <p:sldId id="262" r:id="rId8"/>
    <p:sldId id="264" r:id="rId9"/>
    <p:sldId id="260" r:id="rId10"/>
    <p:sldId id="263" r:id="rId11"/>
    <p:sldId id="270" r:id="rId12"/>
    <p:sldId id="271" r:id="rId13"/>
    <p:sldId id="268" r:id="rId14"/>
    <p:sldId id="272" r:id="rId15"/>
    <p:sldId id="273" r:id="rId16"/>
    <p:sldId id="274" r:id="rId17"/>
    <p:sldId id="276" r:id="rId18"/>
    <p:sldId id="277" r:id="rId19"/>
    <p:sldId id="278" r:id="rId20"/>
    <p:sldId id="265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4392" userDrawn="1">
          <p15:clr>
            <a:srgbClr val="A4A3A4"/>
          </p15:clr>
        </p15:guide>
        <p15:guide id="6" pos="7008" userDrawn="1">
          <p15:clr>
            <a:srgbClr val="A4A3A4"/>
          </p15:clr>
        </p15:guide>
        <p15:guide id="7" pos="672" userDrawn="1">
          <p15:clr>
            <a:srgbClr val="A4A3A4"/>
          </p15:clr>
        </p15:guide>
        <p15:guide id="8" orient="horz" pos="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212" autoAdjust="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>
        <p:guide orient="horz" pos="3000"/>
        <p:guide pos="3264"/>
        <p:guide orient="horz" pos="1296"/>
        <p:guide pos="3840"/>
        <p:guide pos="4392"/>
        <p:guide pos="7008"/>
        <p:guide pos="672"/>
        <p:guide orient="horz" pos="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122EFF-C38B-4DEB-BE05-1C6F3E0C6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EA1-BC15-4185-B7C3-4F2628B4C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E37A-8C9F-4B25-B068-6A7177E6E2F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011B-9604-42C7-B2DF-4C4149FAB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AC72C-E1EF-446F-8E48-BD5CE3326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884B-59AA-4864-AC0C-DC270DB9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3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3BEA9-FA89-4F42-A6AE-03E83D737B3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F06A-3E1B-4774-881E-200E3184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emergencies/diseases/novel-coronavirus-201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Julio </a:t>
            </a:r>
          </a:p>
        </p:txBody>
      </p:sp>
    </p:spTree>
    <p:extLst>
      <p:ext uri="{BB962C8B-B14F-4D97-AF65-F5344CB8AC3E}">
        <p14:creationId xmlns:p14="http://schemas.microsoft.com/office/powerpoint/2010/main" val="275862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505050"/>
                </a:solidFill>
                <a:effectLst/>
                <a:latin typeface="Source Sans Pro" panose="020B0604020202020204" pitchFamily="34" charset="0"/>
              </a:rPr>
              <a:t>Despite being the first place to be hit by COVID-19, China was well-placed to tackle the disease. It has a centralized epidemic response system.  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Most Chinese adults remember SARS-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CoV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 and the high mortality rate that was associated with it.  Only 3% of China's elderly population live in care homes, whereas in several western countries, such facilities have been major sources of infection. </a:t>
            </a:r>
            <a:r>
              <a:rPr lang="en-US" altLang="en-US" sz="1200" dirty="0">
                <a:latin typeface="Inter"/>
              </a:rPr>
              <a:t>Comment from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3"/>
              </a:rPr>
              <a:t>World Health Organization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  </a:t>
            </a:r>
            <a:r>
              <a:rPr lang="en-US" sz="12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2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05050"/>
                </a:solidFill>
                <a:effectLst/>
                <a:latin typeface="Source Sans Pro" panose="020B0604020202020204" pitchFamily="34" charset="0"/>
              </a:rPr>
              <a:t>Despite being the first place to be hit by COVID-19, China was well-placed to tackle the disease. It has a centralized epidemic response system.  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Most Chinese adults remember SARS-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CoV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 and the high mortality rate that was associated with it.  Only 3% of China's elderly population live in care homes, whereas in several western countries, such facilities have been major sources of infection.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1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57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37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13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17A-4FB9-42DC-B94F-9F097FBB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CE1B-AA2F-4CC9-9F9B-2890856A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F7C9-81CA-420A-AEB7-44A0F70C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2DFD-BC7B-4D73-8039-CA8BF00C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B5F1-63C7-4ECC-8451-F5B05A8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EF0-FEC6-4C38-A510-761BD593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9BA6-65BF-41E7-AEC0-D4DFE629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E39E-585D-4EC8-998D-BB1BCD8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8014-3335-4950-8354-9E72E9E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20E5-E38F-41CF-86D6-D81F926F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83B3A-51CB-450D-A8E2-B091C5FC7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6F16-D16F-43FC-AF28-7C29B6D4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4E6-5DA7-4E41-BA1E-84A4DE9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691C-16E5-4C14-B0D6-40258413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2D97-D503-42E6-B6D4-9914C3E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4DB4-0EA9-4010-8A5E-B23DF7C8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5F41-61A7-4520-A7B9-F02E4D1E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BDDE-338E-4744-A1FF-54DDBCF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807-C96F-46CD-87DF-2A21314C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237-E28F-494A-9EC9-879EE51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7EAC-D2C8-4924-B8D9-020A63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087D-73AC-4C51-B69B-5464C0A1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63D9-A7BC-4633-B942-2AF649C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4DB-91AD-4346-8C5B-B113EB08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47C6-B3B3-40A7-A475-69CE050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861-181F-4E00-BB8A-1085E21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B942-2F98-4A0A-918A-3931274F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F0D7-3015-4FD1-BA18-552BE841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9690-9232-4CD5-8FB3-BCEC0A9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4091-8B64-4CD5-8B8C-EAB31F8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DED9-A4CB-482C-9FFF-85678F2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C0A-FF82-4A5F-8A26-AA3871C8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0A39-AA79-4A01-A1AC-C3080FAB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2D57-B4BC-4C84-A6B8-F0B161A6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4DC1-EE05-4D20-A40A-4FD23C5C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0D945-EC44-46DE-8D15-6EF6BEEC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8E47-4676-428D-ACD4-4F62967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B919-FF94-49AC-9441-68C7F719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CCED-8EC0-4BBC-8C59-0F73A942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197-A303-44BF-9F2E-03F36D1D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7236-FA46-4FD2-B0E0-A9A335D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59B1-48B7-446D-9ED7-5B4B82D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06A6-9088-4C04-B860-E1C9F170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59115-7647-4503-A6CF-A79CAC7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31EBB-A74A-4660-A9C4-73187D8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A7CC0-D912-48DB-A7F3-929CD5A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00A-626A-4607-BD94-8EA29A5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0238-3BD4-4831-8ECD-0AEE88D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5D3D-8198-4BCD-B948-6924C6F6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74F2-72FB-4FC7-AB90-444644D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D209-BA45-45CF-994E-A07C6EF4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E251C-374D-41B3-AD1B-60A9CFC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F8A-FD2B-4E66-86B0-F978786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A045-C53E-41B5-93C7-0D6AF2B9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4292-427D-41D7-B89E-094CFF9A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D9AF-4A44-4FB6-A8F9-21E4F7AE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532F-15EC-476E-A9F9-0C27D53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1EC2-5EF5-4B8E-A02E-8173A435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D6B45-A339-482E-B7EB-514CA7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FA10-8829-45D0-82A8-E651A330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7AEE-50EF-4CFB-B8AA-D27B12A5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7677-D544-4515-86CD-82C7F27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2705-7DFA-4311-8E50-46AB82ED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ggle.com/" TargetMode="External"/><Relationship Id="rId3" Type="http://schemas.openxmlformats.org/officeDocument/2006/relationships/hyperlink" Target="https://www.kaggle.com/vaishnavivenkatesan/world-population" TargetMode="External"/><Relationship Id="rId7" Type="http://schemas.openxmlformats.org/officeDocument/2006/relationships/hyperlink" Target="https://github.com/CSSEGISandData/COVID-19" TargetMode="External"/><Relationship Id="rId2" Type="http://schemas.openxmlformats.org/officeDocument/2006/relationships/hyperlink" Target="https://www.kaggle.com/theworldbank/world-bank-gdp-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eblina00/insights-on-eda-of-covid19-world-vaccination" TargetMode="External"/><Relationship Id="rId5" Type="http://schemas.openxmlformats.org/officeDocument/2006/relationships/hyperlink" Target="https://www.kaggle.com/xholisilemantshongo/vaccination-progress" TargetMode="External"/><Relationship Id="rId4" Type="http://schemas.openxmlformats.org/officeDocument/2006/relationships/hyperlink" Target="https://www.kaggle.com/sudalairajkumar/novel-corona-virus-2019-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emergencies/diseases/novel-coronavirus-201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FD4A4-46F4-471B-ADC4-30ADCB8F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8" y="2009163"/>
            <a:ext cx="9953625" cy="332919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Team Members: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	Julio Montano</a:t>
            </a:r>
          </a:p>
          <a:p>
            <a:pPr algn="l"/>
            <a:r>
              <a:rPr lang="en-US" sz="2800" dirty="0"/>
              <a:t>	Ishan Chakrabarty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Morteza</a:t>
            </a:r>
            <a:r>
              <a:rPr lang="en-US" sz="2800" dirty="0"/>
              <a:t> Akbari</a:t>
            </a:r>
          </a:p>
          <a:p>
            <a:pPr algn="l"/>
            <a:r>
              <a:rPr lang="en-US" sz="2800" dirty="0"/>
              <a:t>	Revathi Subramanian Lakshmanan</a:t>
            </a:r>
          </a:p>
          <a:p>
            <a:pPr algn="l"/>
            <a:r>
              <a:rPr lang="en-US" sz="2800" dirty="0"/>
              <a:t>	Clay Swisher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DDA94-5849-41FF-B2F3-44F9C969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161925"/>
            <a:ext cx="9886950" cy="1354932"/>
          </a:xfrm>
        </p:spPr>
        <p:txBody>
          <a:bodyPr>
            <a:noAutofit/>
          </a:bodyPr>
          <a:lstStyle/>
          <a:p>
            <a:r>
              <a:rPr lang="en-US" sz="4400" b="1" dirty="0"/>
              <a:t>Novel Corona Virus 2019</a:t>
            </a:r>
            <a:br>
              <a:rPr lang="en-US" sz="4400" dirty="0"/>
            </a:br>
            <a:r>
              <a:rPr lang="en-US" sz="2800" b="1" dirty="0"/>
              <a:t>Class Project 1 – Group 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EC9E44-8CD5-4391-8A4A-A3024104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ACF1D-AB0C-47F8-B629-BE0BD3C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A892F-022E-437D-9E41-0999452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(less than 600 cases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CCC52-616C-4510-AFAD-655A9A63DD80}"/>
              </a:ext>
            </a:extLst>
          </p:cNvPr>
          <p:cNvSpPr txBox="1"/>
          <p:nvPr/>
        </p:nvSpPr>
        <p:spPr>
          <a:xfrm>
            <a:off x="1323973" y="6019170"/>
            <a:ext cx="102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Islands in the Pacific and Atlantic oceans, are likely benefiting by bordering only the sea. Strict travel policies may be responsible for low confirmed cases.</a:t>
            </a:r>
            <a:endParaRPr lang="en-US" sz="1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507AEA-CC32-4D5B-A305-D2231792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" y="1256518"/>
            <a:ext cx="10267952" cy="44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5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Deaths</a:t>
            </a:r>
            <a:endParaRPr lang="en-US" sz="2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05042A-252D-43A3-AC67-5CE7DB30A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4" y="1200839"/>
            <a:ext cx="11027884" cy="47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2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14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Deaths – Percent (Deaths/Confirmed)</a:t>
            </a:r>
            <a:br>
              <a:rPr lang="en-US" dirty="0"/>
            </a:br>
            <a:r>
              <a:rPr lang="en-US" sz="2200" dirty="0"/>
              <a:t>(Countries with 2M or greater confirmed cases)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D1672-0F8F-4BAC-8110-5B7E9C319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1" y="1200839"/>
            <a:ext cx="10945236" cy="52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67209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Fully Vaccinated </a:t>
            </a:r>
            <a:br>
              <a:rPr lang="en-US" sz="4400" dirty="0"/>
            </a:br>
            <a:r>
              <a:rPr lang="en-US" sz="3100" dirty="0"/>
              <a:t>(Top Ten and Least Ten Countries)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5D865-6236-44F9-AFAA-66A281AD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1" y="1479847"/>
            <a:ext cx="4578756" cy="4540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7C1C6-950E-4791-A56E-1EA53B201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24" y="1608881"/>
            <a:ext cx="4701251" cy="45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1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62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V</a:t>
            </a:r>
            <a:r>
              <a:rPr lang="en-US" dirty="0"/>
              <a:t>accine Percentages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82774-A597-4DF6-BCA4-AEA54AA35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5" y="1657072"/>
            <a:ext cx="4960651" cy="3339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44DAAD-D48C-42AB-9831-47EEE396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19" y="1656624"/>
            <a:ext cx="5153681" cy="3339681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1414C255-562E-4271-8249-5606B21DB05D}"/>
              </a:ext>
            </a:extLst>
          </p:cNvPr>
          <p:cNvSpPr txBox="1">
            <a:spLocks/>
          </p:cNvSpPr>
          <p:nvPr/>
        </p:nvSpPr>
        <p:spPr>
          <a:xfrm>
            <a:off x="2024606" y="1171052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596959A-F775-4ABD-B5C9-78FC3817EBAD}"/>
              </a:ext>
            </a:extLst>
          </p:cNvPr>
          <p:cNvSpPr txBox="1">
            <a:spLocks/>
          </p:cNvSpPr>
          <p:nvPr/>
        </p:nvSpPr>
        <p:spPr>
          <a:xfrm>
            <a:off x="7170452" y="1196705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</p:spTree>
    <p:extLst>
      <p:ext uri="{BB962C8B-B14F-4D97-AF65-F5344CB8AC3E}">
        <p14:creationId xmlns:p14="http://schemas.microsoft.com/office/powerpoint/2010/main" val="394635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889" y="380812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V</a:t>
            </a:r>
            <a:r>
              <a:rPr lang="en-US" dirty="0"/>
              <a:t>accine Percentages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6F8A2B-78AF-4E36-8074-C27EBDFDA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1633840"/>
            <a:ext cx="4759019" cy="3326984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6C5C848E-0ADF-4767-8C04-46FD377E0E28}"/>
              </a:ext>
            </a:extLst>
          </p:cNvPr>
          <p:cNvSpPr txBox="1">
            <a:spLocks/>
          </p:cNvSpPr>
          <p:nvPr/>
        </p:nvSpPr>
        <p:spPr>
          <a:xfrm>
            <a:off x="2209801" y="1180000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AD14BF-DE84-4639-B7C5-6541C1B1F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39" y="1633840"/>
            <a:ext cx="4876904" cy="3365079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B86456C2-DC94-4457-97B6-C96649C7DFFC}"/>
              </a:ext>
            </a:extLst>
          </p:cNvPr>
          <p:cNvSpPr txBox="1">
            <a:spLocks/>
          </p:cNvSpPr>
          <p:nvPr/>
        </p:nvSpPr>
        <p:spPr>
          <a:xfrm>
            <a:off x="7246331" y="1182011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</p:spTree>
    <p:extLst>
      <p:ext uri="{BB962C8B-B14F-4D97-AF65-F5344CB8AC3E}">
        <p14:creationId xmlns:p14="http://schemas.microsoft.com/office/powerpoint/2010/main" val="272326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62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V</a:t>
            </a:r>
            <a:r>
              <a:rPr lang="en-US" dirty="0"/>
              <a:t>accine Percentages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C084-6B29-4E93-932E-A109808D7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88" y="1460912"/>
            <a:ext cx="7304182" cy="41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3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32D0E-C2A5-4905-8F64-A4ADC470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2DC66-956C-491D-9068-0C20BC6A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4CB3B-2910-4BBC-A9B9-46CAEDAF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30BCE-0EDC-41CC-9A5C-6A2C1F611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1" y="1817225"/>
            <a:ext cx="4606236" cy="3240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ED8E23-D4CF-4BCD-A474-04B3E7A74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81" y="1817226"/>
            <a:ext cx="4606236" cy="3240912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9A3B9815-E80F-4C4D-AEFD-C184A8ADF626}"/>
              </a:ext>
            </a:extLst>
          </p:cNvPr>
          <p:cNvSpPr txBox="1">
            <a:spLocks/>
          </p:cNvSpPr>
          <p:nvPr/>
        </p:nvSpPr>
        <p:spPr>
          <a:xfrm>
            <a:off x="2209800" y="1206147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2C1C9508-5EFA-448D-A1CD-0B61AB7B2AD3}"/>
              </a:ext>
            </a:extLst>
          </p:cNvPr>
          <p:cNvSpPr txBox="1">
            <a:spLocks/>
          </p:cNvSpPr>
          <p:nvPr/>
        </p:nvSpPr>
        <p:spPr>
          <a:xfrm>
            <a:off x="7200644" y="1206146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B463EAEC-424C-4E2D-B5D8-BEFBC19C529E}"/>
              </a:ext>
            </a:extLst>
          </p:cNvPr>
          <p:cNvSpPr txBox="1">
            <a:spLocks/>
          </p:cNvSpPr>
          <p:nvPr/>
        </p:nvSpPr>
        <p:spPr>
          <a:xfrm>
            <a:off x="723417" y="314532"/>
            <a:ext cx="10515600" cy="1111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Covid-19 Vaccine Percentages </a:t>
            </a:r>
          </a:p>
          <a:p>
            <a:pPr algn="ctr"/>
            <a:r>
              <a:rPr lang="en-US" sz="1900" dirty="0"/>
              <a:t>(Box plot with outliers)</a:t>
            </a:r>
          </a:p>
        </p:txBody>
      </p:sp>
    </p:spTree>
    <p:extLst>
      <p:ext uri="{BB962C8B-B14F-4D97-AF65-F5344CB8AC3E}">
        <p14:creationId xmlns:p14="http://schemas.microsoft.com/office/powerpoint/2010/main" val="345593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32D0E-C2A5-4905-8F64-A4ADC470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2DC66-956C-491D-9068-0C20BC6A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4CB3B-2910-4BBC-A9B9-46CAEDAF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18</a:t>
            </a:fld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9A3B9815-E80F-4C4D-AEFD-C184A8ADF626}"/>
              </a:ext>
            </a:extLst>
          </p:cNvPr>
          <p:cNvSpPr txBox="1">
            <a:spLocks/>
          </p:cNvSpPr>
          <p:nvPr/>
        </p:nvSpPr>
        <p:spPr>
          <a:xfrm>
            <a:off x="2209800" y="1321897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2C1C9508-5EFA-448D-A1CD-0B61AB7B2AD3}"/>
              </a:ext>
            </a:extLst>
          </p:cNvPr>
          <p:cNvSpPr txBox="1">
            <a:spLocks/>
          </p:cNvSpPr>
          <p:nvPr/>
        </p:nvSpPr>
        <p:spPr>
          <a:xfrm>
            <a:off x="7200644" y="1321896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B463EAEC-424C-4E2D-B5D8-BEFBC19C529E}"/>
              </a:ext>
            </a:extLst>
          </p:cNvPr>
          <p:cNvSpPr txBox="1">
            <a:spLocks/>
          </p:cNvSpPr>
          <p:nvPr/>
        </p:nvSpPr>
        <p:spPr>
          <a:xfrm>
            <a:off x="838200" y="349662"/>
            <a:ext cx="10515600" cy="1111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Covid-19 Vaccine Percentages </a:t>
            </a:r>
          </a:p>
          <a:p>
            <a:pPr algn="ctr"/>
            <a:r>
              <a:rPr lang="en-US" sz="1900" dirty="0"/>
              <a:t>(Box plot excludes outliers)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45603-71B1-4384-A181-DC2AA9C7E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0" y="1877152"/>
            <a:ext cx="4585451" cy="3192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06597-8A9B-456D-802D-961130F5E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98" y="1877152"/>
            <a:ext cx="4676594" cy="319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8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AEB5F-F639-4224-9DBA-375CFDE7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4D911-AECE-4E89-AF4A-97B2710E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F7BE1-0DB2-4F16-B327-7747F60D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CE639-D774-4A38-B6F0-547E053A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4082"/>
            <a:ext cx="10058399" cy="48799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788023-E63B-482B-B33D-1B11BB111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150" y="2579744"/>
            <a:ext cx="825818" cy="917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90CC1-5D24-4A90-A4CE-7F4577A9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679" y="4915136"/>
            <a:ext cx="822515" cy="9775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6AFE82-521C-493A-9738-84B4655E10E5}"/>
              </a:ext>
            </a:extLst>
          </p:cNvPr>
          <p:cNvCxnSpPr/>
          <p:nvPr/>
        </p:nvCxnSpPr>
        <p:spPr>
          <a:xfrm flipH="1">
            <a:off x="6595979" y="3528012"/>
            <a:ext cx="123296" cy="21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58AF1-059C-4402-9035-EBCA0D12D3E4}"/>
              </a:ext>
            </a:extLst>
          </p:cNvPr>
          <p:cNvCxnSpPr/>
          <p:nvPr/>
        </p:nvCxnSpPr>
        <p:spPr>
          <a:xfrm flipH="1" flipV="1">
            <a:off x="7110575" y="4869271"/>
            <a:ext cx="71966" cy="8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34B802F-9812-45B1-B79D-11BB16AF8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980" y="4688846"/>
            <a:ext cx="738663" cy="87788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0C36B7-B43D-4D28-BC2A-4B45A8C6A8A1}"/>
              </a:ext>
            </a:extLst>
          </p:cNvPr>
          <p:cNvCxnSpPr>
            <a:cxnSpLocks/>
          </p:cNvCxnSpPr>
          <p:nvPr/>
        </p:nvCxnSpPr>
        <p:spPr>
          <a:xfrm flipV="1">
            <a:off x="3020643" y="4074421"/>
            <a:ext cx="545114" cy="54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3">
            <a:extLst>
              <a:ext uri="{FF2B5EF4-FFF2-40B4-BE49-F238E27FC236}">
                <a16:creationId xmlns:a16="http://schemas.microsoft.com/office/drawing/2014/main" id="{E7C07790-CF27-40B5-8659-5A64568497A6}"/>
              </a:ext>
            </a:extLst>
          </p:cNvPr>
          <p:cNvSpPr txBox="1">
            <a:spLocks/>
          </p:cNvSpPr>
          <p:nvPr/>
        </p:nvSpPr>
        <p:spPr>
          <a:xfrm>
            <a:off x="1216995" y="471509"/>
            <a:ext cx="9506686" cy="5762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Covid-19 Countries: Bermuda, Israel, Seychelles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F29675-33F8-4613-AF2C-2D6A57EE786E}"/>
              </a:ext>
            </a:extLst>
          </p:cNvPr>
          <p:cNvSpPr txBox="1"/>
          <p:nvPr/>
        </p:nvSpPr>
        <p:spPr>
          <a:xfrm>
            <a:off x="2599614" y="962403"/>
            <a:ext cx="659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High GDP,  High Vaccination Rate, and Low Death Rate by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b="1" dirty="0"/>
              <a:t>Novel Corona Virus 2019</a:t>
            </a:r>
            <a:br>
              <a:rPr lang="en-US" sz="44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04137-0131-4B8F-86C0-74DB67499F7B}"/>
              </a:ext>
            </a:extLst>
          </p:cNvPr>
          <p:cNvSpPr txBox="1"/>
          <p:nvPr/>
        </p:nvSpPr>
        <p:spPr>
          <a:xfrm>
            <a:off x="965524" y="1017490"/>
            <a:ext cx="105156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Project Summary/Objectives </a:t>
            </a:r>
          </a:p>
          <a:p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The team objectives are to identify significant trends of the global Covid-19 outbreak from January 2020 through April 2021.  In addition, the team will look at trends of the Covid-19 outbreak in relationship to World Population, GDP, and available vaccinations.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Pandas data queries, Matplotlib data visualization charts, and GMAPS will be used for analysis.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r>
              <a:rPr lang="en-US" sz="1700" dirty="0"/>
              <a:t>Questions asked by the Team </a:t>
            </a:r>
          </a:p>
          <a:p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Where did the first Covid-19 cases get reported?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Availability vaccinations by manufacturer and country?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Does GDP and population have any impact or influence on the covid 19 outbreak?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Which countries are impacted the most and least by the covid 19 outbreak?  </a:t>
            </a:r>
          </a:p>
          <a:p>
            <a:endParaRPr lang="en-US" sz="1700" dirty="0"/>
          </a:p>
          <a:p>
            <a:r>
              <a:rPr lang="en-US" sz="1700" dirty="0"/>
              <a:t>Were the questions answered to the teams satisfaction?   The following exceptions were noted during the teams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Mexico - unusually high percent relationship between deaths and the number of confirmed Covid 19 cases.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US - discontinuance  of reporting Covid 19 recoveries in mid December 2020.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FFDB-1B57-42BE-AE0C-A6DF0E4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4E82E-C648-46BF-B81C-6E9F354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3AD4-BD37-4211-85A4-DB5E5AC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5114C-C13B-40D3-A75A-22BFA6C3F723}"/>
              </a:ext>
            </a:extLst>
          </p:cNvPr>
          <p:cNvSpPr txBox="1"/>
          <p:nvPr/>
        </p:nvSpPr>
        <p:spPr>
          <a:xfrm>
            <a:off x="3535681" y="2357306"/>
            <a:ext cx="5074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slides</a:t>
            </a:r>
          </a:p>
          <a:p>
            <a:r>
              <a:rPr lang="en-US" dirty="0"/>
              <a:t>Clay – bar graph of reported cases 1/22/20 </a:t>
            </a:r>
            <a:r>
              <a:rPr lang="en-US" i="1" dirty="0">
                <a:solidFill>
                  <a:srgbClr val="FF0000"/>
                </a:solidFill>
              </a:rPr>
              <a:t>(added lcs)</a:t>
            </a:r>
          </a:p>
          <a:p>
            <a:r>
              <a:rPr lang="en-US" dirty="0"/>
              <a:t>Revathi – vaccine top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bottom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all by percent/population</a:t>
            </a:r>
          </a:p>
          <a:p>
            <a:r>
              <a:rPr lang="en-US" dirty="0"/>
              <a:t>Julio - %deaths against pop and </a:t>
            </a:r>
            <a:r>
              <a:rPr lang="en-US" dirty="0" err="1"/>
              <a:t>gdp</a:t>
            </a:r>
            <a:endParaRPr lang="en-US" dirty="0"/>
          </a:p>
          <a:p>
            <a:r>
              <a:rPr lang="en-US" dirty="0"/>
              <a:t>	map of top 10 (per Revathi)</a:t>
            </a:r>
          </a:p>
        </p:txBody>
      </p:sp>
    </p:spTree>
    <p:extLst>
      <p:ext uri="{BB962C8B-B14F-4D97-AF65-F5344CB8AC3E}">
        <p14:creationId xmlns:p14="http://schemas.microsoft.com/office/powerpoint/2010/main" val="1607740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0B27-6D19-45D8-920D-A51A2044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0EF3-800F-49DA-A1A5-7D4FDAF2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FDF6E-F2E4-42AA-8D3A-C8BD25B1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C89FC-64FF-44AF-88CA-DACB5609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21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F02B3A3-675A-4ABA-8ED3-282E11101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16" y="136525"/>
            <a:ext cx="11686568" cy="6030588"/>
          </a:xfrm>
        </p:spPr>
      </p:pic>
    </p:spTree>
    <p:extLst>
      <p:ext uri="{BB962C8B-B14F-4D97-AF65-F5344CB8AC3E}">
        <p14:creationId xmlns:p14="http://schemas.microsoft.com/office/powerpoint/2010/main" val="178752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r>
              <a:rPr lang="en-US" sz="4400" dirty="0"/>
              <a:t>                  </a:t>
            </a:r>
            <a:r>
              <a:rPr lang="en-US" sz="4400" b="1" dirty="0"/>
              <a:t>Novel Corona Virus 2019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B301-A5AC-478E-AD2A-106EF1A96179}"/>
              </a:ext>
            </a:extLst>
          </p:cNvPr>
          <p:cNvSpPr txBox="1"/>
          <p:nvPr/>
        </p:nvSpPr>
        <p:spPr>
          <a:xfrm>
            <a:off x="966787" y="2464308"/>
            <a:ext cx="112252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World Bank GDP Ranking for 2019</a:t>
            </a:r>
          </a:p>
          <a:p>
            <a:r>
              <a:rPr lang="en-US" sz="1400" dirty="0">
                <a:hlinkClick r:id="rId2"/>
              </a:rPr>
              <a:t>https://www.kaggle.com/theworldbank/world-bank-gdp-ranking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Population of each country for 2019</a:t>
            </a:r>
          </a:p>
          <a:p>
            <a:r>
              <a:rPr lang="en-US" sz="1400" dirty="0">
                <a:hlinkClick r:id="rId3"/>
              </a:rPr>
              <a:t>https://www.kaggle.com/vaishnavivenkatesan/world-population</a:t>
            </a:r>
            <a:endParaRPr lang="en-US" sz="1400" dirty="0"/>
          </a:p>
          <a:p>
            <a:endParaRPr lang="en-US" sz="1400" dirty="0">
              <a:hlinkClick r:id="rId4"/>
            </a:endParaRPr>
          </a:p>
          <a:p>
            <a:r>
              <a:rPr lang="en-US" sz="1400" dirty="0"/>
              <a:t>World Vaccinations up to May 2021</a:t>
            </a:r>
          </a:p>
          <a:p>
            <a:r>
              <a:rPr lang="en-US" sz="1400" dirty="0">
                <a:hlinkClick r:id="rId5"/>
              </a:rPr>
              <a:t>https://www.kaggle.com/xholisilemantshongo/vaccination-progress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https://www.kaggle.com/deblina00/insights-on-eda-of-covid19-world-vaccination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Health Organization tables</a:t>
            </a:r>
          </a:p>
          <a:p>
            <a:r>
              <a:rPr lang="en-US" sz="1400" dirty="0">
                <a:hlinkClick r:id="rId4"/>
              </a:rPr>
              <a:t>https://www.kaggle.com/sudalairajkumar/novel-corona-virus-2019-dataset</a:t>
            </a:r>
            <a:r>
              <a:rPr lang="en-US" sz="1400" dirty="0"/>
              <a:t> </a:t>
            </a:r>
          </a:p>
          <a:p>
            <a:r>
              <a:rPr lang="en-US" sz="1400" dirty="0"/>
              <a:t>Global Time Series on covid -19 affected cases – 3 separate files: Confirmed, Deaths, Recovered</a:t>
            </a:r>
            <a:endParaRPr lang="en-US" sz="1400" dirty="0">
              <a:hlinkClick r:id="rId4"/>
            </a:endParaRPr>
          </a:p>
          <a:p>
            <a:endParaRPr lang="en-US" sz="1400" dirty="0"/>
          </a:p>
          <a:p>
            <a:r>
              <a:rPr lang="en-US" sz="1400" dirty="0"/>
              <a:t>Optional data,  not used in analysis:</a:t>
            </a:r>
          </a:p>
          <a:p>
            <a:r>
              <a:rPr lang="en-US" sz="1400" dirty="0"/>
              <a:t>Johns Hopkins University (</a:t>
            </a:r>
            <a:r>
              <a:rPr lang="en-US" sz="1400" dirty="0">
                <a:hlinkClick r:id="rId7"/>
              </a:rPr>
              <a:t>GitHub Repository</a:t>
            </a:r>
            <a:r>
              <a:rPr lang="en-US" sz="1400" dirty="0"/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8510-B9DF-4005-B319-5C750AEB66EA}"/>
              </a:ext>
            </a:extLst>
          </p:cNvPr>
          <p:cNvSpPr txBox="1"/>
          <p:nvPr/>
        </p:nvSpPr>
        <p:spPr>
          <a:xfrm>
            <a:off x="966787" y="1516088"/>
            <a:ext cx="7279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 used for answering team questions:</a:t>
            </a:r>
          </a:p>
          <a:p>
            <a:r>
              <a:rPr lang="en-US" dirty="0"/>
              <a:t>Primary Sources from </a:t>
            </a:r>
            <a:r>
              <a:rPr lang="en-US" dirty="0">
                <a:hlinkClick r:id="rId8"/>
              </a:rPr>
              <a:t>www.Kaggle.com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FF2-0263-4E24-B7FE-88E8CB8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FEB9-1C69-4EF6-99F2-7D4678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362405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Where did the first Covid-19 cases get reported?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19853"/>
            <a:ext cx="9410702" cy="3897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China reported 17 deaths on January 22, 2020.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5EE11E-A09A-42FD-B66D-EEB5101C8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7" y="1259361"/>
            <a:ext cx="8736608" cy="44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97F15-0ECB-4058-ABF5-62C197E9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7" y="827074"/>
            <a:ext cx="11286386" cy="564319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83E56-8C91-4D07-B069-DCF6777EC2A8}"/>
              </a:ext>
            </a:extLst>
          </p:cNvPr>
          <p:cNvCxnSpPr>
            <a:cxnSpLocks/>
          </p:cNvCxnSpPr>
          <p:nvPr/>
        </p:nvCxnSpPr>
        <p:spPr>
          <a:xfrm>
            <a:off x="7117359" y="4373026"/>
            <a:ext cx="0" cy="137708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FAFD7-F17B-45D1-AE2D-43C20CEAA64B}"/>
              </a:ext>
            </a:extLst>
          </p:cNvPr>
          <p:cNvCxnSpPr>
            <a:cxnSpLocks/>
          </p:cNvCxnSpPr>
          <p:nvPr/>
        </p:nvCxnSpPr>
        <p:spPr>
          <a:xfrm>
            <a:off x="1835788" y="4363537"/>
            <a:ext cx="5289960" cy="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E921A9-0C08-419A-9E43-3526E046626B}"/>
              </a:ext>
            </a:extLst>
          </p:cNvPr>
          <p:cNvCxnSpPr>
            <a:cxnSpLocks/>
          </p:cNvCxnSpPr>
          <p:nvPr/>
        </p:nvCxnSpPr>
        <p:spPr>
          <a:xfrm flipV="1">
            <a:off x="1835788" y="5203632"/>
            <a:ext cx="5289960" cy="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FEDEAE-32FF-4FC8-A130-30D125E4294A}"/>
              </a:ext>
            </a:extLst>
          </p:cNvPr>
          <p:cNvCxnSpPr>
            <a:cxnSpLocks/>
          </p:cNvCxnSpPr>
          <p:nvPr/>
        </p:nvCxnSpPr>
        <p:spPr>
          <a:xfrm flipV="1">
            <a:off x="1810622" y="4777054"/>
            <a:ext cx="5289960" cy="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130FF9-79BF-472B-90AA-1B351D2CDAEC}"/>
              </a:ext>
            </a:extLst>
          </p:cNvPr>
          <p:cNvSpPr txBox="1"/>
          <p:nvPr/>
        </p:nvSpPr>
        <p:spPr>
          <a:xfrm>
            <a:off x="2004968" y="2792631"/>
            <a:ext cx="592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Confirmed Cases </a:t>
            </a:r>
            <a:r>
              <a:rPr lang="en-US" dirty="0">
                <a:latin typeface="Centaur" panose="02030504050205020304" pitchFamily="18" charset="0"/>
              </a:rPr>
              <a:t>=</a:t>
            </a: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Active Cases </a:t>
            </a:r>
            <a:r>
              <a:rPr lang="en-US" dirty="0">
                <a:latin typeface="Centaur" panose="02030504050205020304" pitchFamily="18" charset="0"/>
              </a:rPr>
              <a:t>+</a:t>
            </a: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Recovered Cases  </a:t>
            </a:r>
            <a:r>
              <a:rPr lang="en-US" dirty="0">
                <a:latin typeface="Centaur" panose="02030504050205020304" pitchFamily="18" charset="0"/>
              </a:rPr>
              <a:t>+</a:t>
            </a: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     </a:t>
            </a:r>
            <a:r>
              <a:rPr lang="en-US" dirty="0">
                <a:solidFill>
                  <a:srgbClr val="FFC000"/>
                </a:solidFill>
                <a:latin typeface="Centaur" panose="02030504050205020304" pitchFamily="18" charset="0"/>
              </a:rPr>
              <a:t>Deaths</a:t>
            </a:r>
          </a:p>
          <a:p>
            <a:r>
              <a:rPr lang="en-US" dirty="0">
                <a:solidFill>
                  <a:srgbClr val="FFC000"/>
                </a:solidFill>
                <a:latin typeface="Centaur" panose="02030504050205020304" pitchFamily="18" charset="0"/>
              </a:rPr>
              <a:t>     </a:t>
            </a: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0.502e8 </a:t>
            </a:r>
            <a:r>
              <a:rPr lang="en-US" dirty="0">
                <a:solidFill>
                  <a:srgbClr val="FFC000"/>
                </a:solidFill>
                <a:latin typeface="Centaur" panose="02030504050205020304" pitchFamily="18" charset="0"/>
              </a:rPr>
              <a:t>        </a:t>
            </a:r>
            <a:r>
              <a:rPr lang="en-US" dirty="0">
                <a:latin typeface="Centaur" panose="02030504050205020304" pitchFamily="18" charset="0"/>
              </a:rPr>
              <a:t>=     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0.16e8</a:t>
            </a:r>
            <a:r>
              <a:rPr lang="en-US" dirty="0">
                <a:latin typeface="Centaur" panose="02030504050205020304" pitchFamily="18" charset="0"/>
              </a:rPr>
              <a:t>      +       </a:t>
            </a:r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0.33e8 </a:t>
            </a:r>
            <a:r>
              <a:rPr lang="en-US" dirty="0">
                <a:latin typeface="Centaur" panose="02030504050205020304" pitchFamily="18" charset="0"/>
              </a:rPr>
              <a:t>          +</a:t>
            </a:r>
            <a:r>
              <a:rPr lang="en-US" dirty="0">
                <a:solidFill>
                  <a:srgbClr val="FFC000"/>
                </a:solidFill>
                <a:latin typeface="Centaur" panose="02030504050205020304" pitchFamily="18" charset="0"/>
              </a:rPr>
              <a:t>    0.012e8</a:t>
            </a:r>
          </a:p>
          <a:p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      50.3 M </a:t>
            </a:r>
            <a:r>
              <a:rPr lang="en-US" dirty="0">
                <a:solidFill>
                  <a:srgbClr val="FFC000"/>
                </a:solidFill>
                <a:latin typeface="Centaur" panose="02030504050205020304" pitchFamily="18" charset="0"/>
              </a:rPr>
              <a:t>        </a:t>
            </a:r>
            <a:r>
              <a:rPr lang="en-US" dirty="0">
                <a:latin typeface="Centaur" panose="02030504050205020304" pitchFamily="18" charset="0"/>
              </a:rPr>
              <a:t>=     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16 M</a:t>
            </a:r>
            <a:r>
              <a:rPr lang="en-US" dirty="0">
                <a:latin typeface="Centaur" panose="02030504050205020304" pitchFamily="18" charset="0"/>
              </a:rPr>
              <a:t>        +        </a:t>
            </a:r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33 M </a:t>
            </a:r>
            <a:r>
              <a:rPr lang="en-US" dirty="0">
                <a:latin typeface="Centaur" panose="02030504050205020304" pitchFamily="18" charset="0"/>
              </a:rPr>
              <a:t>           +</a:t>
            </a:r>
            <a:r>
              <a:rPr lang="en-US" dirty="0">
                <a:solidFill>
                  <a:srgbClr val="FFC000"/>
                </a:solidFill>
                <a:latin typeface="Centaur" panose="02030504050205020304" pitchFamily="18" charset="0"/>
              </a:rPr>
              <a:t>    1.3 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0186337-0B7E-4095-B788-25F80F4B1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849" y="3013733"/>
            <a:ext cx="1571538" cy="2464680"/>
          </a:xfrm>
          <a:prstGeom prst="ellipse">
            <a:avLst/>
          </a:prstGeom>
          <a:ln w="6350" cap="rnd">
            <a:solidFill>
              <a:srgbClr val="7030A0"/>
            </a:solidFill>
            <a:prstDash val="lgDashDotDot"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CDD4D6B3-6C45-4997-A67A-439A53D82EC1}"/>
              </a:ext>
            </a:extLst>
          </p:cNvPr>
          <p:cNvSpPr/>
          <p:nvPr/>
        </p:nvSpPr>
        <p:spPr>
          <a:xfrm>
            <a:off x="7550092" y="4202884"/>
            <a:ext cx="603301" cy="100074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Notched Right 30">
            <a:extLst>
              <a:ext uri="{FF2B5EF4-FFF2-40B4-BE49-F238E27FC236}">
                <a16:creationId xmlns:a16="http://schemas.microsoft.com/office/drawing/2014/main" id="{B67CAE84-A1A0-4748-8724-60EEE59AA9CB}"/>
              </a:ext>
            </a:extLst>
          </p:cNvPr>
          <p:cNvSpPr/>
          <p:nvPr/>
        </p:nvSpPr>
        <p:spPr>
          <a:xfrm>
            <a:off x="8676665" y="4703255"/>
            <a:ext cx="1530302" cy="426573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1780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D</a:t>
            </a:r>
            <a:r>
              <a:rPr lang="en-US" dirty="0"/>
              <a:t>eaths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77253-1BE9-47F8-A8A9-583B5D1E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6" y="1005218"/>
            <a:ext cx="10702264" cy="535113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19240-CD98-4A21-9958-9386673C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EB985-1B22-4FAE-A266-3467DAF4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6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60142-80F5-4F31-9045-56E6F0890A70}"/>
              </a:ext>
            </a:extLst>
          </p:cNvPr>
          <p:cNvCxnSpPr>
            <a:cxnSpLocks/>
          </p:cNvCxnSpPr>
          <p:nvPr/>
        </p:nvCxnSpPr>
        <p:spPr>
          <a:xfrm>
            <a:off x="2004969" y="4173759"/>
            <a:ext cx="4954397" cy="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3B22D1-F6E3-47B3-A58A-EE64F451DC09}"/>
              </a:ext>
            </a:extLst>
          </p:cNvPr>
          <p:cNvCxnSpPr>
            <a:cxnSpLocks/>
          </p:cNvCxnSpPr>
          <p:nvPr/>
        </p:nvCxnSpPr>
        <p:spPr>
          <a:xfrm>
            <a:off x="6959366" y="4173759"/>
            <a:ext cx="0" cy="162047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FDC95A97-FD5B-4374-B8B5-C5834B27E6E5}"/>
              </a:ext>
            </a:extLst>
          </p:cNvPr>
          <p:cNvSpPr/>
          <p:nvPr/>
        </p:nvSpPr>
        <p:spPr>
          <a:xfrm>
            <a:off x="2868418" y="3674380"/>
            <a:ext cx="2140356" cy="37747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8057"/>
              <a:gd name="adj6" fmla="val -3961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1.3e6 = 0.012e8</a:t>
            </a:r>
          </a:p>
        </p:txBody>
      </p:sp>
    </p:spTree>
    <p:extLst>
      <p:ext uri="{BB962C8B-B14F-4D97-AF65-F5344CB8AC3E}">
        <p14:creationId xmlns:p14="http://schemas.microsoft.com/office/powerpoint/2010/main" val="32509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Recoveries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7FB6-6000-4F3C-BC2A-ACD4EE45972C}"/>
              </a:ext>
            </a:extLst>
          </p:cNvPr>
          <p:cNvSpPr txBox="1"/>
          <p:nvPr/>
        </p:nvSpPr>
        <p:spPr>
          <a:xfrm>
            <a:off x="1000130" y="5715004"/>
            <a:ext cx="106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Note: Effective 12/14/2020, the US discontinued reporting the number of recoveries on a daily bases. This represents a 6.3M adjustment to cumulative recoveries. The US has continued to report "zero" recoveries since.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C336-B13F-47C7-B68C-40E48631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9FA7B-69BC-488B-B316-CB86E202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FB120-079C-420E-B6A4-6C524385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Covid-19 China Confirmed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682A-8A0E-45E9-B30B-F4B13047C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6" y="1392282"/>
            <a:ext cx="837247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842830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was the first Country to report 500+ covid 19 cases to the World Health Organization.  As of 4/30/2020, the total confirmed cases in China was 102k. 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382" y="5854257"/>
            <a:ext cx="9734552" cy="5128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4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65" y="21774"/>
            <a:ext cx="1122527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 - </a:t>
            </a:r>
            <a:r>
              <a:rPr lang="en-US" sz="4000" dirty="0"/>
              <a:t>1M or greater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11FD5-1624-4334-A846-9C24666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F95B8-A89A-4B13-B11E-F560AFA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EFA4C-69DF-44AF-8046-A27929B8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3" y="1177091"/>
            <a:ext cx="11402457" cy="52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1279</Words>
  <Application>Microsoft Office PowerPoint</Application>
  <PresentationFormat>Widescreen</PresentationFormat>
  <Paragraphs>156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Centaur</vt:lpstr>
      <vt:lpstr>Helvetica Neue</vt:lpstr>
      <vt:lpstr>Inter</vt:lpstr>
      <vt:lpstr>Roboto</vt:lpstr>
      <vt:lpstr>Source Sans Pro</vt:lpstr>
      <vt:lpstr>Office Theme</vt:lpstr>
      <vt:lpstr>Novel Corona Virus 2019 Class Project 1 – Group 5</vt:lpstr>
      <vt:lpstr> Novel Corona Virus 2019 </vt:lpstr>
      <vt:lpstr>                  Novel Corona Virus 2019</vt:lpstr>
      <vt:lpstr>Where did the first Covid-19 cases get reported?</vt:lpstr>
      <vt:lpstr>Covid-19 Cumulative Global Cases</vt:lpstr>
      <vt:lpstr>Covid-19 Cumulative Deaths</vt:lpstr>
      <vt:lpstr>Covid-19 Cumulative Recoveries</vt:lpstr>
      <vt:lpstr>Covid-19 China Confirmed Cases</vt:lpstr>
      <vt:lpstr>Covid-19 Confirmed  - 1M or greater cases</vt:lpstr>
      <vt:lpstr>Covid-19 Confirmed (less than 600 cases reported)</vt:lpstr>
      <vt:lpstr>Covid-19 Deaths</vt:lpstr>
      <vt:lpstr>Covid-19 Deaths – Percent (Deaths/Confirmed) (Countries with 2M or greater confirmed cases)</vt:lpstr>
      <vt:lpstr>Covid-19 Fully Vaccinated  (Top Ten and Least Ten Countries)</vt:lpstr>
      <vt:lpstr>Covid-19 Vaccine Percentages</vt:lpstr>
      <vt:lpstr>Covid-19 Vaccine Percentages</vt:lpstr>
      <vt:lpstr>Covid-19 Vaccine Percentages</vt:lpstr>
      <vt:lpstr>PowerPoint Presentation</vt:lpstr>
      <vt:lpstr>PowerPoint Presentation</vt:lpstr>
      <vt:lpstr>PowerPoint Presentation</vt:lpstr>
      <vt:lpstr>Covid-19 Cumulative Global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Project</dc:title>
  <dc:creator>lcswisher@yahoo.com</dc:creator>
  <cp:lastModifiedBy>Morteza Akbari</cp:lastModifiedBy>
  <cp:revision>112</cp:revision>
  <dcterms:created xsi:type="dcterms:W3CDTF">2021-06-03T20:59:49Z</dcterms:created>
  <dcterms:modified xsi:type="dcterms:W3CDTF">2021-06-09T16:41:24Z</dcterms:modified>
</cp:coreProperties>
</file>