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0" r:id="rId9"/>
    <p:sldId id="263" r:id="rId10"/>
    <p:sldId id="269" r:id="rId11"/>
    <p:sldId id="264" r:id="rId12"/>
    <p:sldId id="268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212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122EFF-C38B-4DEB-BE05-1C6F3E0C6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EA1-BC15-4185-B7C3-4F2628B4C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4E37A-8C9F-4B25-B068-6A7177E6E2F6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1011B-9604-42C7-B2DF-4C4149FAB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AC72C-E1EF-446F-8E48-BD5CE3326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884B-59AA-4864-AC0C-DC270DB93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3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3BEA9-FA89-4F42-A6AE-03E83D737B38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F06A-3E1B-4774-881E-200E3184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37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2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05050"/>
                </a:solidFill>
                <a:effectLst/>
                <a:latin typeface="Source Sans Pro" panose="020B0604020202020204" pitchFamily="34" charset="0"/>
              </a:rPr>
              <a:t>Despite being the first place to be hit by COVID-19, China was well-placed to tackle the disease. It has a centralized epidemic response system.  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Most Chinese adults remember SARS-</a:t>
            </a:r>
            <a:r>
              <a:rPr lang="en-US" b="0" i="0" dirty="0" err="1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CoV</a:t>
            </a:r>
            <a:r>
              <a:rPr lang="en-US" b="0" i="0" dirty="0">
                <a:solidFill>
                  <a:srgbClr val="505050"/>
                </a:solidFill>
                <a:effectLst/>
                <a:latin typeface="Source Sans Pro" panose="020B0503030403020204" pitchFamily="34" charset="0"/>
              </a:rPr>
              <a:t> and the high mortality rate that was associated with it.  Only 3% of China's elderly population live in care homes, whereas in several western countries, such facilities have been major sources of infection.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1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3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717A-4FB9-42DC-B94F-9F097FBB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3CE1B-AA2F-4CC9-9F9B-2890856AF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F7C9-81CA-420A-AEB7-44A0F70C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32DFD-BC7B-4D73-8039-CA8BF0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5F1-63C7-4ECC-8451-F5B05A8C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DEF0-FEC6-4C38-A510-761BD593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9BA6-65BF-41E7-AEC0-D4DFE629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FE39E-585D-4EC8-998D-BB1BCD8D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8014-3335-4950-8354-9E72E9E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20E5-E38F-41CF-86D6-D81F926F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83B3A-51CB-450D-A8E2-B091C5FC7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E6F16-D16F-43FC-AF28-7C29B6D4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64E6-5DA7-4E41-BA1E-84A4DE9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691C-16E5-4C14-B0D6-40258413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2D97-D503-42E6-B6D4-9914C3ED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4DB4-0EA9-4010-8A5E-B23DF7C8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5F41-61A7-4520-A7B9-F02E4D1E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BDDE-338E-4744-A1FF-54DDBCF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1807-C96F-46CD-87DF-2A21314C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3237-E28F-494A-9EC9-879EE5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7EAC-D2C8-4924-B8D9-020A6308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087D-73AC-4C51-B69B-5464C0A1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63D9-A7BC-4633-B942-2AF649C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E4DB-91AD-4346-8C5B-B113EB08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347C6-B3B3-40A7-A475-69CE0501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861-181F-4E00-BB8A-1085E217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942-2F98-4A0A-918A-3931274F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F0D7-3015-4FD1-BA18-552BE841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39690-9232-4CD5-8FB3-BCEC0A99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4091-8B64-4CD5-8B8C-EAB31F8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DED9-A4CB-482C-9FFF-85678F25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C0A-FF82-4A5F-8A26-AA3871C8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0A39-AA79-4A01-A1AC-C3080FABC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12D57-B4BC-4C84-A6B8-F0B161A60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4DC1-EE05-4D20-A40A-4FD23C5C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0D945-EC44-46DE-8D15-6EF6BEEC2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48E47-4676-428D-ACD4-4F62967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B919-FF94-49AC-9441-68C7F719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CCED-8EC0-4BBC-8C59-0F73A942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4197-A303-44BF-9F2E-03F36D1D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27236-FA46-4FD2-B0E0-A9A335D2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859B1-48B7-446D-9ED7-5B4B82D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06A6-9088-4C04-B860-E1C9F170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1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59115-7647-4503-A6CF-A79CAC7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31EBB-A74A-4660-A9C4-73187D8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A7CC0-D912-48DB-A7F3-929CD5A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00A-626A-4607-BD94-8EA29A5C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0238-3BD4-4831-8ECD-0AEE88D5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55D3D-8198-4BCD-B948-6924C6F6E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74F2-72FB-4FC7-AB90-444644D4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209-BA45-45CF-994E-A07C6EF4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E251C-374D-41B3-AD1B-60A9CFC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F8A-FD2B-4E66-86B0-F978786C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1A045-C53E-41B5-93C7-0D6AF2B9C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44292-427D-41D7-B89E-094CFF9A8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6D9AF-4A44-4FB6-A8F9-21E4F7AE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6532F-15EC-476E-A9F9-0C27D53B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EC2-5EF5-4B8E-A02E-8173A435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D6B45-A339-482E-B7EB-514CA728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FA10-8829-45D0-82A8-E651A330F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57AEE-50EF-4CFB-B8AA-D27B12A5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7677-D544-4515-86CD-82C7F27F3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https://github.com/makbarish/Grp5_Project1_Covid19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2705-7DFA-4311-8E50-46AB82ED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003C-6A8E-4863-AB7A-EC3E1B79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emergencies/diseases/novel-coronavirus-201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aggle.com/" TargetMode="External"/><Relationship Id="rId3" Type="http://schemas.openxmlformats.org/officeDocument/2006/relationships/hyperlink" Target="https://www.kaggle.com/vaishnavivenkatesan/world-population" TargetMode="External"/><Relationship Id="rId7" Type="http://schemas.openxmlformats.org/officeDocument/2006/relationships/hyperlink" Target="https://github.com/CSSEGISandData/COVID-19" TargetMode="External"/><Relationship Id="rId2" Type="http://schemas.openxmlformats.org/officeDocument/2006/relationships/hyperlink" Target="https://www.kaggle.com/theworldbank/world-bank-gdp-ran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eblina00/insights-on-eda-of-covid19-world-vaccination" TargetMode="External"/><Relationship Id="rId5" Type="http://schemas.openxmlformats.org/officeDocument/2006/relationships/hyperlink" Target="https://www.kaggle.com/xholisilemantshongo/vaccination-progress" TargetMode="External"/><Relationship Id="rId4" Type="http://schemas.openxmlformats.org/officeDocument/2006/relationships/hyperlink" Target="https://www.kaggle.com/sudalairajkumar/novel-corona-virus-2019-datase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9FD4A4-46F4-471B-ADC4-30ADCB8FE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8" y="2009163"/>
            <a:ext cx="9953625" cy="332919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Team Members: 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Julio Montano</a:t>
            </a:r>
          </a:p>
          <a:p>
            <a:pPr algn="l"/>
            <a:r>
              <a:rPr lang="en-US" sz="2800" dirty="0"/>
              <a:t>	Ishan Chakrabarty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Morteza</a:t>
            </a:r>
            <a:r>
              <a:rPr lang="en-US" sz="2800" dirty="0"/>
              <a:t> Akbari</a:t>
            </a:r>
          </a:p>
          <a:p>
            <a:pPr algn="l"/>
            <a:r>
              <a:rPr lang="en-US" sz="2800" dirty="0"/>
              <a:t>	Revathi Subramanian Lakshmanan</a:t>
            </a:r>
          </a:p>
          <a:p>
            <a:pPr algn="l"/>
            <a:r>
              <a:rPr lang="en-US" sz="2800" dirty="0"/>
              <a:t>	Clay Swisher</a:t>
            </a:r>
          </a:p>
          <a:p>
            <a:pPr algn="l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0DDA94-5849-41FF-B2F3-44F9C9690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161925"/>
            <a:ext cx="9886950" cy="1354932"/>
          </a:xfrm>
        </p:spPr>
        <p:txBody>
          <a:bodyPr>
            <a:noAutofit/>
          </a:bodyPr>
          <a:lstStyle/>
          <a:p>
            <a:r>
              <a:rPr lang="en-US" sz="4400" b="1" dirty="0"/>
              <a:t>Novel Corona Virus 2019</a:t>
            </a:r>
            <a:br>
              <a:rPr lang="en-US" sz="4400" dirty="0"/>
            </a:br>
            <a:r>
              <a:rPr lang="en-US" sz="2800" b="1" dirty="0"/>
              <a:t>Class Project 1 – Group 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EC9E44-8CD5-4391-8A4A-A3024104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ACF1D-AB0C-47F8-B629-BE0BD3C7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A892F-022E-437D-9E41-0999452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111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Countries first to report - Covid-19</a:t>
            </a:r>
            <a:endParaRPr lang="en-US" sz="2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19853"/>
            <a:ext cx="9410702" cy="3897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China reported 17 deaths on January 22, 2020.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5EE11E-A09A-42FD-B66D-EEB5101C8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7" y="1259361"/>
            <a:ext cx="8736608" cy="44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720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Covid-19 China Confirmed 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682A-8A0E-45E9-B30B-F4B13047C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6" y="1425333"/>
            <a:ext cx="8372475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FECEA-47C1-4757-8518-90C44BCC97A4}"/>
              </a:ext>
            </a:extLst>
          </p:cNvPr>
          <p:cNvSpPr txBox="1"/>
          <p:nvPr/>
        </p:nvSpPr>
        <p:spPr>
          <a:xfrm>
            <a:off x="838199" y="842830"/>
            <a:ext cx="101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01/22/2020, China was the first Country to report 500+ covid 19 cases to the World Health Organization.  As of 4/30/2020, the total confirmed cases in China was 102k.  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94FD54-5FD0-446D-B6E6-D7BB6A32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47" y="5792433"/>
            <a:ext cx="9410702" cy="6667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Inter"/>
              </a:rPr>
              <a:t>Comment from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ABC"/>
                </a:solidFill>
                <a:effectLst/>
                <a:latin typeface="Inter"/>
                <a:hlinkClick r:id="rId4"/>
              </a:rPr>
              <a:t>World Health Organization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: On 31 December 2019, WHO was alerted to several cases of pneumonia in Wuhan City, Hubei Province of China.</a:t>
            </a:r>
          </a:p>
          <a:p>
            <a:r>
              <a:rPr lang="en-US" sz="1000" b="0" i="0" dirty="0">
                <a:effectLst/>
                <a:latin typeface="Inter"/>
              </a:rPr>
              <a:t>Note: 2019 Novel Coronavirus (2019-nCoV) is a virus (more specifically, a coronavirus) identified as the cause of an outbreak of respiratory illness first detected in Wuhan, China. 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3541-B78E-4C7D-8389-64C49352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CD3-A964-4F1E-91F4-108AD97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(Top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5D865-6236-44F9-AFAA-66A281AD2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567147"/>
            <a:ext cx="6877050" cy="45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1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Fully Vaccinated </a:t>
            </a:r>
            <a:br>
              <a:rPr lang="en-US" sz="4400" dirty="0"/>
            </a:br>
            <a:r>
              <a:rPr lang="en-US" sz="3100" dirty="0"/>
              <a:t>(Least ten countries)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8AD64-B553-47D7-B6E7-60DC575D4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482726"/>
            <a:ext cx="7162800" cy="46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5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5114C-C13B-40D3-A75A-22BFA6C3F723}"/>
              </a:ext>
            </a:extLst>
          </p:cNvPr>
          <p:cNvSpPr txBox="1"/>
          <p:nvPr/>
        </p:nvSpPr>
        <p:spPr>
          <a:xfrm>
            <a:off x="3535681" y="2357306"/>
            <a:ext cx="5074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slides</a:t>
            </a:r>
          </a:p>
          <a:p>
            <a:r>
              <a:rPr lang="en-US" dirty="0"/>
              <a:t>Clay – bar graph of reported cases 1/22/20 </a:t>
            </a:r>
            <a:r>
              <a:rPr lang="en-US" i="1" dirty="0">
                <a:solidFill>
                  <a:srgbClr val="FF0000"/>
                </a:solidFill>
              </a:rPr>
              <a:t>(added lcs)</a:t>
            </a:r>
          </a:p>
          <a:p>
            <a:r>
              <a:rPr lang="en-US" dirty="0"/>
              <a:t>Revathi – vaccine top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bottom 10 </a:t>
            </a:r>
            <a:r>
              <a:rPr lang="en-US" i="1" dirty="0">
                <a:solidFill>
                  <a:srgbClr val="FF0000"/>
                </a:solidFill>
              </a:rPr>
              <a:t>(added slide lcs)</a:t>
            </a:r>
          </a:p>
          <a:p>
            <a:r>
              <a:rPr lang="en-US" dirty="0"/>
              <a:t>	vaccine all by percent/population</a:t>
            </a:r>
          </a:p>
          <a:p>
            <a:r>
              <a:rPr lang="en-US" dirty="0"/>
              <a:t>Julio - %deaths against pop and </a:t>
            </a:r>
            <a:r>
              <a:rPr lang="en-US" dirty="0" err="1"/>
              <a:t>gdp</a:t>
            </a:r>
            <a:endParaRPr lang="en-US" dirty="0"/>
          </a:p>
          <a:p>
            <a:r>
              <a:rPr lang="en-US" dirty="0"/>
              <a:t>	map of top 10 (per Revathi)</a:t>
            </a:r>
          </a:p>
        </p:txBody>
      </p:sp>
    </p:spTree>
    <p:extLst>
      <p:ext uri="{BB962C8B-B14F-4D97-AF65-F5344CB8AC3E}">
        <p14:creationId xmlns:p14="http://schemas.microsoft.com/office/powerpoint/2010/main" val="160774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dirty="0"/>
            </a:br>
            <a:r>
              <a:rPr lang="en-US" sz="4400" b="1" dirty="0"/>
              <a:t>Novel Corona Virus 2019</a:t>
            </a:r>
            <a:br>
              <a:rPr lang="en-US" sz="44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04137-0131-4B8F-86C0-74DB67499F7B}"/>
              </a:ext>
            </a:extLst>
          </p:cNvPr>
          <p:cNvSpPr txBox="1"/>
          <p:nvPr/>
        </p:nvSpPr>
        <p:spPr>
          <a:xfrm>
            <a:off x="923925" y="127803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Summary/Objectives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team objectives are to identify significant trends of the global Covid-19 outbreak from January 2020 through April 2021.  In addition, the team will look at trends of the Covid-19 outbreak in relationship to World Population, GDP, and available vaccinations.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Pandas data queries and Matplotlib data visualization charts will be used for analysis.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asked by the Team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Where did the first Covid-19 cases get reported?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vaccinations by manufacturer and country?  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GDP and population have any impact or influence on the covid 19 outbreak?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countries are impacted the most and least by the covid 19 outbreak?  </a:t>
            </a:r>
          </a:p>
          <a:p>
            <a:endParaRPr lang="en-US" dirty="0"/>
          </a:p>
          <a:p>
            <a:r>
              <a:rPr lang="en-US" dirty="0"/>
              <a:t>Were the questions answered to the teams satisfaction?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FDB-1B57-42BE-AE0C-A6DF0E49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4E82E-C648-46BF-B81C-6E9F354A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3AD4-BD37-4211-85A4-DB5E5AC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r>
              <a:rPr lang="en-US" sz="4400" dirty="0"/>
              <a:t>                  </a:t>
            </a:r>
            <a:r>
              <a:rPr lang="en-US" sz="4400" b="1" dirty="0"/>
              <a:t>Novel Corona Virus 2019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FB301-A5AC-478E-AD2A-106EF1A96179}"/>
              </a:ext>
            </a:extLst>
          </p:cNvPr>
          <p:cNvSpPr txBox="1"/>
          <p:nvPr/>
        </p:nvSpPr>
        <p:spPr>
          <a:xfrm>
            <a:off x="483393" y="2574887"/>
            <a:ext cx="112252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World Bank GDP Ranking for 2019</a:t>
            </a:r>
          </a:p>
          <a:p>
            <a:r>
              <a:rPr lang="en-US" sz="1400" dirty="0">
                <a:hlinkClick r:id="rId2"/>
              </a:rPr>
              <a:t>https://www.kaggle.com/theworldbank/world-bank-gdp-ranking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Population of each country for 2019</a:t>
            </a:r>
          </a:p>
          <a:p>
            <a:r>
              <a:rPr lang="en-US" sz="1400" dirty="0">
                <a:hlinkClick r:id="rId3"/>
              </a:rPr>
              <a:t>https://www.kaggle.com/vaishnavivenkatesan/world-population</a:t>
            </a:r>
            <a:endParaRPr lang="en-US" sz="1400" dirty="0"/>
          </a:p>
          <a:p>
            <a:endParaRPr lang="en-US" sz="1400" dirty="0">
              <a:hlinkClick r:id="rId4"/>
            </a:endParaRPr>
          </a:p>
          <a:p>
            <a:r>
              <a:rPr lang="en-US" sz="1400" dirty="0"/>
              <a:t>World Vaccinations up to May 2021</a:t>
            </a:r>
          </a:p>
          <a:p>
            <a:r>
              <a:rPr lang="en-US" sz="1400" dirty="0">
                <a:hlinkClick r:id="rId5"/>
              </a:rPr>
              <a:t>https://www.kaggle.com/xholisilemantshongo/vaccination-progress</a:t>
            </a:r>
            <a:endParaRPr lang="en-US" sz="1400" dirty="0"/>
          </a:p>
          <a:p>
            <a:r>
              <a:rPr lang="en-US" sz="1400" dirty="0">
                <a:hlinkClick r:id="rId6"/>
              </a:rPr>
              <a:t>https://www.kaggle.com/deblina00/insights-on-eda-of-covid19-world-vaccination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World Health Organization tables</a:t>
            </a:r>
          </a:p>
          <a:p>
            <a:r>
              <a:rPr lang="en-US" sz="1400" dirty="0">
                <a:hlinkClick r:id="rId4"/>
              </a:rPr>
              <a:t>https://www.kaggle.com/sudalairajkumar/novel-corona-virus-2019-dataset</a:t>
            </a:r>
            <a:r>
              <a:rPr lang="en-US" sz="1400" dirty="0"/>
              <a:t> </a:t>
            </a:r>
          </a:p>
          <a:p>
            <a:r>
              <a:rPr lang="en-US" sz="1400" dirty="0"/>
              <a:t>Global Time Series on covid -19 affected cases – 3 separate files: Confirmed, Deaths, Recovered</a:t>
            </a:r>
            <a:endParaRPr lang="en-US" sz="1400" dirty="0">
              <a:hlinkClick r:id="rId4"/>
            </a:endParaRPr>
          </a:p>
          <a:p>
            <a:endParaRPr lang="en-US" sz="1400" dirty="0"/>
          </a:p>
          <a:p>
            <a:r>
              <a:rPr lang="en-US" sz="1400" dirty="0"/>
              <a:t>Optional data,  not used in analysis:</a:t>
            </a:r>
          </a:p>
          <a:p>
            <a:r>
              <a:rPr lang="en-US" sz="1400" dirty="0"/>
              <a:t>Johns Hopkins University (</a:t>
            </a:r>
            <a:r>
              <a:rPr lang="en-US" sz="1400" dirty="0">
                <a:hlinkClick r:id="rId7"/>
              </a:rPr>
              <a:t>GitHub Repository</a:t>
            </a:r>
            <a:r>
              <a:rPr lang="en-US" sz="1400" dirty="0"/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8510-B9DF-4005-B319-5C750AEB66EA}"/>
              </a:ext>
            </a:extLst>
          </p:cNvPr>
          <p:cNvSpPr txBox="1"/>
          <p:nvPr/>
        </p:nvSpPr>
        <p:spPr>
          <a:xfrm>
            <a:off x="483393" y="1700648"/>
            <a:ext cx="7279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used for answering team questions:</a:t>
            </a:r>
          </a:p>
          <a:p>
            <a:r>
              <a:rPr lang="en-US" dirty="0"/>
              <a:t>Primary Sources from </a:t>
            </a:r>
            <a:r>
              <a:rPr lang="en-US" dirty="0">
                <a:hlinkClick r:id="rId8"/>
              </a:rPr>
              <a:t>www.Kaggle.com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F1FF2-0263-4E24-B7FE-88E8CB8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FEB9-1C69-4EF6-99F2-7D4678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7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97F15-0ECB-4058-ABF5-62C197E9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07" y="827074"/>
            <a:ext cx="11286386" cy="56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D</a:t>
            </a:r>
            <a:r>
              <a:rPr lang="en-US" dirty="0"/>
              <a:t>eaths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77253-1BE9-47F8-A8A9-583B5D1E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6" y="1005218"/>
            <a:ext cx="10702264" cy="535113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19240-CD98-4A21-9958-9386673C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EB985-1B22-4FAE-A266-3467DAF4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Recoveries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97FB6-6000-4F3C-BC2A-ACD4EE45972C}"/>
              </a:ext>
            </a:extLst>
          </p:cNvPr>
          <p:cNvSpPr txBox="1"/>
          <p:nvPr/>
        </p:nvSpPr>
        <p:spPr>
          <a:xfrm>
            <a:off x="1000130" y="5715004"/>
            <a:ext cx="106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Note: Effective 12/14/2020, the US discontinued reporting the number of recoveries on a daily bases. This represents a 6.3M adjustment to cumulative recoveries. The US has continued to report "zero" recoveries since.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E7C336-B13F-47C7-B68C-40E48631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9FA7B-69BC-488B-B316-CB86E202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FB120-079C-420E-B6A4-6C524385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Cumulative Global </a:t>
            </a:r>
            <a:r>
              <a:rPr lang="en-US" dirty="0"/>
              <a:t>Cases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B64B-8A1C-43A1-84CB-2D58DBBC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42B2B-D6AE-4A28-9832-61266DCC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A9003C-6A8E-4863-AB7A-EC3E1B7990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482F9284-34FB-444B-8DD6-17AFD069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65" y="1436057"/>
            <a:ext cx="9142857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0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(over 1million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11FD5-1624-4334-A846-9C246662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F95B8-A89A-4B13-B11E-F560AFA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EFA4C-69DF-44AF-8046-A27929B8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3" y="1177091"/>
            <a:ext cx="11402457" cy="52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4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41184-8C94-46D3-9D80-4AC9E806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1112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Covid-19 </a:t>
            </a:r>
            <a:r>
              <a:rPr lang="en-US" dirty="0"/>
              <a:t>Confirmed (less than 600 cases reported)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0787EF-019F-4D4A-9C20-A253BA2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https://github.com/makbarish/Grp5_Project1_Covid19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CCC52-616C-4510-AFAD-655A9A63DD80}"/>
              </a:ext>
            </a:extLst>
          </p:cNvPr>
          <p:cNvSpPr txBox="1"/>
          <p:nvPr/>
        </p:nvSpPr>
        <p:spPr>
          <a:xfrm>
            <a:off x="1323973" y="6019170"/>
            <a:ext cx="10267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Islands in the Pacific and Atlantic oceans, and are likely benefiting by bordering only the sea. Strict travel policies may be responsible for low confirmed cases.</a:t>
            </a:r>
            <a:endParaRPr lang="en-US" sz="11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F8885-1BA1-4A21-B26E-698C6CA0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6/9/2021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7949-8D44-484D-B380-56DA9C57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003C-6A8E-4863-AB7A-EC3E1B799067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07AEA-CC32-4D5B-A305-D22317929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4" y="1256518"/>
            <a:ext cx="10267952" cy="44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5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941</Words>
  <Application>Microsoft Office PowerPoint</Application>
  <PresentationFormat>Widescreen</PresentationFormat>
  <Paragraphs>113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Inter</vt:lpstr>
      <vt:lpstr>Roboto</vt:lpstr>
      <vt:lpstr>Source Sans Pro</vt:lpstr>
      <vt:lpstr>Office Theme</vt:lpstr>
      <vt:lpstr>Novel Corona Virus 2019 Class Project 1 – Group 5</vt:lpstr>
      <vt:lpstr> Novel Corona Virus 2019 </vt:lpstr>
      <vt:lpstr>                  Novel Corona Virus 2019</vt:lpstr>
      <vt:lpstr>Covid-19 Cumulative Global Cases</vt:lpstr>
      <vt:lpstr>Covid-19 Cumulative Deaths</vt:lpstr>
      <vt:lpstr>Covid-19 Cumulative Recoveries</vt:lpstr>
      <vt:lpstr>Covid-19 Cumulative Global Cases</vt:lpstr>
      <vt:lpstr>Covid-19 Confirmed (over 1million reported)</vt:lpstr>
      <vt:lpstr>Covid-19 Confirmed (less than 600 cases reported)</vt:lpstr>
      <vt:lpstr>Countries first to report - Covid-19</vt:lpstr>
      <vt:lpstr>Covid-19 China Confirmed Cases</vt:lpstr>
      <vt:lpstr>Covid-19 Fully Vaccinated  (Top Ten Countries)</vt:lpstr>
      <vt:lpstr>Covid-19 Fully Vaccinated  (Least ten countries)</vt:lpstr>
      <vt:lpstr>Covid-19 Cumulative Global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Project</dc:title>
  <dc:creator>lcswisher@yahoo.com</dc:creator>
  <cp:lastModifiedBy>lcswisher@yahoo.com</cp:lastModifiedBy>
  <cp:revision>69</cp:revision>
  <dcterms:created xsi:type="dcterms:W3CDTF">2021-06-03T20:59:49Z</dcterms:created>
  <dcterms:modified xsi:type="dcterms:W3CDTF">2021-06-07T23:23:14Z</dcterms:modified>
</cp:coreProperties>
</file>