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58" r:id="rId4"/>
    <p:sldId id="269" r:id="rId5"/>
    <p:sldId id="259" r:id="rId6"/>
    <p:sldId id="261" r:id="rId7"/>
    <p:sldId id="262" r:id="rId8"/>
    <p:sldId id="264" r:id="rId9"/>
    <p:sldId id="260" r:id="rId10"/>
    <p:sldId id="263" r:id="rId11"/>
    <p:sldId id="270" r:id="rId12"/>
    <p:sldId id="271" r:id="rId13"/>
    <p:sldId id="268" r:id="rId14"/>
    <p:sldId id="272" r:id="rId15"/>
    <p:sldId id="273" r:id="rId16"/>
    <p:sldId id="274" r:id="rId17"/>
    <p:sldId id="276" r:id="rId18"/>
    <p:sldId id="277" r:id="rId19"/>
    <p:sldId id="278"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0" userDrawn="1">
          <p15:clr>
            <a:srgbClr val="A4A3A4"/>
          </p15:clr>
        </p15:guide>
        <p15:guide id="2" pos="3264" userDrawn="1">
          <p15:clr>
            <a:srgbClr val="A4A3A4"/>
          </p15:clr>
        </p15:guide>
        <p15:guide id="3" orient="horz" pos="1296" userDrawn="1">
          <p15:clr>
            <a:srgbClr val="A4A3A4"/>
          </p15:clr>
        </p15:guide>
        <p15:guide id="4" pos="3840" userDrawn="1">
          <p15:clr>
            <a:srgbClr val="A4A3A4"/>
          </p15:clr>
        </p15:guide>
        <p15:guide id="5" pos="4392" userDrawn="1">
          <p15:clr>
            <a:srgbClr val="A4A3A4"/>
          </p15:clr>
        </p15:guide>
        <p15:guide id="6" pos="7008" userDrawn="1">
          <p15:clr>
            <a:srgbClr val="A4A3A4"/>
          </p15:clr>
        </p15:guide>
        <p15:guide id="7" pos="672" userDrawn="1">
          <p15:clr>
            <a:srgbClr val="A4A3A4"/>
          </p15:clr>
        </p15:guide>
        <p15:guide id="8" orient="horz" pos="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212" autoAdjust="0"/>
  </p:normalViewPr>
  <p:slideViewPr>
    <p:cSldViewPr snapToGrid="0">
      <p:cViewPr varScale="1">
        <p:scale>
          <a:sx n="67" d="100"/>
          <a:sy n="67" d="100"/>
        </p:scale>
        <p:origin x="644" y="56"/>
      </p:cViewPr>
      <p:guideLst>
        <p:guide orient="horz" pos="3000"/>
        <p:guide pos="3264"/>
        <p:guide orient="horz" pos="1296"/>
        <p:guide pos="3840"/>
        <p:guide pos="4392"/>
        <p:guide pos="7008"/>
        <p:guide pos="672"/>
        <p:guide orient="horz" pos="7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122EFF-C38B-4DEB-BE05-1C6F3E0C60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8300EA1-BC15-4185-B7C3-4F2628B4C7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E4E37A-8C9F-4B25-B068-6A7177E6E2F6}" type="datetimeFigureOut">
              <a:rPr lang="en-US" smtClean="0"/>
              <a:t>6/9/2021</a:t>
            </a:fld>
            <a:endParaRPr lang="en-US"/>
          </a:p>
        </p:txBody>
      </p:sp>
      <p:sp>
        <p:nvSpPr>
          <p:cNvPr id="4" name="Footer Placeholder 3">
            <a:extLst>
              <a:ext uri="{FF2B5EF4-FFF2-40B4-BE49-F238E27FC236}">
                <a16:creationId xmlns:a16="http://schemas.microsoft.com/office/drawing/2014/main" id="{02A1011B-9604-42C7-B2DF-4C4149FABBE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BAC72C-E1EF-446F-8E48-BD5CE33265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89884B-59AA-4864-AC0C-DC270DB93241}" type="slidenum">
              <a:rPr lang="en-US" smtClean="0"/>
              <a:t>‹#›</a:t>
            </a:fld>
            <a:endParaRPr lang="en-US"/>
          </a:p>
        </p:txBody>
      </p:sp>
    </p:spTree>
    <p:extLst>
      <p:ext uri="{BB962C8B-B14F-4D97-AF65-F5344CB8AC3E}">
        <p14:creationId xmlns:p14="http://schemas.microsoft.com/office/powerpoint/2010/main" val="399831332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23BEA9-FA89-4F42-A6AE-03E83D737B38}" type="datetimeFigureOut">
              <a:rPr lang="en-US" smtClean="0"/>
              <a:t>6/9/2021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DBF06A-3E1B-4774-881E-200E31842CC3}" type="slidenum">
              <a:rPr lang="en-US" smtClean="0"/>
              <a:t>‹#›</a:t>
            </a:fld>
            <a:endParaRPr lang="en-US"/>
          </a:p>
        </p:txBody>
      </p:sp>
    </p:spTree>
    <p:extLst>
      <p:ext uri="{BB962C8B-B14F-4D97-AF65-F5344CB8AC3E}">
        <p14:creationId xmlns:p14="http://schemas.microsoft.com/office/powerpoint/2010/main" val="127373373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ho.int/emergencies/diseases/novel-coronavirus-2019"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Julio </a:t>
            </a:r>
          </a:p>
        </p:txBody>
      </p:sp>
    </p:spTree>
    <p:extLst>
      <p:ext uri="{BB962C8B-B14F-4D97-AF65-F5344CB8AC3E}">
        <p14:creationId xmlns:p14="http://schemas.microsoft.com/office/powerpoint/2010/main" val="2758626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505050"/>
                </a:solidFill>
                <a:effectLst/>
                <a:latin typeface="Source Sans Pro" panose="020B0604020202020204" pitchFamily="34" charset="0"/>
              </a:rPr>
              <a:t>Despite being the first place to be hit by COVID-19, China was well-placed to tackle the disease. It has a centralized epidemic response system.  </a:t>
            </a:r>
            <a:r>
              <a:rPr lang="en-US" b="0" i="0" dirty="0">
                <a:solidFill>
                  <a:srgbClr val="505050"/>
                </a:solidFill>
                <a:effectLst/>
                <a:latin typeface="Source Sans Pro" panose="020B0503030403020204" pitchFamily="34" charset="0"/>
              </a:rPr>
              <a:t>Most Chinese adults remember SARS-</a:t>
            </a:r>
            <a:r>
              <a:rPr lang="en-US" b="0" i="0" dirty="0" err="1">
                <a:solidFill>
                  <a:srgbClr val="505050"/>
                </a:solidFill>
                <a:effectLst/>
                <a:latin typeface="Source Sans Pro" panose="020B0503030403020204" pitchFamily="34" charset="0"/>
              </a:rPr>
              <a:t>CoV</a:t>
            </a:r>
            <a:r>
              <a:rPr lang="en-US" b="0" i="0" dirty="0">
                <a:solidFill>
                  <a:srgbClr val="505050"/>
                </a:solidFill>
                <a:effectLst/>
                <a:latin typeface="Source Sans Pro" panose="020B0503030403020204" pitchFamily="34" charset="0"/>
              </a:rPr>
              <a:t> and the high mortality rate that was associated with it.  Only 3% of China's elderly population live in care homes, whereas in several western countries, such facilities have been major sources of infection. </a:t>
            </a:r>
            <a:r>
              <a:rPr lang="en-US" altLang="en-US" sz="1200" dirty="0">
                <a:latin typeface="Inter"/>
              </a:rPr>
              <a:t>Comment from the </a:t>
            </a:r>
            <a:r>
              <a:rPr kumimoji="0" lang="en-US" altLang="en-US" sz="1200" b="0" i="0" u="none" strike="noStrike" cap="none" normalizeH="0" baseline="0" dirty="0">
                <a:ln>
                  <a:noFill/>
                </a:ln>
                <a:solidFill>
                  <a:srgbClr val="008ABC"/>
                </a:solidFill>
                <a:effectLst/>
                <a:latin typeface="Inter"/>
                <a:hlinkClick r:id="rId3"/>
              </a:rPr>
              <a:t>World Health Organization</a:t>
            </a:r>
            <a:r>
              <a:rPr kumimoji="0" lang="en-US" altLang="en-US" sz="1200" b="0" i="0" u="none" strike="noStrike" cap="none" normalizeH="0" baseline="0" dirty="0">
                <a:ln>
                  <a:noFill/>
                </a:ln>
                <a:solidFill>
                  <a:schemeClr val="tx1"/>
                </a:solidFill>
                <a:effectLst/>
                <a:latin typeface="Inter"/>
              </a:rPr>
              <a:t> : On 31 December 2019, WHO was alerted to several cases of pneumonia in Wuhan City, Hubei Province of China.  </a:t>
            </a:r>
            <a:r>
              <a:rPr lang="en-US" sz="1200" b="0" i="0" dirty="0">
                <a:effectLst/>
                <a:latin typeface="Inter"/>
              </a:rPr>
              <a:t>Note: 2019 Novel Coronavirus (2019-nCoV) is a virus (more specifically, a coronavirus) identified as the cause of an outbreak of respiratory illness first detected in Wuhan, China. </a:t>
            </a:r>
            <a:endParaRPr lang="en-US" dirty="0"/>
          </a:p>
        </p:txBody>
      </p:sp>
    </p:spTree>
    <p:extLst>
      <p:ext uri="{BB962C8B-B14F-4D97-AF65-F5344CB8AC3E}">
        <p14:creationId xmlns:p14="http://schemas.microsoft.com/office/powerpoint/2010/main" val="4132323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05050"/>
                </a:solidFill>
                <a:effectLst/>
                <a:latin typeface="Source Sans Pro" panose="020B0604020202020204" pitchFamily="34" charset="0"/>
              </a:rPr>
              <a:t>Despite being the first place to be hit by COVID-19, China was well-placed to tackle the disease. It has a centralized epidemic response system.  </a:t>
            </a:r>
            <a:r>
              <a:rPr lang="en-US" b="0" i="0" dirty="0">
                <a:solidFill>
                  <a:srgbClr val="505050"/>
                </a:solidFill>
                <a:effectLst/>
                <a:latin typeface="Source Sans Pro" panose="020B0503030403020204" pitchFamily="34" charset="0"/>
              </a:rPr>
              <a:t>Most Chinese adults remember SARS-</a:t>
            </a:r>
            <a:r>
              <a:rPr lang="en-US" b="0" i="0" dirty="0" err="1">
                <a:solidFill>
                  <a:srgbClr val="505050"/>
                </a:solidFill>
                <a:effectLst/>
                <a:latin typeface="Source Sans Pro" panose="020B0503030403020204" pitchFamily="34" charset="0"/>
              </a:rPr>
              <a:t>CoV</a:t>
            </a:r>
            <a:r>
              <a:rPr lang="en-US" b="0" i="0" dirty="0">
                <a:solidFill>
                  <a:srgbClr val="505050"/>
                </a:solidFill>
                <a:effectLst/>
                <a:latin typeface="Source Sans Pro" panose="020B0503030403020204" pitchFamily="34" charset="0"/>
              </a:rPr>
              <a:t> and the high mortality rate that was associated with it.  Only 3% of China's elderly population live in care homes, whereas in several western countries, such facilities have been major sources of infection.</a:t>
            </a:r>
            <a:endParaRPr lang="en-US" dirty="0"/>
          </a:p>
          <a:p>
            <a:endParaRPr lang="en-US" dirty="0"/>
          </a:p>
        </p:txBody>
      </p:sp>
    </p:spTree>
    <p:extLst>
      <p:ext uri="{BB962C8B-B14F-4D97-AF65-F5344CB8AC3E}">
        <p14:creationId xmlns:p14="http://schemas.microsoft.com/office/powerpoint/2010/main" val="1343611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0557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543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8413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5554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945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717A-4FB9-42DC-B94F-9F097FBB3C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03CE1B-AA2F-4CC9-9F9B-2890856AF2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06F7C9-81CA-420A-AEB7-44A0F70CA98F}"/>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F1A32DFD-BC7B-4D73-8039-CA8BF00C5C3E}"/>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8F41B5F1-63C7-4ECC-8451-F5B05A8CB016}"/>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4245529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CDEF0-FEC6-4C38-A510-761BD593CC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009BA6-65BF-41E7-AEC0-D4DFE629CD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FE39E-585D-4EC8-998D-BB1BCD8D0609}"/>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BAFE8014-3335-4950-8354-9E72E9E1D51D}"/>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8FF820E5-E38F-41CF-86D6-D81F926F22BA}"/>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11697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483B3A-51CB-450D-A8E2-B091C5FC7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5E6F16-D16F-43FC-AF28-7C29B6D434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364E6-5DA7-4E41-BA1E-84A4DE91F9CC}"/>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DB5D691C-16E5-4C14-B0D6-402584135B74}"/>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26FC2D97-D503-42E6-B6D4-9914C3ED1BF5}"/>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000023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4DB4-0EA9-4010-8A5E-B23DF7C894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6D5F41-61A7-4520-A7B9-F02E4D1EBD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FBBDDE-338E-4744-A1FF-54DDBCF28C74}"/>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E4681807-C96F-46CD-87DF-2A21314C3F11}"/>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50C13237-E28F-494A-9EC9-879EE5174FF6}"/>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262101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77EAC-D2C8-4924-B8D9-020A6308A8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C1087D-73AC-4C51-B69B-5464C0A1E7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0363D9-A7BC-4633-B942-2AF649CE784D}"/>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44B7E4DB-91AD-4346-8C5B-B113EB083103}"/>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3F4347C6-B3B3-40A7-A475-69CE05015153}"/>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86706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5861-181F-4E00-BB8A-1085E21749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BEB942-2F98-4A0A-918A-3931274F3E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25F0D7-3015-4FD1-BA18-552BE84197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E39690-9232-4CD5-8FB3-BCEC0A99DF10}"/>
              </a:ext>
            </a:extLst>
          </p:cNvPr>
          <p:cNvSpPr>
            <a:spLocks noGrp="1"/>
          </p:cNvSpPr>
          <p:nvPr>
            <p:ph type="dt" sz="half" idx="10"/>
          </p:nvPr>
        </p:nvSpPr>
        <p:spPr/>
        <p:txBody>
          <a:bodyPr/>
          <a:lstStyle/>
          <a:p>
            <a:r>
              <a:rPr lang="en-US"/>
              <a:t>6/9/2021</a:t>
            </a:r>
          </a:p>
        </p:txBody>
      </p:sp>
      <p:sp>
        <p:nvSpPr>
          <p:cNvPr id="6" name="Footer Placeholder 5">
            <a:extLst>
              <a:ext uri="{FF2B5EF4-FFF2-40B4-BE49-F238E27FC236}">
                <a16:creationId xmlns:a16="http://schemas.microsoft.com/office/drawing/2014/main" id="{6D6F4091-8B64-4CD5-8B8C-EAB31F86A0BC}"/>
              </a:ext>
            </a:extLst>
          </p:cNvPr>
          <p:cNvSpPr>
            <a:spLocks noGrp="1"/>
          </p:cNvSpPr>
          <p:nvPr>
            <p:ph type="ftr" sz="quarter" idx="11"/>
          </p:nvPr>
        </p:nvSpPr>
        <p:spPr/>
        <p:txBody>
          <a:bodyPr/>
          <a:lstStyle/>
          <a:p>
            <a:r>
              <a:rPr lang="en-US"/>
              <a:t>https://github.com/makbarish/Grp5_Project1_Covid19</a:t>
            </a:r>
          </a:p>
        </p:txBody>
      </p:sp>
      <p:sp>
        <p:nvSpPr>
          <p:cNvPr id="7" name="Slide Number Placeholder 6">
            <a:extLst>
              <a:ext uri="{FF2B5EF4-FFF2-40B4-BE49-F238E27FC236}">
                <a16:creationId xmlns:a16="http://schemas.microsoft.com/office/drawing/2014/main" id="{1ECCDED9-A4CB-482C-9FFF-85678F258F11}"/>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124983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29C0A-FF82-4A5F-8A26-AA3871C811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020A39-AA79-4A01-A1AC-C3080FABC2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12D57-B4BC-4C84-A6B8-F0B161A604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E24DC1-EE05-4D20-A40A-4FD23C5C4C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D0D945-EC44-46DE-8D15-6EF6BEEC2D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748E47-4676-428D-ACD4-4F629671D0D9}"/>
              </a:ext>
            </a:extLst>
          </p:cNvPr>
          <p:cNvSpPr>
            <a:spLocks noGrp="1"/>
          </p:cNvSpPr>
          <p:nvPr>
            <p:ph type="dt" sz="half" idx="10"/>
          </p:nvPr>
        </p:nvSpPr>
        <p:spPr/>
        <p:txBody>
          <a:bodyPr/>
          <a:lstStyle/>
          <a:p>
            <a:r>
              <a:rPr lang="en-US"/>
              <a:t>6/9/2021</a:t>
            </a:r>
          </a:p>
        </p:txBody>
      </p:sp>
      <p:sp>
        <p:nvSpPr>
          <p:cNvPr id="8" name="Footer Placeholder 7">
            <a:extLst>
              <a:ext uri="{FF2B5EF4-FFF2-40B4-BE49-F238E27FC236}">
                <a16:creationId xmlns:a16="http://schemas.microsoft.com/office/drawing/2014/main" id="{66F2B919-FF94-49AC-9441-68C7F71926E6}"/>
              </a:ext>
            </a:extLst>
          </p:cNvPr>
          <p:cNvSpPr>
            <a:spLocks noGrp="1"/>
          </p:cNvSpPr>
          <p:nvPr>
            <p:ph type="ftr" sz="quarter" idx="11"/>
          </p:nvPr>
        </p:nvSpPr>
        <p:spPr/>
        <p:txBody>
          <a:bodyPr/>
          <a:lstStyle/>
          <a:p>
            <a:r>
              <a:rPr lang="en-US"/>
              <a:t>https://github.com/makbarish/Grp5_Project1_Covid19</a:t>
            </a:r>
          </a:p>
        </p:txBody>
      </p:sp>
      <p:sp>
        <p:nvSpPr>
          <p:cNvPr id="9" name="Slide Number Placeholder 8">
            <a:extLst>
              <a:ext uri="{FF2B5EF4-FFF2-40B4-BE49-F238E27FC236}">
                <a16:creationId xmlns:a16="http://schemas.microsoft.com/office/drawing/2014/main" id="{9DBACCED-8EC0-4BBC-8C59-0F73A9428BFC}"/>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1526149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4197-A303-44BF-9F2E-03F36D1DD2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827236-FA46-4FD2-B0E0-A9A335D2030D}"/>
              </a:ext>
            </a:extLst>
          </p:cNvPr>
          <p:cNvSpPr>
            <a:spLocks noGrp="1"/>
          </p:cNvSpPr>
          <p:nvPr>
            <p:ph type="dt" sz="half" idx="10"/>
          </p:nvPr>
        </p:nvSpPr>
        <p:spPr/>
        <p:txBody>
          <a:bodyPr/>
          <a:lstStyle/>
          <a:p>
            <a:r>
              <a:rPr lang="en-US"/>
              <a:t>6/9/2021</a:t>
            </a:r>
          </a:p>
        </p:txBody>
      </p:sp>
      <p:sp>
        <p:nvSpPr>
          <p:cNvPr id="4" name="Footer Placeholder 3">
            <a:extLst>
              <a:ext uri="{FF2B5EF4-FFF2-40B4-BE49-F238E27FC236}">
                <a16:creationId xmlns:a16="http://schemas.microsoft.com/office/drawing/2014/main" id="{046859B1-48B7-446D-9ED7-5B4B82DF0D56}"/>
              </a:ext>
            </a:extLst>
          </p:cNvPr>
          <p:cNvSpPr>
            <a:spLocks noGrp="1"/>
          </p:cNvSpPr>
          <p:nvPr>
            <p:ph type="ftr" sz="quarter" idx="11"/>
          </p:nvPr>
        </p:nvSpPr>
        <p:spPr/>
        <p:txBody>
          <a:bodyPr/>
          <a:lstStyle/>
          <a:p>
            <a:r>
              <a:rPr lang="en-US"/>
              <a:t>https://github.com/makbarish/Grp5_Project1_Covid19</a:t>
            </a:r>
          </a:p>
        </p:txBody>
      </p:sp>
      <p:sp>
        <p:nvSpPr>
          <p:cNvPr id="5" name="Slide Number Placeholder 4">
            <a:extLst>
              <a:ext uri="{FF2B5EF4-FFF2-40B4-BE49-F238E27FC236}">
                <a16:creationId xmlns:a16="http://schemas.microsoft.com/office/drawing/2014/main" id="{CE2E06A6-9088-4C04-B860-E1C9F1708C69}"/>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427771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259115-7647-4503-A6CF-A79CAC7B6FEA}"/>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DA131EBB-A74A-4660-A9C4-73187D868DAB}"/>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3B3A7CC0-D912-48DB-A7F3-929CD5A9245F}"/>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98748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000A-626A-4607-BD94-8EA29A5C5C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830238-3BD4-4831-8ECD-0AEE88D529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255D3D-8198-4BCD-B948-6924C6F6E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374F2-72FB-4FC7-AB90-444644D4EAF4}"/>
              </a:ext>
            </a:extLst>
          </p:cNvPr>
          <p:cNvSpPr>
            <a:spLocks noGrp="1"/>
          </p:cNvSpPr>
          <p:nvPr>
            <p:ph type="dt" sz="half" idx="10"/>
          </p:nvPr>
        </p:nvSpPr>
        <p:spPr/>
        <p:txBody>
          <a:bodyPr/>
          <a:lstStyle/>
          <a:p>
            <a:r>
              <a:rPr lang="en-US"/>
              <a:t>6/9/2021</a:t>
            </a:r>
          </a:p>
        </p:txBody>
      </p:sp>
      <p:sp>
        <p:nvSpPr>
          <p:cNvPr id="6" name="Footer Placeholder 5">
            <a:extLst>
              <a:ext uri="{FF2B5EF4-FFF2-40B4-BE49-F238E27FC236}">
                <a16:creationId xmlns:a16="http://schemas.microsoft.com/office/drawing/2014/main" id="{AB30D209-BA45-45CF-994E-A07C6EF4FC8B}"/>
              </a:ext>
            </a:extLst>
          </p:cNvPr>
          <p:cNvSpPr>
            <a:spLocks noGrp="1"/>
          </p:cNvSpPr>
          <p:nvPr>
            <p:ph type="ftr" sz="quarter" idx="11"/>
          </p:nvPr>
        </p:nvSpPr>
        <p:spPr/>
        <p:txBody>
          <a:bodyPr/>
          <a:lstStyle/>
          <a:p>
            <a:r>
              <a:rPr lang="en-US"/>
              <a:t>https://github.com/makbarish/Grp5_Project1_Covid19</a:t>
            </a:r>
          </a:p>
        </p:txBody>
      </p:sp>
      <p:sp>
        <p:nvSpPr>
          <p:cNvPr id="7" name="Slide Number Placeholder 6">
            <a:extLst>
              <a:ext uri="{FF2B5EF4-FFF2-40B4-BE49-F238E27FC236}">
                <a16:creationId xmlns:a16="http://schemas.microsoft.com/office/drawing/2014/main" id="{D48E251C-374D-41B3-AD1B-60A9CFC79180}"/>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502100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CF8A-FD2B-4E66-86B0-F978786C8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71A045-C53E-41B5-93C7-0D6AF2B9C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A44292-427D-41D7-B89E-094CFF9A8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76D9AF-4A44-4FB6-A8F9-21E4F7AEF766}"/>
              </a:ext>
            </a:extLst>
          </p:cNvPr>
          <p:cNvSpPr>
            <a:spLocks noGrp="1"/>
          </p:cNvSpPr>
          <p:nvPr>
            <p:ph type="dt" sz="half" idx="10"/>
          </p:nvPr>
        </p:nvSpPr>
        <p:spPr/>
        <p:txBody>
          <a:bodyPr/>
          <a:lstStyle/>
          <a:p>
            <a:r>
              <a:rPr lang="en-US"/>
              <a:t>6/9/2021</a:t>
            </a:r>
          </a:p>
        </p:txBody>
      </p:sp>
      <p:sp>
        <p:nvSpPr>
          <p:cNvPr id="6" name="Footer Placeholder 5">
            <a:extLst>
              <a:ext uri="{FF2B5EF4-FFF2-40B4-BE49-F238E27FC236}">
                <a16:creationId xmlns:a16="http://schemas.microsoft.com/office/drawing/2014/main" id="{0AC6532F-15EC-476E-A9F9-0C27D53B253C}"/>
              </a:ext>
            </a:extLst>
          </p:cNvPr>
          <p:cNvSpPr>
            <a:spLocks noGrp="1"/>
          </p:cNvSpPr>
          <p:nvPr>
            <p:ph type="ftr" sz="quarter" idx="11"/>
          </p:nvPr>
        </p:nvSpPr>
        <p:spPr/>
        <p:txBody>
          <a:bodyPr/>
          <a:lstStyle/>
          <a:p>
            <a:r>
              <a:rPr lang="en-US"/>
              <a:t>https://github.com/makbarish/Grp5_Project1_Covid19</a:t>
            </a:r>
          </a:p>
        </p:txBody>
      </p:sp>
      <p:sp>
        <p:nvSpPr>
          <p:cNvPr id="7" name="Slide Number Placeholder 6">
            <a:extLst>
              <a:ext uri="{FF2B5EF4-FFF2-40B4-BE49-F238E27FC236}">
                <a16:creationId xmlns:a16="http://schemas.microsoft.com/office/drawing/2014/main" id="{26D01EC2-5EF5-4B8E-A02E-8173A435F26C}"/>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28014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FD6B45-A339-482E-B7EB-514CA728F4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D9FA10-8829-45D0-82A8-E651A330F8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57AEE-50EF-4CFB-B8AA-D27B12A5C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6/9/2021</a:t>
            </a:r>
          </a:p>
        </p:txBody>
      </p:sp>
      <p:sp>
        <p:nvSpPr>
          <p:cNvPr id="5" name="Footer Placeholder 4">
            <a:extLst>
              <a:ext uri="{FF2B5EF4-FFF2-40B4-BE49-F238E27FC236}">
                <a16:creationId xmlns:a16="http://schemas.microsoft.com/office/drawing/2014/main" id="{B5517677-D544-4515-86CD-82C7F27F3A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https://github.com/makbarish/Grp5_Project1_Covid19</a:t>
            </a:r>
          </a:p>
        </p:txBody>
      </p:sp>
      <p:sp>
        <p:nvSpPr>
          <p:cNvPr id="6" name="Slide Number Placeholder 5">
            <a:extLst>
              <a:ext uri="{FF2B5EF4-FFF2-40B4-BE49-F238E27FC236}">
                <a16:creationId xmlns:a16="http://schemas.microsoft.com/office/drawing/2014/main" id="{DE6B2705-7DFA-4311-8E50-46AB82ED7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9003C-6A8E-4863-AB7A-EC3E1B799067}" type="slidenum">
              <a:rPr lang="en-US" smtClean="0"/>
              <a:t>‹#›</a:t>
            </a:fld>
            <a:endParaRPr lang="en-US"/>
          </a:p>
        </p:txBody>
      </p:sp>
    </p:spTree>
    <p:extLst>
      <p:ext uri="{BB962C8B-B14F-4D97-AF65-F5344CB8AC3E}">
        <p14:creationId xmlns:p14="http://schemas.microsoft.com/office/powerpoint/2010/main" val="2569202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www.kaggle.com/" TargetMode="External"/><Relationship Id="rId3" Type="http://schemas.openxmlformats.org/officeDocument/2006/relationships/hyperlink" Target="https://www.kaggle.com/vaishnavivenkatesan/world-population" TargetMode="External"/><Relationship Id="rId7" Type="http://schemas.openxmlformats.org/officeDocument/2006/relationships/hyperlink" Target="https://github.com/CSSEGISandData/COVID-19" TargetMode="External"/><Relationship Id="rId2" Type="http://schemas.openxmlformats.org/officeDocument/2006/relationships/hyperlink" Target="https://www.kaggle.com/theworldbank/world-bank-gdp-ranking" TargetMode="External"/><Relationship Id="rId1" Type="http://schemas.openxmlformats.org/officeDocument/2006/relationships/slideLayout" Target="../slideLayouts/slideLayout2.xml"/><Relationship Id="rId6" Type="http://schemas.openxmlformats.org/officeDocument/2006/relationships/hyperlink" Target="https://www.kaggle.com/deblina00/insights-on-eda-of-covid19-world-vaccination" TargetMode="External"/><Relationship Id="rId5" Type="http://schemas.openxmlformats.org/officeDocument/2006/relationships/hyperlink" Target="https://www.kaggle.com/xholisilemantshongo/vaccination-progress" TargetMode="External"/><Relationship Id="rId4" Type="http://schemas.openxmlformats.org/officeDocument/2006/relationships/hyperlink" Target="https://www.kaggle.com/sudalairajkumar/novel-corona-virus-2019-datase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who.int/emergencies/diseases/novel-coronavirus-2019"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9FD4A4-46F4-471B-ADC4-30ADCB8FE1CE}"/>
              </a:ext>
            </a:extLst>
          </p:cNvPr>
          <p:cNvSpPr>
            <a:spLocks noGrp="1"/>
          </p:cNvSpPr>
          <p:nvPr>
            <p:ph type="subTitle" idx="1"/>
          </p:nvPr>
        </p:nvSpPr>
        <p:spPr>
          <a:xfrm>
            <a:off x="1187358" y="2009163"/>
            <a:ext cx="9953625" cy="3329191"/>
          </a:xfrm>
        </p:spPr>
        <p:txBody>
          <a:bodyPr>
            <a:normAutofit fontScale="92500" lnSpcReduction="10000"/>
          </a:bodyPr>
          <a:lstStyle/>
          <a:p>
            <a:pPr algn="l"/>
            <a:r>
              <a:rPr lang="en-US" sz="2800" dirty="0"/>
              <a:t>Team Members: </a:t>
            </a:r>
          </a:p>
          <a:p>
            <a:pPr algn="l"/>
            <a:endParaRPr lang="en-US" sz="2800" dirty="0"/>
          </a:p>
          <a:p>
            <a:pPr algn="l"/>
            <a:r>
              <a:rPr lang="en-US" sz="2800" dirty="0"/>
              <a:t>	Julio Montano</a:t>
            </a:r>
          </a:p>
          <a:p>
            <a:pPr algn="l"/>
            <a:r>
              <a:rPr lang="en-US" sz="2800" dirty="0"/>
              <a:t>	Ishan Chakrabarty </a:t>
            </a:r>
          </a:p>
          <a:p>
            <a:pPr algn="l"/>
            <a:r>
              <a:rPr lang="en-US" sz="2800" dirty="0"/>
              <a:t>	</a:t>
            </a:r>
            <a:r>
              <a:rPr lang="en-US" sz="2800" dirty="0" err="1"/>
              <a:t>Morteza</a:t>
            </a:r>
            <a:r>
              <a:rPr lang="en-US" sz="2800" dirty="0"/>
              <a:t> Akbari</a:t>
            </a:r>
          </a:p>
          <a:p>
            <a:pPr algn="l"/>
            <a:r>
              <a:rPr lang="en-US" sz="2800" dirty="0"/>
              <a:t>	Revathi Subramanian Lakshmanan</a:t>
            </a:r>
          </a:p>
          <a:p>
            <a:pPr algn="l"/>
            <a:r>
              <a:rPr lang="en-US" sz="2800" dirty="0"/>
              <a:t>	Clay Swisher</a:t>
            </a:r>
          </a:p>
          <a:p>
            <a:pPr algn="l"/>
            <a:endParaRPr lang="en-US" dirty="0"/>
          </a:p>
        </p:txBody>
      </p:sp>
      <p:sp>
        <p:nvSpPr>
          <p:cNvPr id="4" name="Title 3">
            <a:extLst>
              <a:ext uri="{FF2B5EF4-FFF2-40B4-BE49-F238E27FC236}">
                <a16:creationId xmlns:a16="http://schemas.microsoft.com/office/drawing/2014/main" id="{780DDA94-5849-41FF-B2F3-44F9C9690AA0}"/>
              </a:ext>
            </a:extLst>
          </p:cNvPr>
          <p:cNvSpPr>
            <a:spLocks noGrp="1"/>
          </p:cNvSpPr>
          <p:nvPr>
            <p:ph type="ctrTitle"/>
          </p:nvPr>
        </p:nvSpPr>
        <p:spPr>
          <a:xfrm>
            <a:off x="1457324" y="161925"/>
            <a:ext cx="9886950" cy="1354932"/>
          </a:xfrm>
        </p:spPr>
        <p:txBody>
          <a:bodyPr>
            <a:noAutofit/>
          </a:bodyPr>
          <a:lstStyle/>
          <a:p>
            <a:r>
              <a:rPr lang="en-US" sz="4400" b="1" dirty="0"/>
              <a:t>Novel Corona Virus 2019</a:t>
            </a:r>
            <a:br>
              <a:rPr lang="en-US" sz="4400" dirty="0"/>
            </a:br>
            <a:r>
              <a:rPr lang="en-US" sz="2800" b="1" dirty="0"/>
              <a:t>Class Project 1 – Group 5</a:t>
            </a:r>
          </a:p>
        </p:txBody>
      </p:sp>
      <p:sp>
        <p:nvSpPr>
          <p:cNvPr id="11" name="Footer Placeholder 10">
            <a:extLst>
              <a:ext uri="{FF2B5EF4-FFF2-40B4-BE49-F238E27FC236}">
                <a16:creationId xmlns:a16="http://schemas.microsoft.com/office/drawing/2014/main" id="{56EC9E44-8CD5-4391-8A4A-A3024104BF13}"/>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873ACF1D-AB0C-47F8-B629-BE0BD3C7CDB6}"/>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9CDA892F-022E-437D-9E41-0999452FB78B}"/>
              </a:ext>
            </a:extLst>
          </p:cNvPr>
          <p:cNvSpPr>
            <a:spLocks noGrp="1"/>
          </p:cNvSpPr>
          <p:nvPr>
            <p:ph type="sldNum" sz="quarter" idx="12"/>
          </p:nvPr>
        </p:nvSpPr>
        <p:spPr/>
        <p:txBody>
          <a:bodyPr/>
          <a:lstStyle/>
          <a:p>
            <a:fld id="{3AA9003C-6A8E-4863-AB7A-EC3E1B799067}" type="slidenum">
              <a:rPr lang="en-US" smtClean="0"/>
              <a:t>1</a:t>
            </a:fld>
            <a:endParaRPr lang="en-US"/>
          </a:p>
        </p:txBody>
      </p:sp>
    </p:spTree>
    <p:extLst>
      <p:ext uri="{BB962C8B-B14F-4D97-AF65-F5344CB8AC3E}">
        <p14:creationId xmlns:p14="http://schemas.microsoft.com/office/powerpoint/2010/main" val="1354158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fontScale="90000"/>
          </a:bodyPr>
          <a:lstStyle/>
          <a:p>
            <a:pPr algn="ctr"/>
            <a:r>
              <a:rPr lang="en-US" sz="4400" dirty="0"/>
              <a:t>Covid-19 </a:t>
            </a:r>
            <a:r>
              <a:rPr lang="en-US" dirty="0"/>
              <a:t>Confirmed (less than 600 cases reported)</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5" name="TextBox 4">
            <a:extLst>
              <a:ext uri="{FF2B5EF4-FFF2-40B4-BE49-F238E27FC236}">
                <a16:creationId xmlns:a16="http://schemas.microsoft.com/office/drawing/2014/main" id="{9B0CCC52-616C-4510-AFAD-655A9A63DD80}"/>
              </a:ext>
            </a:extLst>
          </p:cNvPr>
          <p:cNvSpPr txBox="1"/>
          <p:nvPr/>
        </p:nvSpPr>
        <p:spPr>
          <a:xfrm>
            <a:off x="1323973" y="6019170"/>
            <a:ext cx="10267951" cy="261610"/>
          </a:xfrm>
          <a:prstGeom prst="rect">
            <a:avLst/>
          </a:prstGeom>
          <a:noFill/>
        </p:spPr>
        <p:txBody>
          <a:bodyPr wrap="square" rtlCol="0">
            <a:spAutoFit/>
          </a:bodyPr>
          <a:lstStyle/>
          <a:p>
            <a:r>
              <a:rPr lang="en-US" sz="1100" b="0" i="0" dirty="0">
                <a:solidFill>
                  <a:srgbClr val="111111"/>
                </a:solidFill>
                <a:effectLst/>
                <a:latin typeface="Roboto" panose="020B0604020202020204" pitchFamily="2" charset="0"/>
              </a:rPr>
              <a:t>Islands in the Pacific and Atlantic oceans, are likely benefiting by bordering only the sea. Strict travel policies may be responsible for low confirmed cases.</a:t>
            </a:r>
            <a:endParaRPr lang="en-US" sz="1100" dirty="0"/>
          </a:p>
        </p:txBody>
      </p:sp>
      <p:sp>
        <p:nvSpPr>
          <p:cNvPr id="2" name="Date Placeholder 1">
            <a:extLst>
              <a:ext uri="{FF2B5EF4-FFF2-40B4-BE49-F238E27FC236}">
                <a16:creationId xmlns:a16="http://schemas.microsoft.com/office/drawing/2014/main" id="{FD4F8885-1BA1-4A21-B26E-698C6CA07AE3}"/>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BF207949-8D44-484D-B380-56DA9C57DF9B}"/>
              </a:ext>
            </a:extLst>
          </p:cNvPr>
          <p:cNvSpPr>
            <a:spLocks noGrp="1"/>
          </p:cNvSpPr>
          <p:nvPr>
            <p:ph type="sldNum" sz="quarter" idx="12"/>
          </p:nvPr>
        </p:nvSpPr>
        <p:spPr/>
        <p:txBody>
          <a:bodyPr/>
          <a:lstStyle/>
          <a:p>
            <a:fld id="{3AA9003C-6A8E-4863-AB7A-EC3E1B799067}" type="slidenum">
              <a:rPr lang="en-US" smtClean="0"/>
              <a:t>10</a:t>
            </a:fld>
            <a:endParaRPr lang="en-US"/>
          </a:p>
        </p:txBody>
      </p:sp>
      <p:pic>
        <p:nvPicPr>
          <p:cNvPr id="9" name="Picture 8">
            <a:extLst>
              <a:ext uri="{FF2B5EF4-FFF2-40B4-BE49-F238E27FC236}">
                <a16:creationId xmlns:a16="http://schemas.microsoft.com/office/drawing/2014/main" id="{86507AEA-CC32-4D5B-A305-D223179299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24" y="1256518"/>
            <a:ext cx="10267952" cy="4492930"/>
          </a:xfrm>
          <a:prstGeom prst="rect">
            <a:avLst/>
          </a:prstGeom>
        </p:spPr>
      </p:pic>
    </p:spTree>
    <p:extLst>
      <p:ext uri="{BB962C8B-B14F-4D97-AF65-F5344CB8AC3E}">
        <p14:creationId xmlns:p14="http://schemas.microsoft.com/office/powerpoint/2010/main" val="2811856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a:t>
            </a:r>
            <a:r>
              <a:rPr lang="en-US" dirty="0"/>
              <a:t>Deaths</a:t>
            </a:r>
            <a:endParaRPr lang="en-US" sz="2200" dirty="0"/>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FD4F8885-1BA1-4A21-B26E-698C6CA07AE3}"/>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BF207949-8D44-484D-B380-56DA9C57DF9B}"/>
              </a:ext>
            </a:extLst>
          </p:cNvPr>
          <p:cNvSpPr>
            <a:spLocks noGrp="1"/>
          </p:cNvSpPr>
          <p:nvPr>
            <p:ph type="sldNum" sz="quarter" idx="12"/>
          </p:nvPr>
        </p:nvSpPr>
        <p:spPr/>
        <p:txBody>
          <a:bodyPr/>
          <a:lstStyle/>
          <a:p>
            <a:fld id="{3AA9003C-6A8E-4863-AB7A-EC3E1B799067}" type="slidenum">
              <a:rPr lang="en-US" smtClean="0"/>
              <a:t>11</a:t>
            </a:fld>
            <a:endParaRPr lang="en-US"/>
          </a:p>
        </p:txBody>
      </p:sp>
      <p:pic>
        <p:nvPicPr>
          <p:cNvPr id="8" name="Picture 7">
            <a:extLst>
              <a:ext uri="{FF2B5EF4-FFF2-40B4-BE49-F238E27FC236}">
                <a16:creationId xmlns:a16="http://schemas.microsoft.com/office/drawing/2014/main" id="{A005042A-252D-43A3-AC67-5CE7DB30A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284" y="1200839"/>
            <a:ext cx="11027884" cy="4742761"/>
          </a:xfrm>
          <a:prstGeom prst="rect">
            <a:avLst/>
          </a:prstGeom>
        </p:spPr>
      </p:pic>
    </p:spTree>
    <p:extLst>
      <p:ext uri="{BB962C8B-B14F-4D97-AF65-F5344CB8AC3E}">
        <p14:creationId xmlns:p14="http://schemas.microsoft.com/office/powerpoint/2010/main" val="1440128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118814"/>
            <a:ext cx="10515600" cy="1111250"/>
          </a:xfrm>
        </p:spPr>
        <p:txBody>
          <a:bodyPr>
            <a:normAutofit fontScale="90000"/>
          </a:bodyPr>
          <a:lstStyle/>
          <a:p>
            <a:pPr algn="ctr"/>
            <a:r>
              <a:rPr lang="en-US" sz="4400" dirty="0"/>
              <a:t>Covid-19 </a:t>
            </a:r>
            <a:r>
              <a:rPr lang="en-US" dirty="0"/>
              <a:t>Deaths – Percent (Deaths/Confirmed)</a:t>
            </a:r>
            <a:br>
              <a:rPr lang="en-US" dirty="0"/>
            </a:br>
            <a:r>
              <a:rPr lang="en-US" sz="2200" dirty="0"/>
              <a:t>(Countries with 2M or greater confirmed 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FD4F8885-1BA1-4A21-B26E-698C6CA07AE3}"/>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BF207949-8D44-484D-B380-56DA9C57DF9B}"/>
              </a:ext>
            </a:extLst>
          </p:cNvPr>
          <p:cNvSpPr>
            <a:spLocks noGrp="1"/>
          </p:cNvSpPr>
          <p:nvPr>
            <p:ph type="sldNum" sz="quarter" idx="12"/>
          </p:nvPr>
        </p:nvSpPr>
        <p:spPr/>
        <p:txBody>
          <a:bodyPr/>
          <a:lstStyle/>
          <a:p>
            <a:fld id="{3AA9003C-6A8E-4863-AB7A-EC3E1B799067}" type="slidenum">
              <a:rPr lang="en-US" smtClean="0"/>
              <a:t>12</a:t>
            </a:fld>
            <a:endParaRPr lang="en-US"/>
          </a:p>
        </p:txBody>
      </p:sp>
      <p:pic>
        <p:nvPicPr>
          <p:cNvPr id="5" name="Picture 4">
            <a:extLst>
              <a:ext uri="{FF2B5EF4-FFF2-40B4-BE49-F238E27FC236}">
                <a16:creationId xmlns:a16="http://schemas.microsoft.com/office/drawing/2014/main" id="{1D2D1672-0F8F-4BAC-8110-5B7E9C319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71" y="1200839"/>
            <a:ext cx="10945236" cy="5210596"/>
          </a:xfrm>
          <a:prstGeom prst="rect">
            <a:avLst/>
          </a:prstGeom>
        </p:spPr>
      </p:pic>
    </p:spTree>
    <p:extLst>
      <p:ext uri="{BB962C8B-B14F-4D97-AF65-F5344CB8AC3E}">
        <p14:creationId xmlns:p14="http://schemas.microsoft.com/office/powerpoint/2010/main" val="2174630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672094"/>
          </a:xfrm>
        </p:spPr>
        <p:txBody>
          <a:bodyPr>
            <a:normAutofit/>
          </a:bodyPr>
          <a:lstStyle/>
          <a:p>
            <a:pPr algn="ctr"/>
            <a:r>
              <a:rPr lang="en-US" sz="4400" dirty="0"/>
              <a:t>Covid-19 Fully Vaccinated </a:t>
            </a:r>
            <a:br>
              <a:rPr lang="en-US" sz="4400" dirty="0"/>
            </a:br>
            <a:r>
              <a:rPr lang="en-US" sz="3100" dirty="0"/>
              <a:t>(Top Ten and Least Ten Countries)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B855D865-6236-44F9-AFAA-66A281AD2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01" y="1479847"/>
            <a:ext cx="4578756" cy="4540701"/>
          </a:xfrm>
          <a:prstGeom prst="rect">
            <a:avLst/>
          </a:prstGeom>
        </p:spPr>
      </p:pic>
      <p:pic>
        <p:nvPicPr>
          <p:cNvPr id="8" name="Picture 7">
            <a:extLst>
              <a:ext uri="{FF2B5EF4-FFF2-40B4-BE49-F238E27FC236}">
                <a16:creationId xmlns:a16="http://schemas.microsoft.com/office/drawing/2014/main" id="{B2B7C1C6-950E-4791-A56E-1EA53B2014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1824" y="1608881"/>
            <a:ext cx="4701251" cy="4540701"/>
          </a:xfrm>
          <a:prstGeom prst="rect">
            <a:avLst/>
          </a:prstGeom>
        </p:spPr>
      </p:pic>
    </p:spTree>
    <p:extLst>
      <p:ext uri="{BB962C8B-B14F-4D97-AF65-F5344CB8AC3E}">
        <p14:creationId xmlns:p14="http://schemas.microsoft.com/office/powerpoint/2010/main" val="3272110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349662"/>
            <a:ext cx="10515600" cy="1111250"/>
          </a:xfrm>
        </p:spPr>
        <p:txBody>
          <a:bodyPr>
            <a:normAutofit/>
          </a:bodyPr>
          <a:lstStyle/>
          <a:p>
            <a:pPr algn="ctr"/>
            <a:r>
              <a:rPr lang="en-US" sz="4400" dirty="0"/>
              <a:t>Covid-19 V</a:t>
            </a:r>
            <a:r>
              <a:rPr lang="en-US" dirty="0"/>
              <a:t>accine Percentages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80982774-A597-4DF6-BCA4-AEA54AA35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515" y="1657072"/>
            <a:ext cx="4960651" cy="3339682"/>
          </a:xfrm>
          <a:prstGeom prst="rect">
            <a:avLst/>
          </a:prstGeom>
        </p:spPr>
      </p:pic>
      <p:pic>
        <p:nvPicPr>
          <p:cNvPr id="11" name="Picture 10">
            <a:extLst>
              <a:ext uri="{FF2B5EF4-FFF2-40B4-BE49-F238E27FC236}">
                <a16:creationId xmlns:a16="http://schemas.microsoft.com/office/drawing/2014/main" id="{0F44DAAD-D48C-42AB-9831-47EEE39672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119" y="1656624"/>
            <a:ext cx="5153681" cy="3339681"/>
          </a:xfrm>
          <a:prstGeom prst="rect">
            <a:avLst/>
          </a:prstGeom>
        </p:spPr>
      </p:pic>
      <p:sp>
        <p:nvSpPr>
          <p:cNvPr id="12" name="Title 3">
            <a:extLst>
              <a:ext uri="{FF2B5EF4-FFF2-40B4-BE49-F238E27FC236}">
                <a16:creationId xmlns:a16="http://schemas.microsoft.com/office/drawing/2014/main" id="{1414C255-562E-4271-8249-5606B21DB05D}"/>
              </a:ext>
            </a:extLst>
          </p:cNvPr>
          <p:cNvSpPr txBox="1">
            <a:spLocks/>
          </p:cNvSpPr>
          <p:nvPr/>
        </p:nvSpPr>
        <p:spPr>
          <a:xfrm>
            <a:off x="2024606" y="1171052"/>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sp>
        <p:nvSpPr>
          <p:cNvPr id="16" name="Title 3">
            <a:extLst>
              <a:ext uri="{FF2B5EF4-FFF2-40B4-BE49-F238E27FC236}">
                <a16:creationId xmlns:a16="http://schemas.microsoft.com/office/drawing/2014/main" id="{0596959A-F775-4ABD-B5C9-78FC3817EBAD}"/>
              </a:ext>
            </a:extLst>
          </p:cNvPr>
          <p:cNvSpPr txBox="1">
            <a:spLocks/>
          </p:cNvSpPr>
          <p:nvPr/>
        </p:nvSpPr>
        <p:spPr>
          <a:xfrm>
            <a:off x="7170452" y="1196705"/>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Tree>
    <p:extLst>
      <p:ext uri="{BB962C8B-B14F-4D97-AF65-F5344CB8AC3E}">
        <p14:creationId xmlns:p14="http://schemas.microsoft.com/office/powerpoint/2010/main" val="3946359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1254889" y="380812"/>
            <a:ext cx="10515600" cy="1111250"/>
          </a:xfrm>
        </p:spPr>
        <p:txBody>
          <a:bodyPr>
            <a:normAutofit/>
          </a:bodyPr>
          <a:lstStyle/>
          <a:p>
            <a:pPr algn="ctr"/>
            <a:r>
              <a:rPr lang="en-US" sz="4400" dirty="0"/>
              <a:t>Covid-19 V</a:t>
            </a:r>
            <a:r>
              <a:rPr lang="en-US" dirty="0"/>
              <a:t>accine Percentages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C76F8A2B-78AF-4E36-8074-C27EBDFDA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60" y="1633840"/>
            <a:ext cx="4759019" cy="3326984"/>
          </a:xfrm>
          <a:prstGeom prst="rect">
            <a:avLst/>
          </a:prstGeom>
        </p:spPr>
      </p:pic>
      <p:sp>
        <p:nvSpPr>
          <p:cNvPr id="14" name="Title 3">
            <a:extLst>
              <a:ext uri="{FF2B5EF4-FFF2-40B4-BE49-F238E27FC236}">
                <a16:creationId xmlns:a16="http://schemas.microsoft.com/office/drawing/2014/main" id="{6C5C848E-0ADF-4767-8C04-46FD377E0E28}"/>
              </a:ext>
            </a:extLst>
          </p:cNvPr>
          <p:cNvSpPr txBox="1">
            <a:spLocks/>
          </p:cNvSpPr>
          <p:nvPr/>
        </p:nvSpPr>
        <p:spPr>
          <a:xfrm>
            <a:off x="2209801" y="1180000"/>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pic>
        <p:nvPicPr>
          <p:cNvPr id="10" name="Picture 9">
            <a:extLst>
              <a:ext uri="{FF2B5EF4-FFF2-40B4-BE49-F238E27FC236}">
                <a16:creationId xmlns:a16="http://schemas.microsoft.com/office/drawing/2014/main" id="{84AD14BF-DE84-4639-B7C5-6541C1B1F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0539" y="1633840"/>
            <a:ext cx="4876904" cy="3365079"/>
          </a:xfrm>
          <a:prstGeom prst="rect">
            <a:avLst/>
          </a:prstGeom>
        </p:spPr>
      </p:pic>
      <p:sp>
        <p:nvSpPr>
          <p:cNvPr id="15" name="Title 3">
            <a:extLst>
              <a:ext uri="{FF2B5EF4-FFF2-40B4-BE49-F238E27FC236}">
                <a16:creationId xmlns:a16="http://schemas.microsoft.com/office/drawing/2014/main" id="{B86456C2-DC94-4457-97B6-C96649C7DFFC}"/>
              </a:ext>
            </a:extLst>
          </p:cNvPr>
          <p:cNvSpPr txBox="1">
            <a:spLocks/>
          </p:cNvSpPr>
          <p:nvPr/>
        </p:nvSpPr>
        <p:spPr>
          <a:xfrm>
            <a:off x="7246331" y="1182011"/>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Tree>
    <p:extLst>
      <p:ext uri="{BB962C8B-B14F-4D97-AF65-F5344CB8AC3E}">
        <p14:creationId xmlns:p14="http://schemas.microsoft.com/office/powerpoint/2010/main" val="2723266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349662"/>
            <a:ext cx="10515600" cy="1111250"/>
          </a:xfrm>
        </p:spPr>
        <p:txBody>
          <a:bodyPr>
            <a:normAutofit/>
          </a:bodyPr>
          <a:lstStyle/>
          <a:p>
            <a:pPr algn="ctr"/>
            <a:r>
              <a:rPr lang="en-US" sz="4400" dirty="0"/>
              <a:t>Covid-19 V</a:t>
            </a:r>
            <a:r>
              <a:rPr lang="en-US" dirty="0"/>
              <a:t>accine Percentages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54BDC084-6B29-4E93-932E-A109808D7E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088" y="1460912"/>
            <a:ext cx="7304182" cy="4137301"/>
          </a:xfrm>
          <a:prstGeom prst="rect">
            <a:avLst/>
          </a:prstGeom>
        </p:spPr>
      </p:pic>
    </p:spTree>
    <p:extLst>
      <p:ext uri="{BB962C8B-B14F-4D97-AF65-F5344CB8AC3E}">
        <p14:creationId xmlns:p14="http://schemas.microsoft.com/office/powerpoint/2010/main" val="505637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632D0E-C2A5-4905-8F64-A4ADC4709217}"/>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8222DC66-956C-491D-9068-0C20BC6AE45E}"/>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6304CB3B-2910-4BBC-A9B9-46CAEDAFC34A}"/>
              </a:ext>
            </a:extLst>
          </p:cNvPr>
          <p:cNvSpPr>
            <a:spLocks noGrp="1"/>
          </p:cNvSpPr>
          <p:nvPr>
            <p:ph type="sldNum" sz="quarter" idx="12"/>
          </p:nvPr>
        </p:nvSpPr>
        <p:spPr/>
        <p:txBody>
          <a:bodyPr/>
          <a:lstStyle/>
          <a:p>
            <a:fld id="{3AA9003C-6A8E-4863-AB7A-EC3E1B799067}" type="slidenum">
              <a:rPr lang="en-US" smtClean="0"/>
              <a:t>17</a:t>
            </a:fld>
            <a:endParaRPr lang="en-US"/>
          </a:p>
        </p:txBody>
      </p:sp>
      <p:pic>
        <p:nvPicPr>
          <p:cNvPr id="10" name="Picture 9">
            <a:extLst>
              <a:ext uri="{FF2B5EF4-FFF2-40B4-BE49-F238E27FC236}">
                <a16:creationId xmlns:a16="http://schemas.microsoft.com/office/drawing/2014/main" id="{E5C30BCE-0EDC-41CC-9A5C-6A2C1F611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481" y="1817225"/>
            <a:ext cx="4606236" cy="3240912"/>
          </a:xfrm>
          <a:prstGeom prst="rect">
            <a:avLst/>
          </a:prstGeom>
        </p:spPr>
      </p:pic>
      <p:pic>
        <p:nvPicPr>
          <p:cNvPr id="13" name="Picture 12">
            <a:extLst>
              <a:ext uri="{FF2B5EF4-FFF2-40B4-BE49-F238E27FC236}">
                <a16:creationId xmlns:a16="http://schemas.microsoft.com/office/drawing/2014/main" id="{ABED8E23-D4CF-4BCD-A474-04B3E7A74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2781" y="1817226"/>
            <a:ext cx="4606236" cy="3240912"/>
          </a:xfrm>
          <a:prstGeom prst="rect">
            <a:avLst/>
          </a:prstGeom>
        </p:spPr>
      </p:pic>
      <p:sp>
        <p:nvSpPr>
          <p:cNvPr id="14" name="Title 3">
            <a:extLst>
              <a:ext uri="{FF2B5EF4-FFF2-40B4-BE49-F238E27FC236}">
                <a16:creationId xmlns:a16="http://schemas.microsoft.com/office/drawing/2014/main" id="{9A3B9815-E80F-4C4D-AEFD-C184A8ADF626}"/>
              </a:ext>
            </a:extLst>
          </p:cNvPr>
          <p:cNvSpPr txBox="1">
            <a:spLocks/>
          </p:cNvSpPr>
          <p:nvPr/>
        </p:nvSpPr>
        <p:spPr>
          <a:xfrm>
            <a:off x="2209800" y="1206147"/>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sp>
        <p:nvSpPr>
          <p:cNvPr id="15" name="Title 3">
            <a:extLst>
              <a:ext uri="{FF2B5EF4-FFF2-40B4-BE49-F238E27FC236}">
                <a16:creationId xmlns:a16="http://schemas.microsoft.com/office/drawing/2014/main" id="{2C1C9508-5EFA-448D-A1CD-0B61AB7B2AD3}"/>
              </a:ext>
            </a:extLst>
          </p:cNvPr>
          <p:cNvSpPr txBox="1">
            <a:spLocks/>
          </p:cNvSpPr>
          <p:nvPr/>
        </p:nvSpPr>
        <p:spPr>
          <a:xfrm>
            <a:off x="7200644" y="1206146"/>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
        <p:nvSpPr>
          <p:cNvPr id="16" name="Title 3">
            <a:extLst>
              <a:ext uri="{FF2B5EF4-FFF2-40B4-BE49-F238E27FC236}">
                <a16:creationId xmlns:a16="http://schemas.microsoft.com/office/drawing/2014/main" id="{B463EAEC-424C-4E2D-B5D8-BEFBC19C529E}"/>
              </a:ext>
            </a:extLst>
          </p:cNvPr>
          <p:cNvSpPr txBox="1">
            <a:spLocks/>
          </p:cNvSpPr>
          <p:nvPr/>
        </p:nvSpPr>
        <p:spPr>
          <a:xfrm>
            <a:off x="723417" y="314532"/>
            <a:ext cx="10515600" cy="11112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Covid-19 Vaccine Percentages </a:t>
            </a:r>
          </a:p>
          <a:p>
            <a:pPr algn="ctr"/>
            <a:r>
              <a:rPr lang="en-US" sz="1900" dirty="0"/>
              <a:t>(Box plot with outliers)</a:t>
            </a:r>
          </a:p>
        </p:txBody>
      </p:sp>
    </p:spTree>
    <p:extLst>
      <p:ext uri="{BB962C8B-B14F-4D97-AF65-F5344CB8AC3E}">
        <p14:creationId xmlns:p14="http://schemas.microsoft.com/office/powerpoint/2010/main" val="3455937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632D0E-C2A5-4905-8F64-A4ADC4709217}"/>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8222DC66-956C-491D-9068-0C20BC6AE45E}"/>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6304CB3B-2910-4BBC-A9B9-46CAEDAFC34A}"/>
              </a:ext>
            </a:extLst>
          </p:cNvPr>
          <p:cNvSpPr>
            <a:spLocks noGrp="1"/>
          </p:cNvSpPr>
          <p:nvPr>
            <p:ph type="sldNum" sz="quarter" idx="12"/>
          </p:nvPr>
        </p:nvSpPr>
        <p:spPr/>
        <p:txBody>
          <a:bodyPr/>
          <a:lstStyle/>
          <a:p>
            <a:fld id="{3AA9003C-6A8E-4863-AB7A-EC3E1B799067}" type="slidenum">
              <a:rPr lang="en-US" smtClean="0"/>
              <a:t>18</a:t>
            </a:fld>
            <a:endParaRPr lang="en-US"/>
          </a:p>
        </p:txBody>
      </p:sp>
      <p:sp>
        <p:nvSpPr>
          <p:cNvPr id="14" name="Title 3">
            <a:extLst>
              <a:ext uri="{FF2B5EF4-FFF2-40B4-BE49-F238E27FC236}">
                <a16:creationId xmlns:a16="http://schemas.microsoft.com/office/drawing/2014/main" id="{9A3B9815-E80F-4C4D-AEFD-C184A8ADF626}"/>
              </a:ext>
            </a:extLst>
          </p:cNvPr>
          <p:cNvSpPr txBox="1">
            <a:spLocks/>
          </p:cNvSpPr>
          <p:nvPr/>
        </p:nvSpPr>
        <p:spPr>
          <a:xfrm>
            <a:off x="2209800" y="1321897"/>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sp>
        <p:nvSpPr>
          <p:cNvPr id="15" name="Title 3">
            <a:extLst>
              <a:ext uri="{FF2B5EF4-FFF2-40B4-BE49-F238E27FC236}">
                <a16:creationId xmlns:a16="http://schemas.microsoft.com/office/drawing/2014/main" id="{2C1C9508-5EFA-448D-A1CD-0B61AB7B2AD3}"/>
              </a:ext>
            </a:extLst>
          </p:cNvPr>
          <p:cNvSpPr txBox="1">
            <a:spLocks/>
          </p:cNvSpPr>
          <p:nvPr/>
        </p:nvSpPr>
        <p:spPr>
          <a:xfrm>
            <a:off x="7200644" y="1321896"/>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
        <p:nvSpPr>
          <p:cNvPr id="16" name="Title 3">
            <a:extLst>
              <a:ext uri="{FF2B5EF4-FFF2-40B4-BE49-F238E27FC236}">
                <a16:creationId xmlns:a16="http://schemas.microsoft.com/office/drawing/2014/main" id="{B463EAEC-424C-4E2D-B5D8-BEFBC19C529E}"/>
              </a:ext>
            </a:extLst>
          </p:cNvPr>
          <p:cNvSpPr txBox="1">
            <a:spLocks/>
          </p:cNvSpPr>
          <p:nvPr/>
        </p:nvSpPr>
        <p:spPr>
          <a:xfrm>
            <a:off x="838200" y="349662"/>
            <a:ext cx="10515600" cy="11112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Covid-19 Vaccine Percentages </a:t>
            </a:r>
          </a:p>
          <a:p>
            <a:pPr algn="ctr"/>
            <a:r>
              <a:rPr lang="en-US" sz="1900" dirty="0"/>
              <a:t>(Box plot excludes outliers)</a:t>
            </a:r>
          </a:p>
        </p:txBody>
      </p:sp>
      <p:pic>
        <p:nvPicPr>
          <p:cNvPr id="6" name="Picture 5">
            <a:extLst>
              <a:ext uri="{FF2B5EF4-FFF2-40B4-BE49-F238E27FC236}">
                <a16:creationId xmlns:a16="http://schemas.microsoft.com/office/drawing/2014/main" id="{50F45603-71B1-4384-A181-DC2AA9C7E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80" y="1877152"/>
            <a:ext cx="4585451" cy="3192559"/>
          </a:xfrm>
          <a:prstGeom prst="rect">
            <a:avLst/>
          </a:prstGeom>
        </p:spPr>
      </p:pic>
      <p:pic>
        <p:nvPicPr>
          <p:cNvPr id="8" name="Picture 7">
            <a:extLst>
              <a:ext uri="{FF2B5EF4-FFF2-40B4-BE49-F238E27FC236}">
                <a16:creationId xmlns:a16="http://schemas.microsoft.com/office/drawing/2014/main" id="{3AA06597-8A9B-456D-802D-961130F5E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998" y="1877152"/>
            <a:ext cx="4676594" cy="3192558"/>
          </a:xfrm>
          <a:prstGeom prst="rect">
            <a:avLst/>
          </a:prstGeom>
        </p:spPr>
      </p:pic>
    </p:spTree>
    <p:extLst>
      <p:ext uri="{BB962C8B-B14F-4D97-AF65-F5344CB8AC3E}">
        <p14:creationId xmlns:p14="http://schemas.microsoft.com/office/powerpoint/2010/main" val="2028187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1AEB5F-F639-4224-9DBA-375CFDE75F01}"/>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0354D911-AECE-4E89-AF4A-97B2710E371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FDFF7BE1-0DB2-4F16-B327-7747F60DF5F2}"/>
              </a:ext>
            </a:extLst>
          </p:cNvPr>
          <p:cNvSpPr>
            <a:spLocks noGrp="1"/>
          </p:cNvSpPr>
          <p:nvPr>
            <p:ph type="sldNum" sz="quarter" idx="12"/>
          </p:nvPr>
        </p:nvSpPr>
        <p:spPr/>
        <p:txBody>
          <a:bodyPr/>
          <a:lstStyle/>
          <a:p>
            <a:fld id="{3AA9003C-6A8E-4863-AB7A-EC3E1B799067}" type="slidenum">
              <a:rPr lang="en-US" smtClean="0"/>
              <a:t>19</a:t>
            </a:fld>
            <a:endParaRPr lang="en-US"/>
          </a:p>
        </p:txBody>
      </p:sp>
      <p:pic>
        <p:nvPicPr>
          <p:cNvPr id="6" name="Picture 5">
            <a:extLst>
              <a:ext uri="{FF2B5EF4-FFF2-40B4-BE49-F238E27FC236}">
                <a16:creationId xmlns:a16="http://schemas.microsoft.com/office/drawing/2014/main" id="{4A2CE639-D774-4A38-B6F0-547E053ABC20}"/>
              </a:ext>
            </a:extLst>
          </p:cNvPr>
          <p:cNvPicPr>
            <a:picLocks noChangeAspect="1"/>
          </p:cNvPicPr>
          <p:nvPr/>
        </p:nvPicPr>
        <p:blipFill>
          <a:blip r:embed="rId2"/>
          <a:stretch>
            <a:fillRect/>
          </a:stretch>
        </p:blipFill>
        <p:spPr>
          <a:xfrm>
            <a:off x="1066800" y="1404082"/>
            <a:ext cx="10058399" cy="4879921"/>
          </a:xfrm>
          <a:prstGeom prst="rect">
            <a:avLst/>
          </a:prstGeom>
          <a:ln>
            <a:solidFill>
              <a:schemeClr val="tx1"/>
            </a:solidFill>
          </a:ln>
        </p:spPr>
      </p:pic>
      <p:pic>
        <p:nvPicPr>
          <p:cNvPr id="10" name="Picture 9">
            <a:extLst>
              <a:ext uri="{FF2B5EF4-FFF2-40B4-BE49-F238E27FC236}">
                <a16:creationId xmlns:a16="http://schemas.microsoft.com/office/drawing/2014/main" id="{52788023-E63B-482B-B33D-1B11BB111F10}"/>
              </a:ext>
            </a:extLst>
          </p:cNvPr>
          <p:cNvPicPr>
            <a:picLocks noChangeAspect="1"/>
          </p:cNvPicPr>
          <p:nvPr/>
        </p:nvPicPr>
        <p:blipFill>
          <a:blip r:embed="rId3"/>
          <a:stretch>
            <a:fillRect/>
          </a:stretch>
        </p:blipFill>
        <p:spPr>
          <a:xfrm>
            <a:off x="6748150" y="2579744"/>
            <a:ext cx="825818" cy="917575"/>
          </a:xfrm>
          <a:prstGeom prst="rect">
            <a:avLst/>
          </a:prstGeom>
        </p:spPr>
      </p:pic>
      <p:pic>
        <p:nvPicPr>
          <p:cNvPr id="12" name="Picture 11">
            <a:extLst>
              <a:ext uri="{FF2B5EF4-FFF2-40B4-BE49-F238E27FC236}">
                <a16:creationId xmlns:a16="http://schemas.microsoft.com/office/drawing/2014/main" id="{BB490CC1-5D24-4A90-A4CE-7F4577A90560}"/>
              </a:ext>
            </a:extLst>
          </p:cNvPr>
          <p:cNvPicPr>
            <a:picLocks noChangeAspect="1"/>
          </p:cNvPicPr>
          <p:nvPr/>
        </p:nvPicPr>
        <p:blipFill>
          <a:blip r:embed="rId4"/>
          <a:stretch>
            <a:fillRect/>
          </a:stretch>
        </p:blipFill>
        <p:spPr>
          <a:xfrm>
            <a:off x="7227679" y="4915136"/>
            <a:ext cx="822515" cy="977544"/>
          </a:xfrm>
          <a:prstGeom prst="rect">
            <a:avLst/>
          </a:prstGeom>
        </p:spPr>
      </p:pic>
      <p:cxnSp>
        <p:nvCxnSpPr>
          <p:cNvPr id="14" name="Straight Connector 13">
            <a:extLst>
              <a:ext uri="{FF2B5EF4-FFF2-40B4-BE49-F238E27FC236}">
                <a16:creationId xmlns:a16="http://schemas.microsoft.com/office/drawing/2014/main" id="{5A6AFE82-521C-493A-9738-84B4655E10E5}"/>
              </a:ext>
            </a:extLst>
          </p:cNvPr>
          <p:cNvCxnSpPr/>
          <p:nvPr/>
        </p:nvCxnSpPr>
        <p:spPr>
          <a:xfrm flipH="1">
            <a:off x="6595979" y="3528012"/>
            <a:ext cx="123296" cy="21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658AF1-059C-4402-9035-EBCA0D12D3E4}"/>
              </a:ext>
            </a:extLst>
          </p:cNvPr>
          <p:cNvCxnSpPr/>
          <p:nvPr/>
        </p:nvCxnSpPr>
        <p:spPr>
          <a:xfrm flipH="1" flipV="1">
            <a:off x="7110575" y="4869271"/>
            <a:ext cx="71966" cy="84667"/>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534B802F-9812-45B1-B79D-11BB16AF83B8}"/>
              </a:ext>
            </a:extLst>
          </p:cNvPr>
          <p:cNvPicPr>
            <a:picLocks noChangeAspect="1"/>
          </p:cNvPicPr>
          <p:nvPr/>
        </p:nvPicPr>
        <p:blipFill>
          <a:blip r:embed="rId5"/>
          <a:stretch>
            <a:fillRect/>
          </a:stretch>
        </p:blipFill>
        <p:spPr>
          <a:xfrm>
            <a:off x="2281980" y="4688846"/>
            <a:ext cx="738663" cy="877887"/>
          </a:xfrm>
          <a:prstGeom prst="rect">
            <a:avLst/>
          </a:prstGeom>
        </p:spPr>
      </p:pic>
      <p:cxnSp>
        <p:nvCxnSpPr>
          <p:cNvPr id="20" name="Straight Connector 19">
            <a:extLst>
              <a:ext uri="{FF2B5EF4-FFF2-40B4-BE49-F238E27FC236}">
                <a16:creationId xmlns:a16="http://schemas.microsoft.com/office/drawing/2014/main" id="{8D0C36B7-B43D-4D28-BC2A-4B45A8C6A8A1}"/>
              </a:ext>
            </a:extLst>
          </p:cNvPr>
          <p:cNvCxnSpPr>
            <a:cxnSpLocks/>
          </p:cNvCxnSpPr>
          <p:nvPr/>
        </p:nvCxnSpPr>
        <p:spPr>
          <a:xfrm flipV="1">
            <a:off x="3020643" y="4074421"/>
            <a:ext cx="545114" cy="54570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itle 3">
            <a:extLst>
              <a:ext uri="{FF2B5EF4-FFF2-40B4-BE49-F238E27FC236}">
                <a16:creationId xmlns:a16="http://schemas.microsoft.com/office/drawing/2014/main" id="{E7C07790-CF27-40B5-8659-5A64568497A6}"/>
              </a:ext>
            </a:extLst>
          </p:cNvPr>
          <p:cNvSpPr txBox="1">
            <a:spLocks/>
          </p:cNvSpPr>
          <p:nvPr/>
        </p:nvSpPr>
        <p:spPr>
          <a:xfrm>
            <a:off x="1216995" y="471509"/>
            <a:ext cx="9506686" cy="57626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Covid-19 Countries: Bermuda, Israel, Seychelles </a:t>
            </a:r>
          </a:p>
        </p:txBody>
      </p:sp>
      <p:sp>
        <p:nvSpPr>
          <p:cNvPr id="22" name="TextBox 21">
            <a:extLst>
              <a:ext uri="{FF2B5EF4-FFF2-40B4-BE49-F238E27FC236}">
                <a16:creationId xmlns:a16="http://schemas.microsoft.com/office/drawing/2014/main" id="{6FF29675-33F8-4613-AF2C-2D6A57EE786E}"/>
              </a:ext>
            </a:extLst>
          </p:cNvPr>
          <p:cNvSpPr txBox="1"/>
          <p:nvPr/>
        </p:nvSpPr>
        <p:spPr>
          <a:xfrm>
            <a:off x="2599614" y="962403"/>
            <a:ext cx="6592513" cy="369332"/>
          </a:xfrm>
          <a:prstGeom prst="rect">
            <a:avLst/>
          </a:prstGeom>
          <a:noFill/>
        </p:spPr>
        <p:txBody>
          <a:bodyPr wrap="square" rtlCol="0">
            <a:spAutoFit/>
          </a:bodyPr>
          <a:lstStyle/>
          <a:p>
            <a:r>
              <a:rPr lang="en-US" sz="1800" dirty="0"/>
              <a:t>High GDP,  High Vaccination Rate, and Low Death Rate by Population</a:t>
            </a:r>
            <a:endParaRPr lang="en-US" dirty="0"/>
          </a:p>
        </p:txBody>
      </p:sp>
    </p:spTree>
    <p:extLst>
      <p:ext uri="{BB962C8B-B14F-4D97-AF65-F5344CB8AC3E}">
        <p14:creationId xmlns:p14="http://schemas.microsoft.com/office/powerpoint/2010/main" val="52881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fontScale="90000"/>
          </a:bodyPr>
          <a:lstStyle/>
          <a:p>
            <a:pPr algn="ctr"/>
            <a:br>
              <a:rPr lang="en-US" sz="4400" dirty="0"/>
            </a:br>
            <a:r>
              <a:rPr lang="en-US" sz="4400" b="1" dirty="0"/>
              <a:t>Novel Corona Virus 2019</a:t>
            </a:r>
            <a:br>
              <a:rPr lang="en-US" sz="4400" dirty="0"/>
            </a:br>
            <a:endParaRPr lang="en-US" dirty="0"/>
          </a:p>
        </p:txBody>
      </p:sp>
      <p:sp>
        <p:nvSpPr>
          <p:cNvPr id="2" name="TextBox 1">
            <a:extLst>
              <a:ext uri="{FF2B5EF4-FFF2-40B4-BE49-F238E27FC236}">
                <a16:creationId xmlns:a16="http://schemas.microsoft.com/office/drawing/2014/main" id="{33404137-0131-4B8F-86C0-74DB67499F7B}"/>
              </a:ext>
            </a:extLst>
          </p:cNvPr>
          <p:cNvSpPr txBox="1"/>
          <p:nvPr/>
        </p:nvSpPr>
        <p:spPr>
          <a:xfrm>
            <a:off x="917899" y="997963"/>
            <a:ext cx="10515600" cy="5509200"/>
          </a:xfrm>
          <a:prstGeom prst="rect">
            <a:avLst/>
          </a:prstGeom>
          <a:noFill/>
        </p:spPr>
        <p:txBody>
          <a:bodyPr wrap="square" rtlCol="0">
            <a:spAutoFit/>
          </a:bodyPr>
          <a:lstStyle/>
          <a:p>
            <a:r>
              <a:rPr lang="en-US" sz="1600" dirty="0"/>
              <a:t>Project Summary/Objectives </a:t>
            </a:r>
          </a:p>
          <a:p>
            <a:endParaRPr lang="en-US" sz="1600" dirty="0"/>
          </a:p>
          <a:p>
            <a:pPr marL="742950" lvl="1" indent="-285750">
              <a:buFont typeface="Arial" panose="020B0604020202020204" pitchFamily="34" charset="0"/>
              <a:buChar char="•"/>
            </a:pPr>
            <a:r>
              <a:rPr lang="en-US" sz="1600" dirty="0"/>
              <a:t>The team objectives are to identify significant trends of the global Covid-19 outbreak from January 2020 through April 2021.  In addition, the team will look at trends of the Covid-19 outbreak in relationship to World Population, GDP, and available vaccinations.   </a:t>
            </a:r>
          </a:p>
          <a:p>
            <a:pPr marL="742950" lvl="1" indent="-285750">
              <a:buFont typeface="Arial" panose="020B0604020202020204" pitchFamily="34" charset="0"/>
              <a:buChar char="•"/>
            </a:pPr>
            <a:r>
              <a:rPr lang="en-US" sz="1600" dirty="0"/>
              <a:t>Pandas data queries, Matplotlib data visualization charts, and </a:t>
            </a:r>
            <a:r>
              <a:rPr lang="en-US" sz="1600" dirty="0" err="1"/>
              <a:t>GMaps</a:t>
            </a:r>
            <a:r>
              <a:rPr lang="en-US" sz="1600" dirty="0"/>
              <a:t> will be used for analysis.  </a:t>
            </a:r>
          </a:p>
          <a:p>
            <a:pPr marL="742950" lvl="1" indent="-285750">
              <a:buFont typeface="Arial" panose="020B0604020202020204" pitchFamily="34" charset="0"/>
              <a:buChar char="•"/>
            </a:pPr>
            <a:endParaRPr lang="en-US" sz="1600" dirty="0"/>
          </a:p>
          <a:p>
            <a:r>
              <a:rPr lang="en-US" sz="1600" dirty="0"/>
              <a:t>Questions asked by the Team </a:t>
            </a:r>
          </a:p>
          <a:p>
            <a:endParaRPr lang="en-US" sz="1600" dirty="0"/>
          </a:p>
          <a:p>
            <a:pPr marL="742950" lvl="1" indent="-285750">
              <a:buFont typeface="Arial" panose="020B0604020202020204" pitchFamily="34" charset="0"/>
              <a:buChar char="•"/>
            </a:pPr>
            <a:r>
              <a:rPr lang="en-US" sz="1600" dirty="0"/>
              <a:t>Where did the first Covid-19 cases get reported?     </a:t>
            </a:r>
          </a:p>
          <a:p>
            <a:pPr marL="742950" lvl="1" indent="-285750">
              <a:buFont typeface="Arial" panose="020B0604020202020204" pitchFamily="34" charset="0"/>
              <a:buChar char="•"/>
            </a:pPr>
            <a:r>
              <a:rPr lang="en-US" sz="1600" dirty="0"/>
              <a:t>Availability vaccinations by manufacturer and country?   	</a:t>
            </a:r>
          </a:p>
          <a:p>
            <a:pPr marL="742950" lvl="1" indent="-285750">
              <a:buFont typeface="Arial" panose="020B0604020202020204" pitchFamily="34" charset="0"/>
              <a:buChar char="•"/>
            </a:pPr>
            <a:r>
              <a:rPr lang="en-US" sz="1600" dirty="0"/>
              <a:t>Does GDP and population have any impact or influence on the covid 19 outbreak?</a:t>
            </a:r>
          </a:p>
          <a:p>
            <a:pPr marL="742950" lvl="1" indent="-285750">
              <a:buFont typeface="Arial" panose="020B0604020202020204" pitchFamily="34" charset="0"/>
              <a:buChar char="•"/>
            </a:pPr>
            <a:r>
              <a:rPr lang="en-US" sz="1600" dirty="0"/>
              <a:t>Which countries are impacted the most and least by the covid 19 outbreak?  </a:t>
            </a:r>
          </a:p>
          <a:p>
            <a:endParaRPr lang="en-US" sz="1600" dirty="0"/>
          </a:p>
          <a:p>
            <a:r>
              <a:rPr lang="en-US" sz="1600" dirty="0"/>
              <a:t>Were the questions answered to the teams satisfaction?  The team was able to successfully locate the data sources for Covid 19 Cases, Covid 19 Vaccinations, World Population, and GDP it believed would to be reasonably sufficient toward answering the teams questions.  During the teams analysis, the following were noted as deviations from what would normally be expected:  </a:t>
            </a:r>
          </a:p>
          <a:p>
            <a:endParaRPr lang="en-US" sz="1600" dirty="0"/>
          </a:p>
          <a:p>
            <a:pPr marL="742950" lvl="1" indent="-285750">
              <a:buFont typeface="Arial" panose="020B0604020202020204" pitchFamily="34" charset="0"/>
              <a:buChar char="•"/>
            </a:pPr>
            <a:r>
              <a:rPr lang="en-US" sz="1600" dirty="0"/>
              <a:t>Mexico - unusually high percent relationship between deaths and the number of confirmed Covid 19 cases.  </a:t>
            </a:r>
          </a:p>
          <a:p>
            <a:pPr marL="742950" lvl="1" indent="-285750">
              <a:buFont typeface="Arial" panose="020B0604020202020204" pitchFamily="34" charset="0"/>
              <a:buChar char="•"/>
            </a:pPr>
            <a:r>
              <a:rPr lang="en-US" sz="1600" dirty="0"/>
              <a:t>US - discontinuance of reporting Covid 19 recoveries in mid December 2020.</a:t>
            </a:r>
          </a:p>
          <a:p>
            <a:pPr marL="742950" lvl="1" indent="-285750">
              <a:buFont typeface="Arial" panose="020B0604020202020204" pitchFamily="34" charset="0"/>
              <a:buChar char="•"/>
            </a:pPr>
            <a:r>
              <a:rPr lang="en-US" sz="1600" dirty="0"/>
              <a:t>Global GDP published by the World Bank and World population numbers are available as of 2019 (vs. 2020). </a:t>
            </a:r>
          </a:p>
        </p:txBody>
      </p:sp>
      <p:sp>
        <p:nvSpPr>
          <p:cNvPr id="6" name="Footer Placeholder 5">
            <a:extLst>
              <a:ext uri="{FF2B5EF4-FFF2-40B4-BE49-F238E27FC236}">
                <a16:creationId xmlns:a16="http://schemas.microsoft.com/office/drawing/2014/main" id="{77C2FFDB-1B57-42BE-AE0C-A6DF0E49B352}"/>
              </a:ext>
            </a:extLst>
          </p:cNvPr>
          <p:cNvSpPr>
            <a:spLocks noGrp="1"/>
          </p:cNvSpPr>
          <p:nvPr>
            <p:ph type="ftr" sz="quarter" idx="11"/>
          </p:nvPr>
        </p:nvSpPr>
        <p:spPr/>
        <p:txBody>
          <a:bodyPr/>
          <a:lstStyle/>
          <a:p>
            <a:r>
              <a:rPr lang="en-US"/>
              <a:t>https://github.com/makbarish/Grp5_Project1_Covid19</a:t>
            </a:r>
          </a:p>
        </p:txBody>
      </p:sp>
      <p:sp>
        <p:nvSpPr>
          <p:cNvPr id="3" name="Date Placeholder 2">
            <a:extLst>
              <a:ext uri="{FF2B5EF4-FFF2-40B4-BE49-F238E27FC236}">
                <a16:creationId xmlns:a16="http://schemas.microsoft.com/office/drawing/2014/main" id="{01C4E82E-C648-46BF-B81C-6E9F354A79D6}"/>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5D043AD4-BD37-4211-85A4-DB5E5AC9EB55}"/>
              </a:ext>
            </a:extLst>
          </p:cNvPr>
          <p:cNvSpPr>
            <a:spLocks noGrp="1"/>
          </p:cNvSpPr>
          <p:nvPr>
            <p:ph type="sldNum" sz="quarter" idx="12"/>
          </p:nvPr>
        </p:nvSpPr>
        <p:spPr/>
        <p:txBody>
          <a:bodyPr/>
          <a:lstStyle/>
          <a:p>
            <a:fld id="{3AA9003C-6A8E-4863-AB7A-EC3E1B799067}" type="slidenum">
              <a:rPr lang="en-US" smtClean="0"/>
              <a:t>2</a:t>
            </a:fld>
            <a:endParaRPr lang="en-US"/>
          </a:p>
        </p:txBody>
      </p:sp>
    </p:spTree>
    <p:extLst>
      <p:ext uri="{BB962C8B-B14F-4D97-AF65-F5344CB8AC3E}">
        <p14:creationId xmlns:p14="http://schemas.microsoft.com/office/powerpoint/2010/main" val="292027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Cumulative Global </a:t>
            </a:r>
            <a:r>
              <a:rPr lang="en-US" dirty="0"/>
              <a:t>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035114C-C13B-40D3-A75A-22BFA6C3F723}"/>
              </a:ext>
            </a:extLst>
          </p:cNvPr>
          <p:cNvSpPr txBox="1"/>
          <p:nvPr/>
        </p:nvSpPr>
        <p:spPr>
          <a:xfrm>
            <a:off x="3535681" y="2357306"/>
            <a:ext cx="5074919" cy="2308324"/>
          </a:xfrm>
          <a:prstGeom prst="rect">
            <a:avLst/>
          </a:prstGeom>
          <a:noFill/>
        </p:spPr>
        <p:txBody>
          <a:bodyPr wrap="square" rtlCol="0">
            <a:spAutoFit/>
          </a:bodyPr>
          <a:lstStyle/>
          <a:p>
            <a:r>
              <a:rPr lang="en-US" dirty="0"/>
              <a:t>Add slides</a:t>
            </a:r>
          </a:p>
          <a:p>
            <a:r>
              <a:rPr lang="en-US" dirty="0"/>
              <a:t>Clay – bar graph of reported cases 1/22/20 </a:t>
            </a:r>
            <a:r>
              <a:rPr lang="en-US" i="1" dirty="0">
                <a:solidFill>
                  <a:srgbClr val="FF0000"/>
                </a:solidFill>
              </a:rPr>
              <a:t>(added lcs)</a:t>
            </a:r>
          </a:p>
          <a:p>
            <a:r>
              <a:rPr lang="en-US" dirty="0"/>
              <a:t>Revathi – vaccine top 10 </a:t>
            </a:r>
            <a:r>
              <a:rPr lang="en-US" i="1" dirty="0">
                <a:solidFill>
                  <a:srgbClr val="FF0000"/>
                </a:solidFill>
              </a:rPr>
              <a:t>(added slide lcs)</a:t>
            </a:r>
          </a:p>
          <a:p>
            <a:r>
              <a:rPr lang="en-US" dirty="0"/>
              <a:t>	vaccine bottom 10 </a:t>
            </a:r>
            <a:r>
              <a:rPr lang="en-US" i="1" dirty="0">
                <a:solidFill>
                  <a:srgbClr val="FF0000"/>
                </a:solidFill>
              </a:rPr>
              <a:t>(added slide lcs)</a:t>
            </a:r>
          </a:p>
          <a:p>
            <a:r>
              <a:rPr lang="en-US" dirty="0"/>
              <a:t>	vaccine all by percent/population</a:t>
            </a:r>
          </a:p>
          <a:p>
            <a:r>
              <a:rPr lang="en-US" dirty="0"/>
              <a:t>Julio - %deaths against pop and </a:t>
            </a:r>
            <a:r>
              <a:rPr lang="en-US" dirty="0" err="1"/>
              <a:t>gdp</a:t>
            </a:r>
            <a:endParaRPr lang="en-US" dirty="0"/>
          </a:p>
          <a:p>
            <a:r>
              <a:rPr lang="en-US" dirty="0"/>
              <a:t>	map of top 10 (per Revathi)</a:t>
            </a:r>
          </a:p>
        </p:txBody>
      </p:sp>
    </p:spTree>
    <p:extLst>
      <p:ext uri="{BB962C8B-B14F-4D97-AF65-F5344CB8AC3E}">
        <p14:creationId xmlns:p14="http://schemas.microsoft.com/office/powerpoint/2010/main" val="1607740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r>
              <a:rPr lang="en-US" sz="4400" dirty="0"/>
              <a:t>                  </a:t>
            </a:r>
            <a:r>
              <a:rPr lang="en-US" sz="4400" b="1" dirty="0"/>
              <a:t>Novel Corona Virus 2019</a:t>
            </a:r>
            <a:endParaRPr lang="en-US" b="1" dirty="0"/>
          </a:p>
        </p:txBody>
      </p:sp>
      <p:sp>
        <p:nvSpPr>
          <p:cNvPr id="5" name="TextBox 4">
            <a:extLst>
              <a:ext uri="{FF2B5EF4-FFF2-40B4-BE49-F238E27FC236}">
                <a16:creationId xmlns:a16="http://schemas.microsoft.com/office/drawing/2014/main" id="{AC7FB301-A5AC-478E-AD2A-106EF1A96179}"/>
              </a:ext>
            </a:extLst>
          </p:cNvPr>
          <p:cNvSpPr txBox="1"/>
          <p:nvPr/>
        </p:nvSpPr>
        <p:spPr>
          <a:xfrm>
            <a:off x="966787" y="2464308"/>
            <a:ext cx="11225213" cy="3539430"/>
          </a:xfrm>
          <a:prstGeom prst="rect">
            <a:avLst/>
          </a:prstGeom>
          <a:noFill/>
        </p:spPr>
        <p:txBody>
          <a:bodyPr wrap="square">
            <a:spAutoFit/>
          </a:bodyPr>
          <a:lstStyle/>
          <a:p>
            <a:r>
              <a:rPr lang="en-US" sz="1400" dirty="0"/>
              <a:t>World Bank GDP Ranking for 2019</a:t>
            </a:r>
          </a:p>
          <a:p>
            <a:r>
              <a:rPr lang="en-US" sz="1400" dirty="0">
                <a:hlinkClick r:id="rId2"/>
              </a:rPr>
              <a:t>https://www.kaggle.com/theworldbank/world-bank-gdp-ranking</a:t>
            </a:r>
            <a:endParaRPr lang="en-US" sz="1400" dirty="0"/>
          </a:p>
          <a:p>
            <a:endParaRPr lang="en-US" sz="1400" dirty="0"/>
          </a:p>
          <a:p>
            <a:r>
              <a:rPr lang="en-US" sz="1400" dirty="0"/>
              <a:t>World Population of each country for 2019</a:t>
            </a:r>
          </a:p>
          <a:p>
            <a:r>
              <a:rPr lang="en-US" sz="1400" dirty="0">
                <a:hlinkClick r:id="rId3"/>
              </a:rPr>
              <a:t>https://www.kaggle.com/vaishnavivenkatesan/world-population</a:t>
            </a:r>
            <a:endParaRPr lang="en-US" sz="1400" dirty="0"/>
          </a:p>
          <a:p>
            <a:endParaRPr lang="en-US" sz="1400" dirty="0">
              <a:hlinkClick r:id="rId4"/>
            </a:endParaRPr>
          </a:p>
          <a:p>
            <a:r>
              <a:rPr lang="en-US" sz="1400" dirty="0"/>
              <a:t>World Vaccinations up to May 2021</a:t>
            </a:r>
          </a:p>
          <a:p>
            <a:r>
              <a:rPr lang="en-US" sz="1400" dirty="0">
                <a:hlinkClick r:id="rId5"/>
              </a:rPr>
              <a:t>https://www.kaggle.com/xholisilemantshongo/vaccination-progress</a:t>
            </a:r>
            <a:endParaRPr lang="en-US" sz="1400" dirty="0"/>
          </a:p>
          <a:p>
            <a:r>
              <a:rPr lang="en-US" sz="1400" dirty="0">
                <a:hlinkClick r:id="rId6"/>
              </a:rPr>
              <a:t>https://www.kaggle.com/deblina00/insights-on-eda-of-covid19-world-vaccination</a:t>
            </a:r>
            <a:endParaRPr lang="en-US" sz="1400" dirty="0"/>
          </a:p>
          <a:p>
            <a:endParaRPr lang="en-US" sz="1400" dirty="0"/>
          </a:p>
          <a:p>
            <a:r>
              <a:rPr lang="en-US" sz="1400" dirty="0"/>
              <a:t>World Health Organization tables</a:t>
            </a:r>
          </a:p>
          <a:p>
            <a:r>
              <a:rPr lang="en-US" sz="1400" dirty="0">
                <a:hlinkClick r:id="rId4"/>
              </a:rPr>
              <a:t>https://www.kaggle.com/sudalairajkumar/novel-corona-virus-2019-dataset</a:t>
            </a:r>
            <a:r>
              <a:rPr lang="en-US" sz="1400" dirty="0"/>
              <a:t> </a:t>
            </a:r>
          </a:p>
          <a:p>
            <a:r>
              <a:rPr lang="en-US" sz="1400" dirty="0"/>
              <a:t>Global Time Series on covid -19 affected cases – 3 separate files: Confirmed, Deaths, Recovered</a:t>
            </a:r>
            <a:endParaRPr lang="en-US" sz="1400" dirty="0">
              <a:hlinkClick r:id="rId4"/>
            </a:endParaRPr>
          </a:p>
          <a:p>
            <a:endParaRPr lang="en-US" sz="1400" dirty="0"/>
          </a:p>
          <a:p>
            <a:r>
              <a:rPr lang="en-US" sz="1400" dirty="0"/>
              <a:t>Optional data,  not used in analysis:</a:t>
            </a:r>
          </a:p>
          <a:p>
            <a:r>
              <a:rPr lang="en-US" sz="1400" dirty="0"/>
              <a:t>Johns Hopkins University (</a:t>
            </a:r>
            <a:r>
              <a:rPr lang="en-US" sz="1400" dirty="0">
                <a:hlinkClick r:id="rId7"/>
              </a:rPr>
              <a:t>GitHub Repository</a:t>
            </a:r>
            <a:r>
              <a:rPr lang="en-US" sz="1400" dirty="0"/>
              <a:t>) </a:t>
            </a:r>
          </a:p>
        </p:txBody>
      </p:sp>
      <p:sp>
        <p:nvSpPr>
          <p:cNvPr id="3" name="TextBox 2">
            <a:extLst>
              <a:ext uri="{FF2B5EF4-FFF2-40B4-BE49-F238E27FC236}">
                <a16:creationId xmlns:a16="http://schemas.microsoft.com/office/drawing/2014/main" id="{96B18510-B9DF-4005-B319-5C750AEB66EA}"/>
              </a:ext>
            </a:extLst>
          </p:cNvPr>
          <p:cNvSpPr txBox="1"/>
          <p:nvPr/>
        </p:nvSpPr>
        <p:spPr>
          <a:xfrm>
            <a:off x="966787" y="1516088"/>
            <a:ext cx="7279482" cy="923330"/>
          </a:xfrm>
          <a:prstGeom prst="rect">
            <a:avLst/>
          </a:prstGeom>
          <a:noFill/>
        </p:spPr>
        <p:txBody>
          <a:bodyPr wrap="square" rtlCol="0">
            <a:spAutoFit/>
          </a:bodyPr>
          <a:lstStyle/>
          <a:p>
            <a:r>
              <a:rPr lang="en-US" dirty="0"/>
              <a:t>Source Data used for answering team questions:</a:t>
            </a:r>
          </a:p>
          <a:p>
            <a:r>
              <a:rPr lang="en-US" dirty="0"/>
              <a:t>Primary Sources from </a:t>
            </a:r>
            <a:r>
              <a:rPr lang="en-US" dirty="0">
                <a:hlinkClick r:id="rId8"/>
              </a:rPr>
              <a:t>www.Kaggle.com</a:t>
            </a:r>
            <a:endParaRPr lang="en-US" dirty="0"/>
          </a:p>
          <a:p>
            <a:r>
              <a:rPr lang="en-US" dirty="0"/>
              <a:t> </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1CCF1FF2-0263-4E24-B7FE-88E8CB8FBDDC}"/>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E748FEB9-1C69-4EF6-99F2-7D4678BDC72F}"/>
              </a:ext>
            </a:extLst>
          </p:cNvPr>
          <p:cNvSpPr>
            <a:spLocks noGrp="1"/>
          </p:cNvSpPr>
          <p:nvPr>
            <p:ph type="sldNum" sz="quarter" idx="12"/>
          </p:nvPr>
        </p:nvSpPr>
        <p:spPr/>
        <p:txBody>
          <a:bodyPr/>
          <a:lstStyle/>
          <a:p>
            <a:fld id="{3AA9003C-6A8E-4863-AB7A-EC3E1B799067}" type="slidenum">
              <a:rPr lang="en-US" smtClean="0"/>
              <a:t>3</a:t>
            </a:fld>
            <a:endParaRPr lang="en-US"/>
          </a:p>
        </p:txBody>
      </p:sp>
    </p:spTree>
    <p:extLst>
      <p:ext uri="{BB962C8B-B14F-4D97-AF65-F5344CB8AC3E}">
        <p14:creationId xmlns:p14="http://schemas.microsoft.com/office/powerpoint/2010/main" val="268327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1066798" y="362405"/>
            <a:ext cx="10515600" cy="1111250"/>
          </a:xfrm>
        </p:spPr>
        <p:txBody>
          <a:bodyPr>
            <a:normAutofit/>
          </a:bodyPr>
          <a:lstStyle/>
          <a:p>
            <a:pPr algn="ctr"/>
            <a:r>
              <a:rPr lang="en-US" sz="3600" dirty="0"/>
              <a:t>Where did the first Covid-19 cases get reported?</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9" name="Rectangle 1">
            <a:extLst>
              <a:ext uri="{FF2B5EF4-FFF2-40B4-BE49-F238E27FC236}">
                <a16:creationId xmlns:a16="http://schemas.microsoft.com/office/drawing/2014/main" id="{2994FD54-5FD0-446D-B6E6-D7BB6A322352}"/>
              </a:ext>
            </a:extLst>
          </p:cNvPr>
          <p:cNvSpPr>
            <a:spLocks noChangeArrowheads="1"/>
          </p:cNvSpPr>
          <p:nvPr/>
        </p:nvSpPr>
        <p:spPr bwMode="auto">
          <a:xfrm>
            <a:off x="1619247" y="5719853"/>
            <a:ext cx="9410702" cy="3897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Arial" panose="020B0604020202020204" pitchFamily="34" charset="0"/>
              </a:rPr>
              <a:t>Note: China reported 17 deaths on January 22, 2020.  </a:t>
            </a:r>
          </a:p>
        </p:txBody>
      </p:sp>
      <p:sp>
        <p:nvSpPr>
          <p:cNvPr id="2" name="Date Placeholder 1">
            <a:extLst>
              <a:ext uri="{FF2B5EF4-FFF2-40B4-BE49-F238E27FC236}">
                <a16:creationId xmlns:a16="http://schemas.microsoft.com/office/drawing/2014/main" id="{7AEE3541-B78E-4C7D-8389-64C49352DDDC}"/>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2571ECD3-A964-4F1E-91F4-108AD9767ED5}"/>
              </a:ext>
            </a:extLst>
          </p:cNvPr>
          <p:cNvSpPr>
            <a:spLocks noGrp="1"/>
          </p:cNvSpPr>
          <p:nvPr>
            <p:ph type="sldNum" sz="quarter" idx="12"/>
          </p:nvPr>
        </p:nvSpPr>
        <p:spPr/>
        <p:txBody>
          <a:bodyPr/>
          <a:lstStyle/>
          <a:p>
            <a:fld id="{3AA9003C-6A8E-4863-AB7A-EC3E1B799067}" type="slidenum">
              <a:rPr lang="en-US" smtClean="0"/>
              <a:t>4</a:t>
            </a:fld>
            <a:endParaRPr lang="en-US"/>
          </a:p>
        </p:txBody>
      </p:sp>
      <p:pic>
        <p:nvPicPr>
          <p:cNvPr id="10" name="Picture 9">
            <a:extLst>
              <a:ext uri="{FF2B5EF4-FFF2-40B4-BE49-F238E27FC236}">
                <a16:creationId xmlns:a16="http://schemas.microsoft.com/office/drawing/2014/main" id="{3A5EE11E-A09A-42FD-B66D-EEB5101C8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47" y="1259361"/>
            <a:ext cx="8736608" cy="4414326"/>
          </a:xfrm>
          <a:prstGeom prst="rect">
            <a:avLst/>
          </a:prstGeom>
        </p:spPr>
      </p:pic>
    </p:spTree>
    <p:extLst>
      <p:ext uri="{BB962C8B-B14F-4D97-AF65-F5344CB8AC3E}">
        <p14:creationId xmlns:p14="http://schemas.microsoft.com/office/powerpoint/2010/main" val="2416682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Cumulative Global </a:t>
            </a:r>
            <a:r>
              <a:rPr lang="en-US" dirty="0"/>
              <a:t>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fld id="{3AA9003C-6A8E-4863-AB7A-EC3E1B799067}" type="slidenum">
              <a:rPr lang="en-US" smtClean="0"/>
              <a:t>5</a:t>
            </a:fld>
            <a:endParaRPr lang="en-US"/>
          </a:p>
        </p:txBody>
      </p:sp>
      <p:pic>
        <p:nvPicPr>
          <p:cNvPr id="5" name="Picture 4">
            <a:extLst>
              <a:ext uri="{FF2B5EF4-FFF2-40B4-BE49-F238E27FC236}">
                <a16:creationId xmlns:a16="http://schemas.microsoft.com/office/drawing/2014/main" id="{CC497F15-0ECB-4058-ABF5-62C197E92CC4}"/>
              </a:ext>
            </a:extLst>
          </p:cNvPr>
          <p:cNvPicPr>
            <a:picLocks noChangeAspect="1"/>
          </p:cNvPicPr>
          <p:nvPr/>
        </p:nvPicPr>
        <p:blipFill>
          <a:blip r:embed="rId2"/>
          <a:stretch>
            <a:fillRect/>
          </a:stretch>
        </p:blipFill>
        <p:spPr>
          <a:xfrm>
            <a:off x="452807" y="827074"/>
            <a:ext cx="11286386" cy="5643192"/>
          </a:xfrm>
          <a:prstGeom prst="rect">
            <a:avLst/>
          </a:prstGeom>
        </p:spPr>
      </p:pic>
    </p:spTree>
    <p:extLst>
      <p:ext uri="{BB962C8B-B14F-4D97-AF65-F5344CB8AC3E}">
        <p14:creationId xmlns:p14="http://schemas.microsoft.com/office/powerpoint/2010/main" val="4017804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Cumulative D</a:t>
            </a:r>
            <a:r>
              <a:rPr lang="en-US" dirty="0"/>
              <a:t>eaths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pic>
        <p:nvPicPr>
          <p:cNvPr id="6" name="Picture 5">
            <a:extLst>
              <a:ext uri="{FF2B5EF4-FFF2-40B4-BE49-F238E27FC236}">
                <a16:creationId xmlns:a16="http://schemas.microsoft.com/office/drawing/2014/main" id="{A7477253-1BE9-47F8-A8A9-583B5D1E9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36" y="1005218"/>
            <a:ext cx="10702264" cy="5351132"/>
          </a:xfrm>
          <a:prstGeom prst="rect">
            <a:avLst/>
          </a:prstGeom>
        </p:spPr>
      </p:pic>
      <p:sp>
        <p:nvSpPr>
          <p:cNvPr id="2" name="Date Placeholder 1">
            <a:extLst>
              <a:ext uri="{FF2B5EF4-FFF2-40B4-BE49-F238E27FC236}">
                <a16:creationId xmlns:a16="http://schemas.microsoft.com/office/drawing/2014/main" id="{6C419240-CD98-4A21-9958-9386673CEE6A}"/>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AA7EB985-1B22-4FAE-A266-3467DAF49DA9}"/>
              </a:ext>
            </a:extLst>
          </p:cNvPr>
          <p:cNvSpPr>
            <a:spLocks noGrp="1"/>
          </p:cNvSpPr>
          <p:nvPr>
            <p:ph type="sldNum" sz="quarter" idx="12"/>
          </p:nvPr>
        </p:nvSpPr>
        <p:spPr/>
        <p:txBody>
          <a:bodyPr/>
          <a:lstStyle/>
          <a:p>
            <a:fld id="{3AA9003C-6A8E-4863-AB7A-EC3E1B799067}" type="slidenum">
              <a:rPr lang="en-US" smtClean="0"/>
              <a:t>6</a:t>
            </a:fld>
            <a:endParaRPr lang="en-US"/>
          </a:p>
        </p:txBody>
      </p:sp>
    </p:spTree>
    <p:extLst>
      <p:ext uri="{BB962C8B-B14F-4D97-AF65-F5344CB8AC3E}">
        <p14:creationId xmlns:p14="http://schemas.microsoft.com/office/powerpoint/2010/main" val="325095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Cumulative Recoveries</a:t>
            </a:r>
            <a:endParaRPr lang="en-US" dirty="0"/>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5" name="TextBox 4">
            <a:extLst>
              <a:ext uri="{FF2B5EF4-FFF2-40B4-BE49-F238E27FC236}">
                <a16:creationId xmlns:a16="http://schemas.microsoft.com/office/drawing/2014/main" id="{62497FB6-6000-4F3C-BC2A-ACD4EE45972C}"/>
              </a:ext>
            </a:extLst>
          </p:cNvPr>
          <p:cNvSpPr txBox="1"/>
          <p:nvPr/>
        </p:nvSpPr>
        <p:spPr>
          <a:xfrm>
            <a:off x="1000130" y="5715004"/>
            <a:ext cx="10601320" cy="523220"/>
          </a:xfrm>
          <a:prstGeom prst="rect">
            <a:avLst/>
          </a:prstGeom>
          <a:noFill/>
        </p:spPr>
        <p:txBody>
          <a:bodyPr wrap="square" rtlCol="0">
            <a:spAutoFit/>
          </a:bodyPr>
          <a:lstStyle/>
          <a:p>
            <a:r>
              <a:rPr lang="en-US" sz="1400" b="0" i="0" dirty="0">
                <a:solidFill>
                  <a:srgbClr val="000000"/>
                </a:solidFill>
                <a:effectLst/>
                <a:latin typeface="Helvetica Neue"/>
              </a:rPr>
              <a:t>Note: Effective 12/14/2020, the US discontinued reporting the number of recoveries on a daily bases. This represents a 6.3M adjustment to cumulative recoveries. The US has continued to report "zero" recoveries since.</a:t>
            </a:r>
            <a:endParaRPr lang="en-US" sz="1400" dirty="0"/>
          </a:p>
        </p:txBody>
      </p:sp>
      <p:pic>
        <p:nvPicPr>
          <p:cNvPr id="11" name="Picture 10">
            <a:extLst>
              <a:ext uri="{FF2B5EF4-FFF2-40B4-BE49-F238E27FC236}">
                <a16:creationId xmlns:a16="http://schemas.microsoft.com/office/drawing/2014/main" id="{51E7C336-B13F-47C7-B68C-40E48631A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2" name="Date Placeholder 1">
            <a:extLst>
              <a:ext uri="{FF2B5EF4-FFF2-40B4-BE49-F238E27FC236}">
                <a16:creationId xmlns:a16="http://schemas.microsoft.com/office/drawing/2014/main" id="{3B79FA7B-69BC-488B-B316-CB86E20223AD}"/>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0DFFB120-079C-420E-B6A4-6C524385ABD9}"/>
              </a:ext>
            </a:extLst>
          </p:cNvPr>
          <p:cNvSpPr>
            <a:spLocks noGrp="1"/>
          </p:cNvSpPr>
          <p:nvPr>
            <p:ph type="sldNum" sz="quarter" idx="12"/>
          </p:nvPr>
        </p:nvSpPr>
        <p:spPr/>
        <p:txBody>
          <a:bodyPr/>
          <a:lstStyle/>
          <a:p>
            <a:fld id="{3AA9003C-6A8E-4863-AB7A-EC3E1B799067}" type="slidenum">
              <a:rPr lang="en-US" smtClean="0"/>
              <a:t>7</a:t>
            </a:fld>
            <a:endParaRPr lang="en-US"/>
          </a:p>
        </p:txBody>
      </p:sp>
    </p:spTree>
    <p:extLst>
      <p:ext uri="{BB962C8B-B14F-4D97-AF65-F5344CB8AC3E}">
        <p14:creationId xmlns:p14="http://schemas.microsoft.com/office/powerpoint/2010/main" val="821407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199" y="40720"/>
            <a:ext cx="10515600" cy="1111250"/>
          </a:xfrm>
        </p:spPr>
        <p:txBody>
          <a:bodyPr>
            <a:normAutofit/>
          </a:bodyPr>
          <a:lstStyle/>
          <a:p>
            <a:pPr algn="ctr"/>
            <a:r>
              <a:rPr lang="en-US" sz="4000" dirty="0"/>
              <a:t>Covid-19 China Confirmed 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pic>
        <p:nvPicPr>
          <p:cNvPr id="3" name="Picture 2">
            <a:extLst>
              <a:ext uri="{FF2B5EF4-FFF2-40B4-BE49-F238E27FC236}">
                <a16:creationId xmlns:a16="http://schemas.microsoft.com/office/drawing/2014/main" id="{53E0682A-8A0E-45E9-B30B-F4B13047C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036" y="1392282"/>
            <a:ext cx="8372475" cy="4572009"/>
          </a:xfrm>
          <a:prstGeom prst="rect">
            <a:avLst/>
          </a:prstGeom>
        </p:spPr>
      </p:pic>
      <p:sp>
        <p:nvSpPr>
          <p:cNvPr id="6" name="TextBox 5">
            <a:extLst>
              <a:ext uri="{FF2B5EF4-FFF2-40B4-BE49-F238E27FC236}">
                <a16:creationId xmlns:a16="http://schemas.microsoft.com/office/drawing/2014/main" id="{A03FECEA-47C1-4757-8518-90C44BCC97A4}"/>
              </a:ext>
            </a:extLst>
          </p:cNvPr>
          <p:cNvSpPr txBox="1"/>
          <p:nvPr/>
        </p:nvSpPr>
        <p:spPr>
          <a:xfrm>
            <a:off x="838199" y="842830"/>
            <a:ext cx="10191750" cy="646331"/>
          </a:xfrm>
          <a:prstGeom prst="rect">
            <a:avLst/>
          </a:prstGeom>
          <a:noFill/>
        </p:spPr>
        <p:txBody>
          <a:bodyPr wrap="square" rtlCol="0">
            <a:spAutoFit/>
          </a:bodyPr>
          <a:lstStyle/>
          <a:p>
            <a:pPr algn="ctr"/>
            <a:r>
              <a:rPr lang="en-US" dirty="0"/>
              <a:t>On 01/22/2020, China was the first Country to report 500+ covid 19 cases to the World Health Organization.  As of 4/30/2020, the total confirmed cases in China was 102k.   </a:t>
            </a:r>
          </a:p>
        </p:txBody>
      </p:sp>
      <p:sp>
        <p:nvSpPr>
          <p:cNvPr id="9" name="Rectangle 1">
            <a:extLst>
              <a:ext uri="{FF2B5EF4-FFF2-40B4-BE49-F238E27FC236}">
                <a16:creationId xmlns:a16="http://schemas.microsoft.com/office/drawing/2014/main" id="{2994FD54-5FD0-446D-B6E6-D7BB6A322352}"/>
              </a:ext>
            </a:extLst>
          </p:cNvPr>
          <p:cNvSpPr>
            <a:spLocks noChangeArrowheads="1"/>
          </p:cNvSpPr>
          <p:nvPr/>
        </p:nvSpPr>
        <p:spPr bwMode="auto">
          <a:xfrm>
            <a:off x="1707382" y="5854257"/>
            <a:ext cx="9734552" cy="5128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Inter"/>
              </a:rPr>
              <a:t>Comment from the </a:t>
            </a:r>
            <a:r>
              <a:rPr kumimoji="0" lang="en-US" altLang="en-US" sz="1000" b="0" i="0" u="none" strike="noStrike" cap="none" normalizeH="0" baseline="0" dirty="0">
                <a:ln>
                  <a:noFill/>
                </a:ln>
                <a:solidFill>
                  <a:srgbClr val="008ABC"/>
                </a:solidFill>
                <a:effectLst/>
                <a:latin typeface="Inter"/>
                <a:hlinkClick r:id="rId4"/>
              </a:rPr>
              <a:t>World Health Organization</a:t>
            </a:r>
            <a:r>
              <a:rPr kumimoji="0" lang="en-US" altLang="en-US" sz="1000" b="0" i="0" u="none" strike="noStrike" cap="none" normalizeH="0" baseline="0" dirty="0">
                <a:ln>
                  <a:noFill/>
                </a:ln>
                <a:solidFill>
                  <a:schemeClr val="tx1"/>
                </a:solidFill>
                <a:effectLst/>
                <a:latin typeface="Inter"/>
              </a:rPr>
              <a:t> : On 31 December 2019, WHO was alerted to several cases of pneumonia in Wuhan City, Hubei Province of China.</a:t>
            </a:r>
          </a:p>
          <a:p>
            <a:r>
              <a:rPr lang="en-US" sz="1000" b="0" i="0" dirty="0">
                <a:effectLst/>
                <a:latin typeface="Inter"/>
              </a:rPr>
              <a:t>Note: 2019 Novel Coronavirus (2019-nCoV) is a virus (more specifically, a coronavirus) identified as the cause of an outbreak of respiratory illness first detected in Wuhan, China.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Date Placeholder 1">
            <a:extLst>
              <a:ext uri="{FF2B5EF4-FFF2-40B4-BE49-F238E27FC236}">
                <a16:creationId xmlns:a16="http://schemas.microsoft.com/office/drawing/2014/main" id="{7AEE3541-B78E-4C7D-8389-64C49352DDDC}"/>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2571ECD3-A964-4F1E-91F4-108AD9767ED5}"/>
              </a:ext>
            </a:extLst>
          </p:cNvPr>
          <p:cNvSpPr>
            <a:spLocks noGrp="1"/>
          </p:cNvSpPr>
          <p:nvPr>
            <p:ph type="sldNum" sz="quarter" idx="12"/>
          </p:nvPr>
        </p:nvSpPr>
        <p:spPr/>
        <p:txBody>
          <a:bodyPr/>
          <a:lstStyle/>
          <a:p>
            <a:fld id="{3AA9003C-6A8E-4863-AB7A-EC3E1B799067}" type="slidenum">
              <a:rPr lang="en-US" smtClean="0"/>
              <a:t>8</a:t>
            </a:fld>
            <a:endParaRPr lang="en-US"/>
          </a:p>
        </p:txBody>
      </p:sp>
    </p:spTree>
    <p:extLst>
      <p:ext uri="{BB962C8B-B14F-4D97-AF65-F5344CB8AC3E}">
        <p14:creationId xmlns:p14="http://schemas.microsoft.com/office/powerpoint/2010/main" val="2271033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483365" y="21774"/>
            <a:ext cx="11225270" cy="1111250"/>
          </a:xfrm>
        </p:spPr>
        <p:txBody>
          <a:bodyPr>
            <a:normAutofit/>
          </a:bodyPr>
          <a:lstStyle/>
          <a:p>
            <a:pPr algn="ctr"/>
            <a:r>
              <a:rPr lang="en-US" sz="4400" dirty="0"/>
              <a:t>Covid-19 </a:t>
            </a:r>
            <a:r>
              <a:rPr lang="en-US" dirty="0"/>
              <a:t>Confirmed  - </a:t>
            </a:r>
            <a:r>
              <a:rPr lang="en-US" sz="4000" dirty="0"/>
              <a:t>1M or greater 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CE111FD5-1624-4334-A846-9C24666282CB}"/>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910F95B8-A89A-4B13-B11E-F560AFA251E7}"/>
              </a:ext>
            </a:extLst>
          </p:cNvPr>
          <p:cNvSpPr>
            <a:spLocks noGrp="1"/>
          </p:cNvSpPr>
          <p:nvPr>
            <p:ph type="sldNum" sz="quarter" idx="12"/>
          </p:nvPr>
        </p:nvSpPr>
        <p:spPr/>
        <p:txBody>
          <a:bodyPr/>
          <a:lstStyle/>
          <a:p>
            <a:fld id="{3AA9003C-6A8E-4863-AB7A-EC3E1B799067}" type="slidenum">
              <a:rPr lang="en-US" smtClean="0"/>
              <a:t>9</a:t>
            </a:fld>
            <a:endParaRPr lang="en-US"/>
          </a:p>
        </p:txBody>
      </p:sp>
      <p:pic>
        <p:nvPicPr>
          <p:cNvPr id="6" name="Picture 5">
            <a:extLst>
              <a:ext uri="{FF2B5EF4-FFF2-40B4-BE49-F238E27FC236}">
                <a16:creationId xmlns:a16="http://schemas.microsoft.com/office/drawing/2014/main" id="{80DEFA4C-69DF-44AF-8046-A27929B80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573" y="1177091"/>
            <a:ext cx="11402457" cy="5238009"/>
          </a:xfrm>
          <a:prstGeom prst="rect">
            <a:avLst/>
          </a:prstGeom>
        </p:spPr>
      </p:pic>
    </p:spTree>
    <p:extLst>
      <p:ext uri="{BB962C8B-B14F-4D97-AF65-F5344CB8AC3E}">
        <p14:creationId xmlns:p14="http://schemas.microsoft.com/office/powerpoint/2010/main" val="1390846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1716</TotalTime>
  <Words>1297</Words>
  <Application>Microsoft Office PowerPoint</Application>
  <PresentationFormat>Widescreen</PresentationFormat>
  <Paragraphs>150</Paragraphs>
  <Slides>20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Helvetica Neue</vt:lpstr>
      <vt:lpstr>Inter</vt:lpstr>
      <vt:lpstr>Roboto</vt:lpstr>
      <vt:lpstr>Source Sans Pro</vt:lpstr>
      <vt:lpstr>Office Theme</vt:lpstr>
      <vt:lpstr>Novel Corona Virus 2019 Class Project 1 – Group 5</vt:lpstr>
      <vt:lpstr> Novel Corona Virus 2019 </vt:lpstr>
      <vt:lpstr>                  Novel Corona Virus 2019</vt:lpstr>
      <vt:lpstr>Where did the first Covid-19 cases get reported?</vt:lpstr>
      <vt:lpstr>Covid-19 Cumulative Global Cases</vt:lpstr>
      <vt:lpstr>Covid-19 Cumulative Deaths</vt:lpstr>
      <vt:lpstr>Covid-19 Cumulative Recoveries</vt:lpstr>
      <vt:lpstr>Covid-19 China Confirmed Cases</vt:lpstr>
      <vt:lpstr>Covid-19 Confirmed  - 1M or greater cases</vt:lpstr>
      <vt:lpstr>Covid-19 Confirmed (less than 600 cases reported)</vt:lpstr>
      <vt:lpstr>Covid-19 Deaths</vt:lpstr>
      <vt:lpstr>Covid-19 Deaths – Percent (Deaths/Confirmed) (Countries with 2M or greater confirmed cases)</vt:lpstr>
      <vt:lpstr>Covid-19 Fully Vaccinated  (Top Ten and Least Ten Countries)</vt:lpstr>
      <vt:lpstr>Covid-19 Vaccine Percentages</vt:lpstr>
      <vt:lpstr>Covid-19 Vaccine Percentages</vt:lpstr>
      <vt:lpstr>Covid-19 Vaccine Percentages</vt:lpstr>
      <vt:lpstr>PowerPoint Presentation</vt:lpstr>
      <vt:lpstr>PowerPoint Presentation</vt:lpstr>
      <vt:lpstr>PowerPoint Presentation</vt:lpstr>
      <vt:lpstr>Covid-19 Cumulative Global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Project</dc:title>
  <dc:creator>lcswisher@yahoo.com</dc:creator>
  <cp:lastModifiedBy>lcswisher@yahoo.com</cp:lastModifiedBy>
  <cp:revision>110</cp:revision>
  <cp:lastPrinted>2021-06-09T02:27:44Z</cp:lastPrinted>
  <dcterms:created xsi:type="dcterms:W3CDTF">2021-06-03T20:59:49Z</dcterms:created>
  <dcterms:modified xsi:type="dcterms:W3CDTF">2021-06-09T16:28:46Z</dcterms:modified>
</cp:coreProperties>
</file>