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69" r:id="rId5"/>
    <p:sldId id="259" r:id="rId6"/>
    <p:sldId id="261" r:id="rId7"/>
    <p:sldId id="262" r:id="rId8"/>
    <p:sldId id="264" r:id="rId9"/>
    <p:sldId id="260" r:id="rId10"/>
    <p:sldId id="263" r:id="rId11"/>
    <p:sldId id="270" r:id="rId12"/>
    <p:sldId id="271" r:id="rId13"/>
    <p:sldId id="268" r:id="rId14"/>
    <p:sldId id="272" r:id="rId15"/>
    <p:sldId id="273" r:id="rId16"/>
    <p:sldId id="274" r:id="rId17"/>
    <p:sldId id="26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2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212" autoAdjust="0"/>
  </p:normalViewPr>
  <p:slideViewPr>
    <p:cSldViewPr snapToGrid="0">
      <p:cViewPr varScale="1">
        <p:scale>
          <a:sx n="58" d="100"/>
          <a:sy n="58" d="100"/>
        </p:scale>
        <p:origin x="988" y="44"/>
      </p:cViewPr>
      <p:guideLst>
        <p:guide orient="horz" pos="12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9122EFF-C38B-4DEB-BE05-1C6F3E0C608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300EA1-BC15-4185-B7C3-4F2628B4C79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E4E37A-8C9F-4B25-B068-6A7177E6E2F6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1011B-9604-42C7-B2DF-4C4149FABBE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AC72C-E1EF-446F-8E48-BD5CE332656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9884B-59AA-4864-AC0C-DC270DB93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1332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23BEA9-FA89-4F42-A6AE-03E83D737B38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BF06A-3E1B-4774-881E-200E31842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3373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ho.int/emergencies/diseases/novel-coronavirus-2019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Julio </a:t>
            </a:r>
          </a:p>
        </p:txBody>
      </p:sp>
    </p:spTree>
    <p:extLst>
      <p:ext uri="{BB962C8B-B14F-4D97-AF65-F5344CB8AC3E}">
        <p14:creationId xmlns:p14="http://schemas.microsoft.com/office/powerpoint/2010/main" val="2758626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i="0" dirty="0">
                <a:solidFill>
                  <a:srgbClr val="505050"/>
                </a:solidFill>
                <a:effectLst/>
                <a:latin typeface="Source Sans Pro" panose="020B0604020202020204" pitchFamily="34" charset="0"/>
              </a:rPr>
              <a:t>Despite being the first place to be hit by COVID-19, China was well-placed to tackle the disease. It has a centralized epidemic response system.  </a:t>
            </a:r>
            <a:r>
              <a:rPr lang="en-US" b="0" i="0" dirty="0">
                <a:solidFill>
                  <a:srgbClr val="505050"/>
                </a:solidFill>
                <a:effectLst/>
                <a:latin typeface="Source Sans Pro" panose="020B0503030403020204" pitchFamily="34" charset="0"/>
              </a:rPr>
              <a:t>Most Chinese adults remember SARS-</a:t>
            </a:r>
            <a:r>
              <a:rPr lang="en-US" b="0" i="0" dirty="0" err="1">
                <a:solidFill>
                  <a:srgbClr val="505050"/>
                </a:solidFill>
                <a:effectLst/>
                <a:latin typeface="Source Sans Pro" panose="020B0503030403020204" pitchFamily="34" charset="0"/>
              </a:rPr>
              <a:t>CoV</a:t>
            </a:r>
            <a:r>
              <a:rPr lang="en-US" b="0" i="0" dirty="0">
                <a:solidFill>
                  <a:srgbClr val="505050"/>
                </a:solidFill>
                <a:effectLst/>
                <a:latin typeface="Source Sans Pro" panose="020B0503030403020204" pitchFamily="34" charset="0"/>
              </a:rPr>
              <a:t> and the high mortality rate that was associated with it.  Only 3% of China's elderly population live in care homes, whereas in several western countries, such facilities have been major sources of infection. </a:t>
            </a:r>
            <a:r>
              <a:rPr lang="en-US" altLang="en-US" sz="1200" dirty="0">
                <a:latin typeface="Inter"/>
              </a:rPr>
              <a:t>Comment from the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ABC"/>
                </a:solidFill>
                <a:effectLst/>
                <a:latin typeface="Inter"/>
                <a:hlinkClick r:id="rId3"/>
              </a:rPr>
              <a:t>World Health Organization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 : On 31 December 2019, WHO was alerted to several cases of pneumonia in Wuhan City, Hubei Province of China.  </a:t>
            </a:r>
            <a:r>
              <a:rPr lang="en-US" sz="1200" b="0" i="0" dirty="0">
                <a:effectLst/>
                <a:latin typeface="Inter"/>
              </a:rPr>
              <a:t>Note: 2019 Novel Coronavirus (2019-nCoV) is a virus (more specifically, a coronavirus) identified as the cause of an outbreak of respiratory illness first detected in Wuhan, China.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323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505050"/>
                </a:solidFill>
                <a:effectLst/>
                <a:latin typeface="Source Sans Pro" panose="020B0604020202020204" pitchFamily="34" charset="0"/>
              </a:rPr>
              <a:t>Despite being the first place to be hit by COVID-19, China was well-placed to tackle the disease. It has a centralized epidemic response system.  </a:t>
            </a:r>
            <a:r>
              <a:rPr lang="en-US" b="0" i="0" dirty="0">
                <a:solidFill>
                  <a:srgbClr val="505050"/>
                </a:solidFill>
                <a:effectLst/>
                <a:latin typeface="Source Sans Pro" panose="020B0503030403020204" pitchFamily="34" charset="0"/>
              </a:rPr>
              <a:t>Most Chinese adults remember SARS-</a:t>
            </a:r>
            <a:r>
              <a:rPr lang="en-US" b="0" i="0" dirty="0" err="1">
                <a:solidFill>
                  <a:srgbClr val="505050"/>
                </a:solidFill>
                <a:effectLst/>
                <a:latin typeface="Source Sans Pro" panose="020B0503030403020204" pitchFamily="34" charset="0"/>
              </a:rPr>
              <a:t>CoV</a:t>
            </a:r>
            <a:r>
              <a:rPr lang="en-US" b="0" i="0" dirty="0">
                <a:solidFill>
                  <a:srgbClr val="505050"/>
                </a:solidFill>
                <a:effectLst/>
                <a:latin typeface="Source Sans Pro" panose="020B0503030403020204" pitchFamily="34" charset="0"/>
              </a:rPr>
              <a:t> and the high mortality rate that was associated with it.  Only 3% of China's elderly population live in care homes, whereas in several western countries, such facilities have been major sources of infection.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611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437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413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554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45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9717A-4FB9-42DC-B94F-9F097FBB3C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3CE1B-AA2F-4CC9-9F9B-2890856AF2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6F7C9-81CA-420A-AEB7-44A0F70CA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32DFD-BC7B-4D73-8039-CA8BF00C5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1B5F1-63C7-4ECC-8451-F5B05A8CB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29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CDEF0-FEC6-4C38-A510-761BD593C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009BA6-65BF-41E7-AEC0-D4DFE629CD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FE39E-585D-4EC8-998D-BB1BCD8D0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E8014-3335-4950-8354-9E72E9E1D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820E5-E38F-41CF-86D6-D81F926F2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77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483B3A-51CB-450D-A8E2-B091C5FC7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5E6F16-D16F-43FC-AF28-7C29B6D43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364E6-5DA7-4E41-BA1E-84A4DE91F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D691C-16E5-4C14-B0D6-40258413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C2D97-D503-42E6-B6D4-9914C3ED1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23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D4DB4-0EA9-4010-8A5E-B23DF7C89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D5F41-61A7-4520-A7B9-F02E4D1EB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BBDDE-338E-4744-A1FF-54DDBCF28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81807-C96F-46CD-87DF-2A21314C3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13237-E28F-494A-9EC9-879EE5174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18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77EAC-D2C8-4924-B8D9-020A6308A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1087D-73AC-4C51-B69B-5464C0A1E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363D9-A7BC-4633-B942-2AF649CE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7E4DB-91AD-4346-8C5B-B113EB083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347C6-B3B3-40A7-A475-69CE05015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062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55861-181F-4E00-BB8A-1085E2174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EB942-2F98-4A0A-918A-3931274F3E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25F0D7-3015-4FD1-BA18-552BE8419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E39690-9232-4CD5-8FB3-BCEC0A99D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6F4091-8B64-4CD5-8B8C-EAB31F86A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CCDED9-A4CB-482C-9FFF-85678F258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830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29C0A-FF82-4A5F-8A26-AA3871C81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20A39-AA79-4A01-A1AC-C3080FABC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12D57-B4BC-4C84-A6B8-F0B161A604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E24DC1-EE05-4D20-A40A-4FD23C5C4C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D0D945-EC44-46DE-8D15-6EF6BEEC2D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748E47-4676-428D-ACD4-4F629671D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F2B919-FF94-49AC-9441-68C7F7192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BACCED-8EC0-4BBC-8C59-0F73A9428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49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04197-A303-44BF-9F2E-03F36D1DD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827236-FA46-4FD2-B0E0-A9A335D20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6859B1-48B7-446D-9ED7-5B4B82DF0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2E06A6-9088-4C04-B860-E1C9F1708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713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259115-7647-4503-A6CF-A79CAC7B6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131EBB-A74A-4660-A9C4-73187D868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A7CC0-D912-48DB-A7F3-929CD5A92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81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D000A-626A-4607-BD94-8EA29A5C5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30238-3BD4-4831-8ECD-0AEE88D52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255D3D-8198-4BCD-B948-6924C6F6E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A374F2-72FB-4FC7-AB90-444644D4E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0D209-BA45-45CF-994E-A07C6EF4F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8E251C-374D-41B3-AD1B-60A9CFC79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00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1CF8A-FD2B-4E66-86B0-F978786C8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71A045-C53E-41B5-93C7-0D6AF2B9CB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44292-427D-41D7-B89E-094CFF9A8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76D9AF-4A44-4FB6-A8F9-21E4F7AEF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C6532F-15EC-476E-A9F9-0C27D53B2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01EC2-5EF5-4B8E-A02E-8173A435F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49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FD6B45-A339-482E-B7EB-514CA728F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9FA10-8829-45D0-82A8-E651A330F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57AEE-50EF-4CFB-B8AA-D27B12A5C5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6/9/2021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17677-D544-4515-86CD-82C7F27F3A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https://github.com/makbarish/Grp5_Project1_Covid19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B2705-7DFA-4311-8E50-46AB82ED70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0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kaggle.com/" TargetMode="External"/><Relationship Id="rId3" Type="http://schemas.openxmlformats.org/officeDocument/2006/relationships/hyperlink" Target="https://www.kaggle.com/vaishnavivenkatesan/world-population" TargetMode="External"/><Relationship Id="rId7" Type="http://schemas.openxmlformats.org/officeDocument/2006/relationships/hyperlink" Target="https://github.com/CSSEGISandData/COVID-19" TargetMode="External"/><Relationship Id="rId2" Type="http://schemas.openxmlformats.org/officeDocument/2006/relationships/hyperlink" Target="https://www.kaggle.com/theworldbank/world-bank-gdp-rank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ggle.com/deblina00/insights-on-eda-of-covid19-world-vaccination" TargetMode="External"/><Relationship Id="rId5" Type="http://schemas.openxmlformats.org/officeDocument/2006/relationships/hyperlink" Target="https://www.kaggle.com/xholisilemantshongo/vaccination-progress" TargetMode="External"/><Relationship Id="rId4" Type="http://schemas.openxmlformats.org/officeDocument/2006/relationships/hyperlink" Target="https://www.kaggle.com/sudalairajkumar/novel-corona-virus-2019-datase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ho.int/emergencies/diseases/novel-coronavirus-2019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D9FD4A4-46F4-471B-ADC4-30ADCB8FE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7358" y="2009163"/>
            <a:ext cx="9953625" cy="3329191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800" dirty="0"/>
              <a:t>Team Members: </a:t>
            </a:r>
          </a:p>
          <a:p>
            <a:pPr algn="l"/>
            <a:endParaRPr lang="en-US" sz="2800" dirty="0"/>
          </a:p>
          <a:p>
            <a:pPr algn="l"/>
            <a:r>
              <a:rPr lang="en-US" sz="2800" dirty="0"/>
              <a:t>	Julio Montano</a:t>
            </a:r>
          </a:p>
          <a:p>
            <a:pPr algn="l"/>
            <a:r>
              <a:rPr lang="en-US" sz="2800" dirty="0"/>
              <a:t>	Ishan Chakrabarty </a:t>
            </a:r>
          </a:p>
          <a:p>
            <a:pPr algn="l"/>
            <a:r>
              <a:rPr lang="en-US" sz="2800" dirty="0"/>
              <a:t>	</a:t>
            </a:r>
            <a:r>
              <a:rPr lang="en-US" sz="2800" dirty="0" err="1"/>
              <a:t>Morteza</a:t>
            </a:r>
            <a:r>
              <a:rPr lang="en-US" sz="2800" dirty="0"/>
              <a:t> Akbari</a:t>
            </a:r>
          </a:p>
          <a:p>
            <a:pPr algn="l"/>
            <a:r>
              <a:rPr lang="en-US" sz="2800" dirty="0"/>
              <a:t>	Revathi Subramanian Lakshmanan</a:t>
            </a:r>
          </a:p>
          <a:p>
            <a:pPr algn="l"/>
            <a:r>
              <a:rPr lang="en-US" sz="2800" dirty="0"/>
              <a:t>	Clay Swisher</a:t>
            </a:r>
          </a:p>
          <a:p>
            <a:pPr algn="l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80DDA94-5849-41FF-B2F3-44F9C9690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7324" y="161925"/>
            <a:ext cx="9886950" cy="1354932"/>
          </a:xfrm>
        </p:spPr>
        <p:txBody>
          <a:bodyPr>
            <a:noAutofit/>
          </a:bodyPr>
          <a:lstStyle/>
          <a:p>
            <a:r>
              <a:rPr lang="en-US" sz="4400" b="1" dirty="0"/>
              <a:t>Novel Corona Virus 2019</a:t>
            </a:r>
            <a:br>
              <a:rPr lang="en-US" sz="4400" dirty="0"/>
            </a:br>
            <a:r>
              <a:rPr lang="en-US" sz="2800" b="1" dirty="0"/>
              <a:t>Class Project 1 – Group 5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6EC9E44-8CD5-4391-8A4A-A3024104B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3ACF1D-AB0C-47F8-B629-BE0BD3C7C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DA892F-022E-437D-9E41-0999452FB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58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6"/>
            <a:ext cx="10515600" cy="11112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Covid-19 </a:t>
            </a:r>
            <a:r>
              <a:rPr lang="en-US" dirty="0"/>
              <a:t>Confirmed (less than 600 cases reported)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0CCC52-616C-4510-AFAD-655A9A63DD80}"/>
              </a:ext>
            </a:extLst>
          </p:cNvPr>
          <p:cNvSpPr txBox="1"/>
          <p:nvPr/>
        </p:nvSpPr>
        <p:spPr>
          <a:xfrm>
            <a:off x="1323973" y="6019170"/>
            <a:ext cx="102679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Islands in the Pacific and Atlantic oceans, and are likely benefiting by bordering only the sea. Strict travel policies may be responsible for low confirmed cases.</a:t>
            </a:r>
            <a:endParaRPr lang="en-US" sz="11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4F8885-1BA1-4A21-B26E-698C6CA07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07949-8D44-484D-B380-56DA9C57D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10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507AEA-CC32-4D5B-A305-D22317929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24" y="1256518"/>
            <a:ext cx="10267952" cy="449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856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6"/>
            <a:ext cx="10515600" cy="111125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Covid-19 </a:t>
            </a:r>
            <a:r>
              <a:rPr lang="en-US" dirty="0"/>
              <a:t>Deaths (50k or greater)</a:t>
            </a:r>
            <a:endParaRPr lang="en-US" sz="220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4F8885-1BA1-4A21-B26E-698C6CA07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07949-8D44-484D-B380-56DA9C57D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05042A-252D-43A3-AC67-5CE7DB30A5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84" y="1200839"/>
            <a:ext cx="11027884" cy="474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128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6"/>
            <a:ext cx="10515600" cy="111125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Covid-19 </a:t>
            </a:r>
            <a:r>
              <a:rPr lang="en-US" dirty="0"/>
              <a:t>Deaths (2M or greater)</a:t>
            </a:r>
            <a:endParaRPr lang="en-US" sz="220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4F8885-1BA1-4A21-B26E-698C6CA07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07949-8D44-484D-B380-56DA9C57D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2D1672-0F8F-4BAC-8110-5B7E9C319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54" y="1145754"/>
            <a:ext cx="10945236" cy="521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630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6"/>
            <a:ext cx="10515600" cy="11112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Covid-19 Fully Vaccinated </a:t>
            </a:r>
            <a:br>
              <a:rPr lang="en-US" sz="4400" dirty="0"/>
            </a:br>
            <a:r>
              <a:rPr lang="en-US" sz="3100" dirty="0"/>
              <a:t>(Top Ten and Least Ten Countries)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https://github.com/makbarish/Grp5_Project1_Covid19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46B64B-8A1C-43A1-84CB-2D58DBBC7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6/9/2021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B42B2B-D6AE-4A28-9832-61266DCC2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A9003C-6A8E-4863-AB7A-EC3E1B79906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855D865-6236-44F9-AFAA-66A281AD22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51" y="1796684"/>
            <a:ext cx="4838603" cy="31985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B7C1C6-950E-4791-A56E-1EA53B2014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563" y="1884820"/>
            <a:ext cx="5210175" cy="334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110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662"/>
            <a:ext cx="10515600" cy="111125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Covid-19 V</a:t>
            </a:r>
            <a:r>
              <a:rPr lang="en-US" dirty="0"/>
              <a:t>accine Percentages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https://github.com/makbarish/Grp5_Project1_Covid19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46B64B-8A1C-43A1-84CB-2D58DBBC7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6/9/2021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B42B2B-D6AE-4A28-9832-61266DCC2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A9003C-6A8E-4863-AB7A-EC3E1B79906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982774-A597-4DF6-BCA4-AEA54AA359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30" y="1946446"/>
            <a:ext cx="5104762" cy="33396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F44DAAD-D48C-42AB-9831-47EEE39672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801" y="1946446"/>
            <a:ext cx="5193651" cy="3339682"/>
          </a:xfrm>
          <a:prstGeom prst="rect">
            <a:avLst/>
          </a:prstGeom>
        </p:spPr>
      </p:pic>
      <p:sp>
        <p:nvSpPr>
          <p:cNvPr id="12" name="Title 3">
            <a:extLst>
              <a:ext uri="{FF2B5EF4-FFF2-40B4-BE49-F238E27FC236}">
                <a16:creationId xmlns:a16="http://schemas.microsoft.com/office/drawing/2014/main" id="{1414C255-562E-4271-8249-5606B21DB05D}"/>
              </a:ext>
            </a:extLst>
          </p:cNvPr>
          <p:cNvSpPr txBox="1">
            <a:spLocks/>
          </p:cNvSpPr>
          <p:nvPr/>
        </p:nvSpPr>
        <p:spPr>
          <a:xfrm>
            <a:off x="2209801" y="1538820"/>
            <a:ext cx="2180421" cy="485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Full Vaccinations</a:t>
            </a:r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0596959A-F775-4ABD-B5C9-78FC3817EBAD}"/>
              </a:ext>
            </a:extLst>
          </p:cNvPr>
          <p:cNvSpPr txBox="1">
            <a:spLocks/>
          </p:cNvSpPr>
          <p:nvPr/>
        </p:nvSpPr>
        <p:spPr>
          <a:xfrm>
            <a:off x="7096699" y="1553381"/>
            <a:ext cx="3447362" cy="485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Partial (Single Dose) Vaccinations</a:t>
            </a:r>
          </a:p>
        </p:txBody>
      </p:sp>
    </p:spTree>
    <p:extLst>
      <p:ext uri="{BB962C8B-B14F-4D97-AF65-F5344CB8AC3E}">
        <p14:creationId xmlns:p14="http://schemas.microsoft.com/office/powerpoint/2010/main" val="3946359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662"/>
            <a:ext cx="10515600" cy="111125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Covid-19 V</a:t>
            </a:r>
            <a:r>
              <a:rPr lang="en-US" dirty="0"/>
              <a:t>accine Percentages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https://github.com/makbarish/Grp5_Project1_Covid19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46B64B-8A1C-43A1-84CB-2D58DBBC7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6/9/2021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B42B2B-D6AE-4A28-9832-61266DCC2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A9003C-6A8E-4863-AB7A-EC3E1B79906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6F8A2B-78AF-4E36-8074-C27EBDFDA2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71" y="2038954"/>
            <a:ext cx="4939682" cy="3326984"/>
          </a:xfrm>
          <a:prstGeom prst="rect">
            <a:avLst/>
          </a:prstGeom>
        </p:spPr>
      </p:pic>
      <p:sp>
        <p:nvSpPr>
          <p:cNvPr id="14" name="Title 3">
            <a:extLst>
              <a:ext uri="{FF2B5EF4-FFF2-40B4-BE49-F238E27FC236}">
                <a16:creationId xmlns:a16="http://schemas.microsoft.com/office/drawing/2014/main" id="{6C5C848E-0ADF-4767-8C04-46FD377E0E28}"/>
              </a:ext>
            </a:extLst>
          </p:cNvPr>
          <p:cNvSpPr txBox="1">
            <a:spLocks/>
          </p:cNvSpPr>
          <p:nvPr/>
        </p:nvSpPr>
        <p:spPr>
          <a:xfrm>
            <a:off x="2209801" y="1538820"/>
            <a:ext cx="2180421" cy="485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Full Vaccinations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4AD14BF-DE84-4639-B7C5-6541C1B1F0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668" y="2000859"/>
            <a:ext cx="4939682" cy="3365079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B86456C2-DC94-4457-97B6-C96649C7DFFC}"/>
              </a:ext>
            </a:extLst>
          </p:cNvPr>
          <p:cNvSpPr txBox="1">
            <a:spLocks/>
          </p:cNvSpPr>
          <p:nvPr/>
        </p:nvSpPr>
        <p:spPr>
          <a:xfrm>
            <a:off x="7096699" y="1553381"/>
            <a:ext cx="3447362" cy="485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Partial (Single Dose) Vaccinations</a:t>
            </a:r>
          </a:p>
        </p:txBody>
      </p:sp>
    </p:spTree>
    <p:extLst>
      <p:ext uri="{BB962C8B-B14F-4D97-AF65-F5344CB8AC3E}">
        <p14:creationId xmlns:p14="http://schemas.microsoft.com/office/powerpoint/2010/main" val="2723266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662"/>
            <a:ext cx="10515600" cy="111125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Covid-19 V</a:t>
            </a:r>
            <a:r>
              <a:rPr lang="en-US" dirty="0"/>
              <a:t>accine Percentages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https://github.com/makbarish/Grp5_Project1_Covid19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46B64B-8A1C-43A1-84CB-2D58DBBC7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6/9/2021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B42B2B-D6AE-4A28-9832-61266DCC2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A9003C-6A8E-4863-AB7A-EC3E1B79906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BDC084-6B29-4E93-932E-A109808D7E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088" y="1460912"/>
            <a:ext cx="7304182" cy="413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637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6"/>
            <a:ext cx="10515600" cy="111125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Covid-19 Cumulative Global </a:t>
            </a:r>
            <a:r>
              <a:rPr lang="en-US" dirty="0"/>
              <a:t>Cases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https://github.com/makbarish/Grp5_Project1_Covid19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46B64B-8A1C-43A1-84CB-2D58DBBC7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6/9/2021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B42B2B-D6AE-4A28-9832-61266DCC2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A9003C-6A8E-4863-AB7A-EC3E1B79906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35114C-C13B-40D3-A75A-22BFA6C3F723}"/>
              </a:ext>
            </a:extLst>
          </p:cNvPr>
          <p:cNvSpPr txBox="1"/>
          <p:nvPr/>
        </p:nvSpPr>
        <p:spPr>
          <a:xfrm>
            <a:off x="3535681" y="2357306"/>
            <a:ext cx="50749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slides</a:t>
            </a:r>
          </a:p>
          <a:p>
            <a:r>
              <a:rPr lang="en-US" dirty="0"/>
              <a:t>Clay – bar graph of reported cases 1/22/20 </a:t>
            </a:r>
            <a:r>
              <a:rPr lang="en-US" i="1" dirty="0">
                <a:solidFill>
                  <a:srgbClr val="FF0000"/>
                </a:solidFill>
              </a:rPr>
              <a:t>(added lcs)</a:t>
            </a:r>
          </a:p>
          <a:p>
            <a:r>
              <a:rPr lang="en-US" dirty="0"/>
              <a:t>Revathi – vaccine top 10 </a:t>
            </a:r>
            <a:r>
              <a:rPr lang="en-US" i="1" dirty="0">
                <a:solidFill>
                  <a:srgbClr val="FF0000"/>
                </a:solidFill>
              </a:rPr>
              <a:t>(added slide lcs)</a:t>
            </a:r>
          </a:p>
          <a:p>
            <a:r>
              <a:rPr lang="en-US" dirty="0"/>
              <a:t>	vaccine bottom 10 </a:t>
            </a:r>
            <a:r>
              <a:rPr lang="en-US" i="1" dirty="0">
                <a:solidFill>
                  <a:srgbClr val="FF0000"/>
                </a:solidFill>
              </a:rPr>
              <a:t>(added slide lcs)</a:t>
            </a:r>
          </a:p>
          <a:p>
            <a:r>
              <a:rPr lang="en-US" dirty="0"/>
              <a:t>	vaccine all by percent/population</a:t>
            </a:r>
          </a:p>
          <a:p>
            <a:r>
              <a:rPr lang="en-US" dirty="0"/>
              <a:t>Julio - %deaths against pop and </a:t>
            </a:r>
            <a:r>
              <a:rPr lang="en-US" dirty="0" err="1"/>
              <a:t>gdp</a:t>
            </a:r>
            <a:endParaRPr lang="en-US" dirty="0"/>
          </a:p>
          <a:p>
            <a:r>
              <a:rPr lang="en-US" dirty="0"/>
              <a:t>	map of top 10 (per Revathi)</a:t>
            </a:r>
          </a:p>
        </p:txBody>
      </p:sp>
    </p:spTree>
    <p:extLst>
      <p:ext uri="{BB962C8B-B14F-4D97-AF65-F5344CB8AC3E}">
        <p14:creationId xmlns:p14="http://schemas.microsoft.com/office/powerpoint/2010/main" val="1607740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6"/>
            <a:ext cx="10515600" cy="1111250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4400" dirty="0"/>
            </a:br>
            <a:r>
              <a:rPr lang="en-US" sz="4400" b="1" dirty="0"/>
              <a:t>Novel Corona Virus 2019</a:t>
            </a:r>
            <a:br>
              <a:rPr lang="en-US" sz="4400" dirty="0"/>
            </a:b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404137-0131-4B8F-86C0-74DB67499F7B}"/>
              </a:ext>
            </a:extLst>
          </p:cNvPr>
          <p:cNvSpPr txBox="1"/>
          <p:nvPr/>
        </p:nvSpPr>
        <p:spPr>
          <a:xfrm>
            <a:off x="923925" y="1278037"/>
            <a:ext cx="105156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Summary/Objectives 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team objectives are to identify significant trends of the global Covid-19 outbreak from January 2020 through April 2021.  In addition, the team will look at trends of the Covid-19 outbreak in relationship to World Population, GDP, and available vaccinations. 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Pandas data queries and Matplotlib data visualization charts will be used for analysis.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Questions asked by the Team 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Where did the first Covid-19 cases get reported?   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Availability vaccinations by manufacturer and country?   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Does GDP and population have any impact or influence on the covid 19 outbreak?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Which countries are impacted the most and least by the covid 19 outbreak?  </a:t>
            </a:r>
          </a:p>
          <a:p>
            <a:endParaRPr lang="en-US" dirty="0"/>
          </a:p>
          <a:p>
            <a:r>
              <a:rPr lang="en-US" dirty="0"/>
              <a:t>Were the questions answered to the teams satisfaction?   The following exceptions were noted during the teams analysis: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Mexico - unusually high percent relationship between deaths and the number of confirmed Covid 19 cases.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 - discontinuance  of reporting Covid 19 recoveries in mid December 2020.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C2FFDB-1B57-42BE-AE0C-A6DF0E49B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C4E82E-C648-46BF-B81C-6E9F354A7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043AD4-BD37-4211-85A4-DB5E5AC9E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27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6"/>
            <a:ext cx="10515600" cy="1111250"/>
          </a:xfrm>
        </p:spPr>
        <p:txBody>
          <a:bodyPr>
            <a:normAutofit/>
          </a:bodyPr>
          <a:lstStyle/>
          <a:p>
            <a:r>
              <a:rPr lang="en-US" sz="4400" dirty="0"/>
              <a:t>                  </a:t>
            </a:r>
            <a:r>
              <a:rPr lang="en-US" sz="4400" b="1" dirty="0"/>
              <a:t>Novel Corona Virus 2019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7FB301-A5AC-478E-AD2A-106EF1A96179}"/>
              </a:ext>
            </a:extLst>
          </p:cNvPr>
          <p:cNvSpPr txBox="1"/>
          <p:nvPr/>
        </p:nvSpPr>
        <p:spPr>
          <a:xfrm>
            <a:off x="483393" y="2574887"/>
            <a:ext cx="1122521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World Bank GDP Ranking for 2019</a:t>
            </a:r>
          </a:p>
          <a:p>
            <a:r>
              <a:rPr lang="en-US" sz="1400" dirty="0">
                <a:hlinkClick r:id="rId2"/>
              </a:rPr>
              <a:t>https://www.kaggle.com/theworldbank/world-bank-gdp-ranking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World Population of each country for 2019</a:t>
            </a:r>
          </a:p>
          <a:p>
            <a:r>
              <a:rPr lang="en-US" sz="1400" dirty="0">
                <a:hlinkClick r:id="rId3"/>
              </a:rPr>
              <a:t>https://www.kaggle.com/vaishnavivenkatesan/world-population</a:t>
            </a:r>
            <a:endParaRPr lang="en-US" sz="1400" dirty="0"/>
          </a:p>
          <a:p>
            <a:endParaRPr lang="en-US" sz="1400" dirty="0">
              <a:hlinkClick r:id="rId4"/>
            </a:endParaRPr>
          </a:p>
          <a:p>
            <a:r>
              <a:rPr lang="en-US" sz="1400" dirty="0"/>
              <a:t>World Vaccinations up to May 2021</a:t>
            </a:r>
          </a:p>
          <a:p>
            <a:r>
              <a:rPr lang="en-US" sz="1400" dirty="0">
                <a:hlinkClick r:id="rId5"/>
              </a:rPr>
              <a:t>https://www.kaggle.com/xholisilemantshongo/vaccination-progress</a:t>
            </a:r>
            <a:endParaRPr lang="en-US" sz="1400" dirty="0"/>
          </a:p>
          <a:p>
            <a:r>
              <a:rPr lang="en-US" sz="1400" dirty="0">
                <a:hlinkClick r:id="rId6"/>
              </a:rPr>
              <a:t>https://www.kaggle.com/deblina00/insights-on-eda-of-covid19-world-vaccination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World Health Organization tables</a:t>
            </a:r>
          </a:p>
          <a:p>
            <a:r>
              <a:rPr lang="en-US" sz="1400" dirty="0">
                <a:hlinkClick r:id="rId4"/>
              </a:rPr>
              <a:t>https://www.kaggle.com/sudalairajkumar/novel-corona-virus-2019-dataset</a:t>
            </a:r>
            <a:r>
              <a:rPr lang="en-US" sz="1400" dirty="0"/>
              <a:t> </a:t>
            </a:r>
          </a:p>
          <a:p>
            <a:r>
              <a:rPr lang="en-US" sz="1400" dirty="0"/>
              <a:t>Global Time Series on covid -19 affected cases – 3 separate files: Confirmed, Deaths, Recovered</a:t>
            </a:r>
            <a:endParaRPr lang="en-US" sz="1400" dirty="0">
              <a:hlinkClick r:id="rId4"/>
            </a:endParaRPr>
          </a:p>
          <a:p>
            <a:endParaRPr lang="en-US" sz="1400" dirty="0"/>
          </a:p>
          <a:p>
            <a:r>
              <a:rPr lang="en-US" sz="1400" dirty="0"/>
              <a:t>Optional data,  not used in analysis:</a:t>
            </a:r>
          </a:p>
          <a:p>
            <a:r>
              <a:rPr lang="en-US" sz="1400" dirty="0"/>
              <a:t>Johns Hopkins University (</a:t>
            </a:r>
            <a:r>
              <a:rPr lang="en-US" sz="1400" dirty="0">
                <a:hlinkClick r:id="rId7"/>
              </a:rPr>
              <a:t>GitHub Repository</a:t>
            </a:r>
            <a:r>
              <a:rPr lang="en-US" sz="1400" dirty="0"/>
              <a:t>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B18510-B9DF-4005-B319-5C750AEB66EA}"/>
              </a:ext>
            </a:extLst>
          </p:cNvPr>
          <p:cNvSpPr txBox="1"/>
          <p:nvPr/>
        </p:nvSpPr>
        <p:spPr>
          <a:xfrm>
            <a:off x="483393" y="1700648"/>
            <a:ext cx="72794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Data used for answering team questions:</a:t>
            </a:r>
          </a:p>
          <a:p>
            <a:r>
              <a:rPr lang="en-US" dirty="0"/>
              <a:t>Primary Sources from </a:t>
            </a:r>
            <a:r>
              <a:rPr lang="en-US" dirty="0">
                <a:hlinkClick r:id="rId8"/>
              </a:rPr>
              <a:t>www.Kaggle.com</a:t>
            </a:r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CF1FF2-0263-4E24-B7FE-88E8CB8FB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8FEB9-1C69-4EF6-99F2-7D4678BDC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276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8" y="362405"/>
            <a:ext cx="10515600" cy="111125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Where did the first Covid-19 cases get reported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2994FD54-5FD0-446D-B6E6-D7BB6A322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47" y="5719853"/>
            <a:ext cx="9410702" cy="3897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01568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Note: China reported 17 deaths on January 22, 2020. 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EE3541-B78E-4C7D-8389-64C49352D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1ECD3-A964-4F1E-91F4-108AD9767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4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5EE11E-A09A-42FD-B66D-EEB5101C8D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47" y="1259361"/>
            <a:ext cx="8736608" cy="441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682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6"/>
            <a:ext cx="10515600" cy="111125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Covid-19 Cumulative Global </a:t>
            </a:r>
            <a:r>
              <a:rPr lang="en-US" dirty="0"/>
              <a:t>Cases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46B64B-8A1C-43A1-84CB-2D58DBBC7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B42B2B-D6AE-4A28-9832-61266DCC2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497F15-0ECB-4058-ABF5-62C197E92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07" y="827074"/>
            <a:ext cx="11286386" cy="564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804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6"/>
            <a:ext cx="10515600" cy="111125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Covid-19 Cumulative D</a:t>
            </a:r>
            <a:r>
              <a:rPr lang="en-US" dirty="0"/>
              <a:t>eaths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477253-1BE9-47F8-A8A9-583B5D1E9E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36" y="1005218"/>
            <a:ext cx="10702264" cy="5351132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419240-CD98-4A21-9958-9386673CE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7EB985-1B22-4FAE-A266-3467DAF49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5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6"/>
            <a:ext cx="10515600" cy="111125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Covid-19 Cumulative Recoveries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497FB6-6000-4F3C-BC2A-ACD4EE45972C}"/>
              </a:ext>
            </a:extLst>
          </p:cNvPr>
          <p:cNvSpPr txBox="1"/>
          <p:nvPr/>
        </p:nvSpPr>
        <p:spPr>
          <a:xfrm>
            <a:off x="1000130" y="5715004"/>
            <a:ext cx="10601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Note: Effective 12/14/2020, the US discontinued reporting the number of recoveries on a daily bases. This represents a 6.3M adjustment to cumulative recoveries. The US has continued to report "zero" recoveries since.</a:t>
            </a:r>
            <a:endParaRPr lang="en-US" sz="1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1E7C336-B13F-47C7-B68C-40E48631AD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1142995"/>
            <a:ext cx="9144018" cy="457200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79FA7B-69BC-488B-B316-CB86E2022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FFB120-079C-420E-B6A4-6C524385A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07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0720"/>
            <a:ext cx="10515600" cy="111125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Covid-19 China Confirmed Cases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E0682A-8A0E-45E9-B30B-F4B13047CF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036" y="1392282"/>
            <a:ext cx="8372475" cy="45720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3FECEA-47C1-4757-8518-90C44BCC97A4}"/>
              </a:ext>
            </a:extLst>
          </p:cNvPr>
          <p:cNvSpPr txBox="1"/>
          <p:nvPr/>
        </p:nvSpPr>
        <p:spPr>
          <a:xfrm>
            <a:off x="838199" y="842830"/>
            <a:ext cx="10191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 01/22/2020, China was the first Country to report 500+ covid 19 cases to the World Health Organization.  As of 4/30/2020, the total confirmed cases in China was 102k.   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2994FD54-5FD0-446D-B6E6-D7BB6A322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7382" y="5854257"/>
            <a:ext cx="9734552" cy="5128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01568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latin typeface="Inter"/>
              </a:rPr>
              <a:t>Comment from the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ABC"/>
                </a:solidFill>
                <a:effectLst/>
                <a:latin typeface="Inter"/>
                <a:hlinkClick r:id="rId4"/>
              </a:rPr>
              <a:t>World Health Organization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 : On 31 December 2019, WHO was alerted to several cases of pneumonia in Wuhan City, Hubei Province of China.</a:t>
            </a:r>
          </a:p>
          <a:p>
            <a:r>
              <a:rPr lang="en-US" sz="1000" b="0" i="0" dirty="0">
                <a:effectLst/>
                <a:latin typeface="Inter"/>
              </a:rPr>
              <a:t>Note: 2019 Novel Coronavirus (2019-nCoV) is a virus (more specifically, a coronavirus) identified as the cause of an outbreak of respiratory illness first detected in Wuhan, China.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EE3541-B78E-4C7D-8389-64C49352D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1ECD3-A964-4F1E-91F4-108AD9767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33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6"/>
            <a:ext cx="10515600" cy="111125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Covid-19 </a:t>
            </a:r>
            <a:r>
              <a:rPr lang="en-US" dirty="0"/>
              <a:t>Confirmed (over 1million reported)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111FD5-1624-4334-A846-9C246662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0F95B8-A89A-4B13-B11E-F560AFA2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DEFA4C-69DF-44AF-8046-A27929B80C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73" y="1177091"/>
            <a:ext cx="11402457" cy="523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846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1172</TotalTime>
  <Words>1121</Words>
  <Application>Microsoft Office PowerPoint</Application>
  <PresentationFormat>Widescreen</PresentationFormat>
  <Paragraphs>129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Helvetica Neue</vt:lpstr>
      <vt:lpstr>Inter</vt:lpstr>
      <vt:lpstr>Roboto</vt:lpstr>
      <vt:lpstr>Source Sans Pro</vt:lpstr>
      <vt:lpstr>Office Theme</vt:lpstr>
      <vt:lpstr>Novel Corona Virus 2019 Class Project 1 – Group 5</vt:lpstr>
      <vt:lpstr> Novel Corona Virus 2019 </vt:lpstr>
      <vt:lpstr>                  Novel Corona Virus 2019</vt:lpstr>
      <vt:lpstr>Where did the first Covid-19 cases get reported</vt:lpstr>
      <vt:lpstr>Covid-19 Cumulative Global Cases</vt:lpstr>
      <vt:lpstr>Covid-19 Cumulative Deaths</vt:lpstr>
      <vt:lpstr>Covid-19 Cumulative Recoveries</vt:lpstr>
      <vt:lpstr>Covid-19 China Confirmed Cases</vt:lpstr>
      <vt:lpstr>Covid-19 Confirmed (over 1million reported)</vt:lpstr>
      <vt:lpstr>Covid-19 Confirmed (less than 600 cases reported)</vt:lpstr>
      <vt:lpstr>Covid-19 Deaths (50k or greater)</vt:lpstr>
      <vt:lpstr>Covid-19 Deaths (2M or greater)</vt:lpstr>
      <vt:lpstr>Covid-19 Fully Vaccinated  (Top Ten and Least Ten Countries)</vt:lpstr>
      <vt:lpstr>Covid-19 Vaccine Percentages</vt:lpstr>
      <vt:lpstr>Covid-19 Vaccine Percentages</vt:lpstr>
      <vt:lpstr>Covid-19 Vaccine Percentages</vt:lpstr>
      <vt:lpstr>Covid-19 Cumulative Global Cases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19 Project</dc:title>
  <dc:creator>lcswisher@yahoo.com</dc:creator>
  <cp:lastModifiedBy>lcswisher@yahoo.com</cp:lastModifiedBy>
  <cp:revision>82</cp:revision>
  <dcterms:created xsi:type="dcterms:W3CDTF">2021-06-03T20:59:49Z</dcterms:created>
  <dcterms:modified xsi:type="dcterms:W3CDTF">2021-06-08T03:01:28Z</dcterms:modified>
</cp:coreProperties>
</file>