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handoutMasterIdLst>
    <p:handoutMasterId r:id="rId36"/>
  </p:handoutMasterIdLst>
  <p:sldIdLst>
    <p:sldId id="256" r:id="rId2"/>
    <p:sldId id="315" r:id="rId3"/>
    <p:sldId id="316" r:id="rId4"/>
    <p:sldId id="317" r:id="rId5"/>
    <p:sldId id="320" r:id="rId6"/>
    <p:sldId id="321" r:id="rId7"/>
    <p:sldId id="311" r:id="rId8"/>
    <p:sldId id="322" r:id="rId9"/>
    <p:sldId id="297" r:id="rId10"/>
    <p:sldId id="337" r:id="rId11"/>
    <p:sldId id="261" r:id="rId12"/>
    <p:sldId id="324" r:id="rId13"/>
    <p:sldId id="340" r:id="rId14"/>
    <p:sldId id="339" r:id="rId15"/>
    <p:sldId id="338" r:id="rId16"/>
    <p:sldId id="341" r:id="rId17"/>
    <p:sldId id="318" r:id="rId18"/>
    <p:sldId id="342" r:id="rId19"/>
    <p:sldId id="343" r:id="rId20"/>
    <p:sldId id="344" r:id="rId21"/>
    <p:sldId id="319" r:id="rId22"/>
    <p:sldId id="345" r:id="rId23"/>
    <p:sldId id="328" r:id="rId24"/>
    <p:sldId id="329" r:id="rId25"/>
    <p:sldId id="331" r:id="rId26"/>
    <p:sldId id="332" r:id="rId27"/>
    <p:sldId id="346" r:id="rId28"/>
    <p:sldId id="347" r:id="rId29"/>
    <p:sldId id="348" r:id="rId30"/>
    <p:sldId id="349" r:id="rId31"/>
    <p:sldId id="351" r:id="rId32"/>
    <p:sldId id="330" r:id="rId33"/>
    <p:sldId id="336" r:id="rId3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93"/>
    <p:restoredTop sz="73357"/>
  </p:normalViewPr>
  <p:slideViewPr>
    <p:cSldViewPr snapToGrid="0" snapToObjects="1">
      <p:cViewPr varScale="1">
        <p:scale>
          <a:sx n="32" d="100"/>
          <a:sy n="32" d="100"/>
        </p:scale>
        <p:origin x="2216"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3" d="100"/>
          <a:sy n="73" d="100"/>
        </p:scale>
        <p:origin x="356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4C8EBE-6B32-8843-896B-954530FB7CBD}" type="datetimeFigureOut">
              <a:rPr lang="fr-FR" smtClean="0"/>
              <a:t>12/04/2018</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99F0DC-8800-D143-A892-2F42494BC9AD}" type="slidenum">
              <a:rPr lang="fr-FR" smtClean="0"/>
              <a:t>‹N°›</a:t>
            </a:fld>
            <a:endParaRPr lang="fr-FR" dirty="0"/>
          </a:p>
        </p:txBody>
      </p:sp>
    </p:spTree>
    <p:extLst>
      <p:ext uri="{BB962C8B-B14F-4D97-AF65-F5344CB8AC3E}">
        <p14:creationId xmlns:p14="http://schemas.microsoft.com/office/powerpoint/2010/main" val="1496559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04030704"/>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579266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4126607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342900" indent="-342900">
              <a:buFont typeface="Symbol" pitchFamily="2" charset="2"/>
              <a:buChar char="Þ"/>
            </a:pPr>
            <a:r>
              <a:rPr lang="fr-FR" dirty="0"/>
              <a:t>Le </a:t>
            </a:r>
            <a:r>
              <a:rPr lang="fr-FR" dirty="0" err="1"/>
              <a:t>clustering</a:t>
            </a:r>
            <a:r>
              <a:rPr lang="fr-FR" dirty="0"/>
              <a:t> effectué sur entrainement afin d’éviter tout risque de data </a:t>
            </a:r>
            <a:r>
              <a:rPr lang="fr-FR" dirty="0" err="1"/>
              <a:t>leackage</a:t>
            </a:r>
            <a:r>
              <a:rPr lang="fr-FR" dirty="0"/>
              <a:t> (dans entrainement on a utilisé des informations qu’on aura pas normalement dans un cas réel)</a:t>
            </a:r>
          </a:p>
          <a:p>
            <a:pPr marL="342900" indent="-342900">
              <a:buFont typeface="Symbol" pitchFamily="2" charset="2"/>
              <a:buChar char="Þ"/>
            </a:pPr>
            <a:r>
              <a:rPr lang="fr-FR" dirty="0"/>
              <a:t>Si </a:t>
            </a:r>
            <a:r>
              <a:rPr lang="fr-FR" dirty="0" err="1"/>
              <a:t>clustering</a:t>
            </a:r>
            <a:r>
              <a:rPr lang="fr-FR" dirty="0"/>
              <a:t> sur tout =&gt; les clients de tests, les </a:t>
            </a:r>
            <a:r>
              <a:rPr lang="fr-FR" dirty="0" err="1"/>
              <a:t>algo</a:t>
            </a:r>
            <a:r>
              <a:rPr lang="fr-FR" dirty="0"/>
              <a:t> de ML seront alors construits sur des clusters où les clients ont déjà participé au </a:t>
            </a:r>
            <a:r>
              <a:rPr lang="fr-FR" dirty="0" err="1"/>
              <a:t>clustering</a:t>
            </a:r>
            <a:r>
              <a:rPr lang="fr-FR" dirty="0"/>
              <a:t>.</a:t>
            </a:r>
          </a:p>
          <a:p>
            <a:pPr marL="342900" indent="-342900">
              <a:buFont typeface="Symbol" pitchFamily="2" charset="2"/>
              <a:buChar char="Þ"/>
            </a:pPr>
            <a:endParaRPr lang="fr-FR" dirty="0"/>
          </a:p>
        </p:txBody>
      </p:sp>
    </p:spTree>
    <p:extLst>
      <p:ext uri="{BB962C8B-B14F-4D97-AF65-F5344CB8AC3E}">
        <p14:creationId xmlns:p14="http://schemas.microsoft.com/office/powerpoint/2010/main" val="2684043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905971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Afin de mesurer la stabilité temporelle de la </a:t>
            </a:r>
            <a:r>
              <a:rPr lang="fr-FR" dirty="0" err="1"/>
              <a:t>classifcation</a:t>
            </a:r>
            <a:r>
              <a:rPr lang="fr-FR" dirty="0"/>
              <a:t> pour le 2</a:t>
            </a:r>
            <a:r>
              <a:rPr lang="fr-FR" baseline="30000" dirty="0"/>
              <a:t>ème</a:t>
            </a:r>
            <a:endParaRPr lang="fr-FR" dirty="0"/>
          </a:p>
          <a:p>
            <a:r>
              <a:rPr lang="fr-FR" dirty="0"/>
              <a:t>TSNE ?</a:t>
            </a:r>
          </a:p>
        </p:txBody>
      </p:sp>
    </p:spTree>
    <p:extLst>
      <p:ext uri="{BB962C8B-B14F-4D97-AF65-F5344CB8AC3E}">
        <p14:creationId xmlns:p14="http://schemas.microsoft.com/office/powerpoint/2010/main" val="2874639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019942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935831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460713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732165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081452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342900" indent="-342900">
              <a:buFont typeface="Arial" panose="020B0604020202020204" pitchFamily="34" charset="0"/>
              <a:buChar char="•"/>
            </a:pPr>
            <a:r>
              <a:rPr lang="fr-FR" dirty="0"/>
              <a:t>SVM : le principe est de séparer linéairement les données</a:t>
            </a:r>
          </a:p>
          <a:p>
            <a:pPr marL="342900" indent="-342900">
              <a:buFont typeface="Arial" panose="020B0604020202020204" pitchFamily="34" charset="0"/>
              <a:buChar char="•"/>
            </a:pPr>
            <a:r>
              <a:rPr lang="fr-FR" dirty="0"/>
              <a:t>Régression logistique : se base sur la probabilité qu’une observation </a:t>
            </a:r>
            <a:r>
              <a:rPr lang="fr-FR" dirty="0" err="1"/>
              <a:t>appartienent</a:t>
            </a:r>
            <a:r>
              <a:rPr lang="fr-FR" dirty="0"/>
              <a:t> à un classe ou pas.</a:t>
            </a:r>
          </a:p>
          <a:p>
            <a:pPr marL="342900" indent="-342900">
              <a:buFont typeface="Arial" panose="020B0604020202020204" pitchFamily="34" charset="0"/>
              <a:buChar char="•"/>
            </a:pPr>
            <a:r>
              <a:rPr lang="fr-FR" dirty="0"/>
              <a:t>Arbre de décision : se base sur un ensemble de critère qui servent à partitionner nos données</a:t>
            </a:r>
          </a:p>
          <a:p>
            <a:pPr marL="342900" indent="-342900">
              <a:buFont typeface="Arial" panose="020B0604020202020204" pitchFamily="34" charset="0"/>
              <a:buChar char="•"/>
            </a:pPr>
            <a:r>
              <a:rPr lang="fr-FR" dirty="0"/>
              <a:t>KNN : prend en compte les échantillons les plus proches pour définir la classe de notre observation</a:t>
            </a:r>
          </a:p>
          <a:p>
            <a:pPr marL="342900" indent="-342900">
              <a:buFont typeface="Arial" panose="020B0604020202020204" pitchFamily="34" charset="0"/>
              <a:buChar char="•"/>
            </a:pPr>
            <a:r>
              <a:rPr lang="fr-FR" dirty="0"/>
              <a:t>Forêt aléatoire, Gradient </a:t>
            </a:r>
            <a:r>
              <a:rPr lang="fr-FR" dirty="0" err="1"/>
              <a:t>Boosting</a:t>
            </a:r>
            <a:r>
              <a:rPr lang="fr-FR" dirty="0"/>
              <a:t> et </a:t>
            </a:r>
            <a:r>
              <a:rPr lang="fr-FR" dirty="0" err="1"/>
              <a:t>XGBoost</a:t>
            </a:r>
            <a:r>
              <a:rPr lang="fr-FR" dirty="0"/>
              <a:t> sont des méthodes ensembliste. </a:t>
            </a:r>
          </a:p>
          <a:p>
            <a:pPr marL="342900" indent="-342900">
              <a:buFont typeface="Arial" panose="020B0604020202020204" pitchFamily="34" charset="0"/>
              <a:buChar char="•"/>
            </a:pPr>
            <a:r>
              <a:rPr lang="fr-FR" dirty="0"/>
              <a:t>Gradient </a:t>
            </a:r>
            <a:r>
              <a:rPr lang="fr-FR" dirty="0" err="1"/>
              <a:t>Boosting</a:t>
            </a:r>
            <a:r>
              <a:rPr lang="fr-FR" dirty="0"/>
              <a:t> : arbre, ensembliste, n’est pas parallèle mais séquentiel. On regarde là où l’</a:t>
            </a:r>
            <a:r>
              <a:rPr lang="fr-FR" dirty="0" err="1"/>
              <a:t>algo</a:t>
            </a:r>
            <a:r>
              <a:rPr lang="fr-FR" dirty="0"/>
              <a:t> se plante, pour ensuite apprendre</a:t>
            </a:r>
          </a:p>
          <a:p>
            <a:endParaRPr lang="fr-FR" dirty="0"/>
          </a:p>
        </p:txBody>
      </p:sp>
    </p:spTree>
    <p:extLst>
      <p:ext uri="{BB962C8B-B14F-4D97-AF65-F5344CB8AC3E}">
        <p14:creationId xmlns:p14="http://schemas.microsoft.com/office/powerpoint/2010/main" val="2398907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baseline="0" dirty="0"/>
          </a:p>
        </p:txBody>
      </p:sp>
    </p:spTree>
    <p:extLst>
      <p:ext uri="{BB962C8B-B14F-4D97-AF65-F5344CB8AC3E}">
        <p14:creationId xmlns:p14="http://schemas.microsoft.com/office/powerpoint/2010/main" val="577765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Précision, rappel, f-mesure qui se calcul par classe. Faire la moyenne de toutes les précisions par classe.</a:t>
            </a:r>
          </a:p>
          <a:p>
            <a:r>
              <a:rPr lang="fr-FR" dirty="0" err="1"/>
              <a:t>Accuracy</a:t>
            </a:r>
            <a:r>
              <a:rPr lang="fr-FR" dirty="0"/>
              <a:t> : donne le nombre d’objet correctement classé sur le nombre d’objet total.</a:t>
            </a:r>
          </a:p>
          <a:p>
            <a:r>
              <a:rPr lang="fr-FR" dirty="0"/>
              <a:t>Précision vs rappel : P : quand je met des </a:t>
            </a:r>
            <a:r>
              <a:rPr lang="fr-FR" dirty="0" err="1"/>
              <a:t>élèments</a:t>
            </a:r>
            <a:r>
              <a:rPr lang="fr-FR" dirty="0"/>
              <a:t> dans une classe quel est % élément correct. Rappel : </a:t>
            </a:r>
            <a:r>
              <a:rPr lang="fr-FR" dirty="0" err="1"/>
              <a:t>cmbien</a:t>
            </a:r>
            <a:r>
              <a:rPr lang="fr-FR" dirty="0"/>
              <a:t> j’ai pu retrouver d’</a:t>
            </a:r>
            <a:r>
              <a:rPr lang="fr-FR" dirty="0" err="1"/>
              <a:t>élèments</a:t>
            </a:r>
            <a:r>
              <a:rPr lang="fr-FR" dirty="0"/>
              <a:t> qui appartiennent vraiment à cette classe (</a:t>
            </a:r>
            <a:r>
              <a:rPr lang="fr-FR" dirty="0" err="1"/>
              <a:t>élèments</a:t>
            </a:r>
            <a:r>
              <a:rPr lang="fr-FR" dirty="0"/>
              <a:t> réel)</a:t>
            </a:r>
          </a:p>
          <a:p>
            <a:r>
              <a:rPr lang="fr-FR" dirty="0"/>
              <a:t>F-Mesure moyenne harmonique entre précision et rappel</a:t>
            </a:r>
          </a:p>
        </p:txBody>
      </p:sp>
    </p:spTree>
    <p:extLst>
      <p:ext uri="{BB962C8B-B14F-4D97-AF65-F5344CB8AC3E}">
        <p14:creationId xmlns:p14="http://schemas.microsoft.com/office/powerpoint/2010/main" val="1325668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964563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852394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76701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RE" i="1" dirty="0"/>
              <a:t>il vaut souvent mieux recueillir plusieurs avis que de se fier à un seul</a:t>
            </a:r>
          </a:p>
          <a:p>
            <a:r>
              <a:rPr lang="fr-RE" i="1" dirty="0"/>
              <a:t>Combiner pour gagner en justesse</a:t>
            </a:r>
            <a:endParaRPr lang="fr-FR" dirty="0"/>
          </a:p>
        </p:txBody>
      </p:sp>
    </p:spTree>
    <p:extLst>
      <p:ext uri="{BB962C8B-B14F-4D97-AF65-F5344CB8AC3E}">
        <p14:creationId xmlns:p14="http://schemas.microsoft.com/office/powerpoint/2010/main" val="2989916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RE" i="1" dirty="0"/>
              <a:t>il vaut souvent mieux recueillir plusieurs avis que de se fier à un seul</a:t>
            </a:r>
          </a:p>
          <a:p>
            <a:r>
              <a:rPr lang="fr-RE" i="1" dirty="0"/>
              <a:t>Combiner pour gagner en justesse</a:t>
            </a:r>
            <a:endParaRPr lang="fr-FR" dirty="0"/>
          </a:p>
        </p:txBody>
      </p:sp>
    </p:spTree>
    <p:extLst>
      <p:ext uri="{BB962C8B-B14F-4D97-AF65-F5344CB8AC3E}">
        <p14:creationId xmlns:p14="http://schemas.microsoft.com/office/powerpoint/2010/main" val="3409871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sz="2200" dirty="0">
                <a:effectLst/>
                <a:latin typeface="Helvetica Neue"/>
                <a:ea typeface="Helvetica Neue"/>
                <a:cs typeface="Helvetica Neue"/>
                <a:sym typeface="Helvetica Neue"/>
              </a:rPr>
              <a:t>C’est à dire avancer dans notre fonction de perte en suivant le gradient, ce qui pourra être effectué en ajoutant un arbre de décision supplémentaire. On effectue cette procédure en paramétrant l’arbre, et ensuite en modifiant ces paramètres en allant dans la direction du gradient en diminuant la perte résiduelle.</a:t>
            </a:r>
          </a:p>
          <a:p>
            <a:endParaRPr lang="fr-FR" sz="2200" dirty="0">
              <a:effectLst/>
              <a:latin typeface="Helvetica Neue"/>
              <a:ea typeface="Helvetica Neue"/>
              <a:cs typeface="Helvetica Neue"/>
              <a:sym typeface="Helvetica Neue"/>
            </a:endParaRPr>
          </a:p>
          <a:p>
            <a:r>
              <a:rPr lang="fr-RE" sz="2200" b="0" i="0" dirty="0">
                <a:effectLst/>
                <a:latin typeface="Helvetica Neue"/>
                <a:ea typeface="Helvetica Neue"/>
                <a:cs typeface="Helvetica Neue"/>
                <a:sym typeface="Helvetica Neue"/>
              </a:rPr>
              <a:t>La descente de gradient est utilisé pour minimiser la perte à chaque ajout d’arbre de décision. </a:t>
            </a:r>
            <a:endParaRPr lang="fr-FR" dirty="0"/>
          </a:p>
        </p:txBody>
      </p:sp>
    </p:spTree>
    <p:extLst>
      <p:ext uri="{BB962C8B-B14F-4D97-AF65-F5344CB8AC3E}">
        <p14:creationId xmlns:p14="http://schemas.microsoft.com/office/powerpoint/2010/main" val="1615006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sz="2200" dirty="0">
                <a:effectLst/>
                <a:latin typeface="Helvetica Neue"/>
                <a:ea typeface="Helvetica Neue"/>
                <a:cs typeface="Helvetica Neue"/>
                <a:sym typeface="Helvetica Neue"/>
              </a:rPr>
              <a:t>C’est à dire avancer dans notre fonction de perte en suivant le gradient, ce qui pourra être effectué en ajoutant un arbre de décision supplémentaire. On effectue cette procédure en paramétrant l’arbre, et ensuite en modifiant ces paramètres en allant dans la direction du gradient en diminuant la perte résiduelle.</a:t>
            </a:r>
          </a:p>
          <a:p>
            <a:endParaRPr lang="fr-FR" sz="2200" dirty="0">
              <a:effectLst/>
              <a:latin typeface="Helvetica Neue"/>
              <a:ea typeface="Helvetica Neue"/>
              <a:cs typeface="Helvetica Neue"/>
              <a:sym typeface="Helvetica Neue"/>
            </a:endParaRPr>
          </a:p>
          <a:p>
            <a:r>
              <a:rPr lang="fr-RE" sz="2200" b="0" i="0" dirty="0">
                <a:effectLst/>
                <a:latin typeface="Helvetica Neue"/>
                <a:ea typeface="Helvetica Neue"/>
                <a:cs typeface="Helvetica Neue"/>
                <a:sym typeface="Helvetica Neue"/>
              </a:rPr>
              <a:t>La descente de gradient est utilisé pour minimiser la perte à chaque ajout d’arbre de décision. </a:t>
            </a:r>
            <a:endParaRPr lang="fr-FR" dirty="0"/>
          </a:p>
        </p:txBody>
      </p:sp>
    </p:spTree>
    <p:extLst>
      <p:ext uri="{BB962C8B-B14F-4D97-AF65-F5344CB8AC3E}">
        <p14:creationId xmlns:p14="http://schemas.microsoft.com/office/powerpoint/2010/main" val="362823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150197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96670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baseline="0" dirty="0"/>
          </a:p>
        </p:txBody>
      </p:sp>
    </p:spTree>
    <p:extLst>
      <p:ext uri="{BB962C8B-B14F-4D97-AF65-F5344CB8AC3E}">
        <p14:creationId xmlns:p14="http://schemas.microsoft.com/office/powerpoint/2010/main" val="1784429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sz="2200" dirty="0">
              <a:latin typeface="Helvetica Neue"/>
              <a:ea typeface="Helvetica Neue"/>
              <a:cs typeface="Helvetica Neue"/>
              <a:sym typeface="Helvetica Neue"/>
            </a:endParaRPr>
          </a:p>
        </p:txBody>
      </p:sp>
    </p:spTree>
    <p:extLst>
      <p:ext uri="{BB962C8B-B14F-4D97-AF65-F5344CB8AC3E}">
        <p14:creationId xmlns:p14="http://schemas.microsoft.com/office/powerpoint/2010/main" val="11363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fr-FR" dirty="0"/>
          </a:p>
        </p:txBody>
      </p:sp>
    </p:spTree>
    <p:extLst>
      <p:ext uri="{BB962C8B-B14F-4D97-AF65-F5344CB8AC3E}">
        <p14:creationId xmlns:p14="http://schemas.microsoft.com/office/powerpoint/2010/main" val="1141330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fr-FR" dirty="0"/>
          </a:p>
        </p:txBody>
      </p:sp>
    </p:spTree>
    <p:extLst>
      <p:ext uri="{BB962C8B-B14F-4D97-AF65-F5344CB8AC3E}">
        <p14:creationId xmlns:p14="http://schemas.microsoft.com/office/powerpoint/2010/main" val="552835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093346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484066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re et sous-titre">
    <p:spTree>
      <p:nvGrpSpPr>
        <p:cNvPr id="1" name=""/>
        <p:cNvGrpSpPr/>
        <p:nvPr/>
      </p:nvGrpSpPr>
      <p:grpSpPr>
        <a:xfrm>
          <a:off x="0" y="0"/>
          <a:ext cx="0" cy="0"/>
          <a:chOff x="0" y="0"/>
          <a:chExt cx="0" cy="0"/>
        </a:xfrm>
      </p:grpSpPr>
      <p:sp>
        <p:nvSpPr>
          <p:cNvPr id="11" name="Shape 11"/>
          <p:cNvSpPr>
            <a:spLocks noGrp="1"/>
          </p:cNvSpPr>
          <p:nvPr>
            <p:ph type="title"/>
          </p:nvPr>
        </p:nvSpPr>
        <p:spPr>
          <a:xfrm>
            <a:off x="1778000" y="2298700"/>
            <a:ext cx="20828000" cy="4648200"/>
          </a:xfrm>
          <a:prstGeom prst="rect">
            <a:avLst/>
          </a:prstGeom>
        </p:spPr>
        <p:txBody>
          <a:bodyPr anchor="b"/>
          <a:lstStyle/>
          <a:p>
            <a:r>
              <a:t>Texte du titre</a:t>
            </a:r>
          </a:p>
        </p:txBody>
      </p:sp>
      <p:sp>
        <p:nvSpPr>
          <p:cNvPr id="12" name="Shape 12"/>
          <p:cNvSpPr>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Texte niveau 1</a:t>
            </a:r>
          </a:p>
          <a:p>
            <a:pPr lvl="1"/>
            <a:r>
              <a:t>Texte niveau 2</a:t>
            </a:r>
          </a:p>
          <a:p>
            <a:pPr lvl="2"/>
            <a:r>
              <a:t>Texte niveau 3</a:t>
            </a:r>
          </a:p>
          <a:p>
            <a:pPr lvl="3"/>
            <a:r>
              <a:t>Texte niveau 4</a:t>
            </a:r>
          </a:p>
          <a:p>
            <a:pPr lvl="4"/>
            <a:r>
              <a:t>Texte niveau 5</a:t>
            </a:r>
          </a:p>
        </p:txBody>
      </p:sp>
      <p:sp>
        <p:nvSpPr>
          <p:cNvPr id="13" name="Shape 13"/>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re - Centré">
    <p:spTree>
      <p:nvGrpSpPr>
        <p:cNvPr id="1" name=""/>
        <p:cNvGrpSpPr/>
        <p:nvPr/>
      </p:nvGrpSpPr>
      <p:grpSpPr>
        <a:xfrm>
          <a:off x="0" y="0"/>
          <a:ext cx="0" cy="0"/>
          <a:chOff x="0" y="0"/>
          <a:chExt cx="0" cy="0"/>
        </a:xfrm>
      </p:grpSpPr>
      <p:sp>
        <p:nvSpPr>
          <p:cNvPr id="30" name="Shape 30"/>
          <p:cNvSpPr>
            <a:spLocks noGrp="1"/>
          </p:cNvSpPr>
          <p:nvPr>
            <p:ph type="title"/>
          </p:nvPr>
        </p:nvSpPr>
        <p:spPr>
          <a:xfrm>
            <a:off x="1778000" y="4533900"/>
            <a:ext cx="20828000" cy="4648200"/>
          </a:xfrm>
          <a:prstGeom prst="rect">
            <a:avLst/>
          </a:prstGeom>
        </p:spPr>
        <p:txBody>
          <a:bodyPr/>
          <a:lstStyle/>
          <a:p>
            <a:r>
              <a:t>Texte du titre</a:t>
            </a:r>
          </a:p>
        </p:txBody>
      </p:sp>
      <p:sp>
        <p:nvSpPr>
          <p:cNvPr id="31" name="Shape 31"/>
          <p:cNvSpPr>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158349756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uces">
    <p:spTree>
      <p:nvGrpSpPr>
        <p:cNvPr id="1" name=""/>
        <p:cNvGrpSpPr/>
        <p:nvPr/>
      </p:nvGrpSpPr>
      <p:grpSpPr>
        <a:xfrm>
          <a:off x="0" y="0"/>
          <a:ext cx="0" cy="0"/>
          <a:chOff x="0" y="0"/>
          <a:chExt cx="0" cy="0"/>
        </a:xfrm>
      </p:grpSpPr>
      <p:sp>
        <p:nvSpPr>
          <p:cNvPr id="75" name="Shape 75"/>
          <p:cNvSpPr>
            <a:spLocks noGrp="1"/>
          </p:cNvSpPr>
          <p:nvPr>
            <p:ph type="body" idx="1"/>
          </p:nvPr>
        </p:nvSpPr>
        <p:spPr>
          <a:xfrm>
            <a:off x="1689100" y="1778000"/>
            <a:ext cx="21005800" cy="10147300"/>
          </a:xfrm>
          <a:prstGeom prst="rect">
            <a:avLst/>
          </a:prstGeom>
        </p:spPr>
        <p:txBody>
          <a:bodyPr/>
          <a:lstStyle/>
          <a:p>
            <a:r>
              <a:t>Texte niveau 1</a:t>
            </a:r>
          </a:p>
          <a:p>
            <a:pPr lvl="1"/>
            <a:r>
              <a:t>Texte niveau 2</a:t>
            </a:r>
          </a:p>
          <a:p>
            <a:pPr lvl="2"/>
            <a:r>
              <a:t>Texte niveau 3</a:t>
            </a:r>
          </a:p>
          <a:p>
            <a:pPr lvl="3"/>
            <a:r>
              <a:t>Texte niveau 4</a:t>
            </a:r>
          </a:p>
          <a:p>
            <a:pPr lvl="4"/>
            <a:r>
              <a:t>Texte niveau 5</a:t>
            </a:r>
          </a:p>
        </p:txBody>
      </p:sp>
      <p:sp>
        <p:nvSpPr>
          <p:cNvPr id="76" name="Shape 76"/>
          <p:cNvSpPr>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158945887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e">
    <p:spTree>
      <p:nvGrpSpPr>
        <p:cNvPr id="1" name=""/>
        <p:cNvGrpSpPr/>
        <p:nvPr/>
      </p:nvGrpSpPr>
      <p:grpSpPr>
        <a:xfrm>
          <a:off x="0" y="0"/>
          <a:ext cx="0" cy="0"/>
          <a:chOff x="0" y="0"/>
          <a:chExt cx="0" cy="0"/>
        </a:xfrm>
      </p:grpSpPr>
      <p:sp>
        <p:nvSpPr>
          <p:cNvPr id="20" name="Shape 20"/>
          <p:cNvSpPr>
            <a:spLocks noGrp="1"/>
          </p:cNvSpPr>
          <p:nvPr>
            <p:ph type="pic" idx="13"/>
          </p:nvPr>
        </p:nvSpPr>
        <p:spPr>
          <a:xfrm>
            <a:off x="3125968" y="673100"/>
            <a:ext cx="18135601" cy="87376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635000" y="9448800"/>
            <a:ext cx="23114000" cy="2006600"/>
          </a:xfrm>
          <a:prstGeom prst="rect">
            <a:avLst/>
          </a:prstGeom>
        </p:spPr>
        <p:txBody>
          <a:bodyPr anchor="b"/>
          <a:lstStyle/>
          <a:p>
            <a:r>
              <a:t>Texte du titre</a:t>
            </a:r>
          </a:p>
        </p:txBody>
      </p:sp>
      <p:sp>
        <p:nvSpPr>
          <p:cNvPr id="22" name="Shape 22"/>
          <p:cNvSpPr>
            <a:spLocks noGrp="1"/>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Texte niveau 1</a:t>
            </a:r>
          </a:p>
          <a:p>
            <a:pPr lvl="1"/>
            <a:r>
              <a:t>Texte niveau 2</a:t>
            </a:r>
          </a:p>
          <a:p>
            <a:pPr lvl="2"/>
            <a:r>
              <a:t>Texte niveau 3</a:t>
            </a:r>
          </a:p>
          <a:p>
            <a:pPr lvl="3"/>
            <a:r>
              <a:t>Texte niveau 4</a:t>
            </a:r>
          </a:p>
          <a:p>
            <a:pPr lvl="4"/>
            <a:r>
              <a:t>Texte niveau 5</a:t>
            </a:r>
          </a:p>
        </p:txBody>
      </p:sp>
      <p:sp>
        <p:nvSpPr>
          <p:cNvPr id="23" name="Shape 23"/>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e">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3165980" y="1104900"/>
            <a:ext cx="9525001" cy="115062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1651000" y="1104900"/>
            <a:ext cx="10223500" cy="5613400"/>
          </a:xfrm>
          <a:prstGeom prst="rect">
            <a:avLst/>
          </a:prstGeom>
        </p:spPr>
        <p:txBody>
          <a:bodyPr anchor="b"/>
          <a:lstStyle>
            <a:lvl1pPr>
              <a:defRPr sz="8400"/>
            </a:lvl1pPr>
          </a:lstStyle>
          <a:p>
            <a:r>
              <a:t>Texte du titre</a:t>
            </a:r>
          </a:p>
        </p:txBody>
      </p:sp>
      <p:sp>
        <p:nvSpPr>
          <p:cNvPr id="40" name="Shape 40"/>
          <p:cNvSpPr>
            <a:spLocks noGrp="1"/>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Texte niveau 1</a:t>
            </a:r>
          </a:p>
          <a:p>
            <a:pPr lvl="1"/>
            <a:r>
              <a:t>Texte niveau 2</a:t>
            </a:r>
          </a:p>
          <a:p>
            <a:pPr lvl="2"/>
            <a:r>
              <a:t>Texte niveau 3</a:t>
            </a:r>
          </a:p>
          <a:p>
            <a:pPr lvl="3"/>
            <a:r>
              <a:t>Texte niveau 4</a:t>
            </a:r>
          </a:p>
          <a:p>
            <a:pPr lvl="4"/>
            <a:r>
              <a:t>Texte niveau 5</a:t>
            </a:r>
          </a:p>
        </p:txBody>
      </p:sp>
      <p:sp>
        <p:nvSpPr>
          <p:cNvPr id="41" name="Shape 41"/>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re et puces">
    <p:spTree>
      <p:nvGrpSpPr>
        <p:cNvPr id="1" name=""/>
        <p:cNvGrpSpPr/>
        <p:nvPr/>
      </p:nvGrpSpPr>
      <p:grpSpPr>
        <a:xfrm>
          <a:off x="0" y="0"/>
          <a:ext cx="0" cy="0"/>
          <a:chOff x="0" y="0"/>
          <a:chExt cx="0" cy="0"/>
        </a:xfrm>
      </p:grpSpPr>
      <p:sp>
        <p:nvSpPr>
          <p:cNvPr id="56" name="Shape 56"/>
          <p:cNvSpPr>
            <a:spLocks noGrp="1"/>
          </p:cNvSpPr>
          <p:nvPr>
            <p:ph type="title"/>
          </p:nvPr>
        </p:nvSpPr>
        <p:spPr>
          <a:xfrm>
            <a:off x="1689100" y="952500"/>
            <a:ext cx="21005800" cy="1651000"/>
          </a:xfrm>
          <a:prstGeom prst="rect">
            <a:avLst/>
          </a:prstGeom>
        </p:spPr>
        <p:txBody>
          <a:bodyPr>
            <a:normAutofit/>
          </a:bodyPr>
          <a:lstStyle>
            <a:lvl1pPr>
              <a:defRPr sz="8000"/>
            </a:lvl1pPr>
          </a:lstStyle>
          <a:p>
            <a:r>
              <a:rPr dirty="0"/>
              <a:t>Texte du titre</a:t>
            </a:r>
          </a:p>
        </p:txBody>
      </p:sp>
      <p:sp>
        <p:nvSpPr>
          <p:cNvPr id="57" name="Shape 57"/>
          <p:cNvSpPr>
            <a:spLocks noGrp="1"/>
          </p:cNvSpPr>
          <p:nvPr>
            <p:ph type="body" idx="1"/>
          </p:nvPr>
        </p:nvSpPr>
        <p:spPr>
          <a:xfrm>
            <a:off x="1689100" y="2603500"/>
            <a:ext cx="21005800" cy="9842500"/>
          </a:xfrm>
          <a:prstGeom prst="rect">
            <a:avLst/>
          </a:prstGeom>
        </p:spPr>
        <p:txBody>
          <a:bodyPr>
            <a:normAutofit/>
          </a:bodyPr>
          <a:lstStyle>
            <a:lvl1pPr marL="635000" indent="-635000">
              <a:spcBef>
                <a:spcPts val="3500"/>
              </a:spcBef>
              <a:buFont typeface="Wingdings" charset="2"/>
              <a:buChar char="q"/>
              <a:defRPr sz="4800">
                <a:latin typeface="Helvetica Neue" charset="0"/>
                <a:ea typeface="Helvetica Neue" charset="0"/>
                <a:cs typeface="Helvetica Neue" charset="0"/>
              </a:defRPr>
            </a:lvl1pPr>
            <a:lvl2pPr marL="1270000" indent="-635000">
              <a:buFont typeface="Wingdings" charset="2"/>
              <a:buChar char="§"/>
              <a:defRPr/>
            </a:lvl2pPr>
            <a:lvl3pPr>
              <a:spcBef>
                <a:spcPts val="600"/>
              </a:spcBef>
              <a:defRPr sz="4400">
                <a:latin typeface="Helvetica Neue" charset="0"/>
                <a:ea typeface="Helvetica Neue" charset="0"/>
                <a:cs typeface="Helvetica Neue" charset="0"/>
              </a:defRPr>
            </a:lvl3pPr>
            <a:lvl5pPr>
              <a:spcBef>
                <a:spcPts val="600"/>
              </a:spcBef>
              <a:defRPr sz="4000">
                <a:latin typeface="Helvetica Neue" charset="0"/>
                <a:ea typeface="Helvetica Neue" charset="0"/>
                <a:cs typeface="Helvetica Neue" charset="0"/>
              </a:defRPr>
            </a:lvl5pPr>
            <a:lvl7pPr>
              <a:spcBef>
                <a:spcPts val="600"/>
              </a:spcBef>
              <a:defRPr sz="4000">
                <a:latin typeface="Helvetica Neue" charset="0"/>
                <a:ea typeface="Helvetica Neue" charset="0"/>
                <a:cs typeface="Helvetica Neue" charset="0"/>
              </a:defRPr>
            </a:lvl7pPr>
            <a:lvl9pPr>
              <a:spcBef>
                <a:spcPts val="600"/>
              </a:spcBef>
              <a:defRPr sz="4000">
                <a:latin typeface="Helvetica Neue" charset="0"/>
                <a:ea typeface="Helvetica Neue" charset="0"/>
                <a:cs typeface="Helvetica Neue" charset="0"/>
              </a:defRPr>
            </a:lvl9pPr>
          </a:lstStyle>
          <a:p>
            <a:r>
              <a:rPr dirty="0"/>
              <a:t>Texte niveau 1</a:t>
            </a:r>
          </a:p>
          <a:p>
            <a:pPr lvl="2"/>
            <a:r>
              <a:rPr dirty="0"/>
              <a:t>Texte niveau 2</a:t>
            </a:r>
          </a:p>
          <a:p>
            <a:pPr lvl="4"/>
            <a:r>
              <a:rPr dirty="0"/>
              <a:t>Texte niveau 3</a:t>
            </a:r>
          </a:p>
          <a:p>
            <a:pPr lvl="6"/>
            <a:r>
              <a:rPr dirty="0"/>
              <a:t>Texte niveau 4</a:t>
            </a:r>
          </a:p>
          <a:p>
            <a:pPr lvl="8"/>
            <a:r>
              <a:rPr dirty="0"/>
              <a:t>Texte niveau 5</a:t>
            </a:r>
          </a:p>
        </p:txBody>
      </p:sp>
      <p:sp>
        <p:nvSpPr>
          <p:cNvPr id="58" name="Shape 58"/>
          <p:cNvSpPr>
            <a:spLocks noGrp="1"/>
          </p:cNvSpPr>
          <p:nvPr>
            <p:ph type="sldNum" sz="quarter" idx="2"/>
          </p:nvPr>
        </p:nvSpPr>
        <p:spPr>
          <a:prstGeom prst="rect">
            <a:avLst/>
          </a:prstGeom>
        </p:spPr>
        <p:txBody>
          <a:bodyPr/>
          <a:lstStyle/>
          <a:p>
            <a:fld id="{86CB4B4D-7CA3-9044-876B-883B54F8677D}" type="slidenum">
              <a:t>‹N°›</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re, puces et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3169900" y="3238500"/>
            <a:ext cx="9525000" cy="9207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Texte du titre</a:t>
            </a:r>
          </a:p>
        </p:txBody>
      </p:sp>
      <p:sp>
        <p:nvSpPr>
          <p:cNvPr id="67" name="Shape 67"/>
          <p:cNvSpPr>
            <a:spLocks noGrp="1"/>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Texte niveau 1</a:t>
            </a:r>
          </a:p>
          <a:p>
            <a:pPr lvl="1"/>
            <a:r>
              <a:t>Texte niveau 2</a:t>
            </a:r>
          </a:p>
          <a:p>
            <a:pPr lvl="2"/>
            <a:r>
              <a:t>Texte niveau 3</a:t>
            </a:r>
          </a:p>
          <a:p>
            <a:pPr lvl="3"/>
            <a:r>
              <a:t>Texte niveau 4</a:t>
            </a:r>
          </a:p>
          <a:p>
            <a:pPr lvl="4"/>
            <a:r>
              <a:t>Texte niveau 5</a:t>
            </a:r>
          </a:p>
        </p:txBody>
      </p:sp>
      <p:sp>
        <p:nvSpPr>
          <p:cNvPr id="68" name="Shape 68"/>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 photos">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itation">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vl1pPr>
          </a:lstStyle>
          <a:p>
            <a:r>
              <a:t>-Gilles Allain</a:t>
            </a:r>
          </a:p>
        </p:txBody>
      </p:sp>
      <p:sp>
        <p:nvSpPr>
          <p:cNvPr id="94" name="Shape 94"/>
          <p:cNvSpPr>
            <a:spLocks noGrp="1"/>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r>
              <a:t>« Saisissez une citation ici. » </a:t>
            </a:r>
          </a:p>
        </p:txBody>
      </p:sp>
      <p:sp>
        <p:nvSpPr>
          <p:cNvPr id="95" name="Shape 95"/>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Vierge">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Texte du titre</a:t>
            </a:r>
          </a:p>
        </p:txBody>
      </p:sp>
      <p:sp>
        <p:nvSpPr>
          <p:cNvPr id="3" name="Shape 3"/>
          <p:cNvSpPr>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rPr dirty="0"/>
              <a:t>Texte niveau 1</a:t>
            </a:r>
          </a:p>
          <a:p>
            <a:pPr lvl="1"/>
            <a:r>
              <a:rPr dirty="0"/>
              <a:t>Texte niveau 2</a:t>
            </a:r>
          </a:p>
          <a:p>
            <a:pPr lvl="2"/>
            <a:r>
              <a:rPr dirty="0"/>
              <a:t>Texte niveau 3</a:t>
            </a:r>
          </a:p>
          <a:p>
            <a:pPr lvl="3"/>
            <a:r>
              <a:rPr dirty="0"/>
              <a:t>Texte niveau 4</a:t>
            </a:r>
          </a:p>
          <a:p>
            <a:pPr lvl="4"/>
            <a:r>
              <a:rPr dirty="0"/>
              <a:t>Texte niveau 5</a:t>
            </a:r>
          </a:p>
        </p:txBody>
      </p:sp>
      <p:sp>
        <p:nvSpPr>
          <p:cNvPr id="4" name="Shape 4"/>
          <p:cNvSpPr>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t>‹N°›</a:t>
            </a:fld>
            <a:endParaRPr dirty="0"/>
          </a:p>
        </p:txBody>
      </p:sp>
      <p:sp>
        <p:nvSpPr>
          <p:cNvPr id="5" name="Espace réservé du pied de page 4">
            <a:extLst>
              <a:ext uri="{FF2B5EF4-FFF2-40B4-BE49-F238E27FC236}">
                <a16:creationId xmlns:a16="http://schemas.microsoft.com/office/drawing/2014/main" id="{12D744F8-C406-BF4F-BB8D-E161AED153BA}"/>
              </a:ext>
            </a:extLst>
          </p:cNvPr>
          <p:cNvSpPr>
            <a:spLocks noGrp="1"/>
          </p:cNvSpPr>
          <p:nvPr>
            <p:ph type="ftr" sz="quarter" idx="3"/>
          </p:nvPr>
        </p:nvSpPr>
        <p:spPr>
          <a:xfrm>
            <a:off x="8077200" y="12712700"/>
            <a:ext cx="8229600" cy="7302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7" r:id="rId6"/>
    <p:sldLayoutId id="2147483658" r:id="rId7"/>
    <p:sldLayoutId id="2147483659" r:id="rId8"/>
    <p:sldLayoutId id="2147483660" r:id="rId9"/>
    <p:sldLayoutId id="2147483661" r:id="rId10"/>
    <p:sldLayoutId id="2147483662" r:id="rId11"/>
  </p:sldLayoutIdLst>
  <p:transition spd="med"/>
  <p:hf hdr="0" ftr="0" dt="0"/>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5.jpg"/><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0.jpg"/><Relationship Id="rId4" Type="http://schemas.openxmlformats.org/officeDocument/2006/relationships/image" Target="../media/image19.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2.jpg"/></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4.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makboulhoussen/projet5"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hyperlink" Target="https://quantdare.com/what-is-the-difference-between-bagging-and-boos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body" sz="quarter" idx="1"/>
          </p:nvPr>
        </p:nvSpPr>
        <p:spPr>
          <a:xfrm>
            <a:off x="1244600" y="1998660"/>
            <a:ext cx="22174200" cy="10172699"/>
          </a:xfrm>
          <a:prstGeom prst="rect">
            <a:avLst/>
          </a:prstGeom>
        </p:spPr>
        <p:txBody>
          <a:bodyPr>
            <a:normAutofit/>
          </a:bodyPr>
          <a:lstStyle/>
          <a:p>
            <a:endParaRPr lang="fr-FR" sz="6600" b="1" dirty="0"/>
          </a:p>
          <a:p>
            <a:endParaRPr lang="fr-FR" sz="6600" b="1" dirty="0"/>
          </a:p>
          <a:p>
            <a:endParaRPr lang="fr-FR" sz="6600" b="1" dirty="0"/>
          </a:p>
          <a:p>
            <a:r>
              <a:rPr lang="fr-FR" sz="7200" b="1" cap="all" dirty="0"/>
              <a:t>SEGMENTEZ LES COMPORTEMENTS DES CLIENTS</a:t>
            </a:r>
            <a:endParaRPr lang="fr-FR" sz="7200" dirty="0"/>
          </a:p>
          <a:p>
            <a:endParaRPr lang="fr-FR" sz="2800" dirty="0"/>
          </a:p>
          <a:p>
            <a:r>
              <a:rPr lang="fr-FR" sz="5400" b="1" dirty="0"/>
              <a:t>Projet 5</a:t>
            </a:r>
          </a:p>
          <a:p>
            <a:endParaRPr lang="fr-FR" sz="2800" dirty="0"/>
          </a:p>
          <a:p>
            <a:endParaRPr lang="fr-FR" sz="2800" dirty="0"/>
          </a:p>
          <a:p>
            <a:endParaRPr lang="fr-FR" sz="2800" dirty="0"/>
          </a:p>
          <a:p>
            <a:endParaRPr lang="fr-FR" sz="2800" dirty="0"/>
          </a:p>
          <a:p>
            <a:endParaRPr lang="fr-FR" sz="2800" dirty="0"/>
          </a:p>
          <a:p>
            <a:endParaRPr lang="fr-FR" sz="2800" dirty="0"/>
          </a:p>
          <a:p>
            <a:endParaRPr lang="fr-FR" sz="2800" dirty="0"/>
          </a:p>
          <a:p>
            <a:endParaRPr lang="fr-FR" sz="2800" dirty="0"/>
          </a:p>
          <a:p>
            <a:r>
              <a:rPr lang="fr-FR" sz="3200" dirty="0"/>
              <a:t>Azim Makboulhoussen</a:t>
            </a:r>
          </a:p>
          <a:p>
            <a:r>
              <a:rPr lang="fr-FR" sz="3200" dirty="0"/>
              <a:t>18 Avril 2018</a:t>
            </a:r>
            <a:endParaRPr sz="3200" dirty="0"/>
          </a:p>
        </p:txBody>
      </p:sp>
      <p:pic>
        <p:nvPicPr>
          <p:cNvPr id="7" name="Image 6">
            <a:extLst>
              <a:ext uri="{FF2B5EF4-FFF2-40B4-BE49-F238E27FC236}">
                <a16:creationId xmlns:a16="http://schemas.microsoft.com/office/drawing/2014/main" id="{EFE4D22E-3546-F846-AED1-43BCF07C7B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86000" y="6538909"/>
            <a:ext cx="8255000" cy="6191250"/>
          </a:xfrm>
          <a:prstGeom prst="rect">
            <a:avLst/>
          </a:prstGeom>
        </p:spPr>
      </p:pic>
      <p:pic>
        <p:nvPicPr>
          <p:cNvPr id="9" name="Image 8">
            <a:extLst>
              <a:ext uri="{FF2B5EF4-FFF2-40B4-BE49-F238E27FC236}">
                <a16:creationId xmlns:a16="http://schemas.microsoft.com/office/drawing/2014/main" id="{B03CD49B-30FA-4D41-A79F-67B7CDB0B4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000" y="795930"/>
            <a:ext cx="5308600" cy="2405459"/>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produits</a:t>
            </a:r>
          </a:p>
        </p:txBody>
      </p:sp>
      <p:sp>
        <p:nvSpPr>
          <p:cNvPr id="7" name="Espace réservé du texte 3">
            <a:extLst>
              <a:ext uri="{FF2B5EF4-FFF2-40B4-BE49-F238E27FC236}">
                <a16:creationId xmlns:a16="http://schemas.microsoft.com/office/drawing/2014/main" id="{08432325-E05B-0D45-82AE-EB3363AA9A1E}"/>
              </a:ext>
            </a:extLst>
          </p:cNvPr>
          <p:cNvSpPr txBox="1">
            <a:spLocks/>
          </p:cNvSpPr>
          <p:nvPr/>
        </p:nvSpPr>
        <p:spPr>
          <a:xfrm>
            <a:off x="330201" y="7614227"/>
            <a:ext cx="11658599" cy="56503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hangingPunct="1">
              <a:spcBef>
                <a:spcPts val="600"/>
              </a:spcBef>
            </a:pPr>
            <a:r>
              <a:rPr lang="fr-FR" sz="3600" dirty="0"/>
              <a:t>20 produits représentent 11% du volume des ventes</a:t>
            </a:r>
          </a:p>
          <a:p>
            <a:pPr>
              <a:spcBef>
                <a:spcPts val="1200"/>
              </a:spcBef>
            </a:pPr>
            <a:r>
              <a:rPr lang="fr-RE" sz="3600" dirty="0"/>
              <a:t>World </a:t>
            </a:r>
            <a:r>
              <a:rPr lang="fr-RE" sz="3600" dirty="0" err="1"/>
              <a:t>War</a:t>
            </a:r>
            <a:r>
              <a:rPr lang="fr-RE" sz="3600" dirty="0"/>
              <a:t> 2 </a:t>
            </a:r>
            <a:r>
              <a:rPr lang="fr-RE" sz="3600" dirty="0" err="1"/>
              <a:t>gliders</a:t>
            </a:r>
            <a:r>
              <a:rPr lang="fr-RE" sz="3600" dirty="0"/>
              <a:t> et Jumbo Bag </a:t>
            </a:r>
            <a:r>
              <a:rPr lang="fr-RE" sz="3600" dirty="0" err="1"/>
              <a:t>Red</a:t>
            </a:r>
            <a:r>
              <a:rPr lang="fr-RE" sz="3600" dirty="0"/>
              <a:t> sont les plus vendus</a:t>
            </a:r>
          </a:p>
          <a:p>
            <a:pPr hangingPunct="1">
              <a:spcBef>
                <a:spcPts val="600"/>
              </a:spcBef>
            </a:pPr>
            <a:r>
              <a:rPr lang="fr-FR" sz="3600" dirty="0"/>
              <a:t> Produits avec codes spéciaux (</a:t>
            </a:r>
            <a:r>
              <a:rPr lang="fr-RE" sz="3600" dirty="0"/>
              <a:t>POSTAGE, CARRIAGE, …) : choix de les supprimer pour le projet car correspondent surtout à des frais de ports, ...</a:t>
            </a:r>
            <a:endParaRPr lang="fr-FR" sz="3600" dirty="0"/>
          </a:p>
        </p:txBody>
      </p:sp>
      <p:pic>
        <p:nvPicPr>
          <p:cNvPr id="5" name="Image 4">
            <a:extLst>
              <a:ext uri="{FF2B5EF4-FFF2-40B4-BE49-F238E27FC236}">
                <a16:creationId xmlns:a16="http://schemas.microsoft.com/office/drawing/2014/main" id="{B4053395-99D6-CE49-9704-C0A75F9A9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01" y="2330415"/>
            <a:ext cx="8635999" cy="6131559"/>
          </a:xfrm>
          <a:prstGeom prst="rect">
            <a:avLst/>
          </a:prstGeom>
        </p:spPr>
      </p:pic>
      <p:pic>
        <p:nvPicPr>
          <p:cNvPr id="14" name="Image 13">
            <a:extLst>
              <a:ext uri="{FF2B5EF4-FFF2-40B4-BE49-F238E27FC236}">
                <a16:creationId xmlns:a16="http://schemas.microsoft.com/office/drawing/2014/main" id="{F2505842-B1BA-CC4B-807E-151EBA2A06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95424" y="2330415"/>
            <a:ext cx="9315450" cy="5498291"/>
          </a:xfrm>
          <a:prstGeom prst="rect">
            <a:avLst/>
          </a:prstGeom>
        </p:spPr>
      </p:pic>
      <p:sp>
        <p:nvSpPr>
          <p:cNvPr id="15" name="Espace réservé du texte 3">
            <a:extLst>
              <a:ext uri="{FF2B5EF4-FFF2-40B4-BE49-F238E27FC236}">
                <a16:creationId xmlns:a16="http://schemas.microsoft.com/office/drawing/2014/main" id="{05A8BFB6-1079-AE44-8B21-72C593BB36D8}"/>
              </a:ext>
            </a:extLst>
          </p:cNvPr>
          <p:cNvSpPr txBox="1">
            <a:spLocks/>
          </p:cNvSpPr>
          <p:nvPr/>
        </p:nvSpPr>
        <p:spPr>
          <a:xfrm>
            <a:off x="13430250" y="7207827"/>
            <a:ext cx="10845799" cy="56503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hangingPunct="1">
              <a:spcBef>
                <a:spcPts val="600"/>
              </a:spcBef>
            </a:pPr>
            <a:r>
              <a:rPr lang="fr-FR" sz="3600" dirty="0"/>
              <a:t>Prix unitaire essentiellement inférieur à 10 £ mais avec quelques produits allant jusqu’à 38 000 £</a:t>
            </a:r>
          </a:p>
          <a:p>
            <a:pPr hangingPunct="1">
              <a:spcBef>
                <a:spcPts val="600"/>
              </a:spcBef>
            </a:pPr>
            <a:r>
              <a:rPr lang="fr-FR" sz="3600" dirty="0"/>
              <a:t>Produit à 0 £ =&gt; hypothèse promotion</a:t>
            </a:r>
          </a:p>
          <a:p>
            <a:pPr hangingPunct="1">
              <a:spcBef>
                <a:spcPts val="600"/>
              </a:spcBef>
            </a:pPr>
            <a:r>
              <a:rPr lang="fr-FR" sz="3600" dirty="0"/>
              <a:t>Création d’une colonne indiquant ‘</a:t>
            </a:r>
            <a:r>
              <a:rPr lang="fr-FR" sz="3600" b="1" dirty="0"/>
              <a:t>Promotion</a:t>
            </a:r>
            <a:r>
              <a:rPr lang="fr-FR" sz="3600" dirty="0"/>
              <a:t>’</a:t>
            </a:r>
          </a:p>
          <a:p>
            <a:pPr hangingPunct="1">
              <a:spcBef>
                <a:spcPts val="600"/>
              </a:spcBef>
            </a:pPr>
            <a:r>
              <a:rPr lang="fr-FR" sz="3600" dirty="0"/>
              <a:t>Création d’une colonne ‘</a:t>
            </a:r>
            <a:r>
              <a:rPr lang="fr-FR" sz="3600" b="1" dirty="0" err="1"/>
              <a:t>TotalPrice</a:t>
            </a:r>
            <a:r>
              <a:rPr lang="fr-FR" sz="3600" dirty="0"/>
              <a:t>’</a:t>
            </a:r>
          </a:p>
        </p:txBody>
      </p:sp>
      <p:sp>
        <p:nvSpPr>
          <p:cNvPr id="3" name="Espace réservé du numéro de diapositive 2">
            <a:extLst>
              <a:ext uri="{FF2B5EF4-FFF2-40B4-BE49-F238E27FC236}">
                <a16:creationId xmlns:a16="http://schemas.microsoft.com/office/drawing/2014/main" id="{DAFA85BB-4EBF-9B41-B344-91E6D165CEB3}"/>
              </a:ext>
            </a:extLst>
          </p:cNvPr>
          <p:cNvSpPr>
            <a:spLocks noGrp="1"/>
          </p:cNvSpPr>
          <p:nvPr>
            <p:ph type="sldNum" sz="quarter" idx="2"/>
          </p:nvPr>
        </p:nvSpPr>
        <p:spPr/>
        <p:txBody>
          <a:bodyPr/>
          <a:lstStyle/>
          <a:p>
            <a:fld id="{86CB4B4D-7CA3-9044-876B-883B54F8677D}" type="slidenum">
              <a:rPr lang="fr-RE" smtClean="0"/>
              <a:t>10</a:t>
            </a:fld>
            <a:endParaRPr lang="fr-RE" dirty="0"/>
          </a:p>
        </p:txBody>
      </p:sp>
    </p:spTree>
    <p:extLst>
      <p:ext uri="{BB962C8B-B14F-4D97-AF65-F5344CB8AC3E}">
        <p14:creationId xmlns:p14="http://schemas.microsoft.com/office/powerpoint/2010/main" val="38096838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clients</a:t>
            </a:r>
          </a:p>
        </p:txBody>
      </p:sp>
      <p:pic>
        <p:nvPicPr>
          <p:cNvPr id="10" name="Image 9">
            <a:extLst>
              <a:ext uri="{FF2B5EF4-FFF2-40B4-BE49-F238E27FC236}">
                <a16:creationId xmlns:a16="http://schemas.microsoft.com/office/drawing/2014/main" id="{1618638D-F372-8745-AA67-0F1C1A469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73067"/>
            <a:ext cx="10234795" cy="5658512"/>
          </a:xfrm>
          <a:prstGeom prst="rect">
            <a:avLst/>
          </a:prstGeom>
        </p:spPr>
      </p:pic>
      <p:pic>
        <p:nvPicPr>
          <p:cNvPr id="12" name="Image 11">
            <a:extLst>
              <a:ext uri="{FF2B5EF4-FFF2-40B4-BE49-F238E27FC236}">
                <a16:creationId xmlns:a16="http://schemas.microsoft.com/office/drawing/2014/main" id="{8FDA9D8D-F4AC-3142-AF0F-C6BEF8B886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81192" y="8261348"/>
            <a:ext cx="5562600" cy="4419600"/>
          </a:xfrm>
          <a:prstGeom prst="rect">
            <a:avLst/>
          </a:prstGeom>
        </p:spPr>
      </p:pic>
      <p:pic>
        <p:nvPicPr>
          <p:cNvPr id="14" name="Image 13">
            <a:extLst>
              <a:ext uri="{FF2B5EF4-FFF2-40B4-BE49-F238E27FC236}">
                <a16:creationId xmlns:a16="http://schemas.microsoft.com/office/drawing/2014/main" id="{360852B2-C4B5-6D4E-92A8-C8344ED8BC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161" y="8496298"/>
            <a:ext cx="9946634" cy="4833327"/>
          </a:xfrm>
          <a:prstGeom prst="rect">
            <a:avLst/>
          </a:prstGeom>
        </p:spPr>
      </p:pic>
      <p:sp>
        <p:nvSpPr>
          <p:cNvPr id="15" name="Espace réservé du texte 3">
            <a:extLst>
              <a:ext uri="{FF2B5EF4-FFF2-40B4-BE49-F238E27FC236}">
                <a16:creationId xmlns:a16="http://schemas.microsoft.com/office/drawing/2014/main" id="{0ADEDA73-AAFB-A343-BBBE-861F20D24CDF}"/>
              </a:ext>
            </a:extLst>
          </p:cNvPr>
          <p:cNvSpPr>
            <a:spLocks noGrp="1"/>
          </p:cNvSpPr>
          <p:nvPr>
            <p:ph type="body" idx="1"/>
          </p:nvPr>
        </p:nvSpPr>
        <p:spPr>
          <a:xfrm>
            <a:off x="10797810" y="2438400"/>
            <a:ext cx="12753395" cy="3949700"/>
          </a:xfrm>
        </p:spPr>
        <p:txBody>
          <a:bodyPr>
            <a:noAutofit/>
          </a:bodyPr>
          <a:lstStyle/>
          <a:p>
            <a:r>
              <a:rPr lang="fr-FR" sz="3600" b="1" dirty="0"/>
              <a:t>Pays :</a:t>
            </a:r>
          </a:p>
          <a:p>
            <a:pPr lvl="1">
              <a:spcBef>
                <a:spcPts val="600"/>
              </a:spcBef>
            </a:pPr>
            <a:r>
              <a:rPr lang="fr-FR" sz="3200" dirty="0">
                <a:latin typeface="Helvetica Neue" charset="0"/>
                <a:ea typeface="Helvetica Neue" charset="0"/>
                <a:cs typeface="Helvetica Neue" charset="0"/>
              </a:rPr>
              <a:t>Les clients en très forte majorité Anglais</a:t>
            </a:r>
          </a:p>
          <a:p>
            <a:pPr lvl="1">
              <a:spcBef>
                <a:spcPts val="600"/>
              </a:spcBef>
            </a:pPr>
            <a:r>
              <a:rPr lang="fr-FR" sz="3200" dirty="0">
                <a:latin typeface="Helvetica Neue" charset="0"/>
                <a:ea typeface="Helvetica Neue" charset="0"/>
                <a:cs typeface="Helvetica Neue" charset="0"/>
              </a:rPr>
              <a:t>Des commandes à destination de nombreux autres pays (Europe)</a:t>
            </a:r>
          </a:p>
          <a:p>
            <a:pPr lvl="1">
              <a:spcBef>
                <a:spcPts val="600"/>
              </a:spcBef>
            </a:pPr>
            <a:r>
              <a:rPr lang="fr-FR" sz="3200" dirty="0">
                <a:latin typeface="Helvetica Neue" charset="0"/>
                <a:ea typeface="Helvetica Neue" charset="0"/>
                <a:cs typeface="Helvetica Neue" charset="0"/>
              </a:rPr>
              <a:t>Ajout d’une colonne pour indiquer si client Anglais ou pas.</a:t>
            </a:r>
          </a:p>
        </p:txBody>
      </p:sp>
      <p:sp>
        <p:nvSpPr>
          <p:cNvPr id="16" name="Espace réservé du texte 3">
            <a:extLst>
              <a:ext uri="{FF2B5EF4-FFF2-40B4-BE49-F238E27FC236}">
                <a16:creationId xmlns:a16="http://schemas.microsoft.com/office/drawing/2014/main" id="{273CF9BC-E43F-A647-BA3B-E59C147B2C98}"/>
              </a:ext>
            </a:extLst>
          </p:cNvPr>
          <p:cNvSpPr txBox="1">
            <a:spLocks/>
          </p:cNvSpPr>
          <p:nvPr/>
        </p:nvSpPr>
        <p:spPr>
          <a:xfrm>
            <a:off x="10275002" y="8496298"/>
            <a:ext cx="8506190" cy="39497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hangingPunct="1"/>
            <a:r>
              <a:rPr lang="fr-FR" sz="3600" b="1" dirty="0"/>
              <a:t>Achats :</a:t>
            </a:r>
          </a:p>
          <a:p>
            <a:pPr lvl="1" hangingPunct="1">
              <a:spcBef>
                <a:spcPts val="600"/>
              </a:spcBef>
            </a:pPr>
            <a:r>
              <a:rPr lang="fr-FR" sz="3200" dirty="0">
                <a:latin typeface="Helvetica Neue" charset="0"/>
                <a:ea typeface="Helvetica Neue" charset="0"/>
                <a:cs typeface="Helvetica Neue" charset="0"/>
              </a:rPr>
              <a:t>20 meilleurs clients (0,5%) représentent 20% du CA</a:t>
            </a:r>
          </a:p>
          <a:p>
            <a:pPr lvl="1" hangingPunct="1">
              <a:spcBef>
                <a:spcPts val="600"/>
              </a:spcBef>
            </a:pPr>
            <a:r>
              <a:rPr lang="fr-FR" sz="3200" dirty="0">
                <a:latin typeface="Helvetica Neue" charset="0"/>
                <a:ea typeface="Helvetica Neue" charset="0"/>
                <a:cs typeface="Helvetica Neue" charset="0"/>
              </a:rPr>
              <a:t>Panier moyen client : 380 £</a:t>
            </a:r>
          </a:p>
          <a:p>
            <a:pPr lvl="1" hangingPunct="1">
              <a:spcBef>
                <a:spcPts val="600"/>
              </a:spcBef>
            </a:pPr>
            <a:r>
              <a:rPr lang="fr-FR" sz="3200" dirty="0">
                <a:latin typeface="Helvetica Neue" charset="0"/>
                <a:ea typeface="Helvetica Neue" charset="0"/>
                <a:cs typeface="Helvetica Neue" charset="0"/>
              </a:rPr>
              <a:t>La majorité (65%) ont un panier compris entre 100 et 500£</a:t>
            </a:r>
          </a:p>
        </p:txBody>
      </p:sp>
      <p:sp>
        <p:nvSpPr>
          <p:cNvPr id="3" name="Espace réservé du numéro de diapositive 2">
            <a:extLst>
              <a:ext uri="{FF2B5EF4-FFF2-40B4-BE49-F238E27FC236}">
                <a16:creationId xmlns:a16="http://schemas.microsoft.com/office/drawing/2014/main" id="{95FCD758-3879-3D4A-AACC-923B8F175DDA}"/>
              </a:ext>
            </a:extLst>
          </p:cNvPr>
          <p:cNvSpPr>
            <a:spLocks noGrp="1"/>
          </p:cNvSpPr>
          <p:nvPr>
            <p:ph type="sldNum" sz="quarter" idx="2"/>
          </p:nvPr>
        </p:nvSpPr>
        <p:spPr/>
        <p:txBody>
          <a:bodyPr/>
          <a:lstStyle/>
          <a:p>
            <a:fld id="{86CB4B4D-7CA3-9044-876B-883B54F8677D}" type="slidenum">
              <a:rPr lang="fr-RE" smtClean="0"/>
              <a:t>11</a:t>
            </a:fld>
            <a:endParaRPr lang="fr-RE" dirty="0"/>
          </a:p>
        </p:txBody>
      </p:sp>
    </p:spTree>
    <p:extLst>
      <p:ext uri="{BB962C8B-B14F-4D97-AF65-F5344CB8AC3E}">
        <p14:creationId xmlns:p14="http://schemas.microsoft.com/office/powerpoint/2010/main" val="201552287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r>
              <a:rPr lang="fr-FR" dirty="0"/>
              <a:t>Segmentation clients</a:t>
            </a:r>
            <a:endParaRPr dirty="0"/>
          </a:p>
        </p:txBody>
      </p:sp>
      <p:sp>
        <p:nvSpPr>
          <p:cNvPr id="2" name="Espace réservé du numéro de diapositive 1">
            <a:extLst>
              <a:ext uri="{FF2B5EF4-FFF2-40B4-BE49-F238E27FC236}">
                <a16:creationId xmlns:a16="http://schemas.microsoft.com/office/drawing/2014/main" id="{A1FE8317-980D-0E4C-B6BD-8283EDF606C2}"/>
              </a:ext>
            </a:extLst>
          </p:cNvPr>
          <p:cNvSpPr>
            <a:spLocks noGrp="1"/>
          </p:cNvSpPr>
          <p:nvPr>
            <p:ph type="sldNum" sz="quarter" idx="2"/>
          </p:nvPr>
        </p:nvSpPr>
        <p:spPr/>
        <p:txBody>
          <a:bodyPr/>
          <a:lstStyle/>
          <a:p>
            <a:fld id="{86CB4B4D-7CA3-9044-876B-883B54F8677D}" type="slidenum">
              <a:rPr lang="fr-RE" smtClean="0"/>
              <a:t>12</a:t>
            </a:fld>
            <a:endParaRPr lang="fr-RE"/>
          </a:p>
        </p:txBody>
      </p:sp>
    </p:spTree>
    <p:extLst>
      <p:ext uri="{BB962C8B-B14F-4D97-AF65-F5344CB8AC3E}">
        <p14:creationId xmlns:p14="http://schemas.microsoft.com/office/powerpoint/2010/main" val="1892610769"/>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L’objectif</a:t>
            </a:r>
          </a:p>
        </p:txBody>
      </p:sp>
      <p:sp>
        <p:nvSpPr>
          <p:cNvPr id="16" name="Espace réservé du texte 3">
            <a:extLst>
              <a:ext uri="{FF2B5EF4-FFF2-40B4-BE49-F238E27FC236}">
                <a16:creationId xmlns:a16="http://schemas.microsoft.com/office/drawing/2014/main" id="{0083A2C1-3326-C04F-890A-B93701068565}"/>
              </a:ext>
            </a:extLst>
          </p:cNvPr>
          <p:cNvSpPr txBox="1">
            <a:spLocks/>
          </p:cNvSpPr>
          <p:nvPr/>
        </p:nvSpPr>
        <p:spPr>
          <a:xfrm>
            <a:off x="1186180" y="4001629"/>
            <a:ext cx="19296380" cy="56503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a:spcBef>
                <a:spcPts val="1200"/>
              </a:spcBef>
              <a:spcAft>
                <a:spcPts val="1200"/>
              </a:spcAft>
              <a:buSzTx/>
              <a:buFont typeface="Wingdings" pitchFamily="2" charset="2"/>
              <a:buChar char="q"/>
            </a:pPr>
            <a:r>
              <a:rPr lang="fr-FR" sz="4000" dirty="0"/>
              <a:t>Identifier des catégories clients à partir des données</a:t>
            </a:r>
          </a:p>
          <a:p>
            <a:pPr>
              <a:spcBef>
                <a:spcPts val="1200"/>
              </a:spcBef>
              <a:spcAft>
                <a:spcPts val="1200"/>
              </a:spcAft>
              <a:buSzTx/>
              <a:buFont typeface="Wingdings" pitchFamily="2" charset="2"/>
              <a:buChar char="q"/>
            </a:pPr>
            <a:r>
              <a:rPr lang="fr-FR" sz="4000" dirty="0"/>
              <a:t>Les catégories doivent regrouper des comportements similaires de clients</a:t>
            </a:r>
          </a:p>
          <a:p>
            <a:pPr>
              <a:spcBef>
                <a:spcPts val="1200"/>
              </a:spcBef>
              <a:spcAft>
                <a:spcPts val="1200"/>
              </a:spcAft>
              <a:buSzTx/>
              <a:buFont typeface="Wingdings" pitchFamily="2" charset="2"/>
              <a:buChar char="q"/>
            </a:pPr>
            <a:r>
              <a:rPr lang="fr-FR" sz="4000" dirty="0"/>
              <a:t>Ces groupes serviront aux marketing pour mieux comprendre les clients et cibler les opérations pour augmenter les ventes</a:t>
            </a:r>
          </a:p>
          <a:p>
            <a:pPr>
              <a:spcBef>
                <a:spcPts val="1200"/>
              </a:spcBef>
              <a:spcAft>
                <a:spcPts val="1200"/>
              </a:spcAft>
              <a:buSzTx/>
              <a:buFont typeface="Wingdings" pitchFamily="2" charset="2"/>
              <a:buChar char="q"/>
            </a:pPr>
            <a:r>
              <a:rPr lang="fr-FR" sz="4000" dirty="0"/>
              <a:t>Ils seront utilisés pour l’apprentissage de la classification </a:t>
            </a:r>
          </a:p>
        </p:txBody>
      </p:sp>
      <p:pic>
        <p:nvPicPr>
          <p:cNvPr id="4" name="Image 3">
            <a:extLst>
              <a:ext uri="{FF2B5EF4-FFF2-40B4-BE49-F238E27FC236}">
                <a16:creationId xmlns:a16="http://schemas.microsoft.com/office/drawing/2014/main" id="{2145D0FE-406C-354B-9CA5-5D9463A0E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44510" y="5429590"/>
            <a:ext cx="2603500" cy="2794423"/>
          </a:xfrm>
          <a:prstGeom prst="rect">
            <a:avLst/>
          </a:prstGeom>
        </p:spPr>
      </p:pic>
      <p:sp>
        <p:nvSpPr>
          <p:cNvPr id="3" name="Espace réservé du numéro de diapositive 2">
            <a:extLst>
              <a:ext uri="{FF2B5EF4-FFF2-40B4-BE49-F238E27FC236}">
                <a16:creationId xmlns:a16="http://schemas.microsoft.com/office/drawing/2014/main" id="{243B273B-E1D7-A941-88BF-27F9615BB494}"/>
              </a:ext>
            </a:extLst>
          </p:cNvPr>
          <p:cNvSpPr>
            <a:spLocks noGrp="1"/>
          </p:cNvSpPr>
          <p:nvPr>
            <p:ph type="sldNum" sz="quarter" idx="2"/>
          </p:nvPr>
        </p:nvSpPr>
        <p:spPr/>
        <p:txBody>
          <a:bodyPr/>
          <a:lstStyle/>
          <a:p>
            <a:fld id="{86CB4B4D-7CA3-9044-876B-883B54F8677D}" type="slidenum">
              <a:rPr lang="fr-RE" smtClean="0"/>
              <a:t>13</a:t>
            </a:fld>
            <a:endParaRPr lang="fr-RE" dirty="0"/>
          </a:p>
        </p:txBody>
      </p:sp>
    </p:spTree>
    <p:extLst>
      <p:ext uri="{BB962C8B-B14F-4D97-AF65-F5344CB8AC3E}">
        <p14:creationId xmlns:p14="http://schemas.microsoft.com/office/powerpoint/2010/main" val="379173360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955203-6F42-0E44-8C9B-B0CC38F816BE}"/>
              </a:ext>
            </a:extLst>
          </p:cNvPr>
          <p:cNvSpPr>
            <a:spLocks noGrp="1"/>
          </p:cNvSpPr>
          <p:nvPr>
            <p:ph type="title"/>
          </p:nvPr>
        </p:nvSpPr>
        <p:spPr/>
        <p:txBody>
          <a:bodyPr/>
          <a:lstStyle/>
          <a:p>
            <a:r>
              <a:rPr lang="fr-FR" dirty="0"/>
              <a:t>Notre démarche</a:t>
            </a:r>
          </a:p>
        </p:txBody>
      </p:sp>
      <p:sp>
        <p:nvSpPr>
          <p:cNvPr id="4" name="Espace réservé du texte 3">
            <a:extLst>
              <a:ext uri="{FF2B5EF4-FFF2-40B4-BE49-F238E27FC236}">
                <a16:creationId xmlns:a16="http://schemas.microsoft.com/office/drawing/2014/main" id="{AAE3E5C7-BEC4-824C-A46E-161C283F8779}"/>
              </a:ext>
            </a:extLst>
          </p:cNvPr>
          <p:cNvSpPr txBox="1">
            <a:spLocks/>
          </p:cNvSpPr>
          <p:nvPr/>
        </p:nvSpPr>
        <p:spPr>
          <a:xfrm>
            <a:off x="881380" y="1415589"/>
            <a:ext cx="22203073" cy="56503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a:spcBef>
                <a:spcPts val="1200"/>
              </a:spcBef>
              <a:spcAft>
                <a:spcPts val="1200"/>
              </a:spcAft>
              <a:buSzTx/>
              <a:buFont typeface="Wingdings" pitchFamily="2" charset="2"/>
              <a:buChar char="q"/>
            </a:pPr>
            <a:r>
              <a:rPr lang="fr-FR" sz="3600" dirty="0"/>
              <a:t>Transformation des données en une table par client</a:t>
            </a:r>
          </a:p>
          <a:p>
            <a:pPr>
              <a:spcBef>
                <a:spcPts val="1200"/>
              </a:spcBef>
              <a:spcAft>
                <a:spcPts val="1200"/>
              </a:spcAft>
              <a:buSzTx/>
              <a:buFont typeface="Wingdings" pitchFamily="2" charset="2"/>
              <a:buChar char="q"/>
            </a:pPr>
            <a:r>
              <a:rPr lang="fr-FR" sz="3600" dirty="0"/>
              <a:t>Recherche des </a:t>
            </a:r>
            <a:r>
              <a:rPr lang="fr-FR" sz="3600" b="1" i="1" dirty="0" err="1"/>
              <a:t>features</a:t>
            </a:r>
            <a:r>
              <a:rPr lang="fr-FR" sz="3600" dirty="0"/>
              <a:t> qui permettent de détecter des groupes</a:t>
            </a:r>
          </a:p>
          <a:p>
            <a:pPr>
              <a:spcBef>
                <a:spcPts val="1200"/>
              </a:spcBef>
              <a:spcAft>
                <a:spcPts val="1200"/>
              </a:spcAft>
              <a:buSzTx/>
              <a:buFont typeface="Wingdings" pitchFamily="2" charset="2"/>
              <a:buChar char="q"/>
            </a:pPr>
            <a:r>
              <a:rPr lang="fr-FR" sz="3600" dirty="0"/>
              <a:t>Utiliser une méthode d’apprentissage non supervisée pour regrouper les clients par groupes similaires (clusters).</a:t>
            </a:r>
          </a:p>
        </p:txBody>
      </p:sp>
      <p:sp>
        <p:nvSpPr>
          <p:cNvPr id="8" name="Rectangle 7">
            <a:extLst>
              <a:ext uri="{FF2B5EF4-FFF2-40B4-BE49-F238E27FC236}">
                <a16:creationId xmlns:a16="http://schemas.microsoft.com/office/drawing/2014/main" id="{E9DDFC7C-0FC3-1E4D-B8C3-26E24E128318}"/>
              </a:ext>
            </a:extLst>
          </p:cNvPr>
          <p:cNvSpPr/>
          <p:nvPr/>
        </p:nvSpPr>
        <p:spPr>
          <a:xfrm>
            <a:off x="6593201" y="5807807"/>
            <a:ext cx="2795737" cy="1703415"/>
          </a:xfrm>
          <a:prstGeom prst="rect">
            <a:avLst/>
          </a:prstGeom>
          <a:solidFill>
            <a:schemeClr val="bg2">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Transactions</a:t>
            </a:r>
          </a:p>
        </p:txBody>
      </p:sp>
      <p:sp>
        <p:nvSpPr>
          <p:cNvPr id="9" name="Rectangle 8">
            <a:extLst>
              <a:ext uri="{FF2B5EF4-FFF2-40B4-BE49-F238E27FC236}">
                <a16:creationId xmlns:a16="http://schemas.microsoft.com/office/drawing/2014/main" id="{2F9E1F8B-7773-8B4F-8055-1CAB2C68C5BD}"/>
              </a:ext>
            </a:extLst>
          </p:cNvPr>
          <p:cNvSpPr/>
          <p:nvPr/>
        </p:nvSpPr>
        <p:spPr>
          <a:xfrm>
            <a:off x="10577658" y="6139160"/>
            <a:ext cx="2971800" cy="1040707"/>
          </a:xfrm>
          <a:prstGeom prst="rect">
            <a:avLst/>
          </a:prstGeom>
          <a:solidFill>
            <a:schemeClr val="accent1">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Clients</a:t>
            </a:r>
          </a:p>
        </p:txBody>
      </p:sp>
      <p:pic>
        <p:nvPicPr>
          <p:cNvPr id="11" name="Image 10">
            <a:extLst>
              <a:ext uri="{FF2B5EF4-FFF2-40B4-BE49-F238E27FC236}">
                <a16:creationId xmlns:a16="http://schemas.microsoft.com/office/drawing/2014/main" id="{32A71E4C-B2FA-AC47-849B-3A11ECD4C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8177" y="5771943"/>
            <a:ext cx="446203" cy="713925"/>
          </a:xfrm>
          <a:prstGeom prst="rect">
            <a:avLst/>
          </a:prstGeom>
        </p:spPr>
      </p:pic>
      <p:sp>
        <p:nvSpPr>
          <p:cNvPr id="12" name="Ellipse 11">
            <a:extLst>
              <a:ext uri="{FF2B5EF4-FFF2-40B4-BE49-F238E27FC236}">
                <a16:creationId xmlns:a16="http://schemas.microsoft.com/office/drawing/2014/main" id="{F788BF40-646A-6548-A18D-D23614111F40}"/>
              </a:ext>
            </a:extLst>
          </p:cNvPr>
          <p:cNvSpPr/>
          <p:nvPr/>
        </p:nvSpPr>
        <p:spPr>
          <a:xfrm>
            <a:off x="16072546" y="5134130"/>
            <a:ext cx="2460392" cy="1347353"/>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Catégorie A</a:t>
            </a:r>
          </a:p>
        </p:txBody>
      </p:sp>
      <p:sp>
        <p:nvSpPr>
          <p:cNvPr id="13" name="Ellipse 12">
            <a:extLst>
              <a:ext uri="{FF2B5EF4-FFF2-40B4-BE49-F238E27FC236}">
                <a16:creationId xmlns:a16="http://schemas.microsoft.com/office/drawing/2014/main" id="{A0D8AF2E-2330-ED4B-AED5-0019618010C4}"/>
              </a:ext>
            </a:extLst>
          </p:cNvPr>
          <p:cNvSpPr/>
          <p:nvPr/>
        </p:nvSpPr>
        <p:spPr>
          <a:xfrm>
            <a:off x="16464541" y="6139160"/>
            <a:ext cx="2460392" cy="1347353"/>
          </a:xfrm>
          <a:prstGeom prst="ellipse">
            <a:avLst/>
          </a:prstGeom>
          <a:solidFill>
            <a:schemeClr val="accent1">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Catégorie C</a:t>
            </a:r>
          </a:p>
        </p:txBody>
      </p:sp>
      <p:sp>
        <p:nvSpPr>
          <p:cNvPr id="14" name="Ellipse 13">
            <a:extLst>
              <a:ext uri="{FF2B5EF4-FFF2-40B4-BE49-F238E27FC236}">
                <a16:creationId xmlns:a16="http://schemas.microsoft.com/office/drawing/2014/main" id="{04456A32-D35F-8E4A-B8F7-8AE3A0C5A2EF}"/>
              </a:ext>
            </a:extLst>
          </p:cNvPr>
          <p:cNvSpPr/>
          <p:nvPr/>
        </p:nvSpPr>
        <p:spPr>
          <a:xfrm>
            <a:off x="15464618" y="7144190"/>
            <a:ext cx="2460392" cy="1347353"/>
          </a:xfrm>
          <a:prstGeom prst="ellipse">
            <a:avLst/>
          </a:prstGeom>
          <a:solidFill>
            <a:schemeClr val="accent2">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Catégorie D</a:t>
            </a:r>
          </a:p>
        </p:txBody>
      </p:sp>
      <p:cxnSp>
        <p:nvCxnSpPr>
          <p:cNvPr id="16" name="Connecteur droit avec flèche 15">
            <a:extLst>
              <a:ext uri="{FF2B5EF4-FFF2-40B4-BE49-F238E27FC236}">
                <a16:creationId xmlns:a16="http://schemas.microsoft.com/office/drawing/2014/main" id="{C9B7BE9F-C9A0-9D4B-B6A9-69F9C85724E2}"/>
              </a:ext>
            </a:extLst>
          </p:cNvPr>
          <p:cNvCxnSpPr/>
          <p:nvPr/>
        </p:nvCxnSpPr>
        <p:spPr>
          <a:xfrm>
            <a:off x="9388938" y="6659515"/>
            <a:ext cx="1188720"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 name="Connecteur droit avec flèche 17">
            <a:extLst>
              <a:ext uri="{FF2B5EF4-FFF2-40B4-BE49-F238E27FC236}">
                <a16:creationId xmlns:a16="http://schemas.microsoft.com/office/drawing/2014/main" id="{648291C3-884A-BF42-B887-74DCE4D98ED8}"/>
              </a:ext>
            </a:extLst>
          </p:cNvPr>
          <p:cNvCxnSpPr/>
          <p:nvPr/>
        </p:nvCxnSpPr>
        <p:spPr>
          <a:xfrm>
            <a:off x="13549458" y="6659515"/>
            <a:ext cx="2915083"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9" name="Rectangle 18">
            <a:extLst>
              <a:ext uri="{FF2B5EF4-FFF2-40B4-BE49-F238E27FC236}">
                <a16:creationId xmlns:a16="http://schemas.microsoft.com/office/drawing/2014/main" id="{32553300-3CA5-4E49-A936-AD62B4F30CA6}"/>
              </a:ext>
            </a:extLst>
          </p:cNvPr>
          <p:cNvSpPr/>
          <p:nvPr/>
        </p:nvSpPr>
        <p:spPr>
          <a:xfrm>
            <a:off x="881380" y="9998936"/>
            <a:ext cx="4294909" cy="2095891"/>
          </a:xfrm>
          <a:prstGeom prst="rect">
            <a:avLst/>
          </a:prstGeom>
          <a:solidFill>
            <a:schemeClr val="tx2">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Données</a:t>
            </a:r>
            <a:r>
              <a:rPr kumimoji="0" lang="fr-FR" sz="3200" b="0" i="0" u="none" strike="noStrike" cap="none" spc="0" normalizeH="0" dirty="0">
                <a:ln>
                  <a:noFill/>
                </a:ln>
                <a:solidFill>
                  <a:srgbClr val="FFFFFF"/>
                </a:solidFill>
                <a:effectLst/>
                <a:uFillTx/>
                <a:latin typeface="+mn-lt"/>
                <a:ea typeface="+mn-ea"/>
                <a:cs typeface="+mn-cs"/>
                <a:sym typeface="Helvetica Light"/>
              </a:rPr>
              <a:t> à exploiter</a:t>
            </a: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0" name="Rectangle 19">
            <a:extLst>
              <a:ext uri="{FF2B5EF4-FFF2-40B4-BE49-F238E27FC236}">
                <a16:creationId xmlns:a16="http://schemas.microsoft.com/office/drawing/2014/main" id="{1B4C4A8F-0F73-6B42-BE80-7E9AE6397169}"/>
              </a:ext>
            </a:extLst>
          </p:cNvPr>
          <p:cNvSpPr/>
          <p:nvPr/>
        </p:nvSpPr>
        <p:spPr>
          <a:xfrm>
            <a:off x="7656437" y="9661426"/>
            <a:ext cx="4294909" cy="1385455"/>
          </a:xfrm>
          <a:prstGeom prst="rect">
            <a:avLst/>
          </a:prstGeom>
          <a:solidFill>
            <a:schemeClr val="accent5">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Données</a:t>
            </a:r>
            <a:r>
              <a:rPr kumimoji="0" lang="fr-FR" sz="3200" b="0" i="0" u="none" strike="noStrike" cap="none" spc="0" normalizeH="0" dirty="0">
                <a:ln>
                  <a:noFill/>
                </a:ln>
                <a:solidFill>
                  <a:srgbClr val="FFFFFF"/>
                </a:solidFill>
                <a:effectLst/>
                <a:uFillTx/>
                <a:latin typeface="+mn-lt"/>
                <a:ea typeface="+mn-ea"/>
                <a:cs typeface="+mn-cs"/>
                <a:sym typeface="Helvetica Light"/>
              </a:rPr>
              <a:t> entrainement</a:t>
            </a: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1" name="Rectangle 20">
            <a:extLst>
              <a:ext uri="{FF2B5EF4-FFF2-40B4-BE49-F238E27FC236}">
                <a16:creationId xmlns:a16="http://schemas.microsoft.com/office/drawing/2014/main" id="{B4C781CB-FF10-1445-8135-EDAE5302A6D7}"/>
              </a:ext>
            </a:extLst>
          </p:cNvPr>
          <p:cNvSpPr/>
          <p:nvPr/>
        </p:nvSpPr>
        <p:spPr>
          <a:xfrm>
            <a:off x="7656437" y="11809457"/>
            <a:ext cx="4294909" cy="675019"/>
          </a:xfrm>
          <a:prstGeom prst="rect">
            <a:avLst/>
          </a:prstGeom>
          <a:solidFill>
            <a:srgbClr val="00B05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Données</a:t>
            </a:r>
            <a:r>
              <a:rPr kumimoji="0" lang="fr-FR" sz="3200" b="0" i="0" u="none" strike="noStrike" cap="none" spc="0" normalizeH="0" dirty="0">
                <a:ln>
                  <a:noFill/>
                </a:ln>
                <a:solidFill>
                  <a:srgbClr val="FFFFFF"/>
                </a:solidFill>
                <a:effectLst/>
                <a:uFillTx/>
                <a:latin typeface="+mn-lt"/>
                <a:ea typeface="+mn-ea"/>
                <a:cs typeface="+mn-cs"/>
                <a:sym typeface="Helvetica Light"/>
              </a:rPr>
              <a:t> de test</a:t>
            </a: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cxnSp>
        <p:nvCxnSpPr>
          <p:cNvPr id="22" name="Connecteur en angle 21">
            <a:extLst>
              <a:ext uri="{FF2B5EF4-FFF2-40B4-BE49-F238E27FC236}">
                <a16:creationId xmlns:a16="http://schemas.microsoft.com/office/drawing/2014/main" id="{C2108337-32F9-1345-99AC-952B6331AFAB}"/>
              </a:ext>
            </a:extLst>
          </p:cNvPr>
          <p:cNvCxnSpPr>
            <a:cxnSpLocks/>
          </p:cNvCxnSpPr>
          <p:nvPr/>
        </p:nvCxnSpPr>
        <p:spPr>
          <a:xfrm>
            <a:off x="5176289" y="11273554"/>
            <a:ext cx="2480148" cy="873412"/>
          </a:xfrm>
          <a:prstGeom prst="bentConnector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Connecteur en angle 22">
            <a:extLst>
              <a:ext uri="{FF2B5EF4-FFF2-40B4-BE49-F238E27FC236}">
                <a16:creationId xmlns:a16="http://schemas.microsoft.com/office/drawing/2014/main" id="{70B418BD-3164-5846-AE59-9A24149CE599}"/>
              </a:ext>
            </a:extLst>
          </p:cNvPr>
          <p:cNvCxnSpPr>
            <a:cxnSpLocks/>
          </p:cNvCxnSpPr>
          <p:nvPr/>
        </p:nvCxnSpPr>
        <p:spPr>
          <a:xfrm flipV="1">
            <a:off x="5176289" y="10354153"/>
            <a:ext cx="2480148" cy="345787"/>
          </a:xfrm>
          <a:prstGeom prst="bentConnector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5" name="Espace réservé du texte 3">
            <a:extLst>
              <a:ext uri="{FF2B5EF4-FFF2-40B4-BE49-F238E27FC236}">
                <a16:creationId xmlns:a16="http://schemas.microsoft.com/office/drawing/2014/main" id="{DE4E8E3D-E17D-B048-9ECF-C8BC6A3C975F}"/>
              </a:ext>
            </a:extLst>
          </p:cNvPr>
          <p:cNvSpPr txBox="1">
            <a:spLocks/>
          </p:cNvSpPr>
          <p:nvPr/>
        </p:nvSpPr>
        <p:spPr>
          <a:xfrm>
            <a:off x="12303043" y="8221708"/>
            <a:ext cx="11243934" cy="56503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a:spcBef>
                <a:spcPts val="1200"/>
              </a:spcBef>
              <a:spcAft>
                <a:spcPts val="1200"/>
              </a:spcAft>
              <a:buSzTx/>
              <a:buFont typeface="Wingdings" pitchFamily="2" charset="2"/>
              <a:buChar char="q"/>
            </a:pPr>
            <a:r>
              <a:rPr lang="fr-FR" sz="3600" dirty="0"/>
              <a:t>Découpage des données en jeu d’entrainement et de test</a:t>
            </a:r>
          </a:p>
          <a:p>
            <a:pPr>
              <a:spcBef>
                <a:spcPts val="1200"/>
              </a:spcBef>
              <a:spcAft>
                <a:spcPts val="1200"/>
              </a:spcAft>
              <a:buSzTx/>
              <a:buFont typeface="Wingdings" pitchFamily="2" charset="2"/>
              <a:buChar char="q"/>
            </a:pPr>
            <a:r>
              <a:rPr lang="fr-FR" sz="3600" dirty="0"/>
              <a:t>Le </a:t>
            </a:r>
            <a:r>
              <a:rPr lang="fr-FR" sz="3600" dirty="0" err="1"/>
              <a:t>clustering</a:t>
            </a:r>
            <a:r>
              <a:rPr lang="fr-FR" sz="3600" dirty="0"/>
              <a:t> est effectué sur données d’entrainement pour éviter le data </a:t>
            </a:r>
            <a:r>
              <a:rPr lang="fr-FR" sz="3600" dirty="0" err="1"/>
              <a:t>leakage</a:t>
            </a:r>
            <a:r>
              <a:rPr lang="fr-FR" sz="3600" dirty="0"/>
              <a:t> au niveau des algorithmes de classification.</a:t>
            </a:r>
          </a:p>
        </p:txBody>
      </p:sp>
      <p:sp>
        <p:nvSpPr>
          <p:cNvPr id="3" name="Espace réservé du numéro de diapositive 2">
            <a:extLst>
              <a:ext uri="{FF2B5EF4-FFF2-40B4-BE49-F238E27FC236}">
                <a16:creationId xmlns:a16="http://schemas.microsoft.com/office/drawing/2014/main" id="{807671D3-6AAD-3446-A5B2-7F703E6920CE}"/>
              </a:ext>
            </a:extLst>
          </p:cNvPr>
          <p:cNvSpPr>
            <a:spLocks noGrp="1"/>
          </p:cNvSpPr>
          <p:nvPr>
            <p:ph type="sldNum" sz="quarter" idx="2"/>
          </p:nvPr>
        </p:nvSpPr>
        <p:spPr/>
        <p:txBody>
          <a:bodyPr/>
          <a:lstStyle/>
          <a:p>
            <a:fld id="{86CB4B4D-7CA3-9044-876B-883B54F8677D}" type="slidenum">
              <a:rPr lang="fr-RE" smtClean="0"/>
              <a:t>14</a:t>
            </a:fld>
            <a:endParaRPr lang="fr-RE" dirty="0"/>
          </a:p>
        </p:txBody>
      </p:sp>
    </p:spTree>
    <p:extLst>
      <p:ext uri="{BB962C8B-B14F-4D97-AF65-F5344CB8AC3E}">
        <p14:creationId xmlns:p14="http://schemas.microsoft.com/office/powerpoint/2010/main" val="296925252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La recherche de clusters</a:t>
            </a:r>
          </a:p>
        </p:txBody>
      </p:sp>
      <p:sp>
        <p:nvSpPr>
          <p:cNvPr id="16" name="Espace réservé du texte 3">
            <a:extLst>
              <a:ext uri="{FF2B5EF4-FFF2-40B4-BE49-F238E27FC236}">
                <a16:creationId xmlns:a16="http://schemas.microsoft.com/office/drawing/2014/main" id="{0083A2C1-3326-C04F-890A-B93701068565}"/>
              </a:ext>
            </a:extLst>
          </p:cNvPr>
          <p:cNvSpPr txBox="1">
            <a:spLocks/>
          </p:cNvSpPr>
          <p:nvPr/>
        </p:nvSpPr>
        <p:spPr>
          <a:xfrm>
            <a:off x="1339249" y="5004252"/>
            <a:ext cx="18067571" cy="871174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a:spcBef>
                <a:spcPts val="1200"/>
              </a:spcBef>
              <a:spcAft>
                <a:spcPts val="1200"/>
              </a:spcAft>
              <a:buSzTx/>
              <a:buFont typeface="Wingdings" pitchFamily="2" charset="2"/>
              <a:buChar char="q"/>
            </a:pPr>
            <a:r>
              <a:rPr lang="fr-FR" sz="3600" dirty="0"/>
              <a:t>Création de nouvelles </a:t>
            </a:r>
            <a:r>
              <a:rPr lang="fr-FR" sz="3600" dirty="0" err="1"/>
              <a:t>features</a:t>
            </a:r>
            <a:r>
              <a:rPr lang="fr-FR" sz="3600" dirty="0"/>
              <a:t> pour catégoriser les clients</a:t>
            </a:r>
          </a:p>
          <a:p>
            <a:pPr>
              <a:spcBef>
                <a:spcPts val="1200"/>
              </a:spcBef>
              <a:spcAft>
                <a:spcPts val="1200"/>
              </a:spcAft>
              <a:buSzTx/>
              <a:buFont typeface="Wingdings" pitchFamily="2" charset="2"/>
              <a:buChar char="q"/>
            </a:pPr>
            <a:r>
              <a:rPr lang="fr-FR" sz="3600" dirty="0"/>
              <a:t>Nombreux tests de combinaison de </a:t>
            </a:r>
            <a:r>
              <a:rPr lang="fr-FR" sz="3600" dirty="0" err="1"/>
              <a:t>features</a:t>
            </a:r>
            <a:r>
              <a:rPr lang="fr-FR" sz="3600" dirty="0"/>
              <a:t> pour trouver des clusters homogènes et en nombre raisonnable (découpage par mois, score RFM, …)</a:t>
            </a:r>
          </a:p>
          <a:p>
            <a:pPr>
              <a:spcBef>
                <a:spcPts val="1200"/>
              </a:spcBef>
              <a:spcAft>
                <a:spcPts val="1200"/>
              </a:spcAft>
              <a:buSzTx/>
              <a:buFont typeface="Wingdings" pitchFamily="2" charset="2"/>
              <a:buChar char="q"/>
            </a:pPr>
            <a:r>
              <a:rPr lang="fr-FR" sz="3600" dirty="0"/>
              <a:t>Utilisation de l’algorithme k-</a:t>
            </a:r>
            <a:r>
              <a:rPr lang="fr-FR" sz="3600" dirty="0" err="1"/>
              <a:t>Means</a:t>
            </a:r>
            <a:r>
              <a:rPr lang="fr-FR" sz="3600" dirty="0"/>
              <a:t> pour trouver les clusters</a:t>
            </a:r>
          </a:p>
          <a:p>
            <a:pPr>
              <a:spcBef>
                <a:spcPts val="0"/>
              </a:spcBef>
            </a:pPr>
            <a:r>
              <a:rPr lang="fr-FR" sz="3600" dirty="0"/>
              <a:t>Se fait en 3 étapes :</a:t>
            </a:r>
          </a:p>
          <a:p>
            <a:pPr lvl="1">
              <a:spcBef>
                <a:spcPts val="600"/>
              </a:spcBef>
            </a:pPr>
            <a:r>
              <a:rPr lang="fr-FR" sz="3600" dirty="0">
                <a:latin typeface="Helvetica Neue" charset="0"/>
                <a:ea typeface="Helvetica Neue" charset="0"/>
                <a:cs typeface="Helvetica Neue" charset="0"/>
              </a:rPr>
              <a:t>Initialisation des k </a:t>
            </a:r>
            <a:r>
              <a:rPr lang="fr-FR" sz="3600" dirty="0" err="1">
                <a:latin typeface="Helvetica Neue" charset="0"/>
                <a:ea typeface="Helvetica Neue" charset="0"/>
                <a:cs typeface="Helvetica Neue" charset="0"/>
              </a:rPr>
              <a:t>centroïde</a:t>
            </a:r>
            <a:r>
              <a:rPr lang="fr-FR" sz="3600" dirty="0">
                <a:latin typeface="Helvetica Neue" charset="0"/>
                <a:ea typeface="Helvetica Neue" charset="0"/>
                <a:cs typeface="Helvetica Neue" charset="0"/>
              </a:rPr>
              <a:t> aléatoirement</a:t>
            </a:r>
          </a:p>
          <a:p>
            <a:pPr lvl="1">
              <a:spcBef>
                <a:spcPts val="600"/>
              </a:spcBef>
            </a:pPr>
            <a:r>
              <a:rPr lang="fr-FR" sz="3600" dirty="0">
                <a:latin typeface="Helvetica Neue" charset="0"/>
                <a:ea typeface="Helvetica Neue" charset="0"/>
                <a:cs typeface="Helvetica Neue" charset="0"/>
              </a:rPr>
              <a:t>k clusters sont créés en associant chaque observation au plus proche </a:t>
            </a:r>
            <a:r>
              <a:rPr lang="fr-FR" sz="3600" dirty="0" err="1">
                <a:latin typeface="Helvetica Neue" charset="0"/>
                <a:ea typeface="Helvetica Neue" charset="0"/>
                <a:cs typeface="Helvetica Neue" charset="0"/>
              </a:rPr>
              <a:t>centroïde</a:t>
            </a:r>
            <a:endParaRPr lang="fr-FR" sz="3600" dirty="0">
              <a:latin typeface="Helvetica Neue" charset="0"/>
              <a:ea typeface="Helvetica Neue" charset="0"/>
              <a:cs typeface="Helvetica Neue" charset="0"/>
            </a:endParaRPr>
          </a:p>
          <a:p>
            <a:pPr lvl="1">
              <a:spcBef>
                <a:spcPts val="600"/>
              </a:spcBef>
            </a:pPr>
            <a:r>
              <a:rPr lang="fr-FR" sz="3600" dirty="0">
                <a:latin typeface="Helvetica Neue" charset="0"/>
                <a:ea typeface="Helvetica Neue" charset="0"/>
                <a:cs typeface="Helvetica Neue" charset="0"/>
              </a:rPr>
              <a:t>On calcule de nouveau le </a:t>
            </a:r>
            <a:r>
              <a:rPr lang="fr-FR" sz="3600" dirty="0" err="1">
                <a:latin typeface="Helvetica Neue" charset="0"/>
                <a:ea typeface="Helvetica Neue" charset="0"/>
                <a:cs typeface="Helvetica Neue" charset="0"/>
              </a:rPr>
              <a:t>centroïde</a:t>
            </a:r>
            <a:r>
              <a:rPr lang="fr-FR" sz="3600" dirty="0">
                <a:latin typeface="Helvetica Neue" charset="0"/>
                <a:ea typeface="Helvetica Neue" charset="0"/>
                <a:cs typeface="Helvetica Neue" charset="0"/>
              </a:rPr>
              <a:t> de chaque cluster et on recommence l’opération</a:t>
            </a:r>
          </a:p>
          <a:p>
            <a:pPr>
              <a:spcBef>
                <a:spcPts val="0"/>
              </a:spcBef>
            </a:pPr>
            <a:r>
              <a:rPr lang="fr-FR" sz="3600" dirty="0"/>
              <a:t>Utilisation du coefficient de silhouette pour déterminer la meilleure valeur de k</a:t>
            </a:r>
          </a:p>
        </p:txBody>
      </p:sp>
      <p:pic>
        <p:nvPicPr>
          <p:cNvPr id="8" name="Image 7">
            <a:extLst>
              <a:ext uri="{FF2B5EF4-FFF2-40B4-BE49-F238E27FC236}">
                <a16:creationId xmlns:a16="http://schemas.microsoft.com/office/drawing/2014/main" id="{EF4E7FE6-7BCD-8643-8ABB-C5D735E13E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96690" y="2929268"/>
            <a:ext cx="6087310" cy="3722262"/>
          </a:xfrm>
          <a:prstGeom prst="rect">
            <a:avLst/>
          </a:prstGeom>
        </p:spPr>
      </p:pic>
      <p:pic>
        <p:nvPicPr>
          <p:cNvPr id="12" name="Image 11">
            <a:extLst>
              <a:ext uri="{FF2B5EF4-FFF2-40B4-BE49-F238E27FC236}">
                <a16:creationId xmlns:a16="http://schemas.microsoft.com/office/drawing/2014/main" id="{814C97AB-917E-BC45-A6AA-0BD83D3237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06820" y="7386052"/>
            <a:ext cx="3867050" cy="3877017"/>
          </a:xfrm>
          <a:prstGeom prst="rect">
            <a:avLst/>
          </a:prstGeom>
        </p:spPr>
      </p:pic>
      <p:pic>
        <p:nvPicPr>
          <p:cNvPr id="25" name="Image 24">
            <a:extLst>
              <a:ext uri="{FF2B5EF4-FFF2-40B4-BE49-F238E27FC236}">
                <a16:creationId xmlns:a16="http://schemas.microsoft.com/office/drawing/2014/main" id="{032A9ABA-1D63-DD42-912B-91440BDAE9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2932" y="2622120"/>
            <a:ext cx="13910074" cy="2689281"/>
          </a:xfrm>
          <a:prstGeom prst="rect">
            <a:avLst/>
          </a:prstGeom>
        </p:spPr>
      </p:pic>
      <p:sp>
        <p:nvSpPr>
          <p:cNvPr id="3" name="Espace réservé du numéro de diapositive 2">
            <a:extLst>
              <a:ext uri="{FF2B5EF4-FFF2-40B4-BE49-F238E27FC236}">
                <a16:creationId xmlns:a16="http://schemas.microsoft.com/office/drawing/2014/main" id="{7988D2EB-F6FB-A04E-A256-F90E83390C0C}"/>
              </a:ext>
            </a:extLst>
          </p:cNvPr>
          <p:cNvSpPr>
            <a:spLocks noGrp="1"/>
          </p:cNvSpPr>
          <p:nvPr>
            <p:ph type="sldNum" sz="quarter" idx="2"/>
          </p:nvPr>
        </p:nvSpPr>
        <p:spPr/>
        <p:txBody>
          <a:bodyPr/>
          <a:lstStyle/>
          <a:p>
            <a:fld id="{86CB4B4D-7CA3-9044-876B-883B54F8677D}" type="slidenum">
              <a:rPr lang="fr-RE" smtClean="0"/>
              <a:t>15</a:t>
            </a:fld>
            <a:endParaRPr lang="fr-RE" dirty="0"/>
          </a:p>
        </p:txBody>
      </p:sp>
    </p:spTree>
    <p:extLst>
      <p:ext uri="{BB962C8B-B14F-4D97-AF65-F5344CB8AC3E}">
        <p14:creationId xmlns:p14="http://schemas.microsoft.com/office/powerpoint/2010/main" val="77604091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scénarios de tests</a:t>
            </a:r>
          </a:p>
        </p:txBody>
      </p:sp>
      <p:sp>
        <p:nvSpPr>
          <p:cNvPr id="16" name="Espace réservé du texte 3">
            <a:extLst>
              <a:ext uri="{FF2B5EF4-FFF2-40B4-BE49-F238E27FC236}">
                <a16:creationId xmlns:a16="http://schemas.microsoft.com/office/drawing/2014/main" id="{0083A2C1-3326-C04F-890A-B93701068565}"/>
              </a:ext>
            </a:extLst>
          </p:cNvPr>
          <p:cNvSpPr txBox="1">
            <a:spLocks/>
          </p:cNvSpPr>
          <p:nvPr/>
        </p:nvSpPr>
        <p:spPr>
          <a:xfrm>
            <a:off x="553133" y="4639408"/>
            <a:ext cx="23537789" cy="907659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a:spcBef>
                <a:spcPts val="1200"/>
              </a:spcBef>
              <a:spcAft>
                <a:spcPts val="1200"/>
              </a:spcAft>
              <a:buSzTx/>
              <a:buFont typeface="Wingdings" pitchFamily="2" charset="2"/>
              <a:buChar char="q"/>
            </a:pPr>
            <a:r>
              <a:rPr lang="fr-FR" sz="3600" dirty="0"/>
              <a:t>Découpage de la base clients de manière aléatoire (70% pour </a:t>
            </a:r>
            <a:r>
              <a:rPr lang="fr-FR" sz="3600" dirty="0" err="1"/>
              <a:t>clustering</a:t>
            </a:r>
            <a:r>
              <a:rPr lang="fr-FR" sz="3600" dirty="0"/>
              <a:t> et pour l’apprentissage de la classification). Le reste pour vérifier la stabilité du modèle de manière réelle pour de nouveaux clients.</a:t>
            </a:r>
          </a:p>
          <a:p>
            <a:pPr>
              <a:spcBef>
                <a:spcPts val="1200"/>
              </a:spcBef>
              <a:spcAft>
                <a:spcPts val="1200"/>
              </a:spcAft>
              <a:buSzTx/>
              <a:buFont typeface="Wingdings" pitchFamily="2" charset="2"/>
              <a:buChar char="q"/>
            </a:pPr>
            <a:r>
              <a:rPr lang="fr-FR" sz="3600" dirty="0"/>
              <a:t>Découpage temporel des commandes (9 mois de commandes jusqu’à Septembre 2011) et la totalité des commandes afin de mesurer la stabilité temporelle de la classification .</a:t>
            </a:r>
          </a:p>
        </p:txBody>
      </p:sp>
      <p:sp>
        <p:nvSpPr>
          <p:cNvPr id="15" name="Rectangle 14">
            <a:extLst>
              <a:ext uri="{FF2B5EF4-FFF2-40B4-BE49-F238E27FC236}">
                <a16:creationId xmlns:a16="http://schemas.microsoft.com/office/drawing/2014/main" id="{4130E456-1F40-CB46-8AC2-D114D8FF5566}"/>
              </a:ext>
            </a:extLst>
          </p:cNvPr>
          <p:cNvSpPr/>
          <p:nvPr/>
        </p:nvSpPr>
        <p:spPr>
          <a:xfrm>
            <a:off x="6814551" y="3616448"/>
            <a:ext cx="2971800" cy="2045919"/>
          </a:xfrm>
          <a:prstGeom prst="rect">
            <a:avLst/>
          </a:prstGeom>
          <a:solidFill>
            <a:schemeClr val="accent1">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Clients</a:t>
            </a:r>
          </a:p>
        </p:txBody>
      </p:sp>
      <p:sp>
        <p:nvSpPr>
          <p:cNvPr id="14" name="Rectangle 13">
            <a:extLst>
              <a:ext uri="{FF2B5EF4-FFF2-40B4-BE49-F238E27FC236}">
                <a16:creationId xmlns:a16="http://schemas.microsoft.com/office/drawing/2014/main" id="{8ED3B56F-949E-754F-BEF6-8F6482ED0508}"/>
              </a:ext>
            </a:extLst>
          </p:cNvPr>
          <p:cNvSpPr/>
          <p:nvPr/>
        </p:nvSpPr>
        <p:spPr>
          <a:xfrm>
            <a:off x="11254154" y="3616448"/>
            <a:ext cx="3411415" cy="934874"/>
          </a:xfrm>
          <a:prstGeom prst="rect">
            <a:avLst/>
          </a:prstGeom>
          <a:solidFill>
            <a:schemeClr val="accent4">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Train</a:t>
            </a:r>
          </a:p>
        </p:txBody>
      </p:sp>
      <p:sp>
        <p:nvSpPr>
          <p:cNvPr id="17" name="Rectangle 16">
            <a:extLst>
              <a:ext uri="{FF2B5EF4-FFF2-40B4-BE49-F238E27FC236}">
                <a16:creationId xmlns:a16="http://schemas.microsoft.com/office/drawing/2014/main" id="{2F85704D-F7AC-374A-9772-351086E379CA}"/>
              </a:ext>
            </a:extLst>
          </p:cNvPr>
          <p:cNvSpPr/>
          <p:nvPr/>
        </p:nvSpPr>
        <p:spPr>
          <a:xfrm>
            <a:off x="11254154" y="4876237"/>
            <a:ext cx="3411415" cy="786130"/>
          </a:xfrm>
          <a:prstGeom prst="rect">
            <a:avLst/>
          </a:prstGeom>
          <a:solidFill>
            <a:srgbClr val="92D05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chemeClr val="tx1"/>
                </a:solidFill>
                <a:effectLst/>
                <a:uFillTx/>
                <a:latin typeface="+mn-lt"/>
                <a:ea typeface="+mn-ea"/>
                <a:cs typeface="+mn-cs"/>
                <a:sym typeface="Helvetica Light"/>
              </a:rPr>
              <a:t>Test</a:t>
            </a:r>
          </a:p>
        </p:txBody>
      </p:sp>
      <p:sp>
        <p:nvSpPr>
          <p:cNvPr id="18" name="ZoneTexte 17">
            <a:extLst>
              <a:ext uri="{FF2B5EF4-FFF2-40B4-BE49-F238E27FC236}">
                <a16:creationId xmlns:a16="http://schemas.microsoft.com/office/drawing/2014/main" id="{D8180277-2458-7343-BE77-FBA5269D92BB}"/>
              </a:ext>
            </a:extLst>
          </p:cNvPr>
          <p:cNvSpPr txBox="1"/>
          <p:nvPr/>
        </p:nvSpPr>
        <p:spPr>
          <a:xfrm>
            <a:off x="14949956" y="3795147"/>
            <a:ext cx="4180632"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800" b="1" i="0" u="none" strike="noStrike" cap="none" spc="0" normalizeH="0" baseline="0" dirty="0" err="1">
                <a:ln>
                  <a:noFill/>
                </a:ln>
                <a:solidFill>
                  <a:srgbClr val="000000"/>
                </a:solidFill>
                <a:effectLst/>
                <a:uFillTx/>
                <a:latin typeface="+mn-lt"/>
                <a:ea typeface="+mn-ea"/>
                <a:cs typeface="+mn-cs"/>
                <a:sym typeface="Helvetica Light"/>
              </a:rPr>
              <a:t>Clustering</a:t>
            </a:r>
            <a:r>
              <a:rPr kumimoji="0" lang="fr-FR" sz="2800" b="1" i="0" u="none" strike="noStrike" cap="none" spc="0" normalizeH="0" baseline="0" dirty="0">
                <a:ln>
                  <a:noFill/>
                </a:ln>
                <a:solidFill>
                  <a:srgbClr val="000000"/>
                </a:solidFill>
                <a:effectLst/>
                <a:uFillTx/>
                <a:latin typeface="+mn-lt"/>
                <a:ea typeface="+mn-ea"/>
                <a:cs typeface="+mn-cs"/>
                <a:sym typeface="Helvetica Light"/>
              </a:rPr>
              <a:t> / Classification</a:t>
            </a:r>
          </a:p>
        </p:txBody>
      </p:sp>
      <p:sp>
        <p:nvSpPr>
          <p:cNvPr id="19" name="ZoneTexte 18">
            <a:extLst>
              <a:ext uri="{FF2B5EF4-FFF2-40B4-BE49-F238E27FC236}">
                <a16:creationId xmlns:a16="http://schemas.microsoft.com/office/drawing/2014/main" id="{829F7F79-CF70-5649-8B8E-41263837FAE7}"/>
              </a:ext>
            </a:extLst>
          </p:cNvPr>
          <p:cNvSpPr txBox="1"/>
          <p:nvPr/>
        </p:nvSpPr>
        <p:spPr>
          <a:xfrm>
            <a:off x="14949956" y="5090788"/>
            <a:ext cx="296234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800" b="1" i="0" u="none" strike="noStrike" cap="none" spc="0" normalizeH="0" baseline="0" dirty="0">
                <a:ln>
                  <a:noFill/>
                </a:ln>
                <a:solidFill>
                  <a:srgbClr val="000000"/>
                </a:solidFill>
                <a:effectLst/>
                <a:uFillTx/>
                <a:latin typeface="+mn-lt"/>
                <a:ea typeface="+mn-ea"/>
                <a:cs typeface="+mn-cs"/>
                <a:sym typeface="Helvetica Light"/>
              </a:rPr>
              <a:t>Test classification</a:t>
            </a:r>
          </a:p>
        </p:txBody>
      </p:sp>
      <p:cxnSp>
        <p:nvCxnSpPr>
          <p:cNvPr id="21" name="Connecteur en angle 20">
            <a:extLst>
              <a:ext uri="{FF2B5EF4-FFF2-40B4-BE49-F238E27FC236}">
                <a16:creationId xmlns:a16="http://schemas.microsoft.com/office/drawing/2014/main" id="{3D0575C2-FAFB-B448-B114-3D56326EBA9C}"/>
              </a:ext>
            </a:extLst>
          </p:cNvPr>
          <p:cNvCxnSpPr>
            <a:stCxn id="15" idx="3"/>
          </p:cNvCxnSpPr>
          <p:nvPr/>
        </p:nvCxnSpPr>
        <p:spPr>
          <a:xfrm flipV="1">
            <a:off x="9786351" y="4083885"/>
            <a:ext cx="1467803" cy="555523"/>
          </a:xfrm>
          <a:prstGeom prst="bentConnector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2" name="Connecteur en angle 21">
            <a:extLst>
              <a:ext uri="{FF2B5EF4-FFF2-40B4-BE49-F238E27FC236}">
                <a16:creationId xmlns:a16="http://schemas.microsoft.com/office/drawing/2014/main" id="{8BBA2325-EB3E-684A-981F-C20181089672}"/>
              </a:ext>
            </a:extLst>
          </p:cNvPr>
          <p:cNvCxnSpPr>
            <a:cxnSpLocks/>
            <a:endCxn id="17" idx="1"/>
          </p:cNvCxnSpPr>
          <p:nvPr/>
        </p:nvCxnSpPr>
        <p:spPr>
          <a:xfrm>
            <a:off x="9786351" y="4551322"/>
            <a:ext cx="1467803" cy="717980"/>
          </a:xfrm>
          <a:prstGeom prst="bentConnector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 name="Espace réservé du numéro de diapositive 2">
            <a:extLst>
              <a:ext uri="{FF2B5EF4-FFF2-40B4-BE49-F238E27FC236}">
                <a16:creationId xmlns:a16="http://schemas.microsoft.com/office/drawing/2014/main" id="{14C90C50-9750-2148-A573-01BCB8209928}"/>
              </a:ext>
            </a:extLst>
          </p:cNvPr>
          <p:cNvSpPr>
            <a:spLocks noGrp="1"/>
          </p:cNvSpPr>
          <p:nvPr>
            <p:ph type="sldNum" sz="quarter" idx="2"/>
          </p:nvPr>
        </p:nvSpPr>
        <p:spPr/>
        <p:txBody>
          <a:bodyPr/>
          <a:lstStyle/>
          <a:p>
            <a:fld id="{86CB4B4D-7CA3-9044-876B-883B54F8677D}" type="slidenum">
              <a:rPr lang="fr-RE" smtClean="0"/>
              <a:t>16</a:t>
            </a:fld>
            <a:endParaRPr lang="fr-RE" dirty="0"/>
          </a:p>
        </p:txBody>
      </p:sp>
    </p:spTree>
    <p:extLst>
      <p:ext uri="{BB962C8B-B14F-4D97-AF65-F5344CB8AC3E}">
        <p14:creationId xmlns:p14="http://schemas.microsoft.com/office/powerpoint/2010/main" val="352987133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résultats</a:t>
            </a:r>
          </a:p>
        </p:txBody>
      </p:sp>
      <p:sp>
        <p:nvSpPr>
          <p:cNvPr id="16" name="Espace réservé du texte 3">
            <a:extLst>
              <a:ext uri="{FF2B5EF4-FFF2-40B4-BE49-F238E27FC236}">
                <a16:creationId xmlns:a16="http://schemas.microsoft.com/office/drawing/2014/main" id="{289170AC-5779-D945-B44B-78F44204DC17}"/>
              </a:ext>
            </a:extLst>
          </p:cNvPr>
          <p:cNvSpPr txBox="1">
            <a:spLocks/>
          </p:cNvSpPr>
          <p:nvPr/>
        </p:nvSpPr>
        <p:spPr>
          <a:xfrm>
            <a:off x="1689100" y="2603500"/>
            <a:ext cx="19296380" cy="56503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a:spcBef>
                <a:spcPts val="1200"/>
              </a:spcBef>
              <a:spcAft>
                <a:spcPts val="1200"/>
              </a:spcAft>
              <a:buSzTx/>
              <a:buFont typeface="Wingdings" pitchFamily="2" charset="2"/>
              <a:buChar char="q"/>
            </a:pPr>
            <a:r>
              <a:rPr lang="fr-FR" sz="4000" dirty="0"/>
              <a:t>Pour que le découpage soit exploitable par le Marketing nous avons ciblé un nombre de clusters supérieur à  3 et plus petit que 7.</a:t>
            </a:r>
          </a:p>
          <a:p>
            <a:pPr>
              <a:spcBef>
                <a:spcPts val="1200"/>
              </a:spcBef>
              <a:spcAft>
                <a:spcPts val="1200"/>
              </a:spcAft>
              <a:buSzTx/>
              <a:buFont typeface="Wingdings" pitchFamily="2" charset="2"/>
              <a:buChar char="q"/>
            </a:pPr>
            <a:r>
              <a:rPr lang="fr-FR" sz="4000" dirty="0"/>
              <a:t>Nous avons choisi k=5 qui donne un bon score de coefficient </a:t>
            </a:r>
          </a:p>
          <a:p>
            <a:pPr>
              <a:spcBef>
                <a:spcPts val="1200"/>
              </a:spcBef>
              <a:spcAft>
                <a:spcPts val="1200"/>
              </a:spcAft>
              <a:buSzTx/>
              <a:buFont typeface="Wingdings" pitchFamily="2" charset="2"/>
              <a:buChar char="q"/>
            </a:pPr>
            <a:r>
              <a:rPr lang="fr-FR" sz="4000" dirty="0"/>
              <a:t>Les groupes sont homogènes et équilibrés</a:t>
            </a:r>
          </a:p>
          <a:p>
            <a:pPr>
              <a:spcBef>
                <a:spcPts val="1200"/>
              </a:spcBef>
              <a:spcAft>
                <a:spcPts val="1200"/>
              </a:spcAft>
              <a:buSzTx/>
              <a:buFont typeface="Wingdings" pitchFamily="2" charset="2"/>
              <a:buChar char="q"/>
            </a:pPr>
            <a:r>
              <a:rPr lang="fr-FR" sz="4000" dirty="0"/>
              <a:t>Nous obtenons des résultats similaires avec les 2 scénarios (</a:t>
            </a:r>
            <a:r>
              <a:rPr lang="fr-FR" sz="4000" dirty="0" err="1"/>
              <a:t>t</a:t>
            </a:r>
            <a:r>
              <a:rPr lang="fr-FR" sz="4000" dirty="0"/>
              <a:t>-SNE pour réduire les dimensions pour affichage)</a:t>
            </a:r>
          </a:p>
        </p:txBody>
      </p:sp>
      <p:grpSp>
        <p:nvGrpSpPr>
          <p:cNvPr id="19" name="Groupe 18">
            <a:extLst>
              <a:ext uri="{FF2B5EF4-FFF2-40B4-BE49-F238E27FC236}">
                <a16:creationId xmlns:a16="http://schemas.microsoft.com/office/drawing/2014/main" id="{2C634300-2179-004D-B3ED-641483B0BFEA}"/>
              </a:ext>
            </a:extLst>
          </p:cNvPr>
          <p:cNvGrpSpPr/>
          <p:nvPr/>
        </p:nvGrpSpPr>
        <p:grpSpPr>
          <a:xfrm>
            <a:off x="4728611" y="8494559"/>
            <a:ext cx="6071073" cy="4352819"/>
            <a:chOff x="17565380" y="3110805"/>
            <a:chExt cx="6071073" cy="4352819"/>
          </a:xfrm>
        </p:grpSpPr>
        <p:pic>
          <p:nvPicPr>
            <p:cNvPr id="20" name="Image 19">
              <a:extLst>
                <a:ext uri="{FF2B5EF4-FFF2-40B4-BE49-F238E27FC236}">
                  <a16:creationId xmlns:a16="http://schemas.microsoft.com/office/drawing/2014/main" id="{10BAE804-3401-2745-897A-A2A074818C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5380" y="3110805"/>
              <a:ext cx="6071073" cy="3942450"/>
            </a:xfrm>
            <a:prstGeom prst="rect">
              <a:avLst/>
            </a:prstGeom>
          </p:spPr>
        </p:pic>
        <p:sp>
          <p:nvSpPr>
            <p:cNvPr id="22" name="ZoneTexte 21">
              <a:extLst>
                <a:ext uri="{FF2B5EF4-FFF2-40B4-BE49-F238E27FC236}">
                  <a16:creationId xmlns:a16="http://schemas.microsoft.com/office/drawing/2014/main" id="{74E6F17C-1298-2344-B90C-1F1C9D8CDFBF}"/>
                </a:ext>
              </a:extLst>
            </p:cNvPr>
            <p:cNvSpPr txBox="1"/>
            <p:nvPr/>
          </p:nvSpPr>
          <p:spPr>
            <a:xfrm>
              <a:off x="19313450" y="7053255"/>
              <a:ext cx="2513509"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dirty="0">
                  <a:ln>
                    <a:noFill/>
                  </a:ln>
                  <a:solidFill>
                    <a:srgbClr val="000000"/>
                  </a:solidFill>
                  <a:effectLst/>
                  <a:uFillTx/>
                  <a:latin typeface="+mn-lt"/>
                  <a:ea typeface="+mn-ea"/>
                  <a:cs typeface="+mn-cs"/>
                  <a:sym typeface="Helvetica Light"/>
                </a:rPr>
                <a:t>Découpage aléatoire</a:t>
              </a:r>
            </a:p>
          </p:txBody>
        </p:sp>
      </p:grpSp>
      <p:grpSp>
        <p:nvGrpSpPr>
          <p:cNvPr id="23" name="Groupe 22">
            <a:extLst>
              <a:ext uri="{FF2B5EF4-FFF2-40B4-BE49-F238E27FC236}">
                <a16:creationId xmlns:a16="http://schemas.microsoft.com/office/drawing/2014/main" id="{DEF0CA45-08DF-1C47-AE2A-61C9CB9435A6}"/>
              </a:ext>
            </a:extLst>
          </p:cNvPr>
          <p:cNvGrpSpPr/>
          <p:nvPr/>
        </p:nvGrpSpPr>
        <p:grpSpPr>
          <a:xfrm>
            <a:off x="13380241" y="8494559"/>
            <a:ext cx="6009653" cy="4475819"/>
            <a:chOff x="13415410" y="8296442"/>
            <a:chExt cx="6009653" cy="4475819"/>
          </a:xfrm>
        </p:grpSpPr>
        <p:pic>
          <p:nvPicPr>
            <p:cNvPr id="24" name="Image 23">
              <a:extLst>
                <a:ext uri="{FF2B5EF4-FFF2-40B4-BE49-F238E27FC236}">
                  <a16:creationId xmlns:a16="http://schemas.microsoft.com/office/drawing/2014/main" id="{B42297B3-9B71-A548-8AEE-3DBB4BB84D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15410" y="8296442"/>
              <a:ext cx="6009653" cy="3942450"/>
            </a:xfrm>
            <a:prstGeom prst="rect">
              <a:avLst/>
            </a:prstGeom>
          </p:spPr>
        </p:pic>
        <p:sp>
          <p:nvSpPr>
            <p:cNvPr id="25" name="ZoneTexte 24">
              <a:extLst>
                <a:ext uri="{FF2B5EF4-FFF2-40B4-BE49-F238E27FC236}">
                  <a16:creationId xmlns:a16="http://schemas.microsoft.com/office/drawing/2014/main" id="{0D4C157C-2993-734D-B17F-1C8FAA2C39C1}"/>
                </a:ext>
              </a:extLst>
            </p:cNvPr>
            <p:cNvSpPr txBox="1"/>
            <p:nvPr/>
          </p:nvSpPr>
          <p:spPr>
            <a:xfrm>
              <a:off x="15112185" y="12361892"/>
              <a:ext cx="2616101"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dirty="0">
                  <a:ln>
                    <a:noFill/>
                  </a:ln>
                  <a:solidFill>
                    <a:srgbClr val="000000"/>
                  </a:solidFill>
                  <a:effectLst/>
                  <a:uFillTx/>
                  <a:latin typeface="+mn-lt"/>
                  <a:ea typeface="+mn-ea"/>
                  <a:cs typeface="+mn-cs"/>
                  <a:sym typeface="Helvetica Light"/>
                </a:rPr>
                <a:t>Découpage temporel</a:t>
              </a:r>
            </a:p>
          </p:txBody>
        </p:sp>
      </p:grpSp>
      <p:sp>
        <p:nvSpPr>
          <p:cNvPr id="3" name="Espace réservé du numéro de diapositive 2">
            <a:extLst>
              <a:ext uri="{FF2B5EF4-FFF2-40B4-BE49-F238E27FC236}">
                <a16:creationId xmlns:a16="http://schemas.microsoft.com/office/drawing/2014/main" id="{503C8052-B61D-7B44-828D-91B1901C26F2}"/>
              </a:ext>
            </a:extLst>
          </p:cNvPr>
          <p:cNvSpPr>
            <a:spLocks noGrp="1"/>
          </p:cNvSpPr>
          <p:nvPr>
            <p:ph type="sldNum" sz="quarter" idx="2"/>
          </p:nvPr>
        </p:nvSpPr>
        <p:spPr/>
        <p:txBody>
          <a:bodyPr/>
          <a:lstStyle/>
          <a:p>
            <a:fld id="{86CB4B4D-7CA3-9044-876B-883B54F8677D}" type="slidenum">
              <a:rPr lang="fr-RE" smtClean="0"/>
              <a:t>17</a:t>
            </a:fld>
            <a:endParaRPr lang="fr-RE" dirty="0"/>
          </a:p>
        </p:txBody>
      </p:sp>
    </p:spTree>
    <p:extLst>
      <p:ext uri="{BB962C8B-B14F-4D97-AF65-F5344CB8AC3E}">
        <p14:creationId xmlns:p14="http://schemas.microsoft.com/office/powerpoint/2010/main" val="8194577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Interprétation des clusters</a:t>
            </a:r>
          </a:p>
        </p:txBody>
      </p:sp>
      <p:pic>
        <p:nvPicPr>
          <p:cNvPr id="9" name="Image 8">
            <a:extLst>
              <a:ext uri="{FF2B5EF4-FFF2-40B4-BE49-F238E27FC236}">
                <a16:creationId xmlns:a16="http://schemas.microsoft.com/office/drawing/2014/main" id="{79418B4C-4E93-4748-9DCD-63D289ADD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8239" y="2976196"/>
            <a:ext cx="17677448" cy="3776297"/>
          </a:xfrm>
          <a:prstGeom prst="rect">
            <a:avLst/>
          </a:prstGeom>
        </p:spPr>
      </p:pic>
      <p:sp>
        <p:nvSpPr>
          <p:cNvPr id="16" name="Espace réservé du texte 3">
            <a:extLst>
              <a:ext uri="{FF2B5EF4-FFF2-40B4-BE49-F238E27FC236}">
                <a16:creationId xmlns:a16="http://schemas.microsoft.com/office/drawing/2014/main" id="{289170AC-5779-D945-B44B-78F44204DC17}"/>
              </a:ext>
            </a:extLst>
          </p:cNvPr>
          <p:cNvSpPr txBox="1">
            <a:spLocks/>
          </p:cNvSpPr>
          <p:nvPr/>
        </p:nvSpPr>
        <p:spPr>
          <a:xfrm>
            <a:off x="9575243" y="6868357"/>
            <a:ext cx="15263446" cy="614777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a:spcBef>
                <a:spcPts val="600"/>
              </a:spcBef>
              <a:spcAft>
                <a:spcPts val="600"/>
              </a:spcAft>
              <a:buSzTx/>
              <a:buFont typeface="Wingdings" pitchFamily="2" charset="2"/>
              <a:buChar char="q"/>
            </a:pPr>
            <a:r>
              <a:rPr lang="fr-FR" sz="3200" dirty="0"/>
              <a:t>1 : </a:t>
            </a:r>
            <a:r>
              <a:rPr lang="fr-FR" sz="3200" b="1" dirty="0"/>
              <a:t>clients fidèles </a:t>
            </a:r>
            <a:r>
              <a:rPr lang="fr-FR" sz="3200" dirty="0"/>
              <a:t>: ont achetés régulièrement et plus que la moyenne.</a:t>
            </a:r>
          </a:p>
          <a:p>
            <a:pPr>
              <a:spcBef>
                <a:spcPts val="600"/>
              </a:spcBef>
              <a:spcAft>
                <a:spcPts val="600"/>
              </a:spcAft>
              <a:buSzTx/>
              <a:buFont typeface="Wingdings" pitchFamily="2" charset="2"/>
              <a:buChar char="q"/>
            </a:pPr>
            <a:r>
              <a:rPr lang="fr-FR" sz="3200" dirty="0"/>
              <a:t>2 : </a:t>
            </a:r>
            <a:r>
              <a:rPr lang="fr-FR" sz="3200" b="1" dirty="0"/>
              <a:t>clients à haute val</a:t>
            </a:r>
            <a:r>
              <a:rPr lang="fr-FR" sz="3200" dirty="0"/>
              <a:t>eur : Ils ont un panier moyen élevé et ils reviennent faire des achats.</a:t>
            </a:r>
          </a:p>
          <a:p>
            <a:pPr>
              <a:spcBef>
                <a:spcPts val="600"/>
              </a:spcBef>
              <a:spcAft>
                <a:spcPts val="600"/>
              </a:spcAft>
              <a:buSzTx/>
              <a:buFont typeface="Wingdings" pitchFamily="2" charset="2"/>
              <a:buChar char="q"/>
            </a:pPr>
            <a:r>
              <a:rPr lang="fr-FR" sz="3200" dirty="0"/>
              <a:t>3 : </a:t>
            </a:r>
            <a:r>
              <a:rPr lang="fr-FR" sz="3200" b="1" dirty="0"/>
              <a:t>clients à potentiel </a:t>
            </a:r>
            <a:r>
              <a:rPr lang="fr-FR" sz="3200" dirty="0"/>
              <a:t>: clients rares mais qui ont un panier moyen très élevé.</a:t>
            </a:r>
          </a:p>
          <a:p>
            <a:pPr>
              <a:spcBef>
                <a:spcPts val="600"/>
              </a:spcBef>
              <a:spcAft>
                <a:spcPts val="600"/>
              </a:spcAft>
              <a:buSzTx/>
              <a:buFont typeface="Wingdings" pitchFamily="2" charset="2"/>
              <a:buChar char="q"/>
            </a:pPr>
            <a:r>
              <a:rPr lang="fr-FR" sz="3200" dirty="0"/>
              <a:t>4 : </a:t>
            </a:r>
            <a:r>
              <a:rPr lang="fr-FR" sz="3200" b="1" dirty="0"/>
              <a:t>clients standards </a:t>
            </a:r>
            <a:r>
              <a:rPr lang="fr-FR" sz="3200" dirty="0"/>
              <a:t>: clients qui ont acheté plusieurs fois mais pas de commandes très élevées.</a:t>
            </a:r>
          </a:p>
          <a:p>
            <a:pPr>
              <a:spcBef>
                <a:spcPts val="600"/>
              </a:spcBef>
              <a:spcAft>
                <a:spcPts val="600"/>
              </a:spcAft>
              <a:buSzTx/>
              <a:buFont typeface="Wingdings" pitchFamily="2" charset="2"/>
              <a:buChar char="q"/>
            </a:pPr>
            <a:r>
              <a:rPr lang="fr-FR" sz="3200" dirty="0"/>
              <a:t>0  : </a:t>
            </a:r>
            <a:r>
              <a:rPr lang="fr-FR" sz="3200" b="1" dirty="0"/>
              <a:t>clients à faible valeur </a:t>
            </a:r>
            <a:r>
              <a:rPr lang="fr-FR" sz="3200" dirty="0"/>
              <a:t>: ils ont de petits paniers d'achats et ne sont pas revenus pour la plupart</a:t>
            </a:r>
          </a:p>
        </p:txBody>
      </p:sp>
      <p:pic>
        <p:nvPicPr>
          <p:cNvPr id="15" name="Image 14">
            <a:extLst>
              <a:ext uri="{FF2B5EF4-FFF2-40B4-BE49-F238E27FC236}">
                <a16:creationId xmlns:a16="http://schemas.microsoft.com/office/drawing/2014/main" id="{AF44B820-A5D0-A541-912C-1533030D30D8}"/>
              </a:ext>
            </a:extLst>
          </p:cNvPr>
          <p:cNvPicPr>
            <a:picLocks noChangeAspect="1"/>
          </p:cNvPicPr>
          <p:nvPr/>
        </p:nvPicPr>
        <p:blipFill>
          <a:blip r:embed="rId4"/>
          <a:stretch>
            <a:fillRect/>
          </a:stretch>
        </p:blipFill>
        <p:spPr>
          <a:xfrm>
            <a:off x="199291" y="7265866"/>
            <a:ext cx="8921263" cy="5352758"/>
          </a:xfrm>
          <a:prstGeom prst="rect">
            <a:avLst/>
          </a:prstGeom>
        </p:spPr>
      </p:pic>
      <p:sp>
        <p:nvSpPr>
          <p:cNvPr id="3" name="Espace réservé du numéro de diapositive 2">
            <a:extLst>
              <a:ext uri="{FF2B5EF4-FFF2-40B4-BE49-F238E27FC236}">
                <a16:creationId xmlns:a16="http://schemas.microsoft.com/office/drawing/2014/main" id="{6C07D83F-A98E-D741-9061-07D9E72B6387}"/>
              </a:ext>
            </a:extLst>
          </p:cNvPr>
          <p:cNvSpPr>
            <a:spLocks noGrp="1"/>
          </p:cNvSpPr>
          <p:nvPr>
            <p:ph type="sldNum" sz="quarter" idx="2"/>
          </p:nvPr>
        </p:nvSpPr>
        <p:spPr/>
        <p:txBody>
          <a:bodyPr/>
          <a:lstStyle/>
          <a:p>
            <a:fld id="{86CB4B4D-7CA3-9044-876B-883B54F8677D}" type="slidenum">
              <a:rPr lang="fr-RE" smtClean="0"/>
              <a:t>18</a:t>
            </a:fld>
            <a:endParaRPr lang="fr-RE" dirty="0"/>
          </a:p>
        </p:txBody>
      </p:sp>
    </p:spTree>
    <p:extLst>
      <p:ext uri="{BB962C8B-B14F-4D97-AF65-F5344CB8AC3E}">
        <p14:creationId xmlns:p14="http://schemas.microsoft.com/office/powerpoint/2010/main" val="385608277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r>
              <a:rPr lang="fr-FR" dirty="0"/>
              <a:t>Apprentissage de la classification</a:t>
            </a:r>
            <a:endParaRPr dirty="0"/>
          </a:p>
        </p:txBody>
      </p:sp>
      <p:sp>
        <p:nvSpPr>
          <p:cNvPr id="2" name="Espace réservé du numéro de diapositive 1">
            <a:extLst>
              <a:ext uri="{FF2B5EF4-FFF2-40B4-BE49-F238E27FC236}">
                <a16:creationId xmlns:a16="http://schemas.microsoft.com/office/drawing/2014/main" id="{C7CB7196-FB7C-EE4B-A0BA-1DF3B8E7217C}"/>
              </a:ext>
            </a:extLst>
          </p:cNvPr>
          <p:cNvSpPr>
            <a:spLocks noGrp="1"/>
          </p:cNvSpPr>
          <p:nvPr>
            <p:ph type="sldNum" sz="quarter" idx="2"/>
          </p:nvPr>
        </p:nvSpPr>
        <p:spPr/>
        <p:txBody>
          <a:bodyPr/>
          <a:lstStyle/>
          <a:p>
            <a:fld id="{86CB4B4D-7CA3-9044-876B-883B54F8677D}" type="slidenum">
              <a:rPr lang="fr-RE" smtClean="0"/>
              <a:t>19</a:t>
            </a:fld>
            <a:endParaRPr lang="fr-RE"/>
          </a:p>
        </p:txBody>
      </p:sp>
    </p:spTree>
    <p:extLst>
      <p:ext uri="{BB962C8B-B14F-4D97-AF65-F5344CB8AC3E}">
        <p14:creationId xmlns:p14="http://schemas.microsoft.com/office/powerpoint/2010/main" val="332447285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Sommaire</a:t>
            </a:r>
          </a:p>
        </p:txBody>
      </p:sp>
      <p:sp>
        <p:nvSpPr>
          <p:cNvPr id="2" name="Espace réservé du texte 1"/>
          <p:cNvSpPr>
            <a:spLocks noGrp="1"/>
          </p:cNvSpPr>
          <p:nvPr>
            <p:ph type="body" idx="1"/>
          </p:nvPr>
        </p:nvSpPr>
        <p:spPr/>
        <p:txBody>
          <a:bodyPr/>
          <a:lstStyle/>
          <a:p>
            <a:r>
              <a:rPr lang="fr-FR" dirty="0"/>
              <a:t>Introduction</a:t>
            </a:r>
          </a:p>
          <a:p>
            <a:r>
              <a:rPr lang="fr-FR" dirty="0"/>
              <a:t>Analyse exploratoire des données</a:t>
            </a:r>
          </a:p>
          <a:p>
            <a:r>
              <a:rPr lang="fr-FR" dirty="0"/>
              <a:t>Classification des clients</a:t>
            </a:r>
          </a:p>
          <a:p>
            <a:r>
              <a:rPr lang="fr-FR" dirty="0"/>
              <a:t>Pistes de modélisations pour classement automatique des clients</a:t>
            </a:r>
          </a:p>
          <a:p>
            <a:r>
              <a:rPr lang="fr-FR" dirty="0"/>
              <a:t>Résultat et implémentation</a:t>
            </a:r>
          </a:p>
          <a:p>
            <a:r>
              <a:rPr lang="fr-FR" dirty="0"/>
              <a:t>Conclusion</a:t>
            </a:r>
          </a:p>
        </p:txBody>
      </p:sp>
      <p:sp>
        <p:nvSpPr>
          <p:cNvPr id="3" name="ZoneTexte 2"/>
          <p:cNvSpPr txBox="1"/>
          <p:nvPr/>
        </p:nvSpPr>
        <p:spPr>
          <a:xfrm>
            <a:off x="4945214" y="1392783"/>
            <a:ext cx="102657"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5" name="Espace réservé du numéro de diapositive 4">
            <a:extLst>
              <a:ext uri="{FF2B5EF4-FFF2-40B4-BE49-F238E27FC236}">
                <a16:creationId xmlns:a16="http://schemas.microsoft.com/office/drawing/2014/main" id="{A3CAF1A2-3908-2D43-91A0-B0B0F7DED791}"/>
              </a:ext>
            </a:extLst>
          </p:cNvPr>
          <p:cNvSpPr>
            <a:spLocks noGrp="1"/>
          </p:cNvSpPr>
          <p:nvPr>
            <p:ph type="sldNum" sz="quarter" idx="2"/>
          </p:nvPr>
        </p:nvSpPr>
        <p:spPr/>
        <p:txBody>
          <a:bodyPr/>
          <a:lstStyle/>
          <a:p>
            <a:fld id="{86CB4B4D-7CA3-9044-876B-883B54F8677D}" type="slidenum">
              <a:rPr lang="fr-RE" smtClean="0"/>
              <a:t>2</a:t>
            </a:fld>
            <a:endParaRPr lang="fr-RE" dirty="0"/>
          </a:p>
        </p:txBody>
      </p:sp>
    </p:spTree>
    <p:extLst>
      <p:ext uri="{BB962C8B-B14F-4D97-AF65-F5344CB8AC3E}">
        <p14:creationId xmlns:p14="http://schemas.microsoft.com/office/powerpoint/2010/main" val="25500326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L’objectif</a:t>
            </a:r>
          </a:p>
        </p:txBody>
      </p:sp>
      <p:sp>
        <p:nvSpPr>
          <p:cNvPr id="16" name="Espace réservé du texte 3">
            <a:extLst>
              <a:ext uri="{FF2B5EF4-FFF2-40B4-BE49-F238E27FC236}">
                <a16:creationId xmlns:a16="http://schemas.microsoft.com/office/drawing/2014/main" id="{0083A2C1-3326-C04F-890A-B93701068565}"/>
              </a:ext>
            </a:extLst>
          </p:cNvPr>
          <p:cNvSpPr txBox="1">
            <a:spLocks/>
          </p:cNvSpPr>
          <p:nvPr/>
        </p:nvSpPr>
        <p:spPr>
          <a:xfrm>
            <a:off x="1689100" y="2603500"/>
            <a:ext cx="21779328" cy="56503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a:spcBef>
                <a:spcPts val="1200"/>
              </a:spcBef>
              <a:spcAft>
                <a:spcPts val="1200"/>
              </a:spcAft>
              <a:buSzTx/>
              <a:buFont typeface="Wingdings" pitchFamily="2" charset="2"/>
              <a:buChar char="q"/>
            </a:pPr>
            <a:r>
              <a:rPr lang="fr-FR" sz="4000" dirty="0"/>
              <a:t>Trouver un modèle capable de prédire la catégorie d’un client</a:t>
            </a:r>
          </a:p>
          <a:p>
            <a:pPr>
              <a:spcBef>
                <a:spcPts val="1200"/>
              </a:spcBef>
              <a:spcAft>
                <a:spcPts val="1200"/>
              </a:spcAft>
              <a:buSzTx/>
              <a:buFont typeface="Wingdings" pitchFamily="2" charset="2"/>
              <a:buChar char="q"/>
            </a:pPr>
            <a:r>
              <a:rPr lang="fr-FR" sz="4000" dirty="0"/>
              <a:t>Le </a:t>
            </a:r>
            <a:r>
              <a:rPr lang="fr-FR" sz="4000" dirty="0" err="1"/>
              <a:t>clustering</a:t>
            </a:r>
            <a:r>
              <a:rPr lang="fr-FR" sz="4000" dirty="0"/>
              <a:t> défini précédemment servira comme variable cible pour l’apprentissage</a:t>
            </a:r>
          </a:p>
          <a:p>
            <a:pPr>
              <a:spcBef>
                <a:spcPts val="1200"/>
              </a:spcBef>
              <a:spcAft>
                <a:spcPts val="1200"/>
              </a:spcAft>
              <a:buSzTx/>
              <a:buFont typeface="Wingdings" pitchFamily="2" charset="2"/>
              <a:buChar char="q"/>
            </a:pPr>
            <a:r>
              <a:rPr lang="fr-FR" sz="4000" dirty="0"/>
              <a:t> Nous allons utiliser les jeux d’entrainement des 2 scénarios pour  »tuner » nos algorithmes de classification</a:t>
            </a:r>
          </a:p>
          <a:p>
            <a:pPr>
              <a:spcBef>
                <a:spcPts val="1200"/>
              </a:spcBef>
              <a:spcAft>
                <a:spcPts val="1200"/>
              </a:spcAft>
              <a:buSzTx/>
              <a:buFont typeface="Wingdings" pitchFamily="2" charset="2"/>
              <a:buChar char="q"/>
            </a:pPr>
            <a:r>
              <a:rPr lang="fr-FR" sz="4000" dirty="0"/>
              <a:t>Les jeux de tests (non utilisé pour le </a:t>
            </a:r>
            <a:r>
              <a:rPr lang="fr-FR" sz="4000" dirty="0" err="1"/>
              <a:t>clustering</a:t>
            </a:r>
            <a:r>
              <a:rPr lang="fr-FR" sz="4000" dirty="0"/>
              <a:t>) seront utilisés pour comparer les modèles et vérifier la qualité des prédictions.</a:t>
            </a:r>
          </a:p>
          <a:p>
            <a:pPr>
              <a:spcBef>
                <a:spcPts val="1200"/>
              </a:spcBef>
              <a:spcAft>
                <a:spcPts val="1200"/>
              </a:spcAft>
              <a:buSzTx/>
              <a:buFont typeface="Wingdings" pitchFamily="2" charset="2"/>
              <a:buChar char="q"/>
            </a:pPr>
            <a:endParaRPr lang="fr-FR" sz="4000" dirty="0"/>
          </a:p>
        </p:txBody>
      </p:sp>
      <p:sp>
        <p:nvSpPr>
          <p:cNvPr id="5" name="Rectangle 4">
            <a:extLst>
              <a:ext uri="{FF2B5EF4-FFF2-40B4-BE49-F238E27FC236}">
                <a16:creationId xmlns:a16="http://schemas.microsoft.com/office/drawing/2014/main" id="{00584977-9018-6C44-A908-FFA121B04076}"/>
              </a:ext>
            </a:extLst>
          </p:cNvPr>
          <p:cNvSpPr/>
          <p:nvPr/>
        </p:nvSpPr>
        <p:spPr>
          <a:xfrm>
            <a:off x="2851905" y="8856900"/>
            <a:ext cx="4294909" cy="2095891"/>
          </a:xfrm>
          <a:prstGeom prst="rect">
            <a:avLst/>
          </a:prstGeom>
          <a:solidFill>
            <a:schemeClr val="tx2">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Données</a:t>
            </a:r>
            <a:r>
              <a:rPr kumimoji="0" lang="fr-FR" sz="3200" b="0" i="0" u="none" strike="noStrike" cap="none" spc="0" normalizeH="0" dirty="0">
                <a:ln>
                  <a:noFill/>
                </a:ln>
                <a:solidFill>
                  <a:srgbClr val="FFFFFF"/>
                </a:solidFill>
                <a:effectLst/>
                <a:uFillTx/>
                <a:latin typeface="+mn-lt"/>
                <a:ea typeface="+mn-ea"/>
                <a:cs typeface="+mn-cs"/>
                <a:sym typeface="Helvetica Light"/>
              </a:rPr>
              <a:t> à exploiter</a:t>
            </a:r>
          </a:p>
        </p:txBody>
      </p:sp>
      <p:sp>
        <p:nvSpPr>
          <p:cNvPr id="6" name="Rectangle 5">
            <a:extLst>
              <a:ext uri="{FF2B5EF4-FFF2-40B4-BE49-F238E27FC236}">
                <a16:creationId xmlns:a16="http://schemas.microsoft.com/office/drawing/2014/main" id="{5AE1303F-5C55-0C4D-8AAB-34A419884559}"/>
              </a:ext>
            </a:extLst>
          </p:cNvPr>
          <p:cNvSpPr/>
          <p:nvPr/>
        </p:nvSpPr>
        <p:spPr>
          <a:xfrm>
            <a:off x="9626962" y="8519390"/>
            <a:ext cx="4294909" cy="1385455"/>
          </a:xfrm>
          <a:prstGeom prst="rect">
            <a:avLst/>
          </a:prstGeom>
          <a:solidFill>
            <a:schemeClr val="accent5">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Données</a:t>
            </a:r>
            <a:r>
              <a:rPr kumimoji="0" lang="fr-FR" sz="3200" b="0" i="0" u="none" strike="noStrike" cap="none" spc="0" normalizeH="0" dirty="0">
                <a:ln>
                  <a:noFill/>
                </a:ln>
                <a:solidFill>
                  <a:srgbClr val="FFFFFF"/>
                </a:solidFill>
                <a:effectLst/>
                <a:uFillTx/>
                <a:latin typeface="+mn-lt"/>
                <a:ea typeface="+mn-ea"/>
                <a:cs typeface="+mn-cs"/>
                <a:sym typeface="Helvetica Light"/>
              </a:rPr>
              <a:t> entrainement</a:t>
            </a: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7" name="Rectangle 6">
            <a:extLst>
              <a:ext uri="{FF2B5EF4-FFF2-40B4-BE49-F238E27FC236}">
                <a16:creationId xmlns:a16="http://schemas.microsoft.com/office/drawing/2014/main" id="{EF10555B-3056-0F47-9B59-E74BD7768770}"/>
              </a:ext>
            </a:extLst>
          </p:cNvPr>
          <p:cNvSpPr/>
          <p:nvPr/>
        </p:nvSpPr>
        <p:spPr>
          <a:xfrm>
            <a:off x="9626962" y="10667421"/>
            <a:ext cx="4294909" cy="675019"/>
          </a:xfrm>
          <a:prstGeom prst="rect">
            <a:avLst/>
          </a:prstGeom>
          <a:solidFill>
            <a:srgbClr val="00B05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Données</a:t>
            </a:r>
            <a:r>
              <a:rPr kumimoji="0" lang="fr-FR" sz="3200" b="0" i="0" u="none" strike="noStrike" cap="none" spc="0" normalizeH="0" dirty="0">
                <a:ln>
                  <a:noFill/>
                </a:ln>
                <a:solidFill>
                  <a:srgbClr val="FFFFFF"/>
                </a:solidFill>
                <a:effectLst/>
                <a:uFillTx/>
                <a:latin typeface="+mn-lt"/>
                <a:ea typeface="+mn-ea"/>
                <a:cs typeface="+mn-cs"/>
                <a:sym typeface="Helvetica Light"/>
              </a:rPr>
              <a:t> de test</a:t>
            </a: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cxnSp>
        <p:nvCxnSpPr>
          <p:cNvPr id="8" name="Connecteur en angle 7">
            <a:extLst>
              <a:ext uri="{FF2B5EF4-FFF2-40B4-BE49-F238E27FC236}">
                <a16:creationId xmlns:a16="http://schemas.microsoft.com/office/drawing/2014/main" id="{C3D7FA59-9BFE-624B-9275-BBF483637D3A}"/>
              </a:ext>
            </a:extLst>
          </p:cNvPr>
          <p:cNvCxnSpPr/>
          <p:nvPr/>
        </p:nvCxnSpPr>
        <p:spPr>
          <a:xfrm>
            <a:off x="7146814" y="10131518"/>
            <a:ext cx="2480148" cy="873412"/>
          </a:xfrm>
          <a:prstGeom prst="bentConnector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9" name="Connecteur en angle 8">
            <a:extLst>
              <a:ext uri="{FF2B5EF4-FFF2-40B4-BE49-F238E27FC236}">
                <a16:creationId xmlns:a16="http://schemas.microsoft.com/office/drawing/2014/main" id="{61B49775-CCB6-F94B-B871-6403E57BCA7E}"/>
              </a:ext>
            </a:extLst>
          </p:cNvPr>
          <p:cNvCxnSpPr/>
          <p:nvPr/>
        </p:nvCxnSpPr>
        <p:spPr>
          <a:xfrm flipV="1">
            <a:off x="7146814" y="9212117"/>
            <a:ext cx="2480148" cy="345787"/>
          </a:xfrm>
          <a:prstGeom prst="bentConnector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 name="ZoneTexte 9">
            <a:extLst>
              <a:ext uri="{FF2B5EF4-FFF2-40B4-BE49-F238E27FC236}">
                <a16:creationId xmlns:a16="http://schemas.microsoft.com/office/drawing/2014/main" id="{7F560307-0CE1-884C-BE6C-3998944EC9A5}"/>
              </a:ext>
            </a:extLst>
          </p:cNvPr>
          <p:cNvSpPr txBox="1"/>
          <p:nvPr/>
        </p:nvSpPr>
        <p:spPr>
          <a:xfrm>
            <a:off x="14071555" y="9834000"/>
            <a:ext cx="9713396"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000000"/>
                </a:solidFill>
                <a:effectLst/>
                <a:uFillTx/>
                <a:latin typeface="Helvetica Neue" charset="0"/>
                <a:ea typeface="Helvetica Neue" charset="0"/>
                <a:cs typeface="Helvetica Neue" charset="0"/>
                <a:sym typeface="Helvetica Light"/>
              </a:rPr>
              <a:t>1. Séparation en</a:t>
            </a:r>
            <a:r>
              <a:rPr kumimoji="0" lang="fr-FR" sz="3200" b="0" i="0" u="none" strike="noStrike" cap="none" spc="0" normalizeH="0" dirty="0">
                <a:ln>
                  <a:noFill/>
                </a:ln>
                <a:solidFill>
                  <a:srgbClr val="000000"/>
                </a:solidFill>
                <a:effectLst/>
                <a:uFillTx/>
                <a:latin typeface="Helvetica Neue" charset="0"/>
                <a:ea typeface="Helvetica Neue" charset="0"/>
                <a:cs typeface="Helvetica Neue" charset="0"/>
                <a:sym typeface="Helvetica Light"/>
              </a:rPr>
              <a:t> jeu d’entrainement et jeu de test</a:t>
            </a:r>
            <a:endParaRPr kumimoji="0" lang="fr-FR" sz="3200" b="0" i="0" u="none" strike="noStrike" cap="none" spc="0" normalizeH="0" baseline="0" dirty="0">
              <a:ln>
                <a:noFill/>
              </a:ln>
              <a:solidFill>
                <a:srgbClr val="000000"/>
              </a:solidFill>
              <a:effectLst/>
              <a:uFillTx/>
              <a:latin typeface="Helvetica Neue" charset="0"/>
              <a:ea typeface="Helvetica Neue" charset="0"/>
              <a:cs typeface="Helvetica Neue" charset="0"/>
              <a:sym typeface="Helvetica Light"/>
            </a:endParaRPr>
          </a:p>
        </p:txBody>
      </p:sp>
      <p:sp>
        <p:nvSpPr>
          <p:cNvPr id="3" name="Espace réservé du numéro de diapositive 2">
            <a:extLst>
              <a:ext uri="{FF2B5EF4-FFF2-40B4-BE49-F238E27FC236}">
                <a16:creationId xmlns:a16="http://schemas.microsoft.com/office/drawing/2014/main" id="{B265FCA6-39EB-9748-8600-42C8B8CBEE0F}"/>
              </a:ext>
            </a:extLst>
          </p:cNvPr>
          <p:cNvSpPr>
            <a:spLocks noGrp="1"/>
          </p:cNvSpPr>
          <p:nvPr>
            <p:ph type="sldNum" sz="quarter" idx="2"/>
          </p:nvPr>
        </p:nvSpPr>
        <p:spPr/>
        <p:txBody>
          <a:bodyPr/>
          <a:lstStyle/>
          <a:p>
            <a:fld id="{86CB4B4D-7CA3-9044-876B-883B54F8677D}" type="slidenum">
              <a:rPr lang="fr-RE" smtClean="0"/>
              <a:t>20</a:t>
            </a:fld>
            <a:endParaRPr lang="fr-RE" dirty="0"/>
          </a:p>
        </p:txBody>
      </p:sp>
    </p:spTree>
    <p:extLst>
      <p:ext uri="{BB962C8B-B14F-4D97-AF65-F5344CB8AC3E}">
        <p14:creationId xmlns:p14="http://schemas.microsoft.com/office/powerpoint/2010/main" val="97958817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Notre démarche d’évaluation de modèle</a:t>
            </a:r>
          </a:p>
        </p:txBody>
      </p:sp>
      <p:sp>
        <p:nvSpPr>
          <p:cNvPr id="10" name="ZoneTexte 9"/>
          <p:cNvSpPr txBox="1"/>
          <p:nvPr/>
        </p:nvSpPr>
        <p:spPr>
          <a:xfrm>
            <a:off x="520926" y="6462527"/>
            <a:ext cx="2381577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800" b="0" i="0" u="none" strike="noStrike" cap="none" spc="0" normalizeH="0" baseline="0" dirty="0">
                <a:ln>
                  <a:noFill/>
                </a:ln>
                <a:solidFill>
                  <a:srgbClr val="000000"/>
                </a:solidFill>
                <a:effectLst/>
                <a:uFillTx/>
                <a:latin typeface="Helvetica Neue" charset="0"/>
                <a:ea typeface="Helvetica Neue" charset="0"/>
                <a:cs typeface="Helvetica Neue" charset="0"/>
                <a:sym typeface="Helvetica Light"/>
              </a:rPr>
              <a:t>2. Evaluation</a:t>
            </a:r>
            <a:r>
              <a:rPr kumimoji="0" lang="fr-FR" sz="2800" b="0" i="0" u="none" strike="noStrike" cap="none" spc="0" normalizeH="0" dirty="0">
                <a:ln>
                  <a:noFill/>
                </a:ln>
                <a:solidFill>
                  <a:srgbClr val="000000"/>
                </a:solidFill>
                <a:effectLst/>
                <a:uFillTx/>
                <a:latin typeface="Helvetica Neue" charset="0"/>
                <a:ea typeface="Helvetica Neue" charset="0"/>
                <a:cs typeface="Helvetica Neue" charset="0"/>
                <a:sym typeface="Helvetica Light"/>
              </a:rPr>
              <a:t> de différentes valeurs d’hyper-paramètres par une rechercher sur grille </a:t>
            </a:r>
            <a:r>
              <a:rPr lang="fr-FR" sz="2800" dirty="0">
                <a:latin typeface="Helvetica Neue" charset="0"/>
                <a:ea typeface="Helvetica Neue" charset="0"/>
                <a:cs typeface="Helvetica Neue" charset="0"/>
              </a:rPr>
              <a:t>e</a:t>
            </a:r>
            <a:r>
              <a:rPr lang="fr-FR" sz="2800" baseline="0" dirty="0">
                <a:latin typeface="Helvetica Neue" charset="0"/>
                <a:ea typeface="Helvetica Neue" charset="0"/>
                <a:cs typeface="Helvetica Neue" charset="0"/>
              </a:rPr>
              <a:t>t</a:t>
            </a:r>
            <a:r>
              <a:rPr lang="fr-FR" sz="2800" dirty="0">
                <a:latin typeface="Helvetica Neue" charset="0"/>
                <a:ea typeface="Helvetica Neue" charset="0"/>
                <a:cs typeface="Helvetica Neue" charset="0"/>
              </a:rPr>
              <a:t> une validation croisée pour trouver la meilleure performance</a:t>
            </a:r>
            <a:endParaRPr kumimoji="0" lang="fr-FR" sz="2800" b="0" i="0" u="none" strike="noStrike" cap="none" spc="0" normalizeH="0" baseline="0" dirty="0">
              <a:ln>
                <a:noFill/>
              </a:ln>
              <a:solidFill>
                <a:srgbClr val="000000"/>
              </a:solidFill>
              <a:effectLst/>
              <a:uFillTx/>
              <a:latin typeface="Helvetica Neue" charset="0"/>
              <a:ea typeface="Helvetica Neue" charset="0"/>
              <a:cs typeface="Helvetica Neue" charset="0"/>
              <a:sym typeface="Helvetica Light"/>
            </a:endParaRPr>
          </a:p>
        </p:txBody>
      </p:sp>
      <p:sp>
        <p:nvSpPr>
          <p:cNvPr id="4" name="Rectangle à coins arrondis 3"/>
          <p:cNvSpPr/>
          <p:nvPr/>
        </p:nvSpPr>
        <p:spPr>
          <a:xfrm>
            <a:off x="13177970" y="3580339"/>
            <a:ext cx="3657600" cy="1808915"/>
          </a:xfrm>
          <a:prstGeom prst="round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Algorithme d’apprentissage</a:t>
            </a:r>
          </a:p>
        </p:txBody>
      </p:sp>
      <p:pic>
        <p:nvPicPr>
          <p:cNvPr id="7" name="Image 6"/>
          <p:cNvPicPr>
            <a:picLocks noChangeAspect="1"/>
          </p:cNvPicPr>
          <p:nvPr/>
        </p:nvPicPr>
        <p:blipFill>
          <a:blip r:embed="rId4"/>
          <a:stretch>
            <a:fillRect/>
          </a:stretch>
        </p:blipFill>
        <p:spPr>
          <a:xfrm>
            <a:off x="18781083" y="2951971"/>
            <a:ext cx="762000" cy="736600"/>
          </a:xfrm>
          <a:prstGeom prst="rect">
            <a:avLst/>
          </a:prstGeom>
        </p:spPr>
      </p:pic>
      <p:sp>
        <p:nvSpPr>
          <p:cNvPr id="20" name="ZoneTexte 19"/>
          <p:cNvSpPr txBox="1"/>
          <p:nvPr/>
        </p:nvSpPr>
        <p:spPr>
          <a:xfrm>
            <a:off x="19635781" y="3145864"/>
            <a:ext cx="1282402"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600" b="0" i="0" u="none" strike="noStrike" cap="none" spc="0" normalizeH="0" baseline="0" dirty="0">
                <a:ln>
                  <a:noFill/>
                </a:ln>
                <a:solidFill>
                  <a:srgbClr val="000000"/>
                </a:solidFill>
                <a:effectLst/>
                <a:uFillTx/>
                <a:latin typeface="Helvetica Neue" charset="0"/>
                <a:ea typeface="Helvetica Neue" charset="0"/>
                <a:cs typeface="Helvetica Neue" charset="0"/>
                <a:sym typeface="Helvetica Light"/>
              </a:rPr>
              <a:t>Performance</a:t>
            </a:r>
          </a:p>
        </p:txBody>
      </p:sp>
      <p:pic>
        <p:nvPicPr>
          <p:cNvPr id="22" name="Image 21"/>
          <p:cNvPicPr>
            <a:picLocks noChangeAspect="1"/>
          </p:cNvPicPr>
          <p:nvPr/>
        </p:nvPicPr>
        <p:blipFill>
          <a:blip r:embed="rId4"/>
          <a:stretch>
            <a:fillRect/>
          </a:stretch>
        </p:blipFill>
        <p:spPr>
          <a:xfrm>
            <a:off x="18781083" y="4082261"/>
            <a:ext cx="762000" cy="736600"/>
          </a:xfrm>
          <a:prstGeom prst="rect">
            <a:avLst/>
          </a:prstGeom>
        </p:spPr>
      </p:pic>
      <p:sp>
        <p:nvSpPr>
          <p:cNvPr id="23" name="ZoneTexte 22"/>
          <p:cNvSpPr txBox="1"/>
          <p:nvPr/>
        </p:nvSpPr>
        <p:spPr>
          <a:xfrm>
            <a:off x="19635781" y="4276154"/>
            <a:ext cx="1282402"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600" b="0" i="0" u="none" strike="noStrike" cap="none" spc="0" normalizeH="0" baseline="0" dirty="0">
                <a:ln>
                  <a:noFill/>
                </a:ln>
                <a:solidFill>
                  <a:srgbClr val="000000"/>
                </a:solidFill>
                <a:effectLst/>
                <a:uFillTx/>
                <a:latin typeface="Helvetica Neue" charset="0"/>
                <a:ea typeface="Helvetica Neue" charset="0"/>
                <a:cs typeface="Helvetica Neue" charset="0"/>
                <a:sym typeface="Helvetica Light"/>
              </a:rPr>
              <a:t>Performance</a:t>
            </a:r>
          </a:p>
        </p:txBody>
      </p:sp>
      <p:pic>
        <p:nvPicPr>
          <p:cNvPr id="24" name="Image 23"/>
          <p:cNvPicPr>
            <a:picLocks noChangeAspect="1"/>
          </p:cNvPicPr>
          <p:nvPr/>
        </p:nvPicPr>
        <p:blipFill>
          <a:blip r:embed="rId4"/>
          <a:stretch>
            <a:fillRect/>
          </a:stretch>
        </p:blipFill>
        <p:spPr>
          <a:xfrm>
            <a:off x="18781083" y="5389254"/>
            <a:ext cx="762000" cy="736600"/>
          </a:xfrm>
          <a:prstGeom prst="rect">
            <a:avLst/>
          </a:prstGeom>
        </p:spPr>
      </p:pic>
      <p:sp>
        <p:nvSpPr>
          <p:cNvPr id="25" name="ZoneTexte 24"/>
          <p:cNvSpPr txBox="1"/>
          <p:nvPr/>
        </p:nvSpPr>
        <p:spPr>
          <a:xfrm>
            <a:off x="19635781" y="5583147"/>
            <a:ext cx="1282402"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600" b="0" i="0" u="none" strike="noStrike" cap="none" spc="0" normalizeH="0" baseline="0" dirty="0">
                <a:ln>
                  <a:noFill/>
                </a:ln>
                <a:solidFill>
                  <a:srgbClr val="000000"/>
                </a:solidFill>
                <a:effectLst/>
                <a:uFillTx/>
                <a:latin typeface="Helvetica Neue" charset="0"/>
                <a:ea typeface="Helvetica Neue" charset="0"/>
                <a:cs typeface="Helvetica Neue" charset="0"/>
                <a:sym typeface="Helvetica Light"/>
              </a:rPr>
              <a:t>Performance</a:t>
            </a:r>
          </a:p>
        </p:txBody>
      </p:sp>
      <p:sp>
        <p:nvSpPr>
          <p:cNvPr id="28" name="Rectangle 27"/>
          <p:cNvSpPr/>
          <p:nvPr/>
        </p:nvSpPr>
        <p:spPr>
          <a:xfrm>
            <a:off x="2692040" y="3748785"/>
            <a:ext cx="4294909" cy="1385455"/>
          </a:xfrm>
          <a:prstGeom prst="rect">
            <a:avLst/>
          </a:prstGeom>
          <a:solidFill>
            <a:schemeClr val="accent5">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Données</a:t>
            </a:r>
            <a:r>
              <a:rPr kumimoji="0" lang="fr-FR" sz="3200" b="0" i="0" u="none" strike="noStrike" cap="none" spc="0" normalizeH="0" dirty="0">
                <a:ln>
                  <a:noFill/>
                </a:ln>
                <a:solidFill>
                  <a:srgbClr val="FFFFFF"/>
                </a:solidFill>
                <a:effectLst/>
                <a:uFillTx/>
                <a:latin typeface="+mn-lt"/>
                <a:ea typeface="+mn-ea"/>
                <a:cs typeface="+mn-cs"/>
                <a:sym typeface="Helvetica Light"/>
              </a:rPr>
              <a:t> entrainement</a:t>
            </a: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1" name="Trapèze 10"/>
          <p:cNvSpPr/>
          <p:nvPr/>
        </p:nvSpPr>
        <p:spPr>
          <a:xfrm>
            <a:off x="8490075" y="3465616"/>
            <a:ext cx="3186545" cy="386933"/>
          </a:xfrm>
          <a:prstGeom prst="trapezoid">
            <a:avLst/>
          </a:prstGeom>
          <a:solidFill>
            <a:schemeClr val="accent4">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Hyper-paramètres</a:t>
            </a:r>
          </a:p>
        </p:txBody>
      </p:sp>
      <p:sp>
        <p:nvSpPr>
          <p:cNvPr id="29" name="Trapèze 28"/>
          <p:cNvSpPr/>
          <p:nvPr/>
        </p:nvSpPr>
        <p:spPr>
          <a:xfrm>
            <a:off x="8490074" y="4348080"/>
            <a:ext cx="3186545" cy="386933"/>
          </a:xfrm>
          <a:prstGeom prst="trapezoid">
            <a:avLst/>
          </a:prstGeom>
          <a:solidFill>
            <a:schemeClr val="accent4">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Hyper-paramètres</a:t>
            </a:r>
          </a:p>
        </p:txBody>
      </p:sp>
      <p:sp>
        <p:nvSpPr>
          <p:cNvPr id="30" name="Trapèze 29"/>
          <p:cNvSpPr/>
          <p:nvPr/>
        </p:nvSpPr>
        <p:spPr>
          <a:xfrm>
            <a:off x="8490074" y="5403919"/>
            <a:ext cx="3186545" cy="386933"/>
          </a:xfrm>
          <a:prstGeom prst="trapezoid">
            <a:avLst/>
          </a:prstGeom>
          <a:solidFill>
            <a:schemeClr val="accent4">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Hyper-paramètres</a:t>
            </a:r>
          </a:p>
        </p:txBody>
      </p:sp>
      <p:sp>
        <p:nvSpPr>
          <p:cNvPr id="32" name="Flèche vers la droite 31"/>
          <p:cNvSpPr/>
          <p:nvPr/>
        </p:nvSpPr>
        <p:spPr>
          <a:xfrm>
            <a:off x="7192216" y="4366940"/>
            <a:ext cx="872652" cy="425509"/>
          </a:xfrm>
          <a:prstGeom prst="rightArrow">
            <a:avLst/>
          </a:prstGeom>
          <a:solidFill>
            <a:schemeClr val="tx1"/>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3" name="Flèche vers la droite 32"/>
          <p:cNvSpPr/>
          <p:nvPr/>
        </p:nvSpPr>
        <p:spPr>
          <a:xfrm>
            <a:off x="12212620" y="4366939"/>
            <a:ext cx="872652" cy="425509"/>
          </a:xfrm>
          <a:prstGeom prst="rightArrow">
            <a:avLst/>
          </a:prstGeom>
          <a:solidFill>
            <a:schemeClr val="tx1"/>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4" name="Flèche vers la droite 33"/>
          <p:cNvSpPr/>
          <p:nvPr/>
        </p:nvSpPr>
        <p:spPr>
          <a:xfrm>
            <a:off x="17513485" y="4237805"/>
            <a:ext cx="872652" cy="425509"/>
          </a:xfrm>
          <a:prstGeom prst="rightArrow">
            <a:avLst/>
          </a:prstGeom>
          <a:solidFill>
            <a:schemeClr val="tx1"/>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6" name="Rectangle à coins arrondis 35"/>
          <p:cNvSpPr/>
          <p:nvPr/>
        </p:nvSpPr>
        <p:spPr>
          <a:xfrm>
            <a:off x="11349170" y="8562641"/>
            <a:ext cx="3657600" cy="1808915"/>
          </a:xfrm>
          <a:prstGeom prst="round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Algorithme d’apprentissage</a:t>
            </a:r>
          </a:p>
        </p:txBody>
      </p:sp>
      <p:sp>
        <p:nvSpPr>
          <p:cNvPr id="39" name="Flèche vers la droite 38"/>
          <p:cNvSpPr/>
          <p:nvPr/>
        </p:nvSpPr>
        <p:spPr>
          <a:xfrm>
            <a:off x="10086471" y="8997231"/>
            <a:ext cx="872652" cy="425509"/>
          </a:xfrm>
          <a:prstGeom prst="rightArrow">
            <a:avLst/>
          </a:prstGeom>
          <a:solidFill>
            <a:schemeClr val="tx1"/>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40" name="Flèche vers la droite 39"/>
          <p:cNvSpPr/>
          <p:nvPr/>
        </p:nvSpPr>
        <p:spPr>
          <a:xfrm>
            <a:off x="15192654" y="9121354"/>
            <a:ext cx="872652" cy="425509"/>
          </a:xfrm>
          <a:prstGeom prst="rightArrow">
            <a:avLst/>
          </a:prstGeom>
          <a:solidFill>
            <a:schemeClr val="tx1"/>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42" name="ZoneTexte 41"/>
          <p:cNvSpPr txBox="1"/>
          <p:nvPr/>
        </p:nvSpPr>
        <p:spPr>
          <a:xfrm>
            <a:off x="5594867" y="10875150"/>
            <a:ext cx="11229172"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800" b="0" i="0" u="none" strike="noStrike" cap="none" spc="0" normalizeH="0" baseline="0" dirty="0">
                <a:ln>
                  <a:noFill/>
                </a:ln>
                <a:solidFill>
                  <a:srgbClr val="000000"/>
                </a:solidFill>
                <a:effectLst/>
                <a:uFillTx/>
                <a:latin typeface="Helvetica Neue" charset="0"/>
                <a:ea typeface="Helvetica Neue" charset="0"/>
                <a:cs typeface="Helvetica Neue" charset="0"/>
                <a:sym typeface="Helvetica Light"/>
              </a:rPr>
              <a:t>3. On évalue notre algorithme sur les meilleures valeurs des hyper-paramètres avec les données de test. </a:t>
            </a:r>
          </a:p>
        </p:txBody>
      </p:sp>
      <p:sp>
        <p:nvSpPr>
          <p:cNvPr id="37" name="Trapèze 36"/>
          <p:cNvSpPr/>
          <p:nvPr/>
        </p:nvSpPr>
        <p:spPr>
          <a:xfrm>
            <a:off x="11667112" y="10185054"/>
            <a:ext cx="3186545" cy="386933"/>
          </a:xfrm>
          <a:prstGeom prst="trapezoid">
            <a:avLst/>
          </a:prstGeom>
          <a:solidFill>
            <a:schemeClr val="accent4">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chemeClr val="tx1"/>
                </a:solidFill>
                <a:effectLst/>
                <a:uFillTx/>
                <a:latin typeface="+mn-lt"/>
                <a:ea typeface="+mn-ea"/>
                <a:cs typeface="+mn-cs"/>
                <a:sym typeface="Helvetica Light"/>
              </a:rPr>
              <a:t>Hyper-paramètres</a:t>
            </a:r>
          </a:p>
        </p:txBody>
      </p:sp>
      <p:sp>
        <p:nvSpPr>
          <p:cNvPr id="52" name="Rectangle 51">
            <a:extLst>
              <a:ext uri="{FF2B5EF4-FFF2-40B4-BE49-F238E27FC236}">
                <a16:creationId xmlns:a16="http://schemas.microsoft.com/office/drawing/2014/main" id="{F5D6D9FF-C98A-554A-8AFC-1596DB4A6798}"/>
              </a:ext>
            </a:extLst>
          </p:cNvPr>
          <p:cNvSpPr/>
          <p:nvPr/>
        </p:nvSpPr>
        <p:spPr>
          <a:xfrm>
            <a:off x="6333134" y="8944218"/>
            <a:ext cx="3415053" cy="649008"/>
          </a:xfrm>
          <a:prstGeom prst="rect">
            <a:avLst/>
          </a:prstGeom>
          <a:solidFill>
            <a:srgbClr val="00B05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200" b="0" i="0" u="none" strike="noStrike" cap="none" spc="0" normalizeH="0" baseline="0" dirty="0">
                <a:ln>
                  <a:noFill/>
                </a:ln>
                <a:solidFill>
                  <a:srgbClr val="FFFFFF"/>
                </a:solidFill>
                <a:effectLst/>
                <a:uFillTx/>
                <a:latin typeface="+mn-lt"/>
                <a:ea typeface="+mn-ea"/>
                <a:cs typeface="+mn-cs"/>
                <a:sym typeface="Helvetica Light"/>
              </a:rPr>
              <a:t>Données</a:t>
            </a:r>
            <a:r>
              <a:rPr kumimoji="0" lang="fr-FR" sz="3200" b="0" i="0" u="none" strike="noStrike" cap="none" spc="0" normalizeH="0" dirty="0">
                <a:ln>
                  <a:noFill/>
                </a:ln>
                <a:solidFill>
                  <a:srgbClr val="FFFFFF"/>
                </a:solidFill>
                <a:effectLst/>
                <a:uFillTx/>
                <a:latin typeface="+mn-lt"/>
                <a:ea typeface="+mn-ea"/>
                <a:cs typeface="+mn-cs"/>
                <a:sym typeface="Helvetica Light"/>
              </a:rPr>
              <a:t> de test</a:t>
            </a:r>
            <a:endParaRPr kumimoji="0" lang="fr-FR"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3" name="Rectangle avec coin diagonal arrondi 52">
            <a:extLst>
              <a:ext uri="{FF2B5EF4-FFF2-40B4-BE49-F238E27FC236}">
                <a16:creationId xmlns:a16="http://schemas.microsoft.com/office/drawing/2014/main" id="{B2210446-EA20-7A42-8DF5-E014763C2F80}"/>
              </a:ext>
            </a:extLst>
          </p:cNvPr>
          <p:cNvSpPr/>
          <p:nvPr/>
        </p:nvSpPr>
        <p:spPr>
          <a:xfrm>
            <a:off x="16251190" y="8341496"/>
            <a:ext cx="2299855" cy="522129"/>
          </a:xfrm>
          <a:prstGeom prst="round2DiagRect">
            <a:avLst/>
          </a:prstGeom>
          <a:solidFill>
            <a:srgbClr val="FF00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0" i="0" u="none" strike="noStrike" cap="none" spc="0" normalizeH="0" baseline="0" dirty="0">
                <a:ln>
                  <a:noFill/>
                </a:ln>
                <a:solidFill>
                  <a:srgbClr val="FFFFFF"/>
                </a:solidFill>
                <a:effectLst/>
                <a:uFillTx/>
                <a:latin typeface="+mn-lt"/>
                <a:ea typeface="+mn-ea"/>
                <a:cs typeface="+mn-cs"/>
                <a:sym typeface="Helvetica Light"/>
              </a:rPr>
              <a:t>Prédiction</a:t>
            </a:r>
          </a:p>
        </p:txBody>
      </p:sp>
      <p:sp>
        <p:nvSpPr>
          <p:cNvPr id="54" name="Rectangle avec coin diagonal arrondi 53">
            <a:extLst>
              <a:ext uri="{FF2B5EF4-FFF2-40B4-BE49-F238E27FC236}">
                <a16:creationId xmlns:a16="http://schemas.microsoft.com/office/drawing/2014/main" id="{E9189565-13BD-DE4E-8118-64F60022CD4C}"/>
              </a:ext>
            </a:extLst>
          </p:cNvPr>
          <p:cNvSpPr/>
          <p:nvPr/>
        </p:nvSpPr>
        <p:spPr>
          <a:xfrm>
            <a:off x="16321617" y="9877943"/>
            <a:ext cx="2637801" cy="522129"/>
          </a:xfrm>
          <a:prstGeom prst="round2DiagRect">
            <a:avLst/>
          </a:prstGeom>
          <a:solidFill>
            <a:srgbClr val="00B05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0" i="0" u="none" strike="noStrike" cap="none" spc="0" normalizeH="0" baseline="0" dirty="0">
                <a:ln>
                  <a:noFill/>
                </a:ln>
                <a:solidFill>
                  <a:srgbClr val="FFFFFF"/>
                </a:solidFill>
                <a:effectLst/>
                <a:uFillTx/>
                <a:latin typeface="+mn-lt"/>
                <a:ea typeface="+mn-ea"/>
                <a:cs typeface="+mn-cs"/>
                <a:sym typeface="Helvetica Light"/>
              </a:rPr>
              <a:t>Cluster K-</a:t>
            </a:r>
            <a:r>
              <a:rPr kumimoji="0" lang="fr-FR" sz="2400" b="0" i="0" u="none" strike="noStrike" cap="none" spc="0" normalizeH="0" baseline="0" dirty="0" err="1">
                <a:ln>
                  <a:noFill/>
                </a:ln>
                <a:solidFill>
                  <a:srgbClr val="FFFFFF"/>
                </a:solidFill>
                <a:effectLst/>
                <a:uFillTx/>
                <a:latin typeface="+mn-lt"/>
                <a:ea typeface="+mn-ea"/>
                <a:cs typeface="+mn-cs"/>
                <a:sym typeface="Helvetica Light"/>
              </a:rPr>
              <a:t>Means</a:t>
            </a:r>
            <a:endParaRPr kumimoji="0" lang="fr-FR"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 name="Espace réservé du numéro de diapositive 2">
            <a:extLst>
              <a:ext uri="{FF2B5EF4-FFF2-40B4-BE49-F238E27FC236}">
                <a16:creationId xmlns:a16="http://schemas.microsoft.com/office/drawing/2014/main" id="{593CF8E7-AD98-7941-A25F-048609CA1D3C}"/>
              </a:ext>
            </a:extLst>
          </p:cNvPr>
          <p:cNvSpPr>
            <a:spLocks noGrp="1"/>
          </p:cNvSpPr>
          <p:nvPr>
            <p:ph type="sldNum" sz="quarter" idx="2"/>
          </p:nvPr>
        </p:nvSpPr>
        <p:spPr/>
        <p:txBody>
          <a:bodyPr/>
          <a:lstStyle/>
          <a:p>
            <a:fld id="{86CB4B4D-7CA3-9044-876B-883B54F8677D}" type="slidenum">
              <a:rPr lang="fr-RE" smtClean="0"/>
              <a:t>21</a:t>
            </a:fld>
            <a:endParaRPr lang="fr-RE" dirty="0"/>
          </a:p>
        </p:txBody>
      </p:sp>
    </p:spTree>
    <p:extLst>
      <p:ext uri="{BB962C8B-B14F-4D97-AF65-F5344CB8AC3E}">
        <p14:creationId xmlns:p14="http://schemas.microsoft.com/office/powerpoint/2010/main" val="149766216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algorithmes testés – hyper-paramètres</a:t>
            </a:r>
          </a:p>
        </p:txBody>
      </p:sp>
      <p:graphicFrame>
        <p:nvGraphicFramePr>
          <p:cNvPr id="7" name="Tableau 6">
            <a:extLst>
              <a:ext uri="{FF2B5EF4-FFF2-40B4-BE49-F238E27FC236}">
                <a16:creationId xmlns:a16="http://schemas.microsoft.com/office/drawing/2014/main" id="{6D1C48D1-3B8A-014F-BAB6-8F78172B5270}"/>
              </a:ext>
            </a:extLst>
          </p:cNvPr>
          <p:cNvGraphicFramePr>
            <a:graphicFrameLocks noGrp="1"/>
          </p:cNvGraphicFramePr>
          <p:nvPr>
            <p:extLst>
              <p:ext uri="{D42A27DB-BD31-4B8C-83A1-F6EECF244321}">
                <p14:modId xmlns:p14="http://schemas.microsoft.com/office/powerpoint/2010/main" val="283913854"/>
              </p:ext>
            </p:extLst>
          </p:nvPr>
        </p:nvGraphicFramePr>
        <p:xfrm>
          <a:off x="2024184" y="3021947"/>
          <a:ext cx="20378616" cy="8905010"/>
        </p:xfrm>
        <a:graphic>
          <a:graphicData uri="http://schemas.openxmlformats.org/drawingml/2006/table">
            <a:tbl>
              <a:tblPr firstRow="1" bandRow="1">
                <a:tableStyleId>{D7AC3CCA-C797-4891-BE02-D94E43425B78}</a:tableStyleId>
              </a:tblPr>
              <a:tblGrid>
                <a:gridCol w="6695273">
                  <a:extLst>
                    <a:ext uri="{9D8B030D-6E8A-4147-A177-3AD203B41FA5}">
                      <a16:colId xmlns:a16="http://schemas.microsoft.com/office/drawing/2014/main" val="2283768927"/>
                    </a:ext>
                  </a:extLst>
                </a:gridCol>
                <a:gridCol w="13683343">
                  <a:extLst>
                    <a:ext uri="{9D8B030D-6E8A-4147-A177-3AD203B41FA5}">
                      <a16:colId xmlns:a16="http://schemas.microsoft.com/office/drawing/2014/main" val="129383596"/>
                    </a:ext>
                  </a:extLst>
                </a:gridCol>
              </a:tblGrid>
              <a:tr h="1240615">
                <a:tc>
                  <a:txBody>
                    <a:bodyPr/>
                    <a:lstStyle/>
                    <a:p>
                      <a:pPr algn="ctr"/>
                      <a:r>
                        <a:rPr lang="fr-FR" sz="3600" b="1" dirty="0"/>
                        <a:t>SVM</a:t>
                      </a:r>
                    </a:p>
                  </a:txBody>
                  <a:tcPr anchor="ctr">
                    <a:solidFill>
                      <a:schemeClr val="bg1">
                        <a:lumMod val="95000"/>
                      </a:schemeClr>
                    </a:solidFill>
                  </a:tcPr>
                </a:tc>
                <a:tc>
                  <a:txBody>
                    <a:bodyPr/>
                    <a:lstStyle/>
                    <a:p>
                      <a:pPr marL="571500" lvl="1" indent="-571500" algn="l">
                        <a:buFont typeface="Arial" panose="020B0604020202020204" pitchFamily="34" charset="0"/>
                        <a:buChar char="•"/>
                      </a:pPr>
                      <a:r>
                        <a:rPr lang="fr-FR" sz="3600" b="0" dirty="0"/>
                        <a:t>Largeur de la marge</a:t>
                      </a:r>
                    </a:p>
                  </a:txBody>
                  <a:tcPr anchor="ctr">
                    <a:solidFill>
                      <a:schemeClr val="bg1">
                        <a:lumMod val="95000"/>
                      </a:schemeClr>
                    </a:solidFill>
                  </a:tcPr>
                </a:tc>
                <a:extLst>
                  <a:ext uri="{0D108BD9-81ED-4DB2-BD59-A6C34878D82A}">
                    <a16:rowId xmlns:a16="http://schemas.microsoft.com/office/drawing/2014/main" val="1872055981"/>
                  </a:ext>
                </a:extLst>
              </a:tr>
              <a:tr h="1431075">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fr-FR" sz="3600" b="1" dirty="0"/>
                        <a:t>Régression Logistique</a:t>
                      </a:r>
                    </a:p>
                  </a:txBody>
                  <a:tcPr anchor="ctr">
                    <a:solidFill>
                      <a:schemeClr val="bg1">
                        <a:lumMod val="85000"/>
                      </a:schemeClr>
                    </a:solidFill>
                  </a:tcPr>
                </a:tc>
                <a:tc>
                  <a:txBody>
                    <a:bodyPr/>
                    <a:lstStyle/>
                    <a:p>
                      <a:pPr marL="571500" lvl="1" indent="-571500" algn="l">
                        <a:buFont typeface="Arial" panose="020B0604020202020204" pitchFamily="34" charset="0"/>
                        <a:buChar char="•"/>
                      </a:pPr>
                      <a:r>
                        <a:rPr lang="fr-FR" sz="3600" b="0" dirty="0"/>
                        <a:t>La régularisation</a:t>
                      </a:r>
                    </a:p>
                    <a:p>
                      <a:pPr marL="571500" lvl="1" indent="-571500" algn="l">
                        <a:buFont typeface="Arial" panose="020B0604020202020204" pitchFamily="34" charset="0"/>
                        <a:buChar char="•"/>
                      </a:pPr>
                      <a:r>
                        <a:rPr lang="fr-FR" sz="3600" b="0" dirty="0"/>
                        <a:t>L’inverse de la force de régularisation</a:t>
                      </a:r>
                    </a:p>
                  </a:txBody>
                  <a:tcPr anchor="ctr">
                    <a:solidFill>
                      <a:schemeClr val="bg1">
                        <a:lumMod val="85000"/>
                      </a:schemeClr>
                    </a:solidFill>
                  </a:tcPr>
                </a:tc>
                <a:extLst>
                  <a:ext uri="{0D108BD9-81ED-4DB2-BD59-A6C34878D82A}">
                    <a16:rowId xmlns:a16="http://schemas.microsoft.com/office/drawing/2014/main" val="4235403445"/>
                  </a:ext>
                </a:extLst>
              </a:tr>
              <a:tr h="1940095">
                <a:tc>
                  <a:txBody>
                    <a:bodyPr/>
                    <a:lstStyle/>
                    <a:p>
                      <a:pPr algn="ctr"/>
                      <a:r>
                        <a:rPr lang="fr-FR" sz="3600" b="1" dirty="0"/>
                        <a:t>Arbre de décision</a:t>
                      </a:r>
                    </a:p>
                  </a:txBody>
                  <a:tcPr anchor="ctr">
                    <a:solidFill>
                      <a:schemeClr val="bg1">
                        <a:lumMod val="95000"/>
                      </a:schemeClr>
                    </a:solidFill>
                  </a:tcPr>
                </a:tc>
                <a:tc>
                  <a:txBody>
                    <a:bodyPr/>
                    <a:lstStyle/>
                    <a:p>
                      <a:pPr marL="571500" lvl="1" indent="-571500" algn="l">
                        <a:buFont typeface="Arial" panose="020B0604020202020204" pitchFamily="34" charset="0"/>
                        <a:buChar char="•"/>
                      </a:pPr>
                      <a:r>
                        <a:rPr lang="fr-FR" sz="3600" b="0" dirty="0"/>
                        <a:t>Fonctions de mesure de la qualité du découpage </a:t>
                      </a:r>
                    </a:p>
                    <a:p>
                      <a:pPr marL="571500" lvl="1" indent="-571500" algn="l">
                        <a:buFont typeface="Arial" panose="020B0604020202020204" pitchFamily="34" charset="0"/>
                        <a:buChar char="•"/>
                      </a:pPr>
                      <a:r>
                        <a:rPr lang="fr-FR" sz="3600" b="0" dirty="0"/>
                        <a:t>Nombre de </a:t>
                      </a:r>
                      <a:r>
                        <a:rPr lang="fr-FR" sz="3600" b="0" dirty="0" err="1"/>
                        <a:t>features</a:t>
                      </a:r>
                      <a:endParaRPr lang="fr-FR" sz="3600" b="0" dirty="0"/>
                    </a:p>
                    <a:p>
                      <a:pPr marL="571500" lvl="1" indent="-571500" algn="l">
                        <a:buFont typeface="Arial" panose="020B0604020202020204" pitchFamily="34" charset="0"/>
                        <a:buChar char="•"/>
                      </a:pPr>
                      <a:r>
                        <a:rPr lang="fr-FR" sz="3600" b="0" dirty="0"/>
                        <a:t>Profondeur</a:t>
                      </a:r>
                    </a:p>
                  </a:txBody>
                  <a:tcPr anchor="ctr">
                    <a:solidFill>
                      <a:schemeClr val="bg1">
                        <a:lumMod val="95000"/>
                      </a:schemeClr>
                    </a:solidFill>
                  </a:tcPr>
                </a:tc>
                <a:extLst>
                  <a:ext uri="{0D108BD9-81ED-4DB2-BD59-A6C34878D82A}">
                    <a16:rowId xmlns:a16="http://schemas.microsoft.com/office/drawing/2014/main" val="731141655"/>
                  </a:ext>
                </a:extLst>
              </a:tr>
              <a:tr h="1431075">
                <a:tc>
                  <a:txBody>
                    <a:bodyPr/>
                    <a:lstStyle/>
                    <a:p>
                      <a:pPr algn="ctr"/>
                      <a:r>
                        <a:rPr lang="fr-FR" sz="3600" b="1" dirty="0"/>
                        <a:t>Plus proches voisins (K-NN)</a:t>
                      </a:r>
                    </a:p>
                  </a:txBody>
                  <a:tcPr anchor="ctr">
                    <a:solidFill>
                      <a:schemeClr val="bg1">
                        <a:lumMod val="85000"/>
                      </a:schemeClr>
                    </a:solidFill>
                  </a:tcPr>
                </a:tc>
                <a:tc>
                  <a:txBody>
                    <a:bodyPr/>
                    <a:lstStyle/>
                    <a:p>
                      <a:pPr marL="571500" lvl="1" indent="-571500" algn="l">
                        <a:buFont typeface="Arial" panose="020B0604020202020204" pitchFamily="34" charset="0"/>
                        <a:buChar char="•"/>
                      </a:pPr>
                      <a:r>
                        <a:rPr lang="fr-FR" sz="3600" b="0" dirty="0"/>
                        <a:t>Nombre de voisins</a:t>
                      </a:r>
                    </a:p>
                    <a:p>
                      <a:pPr marL="571500" lvl="1" indent="-571500" algn="l">
                        <a:buFont typeface="Arial" panose="020B0604020202020204" pitchFamily="34" charset="0"/>
                        <a:buChar char="•"/>
                      </a:pPr>
                      <a:r>
                        <a:rPr lang="fr-FR" sz="3600" b="0" dirty="0"/>
                        <a:t>Algorithme pour calcul des voisins</a:t>
                      </a:r>
                    </a:p>
                  </a:txBody>
                  <a:tcPr anchor="ctr">
                    <a:solidFill>
                      <a:schemeClr val="bg1">
                        <a:lumMod val="85000"/>
                      </a:schemeClr>
                    </a:solidFill>
                  </a:tcPr>
                </a:tc>
                <a:extLst>
                  <a:ext uri="{0D108BD9-81ED-4DB2-BD59-A6C34878D82A}">
                    <a16:rowId xmlns:a16="http://schemas.microsoft.com/office/drawing/2014/main" val="624243590"/>
                  </a:ext>
                </a:extLst>
              </a:tr>
              <a:tr h="1431075">
                <a:tc>
                  <a:txBody>
                    <a:bodyPr/>
                    <a:lstStyle/>
                    <a:p>
                      <a:pPr algn="ctr"/>
                      <a:r>
                        <a:rPr lang="fr-FR" sz="3600" b="1" dirty="0"/>
                        <a:t>Forêt Aléatoire</a:t>
                      </a:r>
                    </a:p>
                  </a:txBody>
                  <a:tcPr anchor="ctr">
                    <a:solidFill>
                      <a:schemeClr val="bg1">
                        <a:lumMod val="95000"/>
                      </a:schemeClr>
                    </a:solidFill>
                  </a:tcPr>
                </a:tc>
                <a:tc>
                  <a:txBody>
                    <a:bodyPr/>
                    <a:lstStyle/>
                    <a:p>
                      <a:pPr marL="571500" lvl="1" indent="-571500" algn="l">
                        <a:buFont typeface="Arial" panose="020B0604020202020204" pitchFamily="34" charset="0"/>
                        <a:buChar char="•"/>
                      </a:pPr>
                      <a:r>
                        <a:rPr lang="fr-FR" sz="3600" b="0" dirty="0"/>
                        <a:t>Nombre d’estimateurs</a:t>
                      </a:r>
                    </a:p>
                    <a:p>
                      <a:pPr marL="571500" lvl="1" indent="-571500" algn="l">
                        <a:buFont typeface="Arial" panose="020B0604020202020204" pitchFamily="34" charset="0"/>
                        <a:buChar char="•"/>
                      </a:pPr>
                      <a:r>
                        <a:rPr lang="fr-FR" sz="3600" b="0" dirty="0"/>
                        <a:t>Profondeur</a:t>
                      </a:r>
                    </a:p>
                  </a:txBody>
                  <a:tcPr anchor="ctr">
                    <a:solidFill>
                      <a:schemeClr val="bg1">
                        <a:lumMod val="95000"/>
                      </a:schemeClr>
                    </a:solidFill>
                  </a:tcPr>
                </a:tc>
                <a:extLst>
                  <a:ext uri="{0D108BD9-81ED-4DB2-BD59-A6C34878D82A}">
                    <a16:rowId xmlns:a16="http://schemas.microsoft.com/office/drawing/2014/main" val="459286138"/>
                  </a:ext>
                </a:extLst>
              </a:tr>
              <a:tr h="1431075">
                <a:tc>
                  <a:txBody>
                    <a:bodyPr/>
                    <a:lstStyle/>
                    <a:p>
                      <a:pPr algn="ctr"/>
                      <a:r>
                        <a:rPr lang="fr-FR" sz="3600" b="1" dirty="0"/>
                        <a:t>Gradient </a:t>
                      </a:r>
                      <a:r>
                        <a:rPr lang="fr-FR" sz="3600" b="1" dirty="0" err="1"/>
                        <a:t>Boosting</a:t>
                      </a:r>
                      <a:endParaRPr lang="fr-FR" sz="3600" b="1" dirty="0"/>
                    </a:p>
                  </a:txBody>
                  <a:tcPr anchor="ctr">
                    <a:solidFill>
                      <a:schemeClr val="bg1">
                        <a:lumMod val="85000"/>
                      </a:schemeClr>
                    </a:solidFill>
                  </a:tcPr>
                </a:tc>
                <a:tc>
                  <a:txBody>
                    <a:bodyPr/>
                    <a:lstStyle/>
                    <a:p>
                      <a:pPr marL="571500" lvl="1" indent="-571500" algn="l">
                        <a:buFont typeface="Arial" panose="020B0604020202020204" pitchFamily="34" charset="0"/>
                        <a:buChar char="•"/>
                      </a:pPr>
                      <a:r>
                        <a:rPr lang="fr-FR" sz="3600" b="0" dirty="0"/>
                        <a:t>Nombre estimateurs</a:t>
                      </a:r>
                    </a:p>
                  </a:txBody>
                  <a:tcPr anchor="ctr">
                    <a:solidFill>
                      <a:schemeClr val="bg1">
                        <a:lumMod val="85000"/>
                      </a:schemeClr>
                    </a:solidFill>
                  </a:tcPr>
                </a:tc>
                <a:extLst>
                  <a:ext uri="{0D108BD9-81ED-4DB2-BD59-A6C34878D82A}">
                    <a16:rowId xmlns:a16="http://schemas.microsoft.com/office/drawing/2014/main" val="593981314"/>
                  </a:ext>
                </a:extLst>
              </a:tr>
            </a:tbl>
          </a:graphicData>
        </a:graphic>
      </p:graphicFrame>
      <p:sp>
        <p:nvSpPr>
          <p:cNvPr id="3" name="Espace réservé du numéro de diapositive 2">
            <a:extLst>
              <a:ext uri="{FF2B5EF4-FFF2-40B4-BE49-F238E27FC236}">
                <a16:creationId xmlns:a16="http://schemas.microsoft.com/office/drawing/2014/main" id="{A5B26374-895B-6D4A-8957-E147AF37E415}"/>
              </a:ext>
            </a:extLst>
          </p:cNvPr>
          <p:cNvSpPr>
            <a:spLocks noGrp="1"/>
          </p:cNvSpPr>
          <p:nvPr>
            <p:ph type="sldNum" sz="quarter" idx="2"/>
          </p:nvPr>
        </p:nvSpPr>
        <p:spPr/>
        <p:txBody>
          <a:bodyPr/>
          <a:lstStyle/>
          <a:p>
            <a:fld id="{86CB4B4D-7CA3-9044-876B-883B54F8677D}" type="slidenum">
              <a:rPr lang="fr-RE" smtClean="0"/>
              <a:t>22</a:t>
            </a:fld>
            <a:endParaRPr lang="fr-RE" dirty="0"/>
          </a:p>
        </p:txBody>
      </p:sp>
    </p:spTree>
    <p:extLst>
      <p:ext uri="{BB962C8B-B14F-4D97-AF65-F5344CB8AC3E}">
        <p14:creationId xmlns:p14="http://schemas.microsoft.com/office/powerpoint/2010/main" val="275369439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Evaluation des algorithmes</a:t>
            </a:r>
          </a:p>
        </p:txBody>
      </p:sp>
      <p:sp>
        <p:nvSpPr>
          <p:cNvPr id="4" name="Espace réservé du texte 3"/>
          <p:cNvSpPr>
            <a:spLocks noGrp="1"/>
          </p:cNvSpPr>
          <p:nvPr>
            <p:ph type="body" idx="1"/>
          </p:nvPr>
        </p:nvSpPr>
        <p:spPr>
          <a:xfrm>
            <a:off x="997526" y="2382982"/>
            <a:ext cx="16797483" cy="10584873"/>
          </a:xfrm>
        </p:spPr>
        <p:txBody>
          <a:bodyPr>
            <a:noAutofit/>
          </a:bodyPr>
          <a:lstStyle/>
          <a:p>
            <a:r>
              <a:rPr lang="fr-FR" sz="4000" b="1" dirty="0">
                <a:latin typeface="+mj-lt"/>
              </a:rPr>
              <a:t>Validation croisée et recherche sur grille :</a:t>
            </a:r>
          </a:p>
          <a:p>
            <a:pPr lvl="1">
              <a:spcBef>
                <a:spcPts val="0"/>
              </a:spcBef>
            </a:pPr>
            <a:r>
              <a:rPr lang="fr-FR" sz="4000" dirty="0">
                <a:latin typeface="+mj-lt"/>
                <a:ea typeface="Helvetica Neue" charset="0"/>
                <a:cs typeface="Helvetica Neue" charset="0"/>
              </a:rPr>
              <a:t>Donne les meilleurs hyper-paramètres</a:t>
            </a:r>
          </a:p>
          <a:p>
            <a:pPr lvl="1">
              <a:spcBef>
                <a:spcPts val="0"/>
              </a:spcBef>
            </a:pPr>
            <a:endParaRPr lang="fr-FR" sz="4000" dirty="0">
              <a:latin typeface="+mj-lt"/>
              <a:ea typeface="Helvetica Neue" charset="0"/>
              <a:cs typeface="Helvetica Neue" charset="0"/>
            </a:endParaRPr>
          </a:p>
          <a:p>
            <a:r>
              <a:rPr lang="fr-FR" sz="4000" b="1" dirty="0">
                <a:latin typeface="+mj-lt"/>
              </a:rPr>
              <a:t>Comparaison entre les algorithmes  :</a:t>
            </a:r>
          </a:p>
          <a:p>
            <a:pPr lvl="1">
              <a:spcBef>
                <a:spcPts val="0"/>
              </a:spcBef>
            </a:pPr>
            <a:r>
              <a:rPr lang="fr-FR" sz="4000" dirty="0" err="1">
                <a:latin typeface="+mj-lt"/>
                <a:ea typeface="Helvetica Neue" charset="0"/>
                <a:cs typeface="Helvetica Neue" charset="0"/>
              </a:rPr>
              <a:t>Accuracy</a:t>
            </a:r>
            <a:r>
              <a:rPr lang="fr-FR" sz="4000" dirty="0">
                <a:latin typeface="+mj-lt"/>
                <a:ea typeface="Helvetica Neue" charset="0"/>
                <a:cs typeface="Helvetica Neue" charset="0"/>
              </a:rPr>
              <a:t> Score</a:t>
            </a:r>
          </a:p>
          <a:p>
            <a:pPr lvl="1">
              <a:spcBef>
                <a:spcPts val="0"/>
              </a:spcBef>
            </a:pPr>
            <a:r>
              <a:rPr lang="fr-FR" sz="4000" dirty="0">
                <a:latin typeface="+mj-lt"/>
                <a:ea typeface="Helvetica Neue" charset="0"/>
                <a:cs typeface="Helvetica Neue" charset="0"/>
              </a:rPr>
              <a:t>Matrice de confusion</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95010" y="4820806"/>
            <a:ext cx="4427682" cy="3876870"/>
          </a:xfrm>
          <a:prstGeom prst="rect">
            <a:avLst/>
          </a:prstGeom>
        </p:spPr>
      </p:pic>
      <p:sp>
        <p:nvSpPr>
          <p:cNvPr id="3" name="Espace réservé du numéro de diapositive 2">
            <a:extLst>
              <a:ext uri="{FF2B5EF4-FFF2-40B4-BE49-F238E27FC236}">
                <a16:creationId xmlns:a16="http://schemas.microsoft.com/office/drawing/2014/main" id="{7E41DB34-331A-324C-97C5-A43890E29BFB}"/>
              </a:ext>
            </a:extLst>
          </p:cNvPr>
          <p:cNvSpPr>
            <a:spLocks noGrp="1"/>
          </p:cNvSpPr>
          <p:nvPr>
            <p:ph type="sldNum" sz="quarter" idx="2"/>
          </p:nvPr>
        </p:nvSpPr>
        <p:spPr/>
        <p:txBody>
          <a:bodyPr/>
          <a:lstStyle/>
          <a:p>
            <a:fld id="{86CB4B4D-7CA3-9044-876B-883B54F8677D}" type="slidenum">
              <a:rPr lang="fr-RE" smtClean="0"/>
              <a:t>23</a:t>
            </a:fld>
            <a:endParaRPr lang="fr-RE" dirty="0"/>
          </a:p>
        </p:txBody>
      </p:sp>
    </p:spTree>
    <p:extLst>
      <p:ext uri="{BB962C8B-B14F-4D97-AF65-F5344CB8AC3E}">
        <p14:creationId xmlns:p14="http://schemas.microsoft.com/office/powerpoint/2010/main" val="174695068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r>
              <a:rPr lang="fr-FR" dirty="0"/>
              <a:t>Résultats et implémentation</a:t>
            </a:r>
            <a:endParaRPr dirty="0"/>
          </a:p>
        </p:txBody>
      </p:sp>
      <p:sp>
        <p:nvSpPr>
          <p:cNvPr id="2" name="Espace réservé du numéro de diapositive 1">
            <a:extLst>
              <a:ext uri="{FF2B5EF4-FFF2-40B4-BE49-F238E27FC236}">
                <a16:creationId xmlns:a16="http://schemas.microsoft.com/office/drawing/2014/main" id="{E13A5CFC-BF58-F745-A932-24B3B5764942}"/>
              </a:ext>
            </a:extLst>
          </p:cNvPr>
          <p:cNvSpPr>
            <a:spLocks noGrp="1"/>
          </p:cNvSpPr>
          <p:nvPr>
            <p:ph type="sldNum" sz="quarter" idx="2"/>
          </p:nvPr>
        </p:nvSpPr>
        <p:spPr/>
        <p:txBody>
          <a:bodyPr/>
          <a:lstStyle/>
          <a:p>
            <a:fld id="{86CB4B4D-7CA3-9044-876B-883B54F8677D}" type="slidenum">
              <a:rPr lang="fr-RE" smtClean="0"/>
              <a:t>24</a:t>
            </a:fld>
            <a:endParaRPr lang="fr-RE"/>
          </a:p>
        </p:txBody>
      </p:sp>
    </p:spTree>
    <p:extLst>
      <p:ext uri="{BB962C8B-B14F-4D97-AF65-F5344CB8AC3E}">
        <p14:creationId xmlns:p14="http://schemas.microsoft.com/office/powerpoint/2010/main" val="60253981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89100" y="952500"/>
            <a:ext cx="21005800" cy="1651000"/>
          </a:xfrm>
        </p:spPr>
        <p:txBody>
          <a:bodyPr/>
          <a:lstStyle/>
          <a:p>
            <a:r>
              <a:rPr lang="fr-FR" dirty="0"/>
              <a:t>Résultats – </a:t>
            </a:r>
            <a:r>
              <a:rPr lang="fr-FR" dirty="0" err="1"/>
              <a:t>Accuracy</a:t>
            </a:r>
            <a:r>
              <a:rPr lang="fr-FR" dirty="0"/>
              <a:t> Score</a:t>
            </a:r>
          </a:p>
        </p:txBody>
      </p:sp>
      <p:sp>
        <p:nvSpPr>
          <p:cNvPr id="6" name="ZoneTexte 5"/>
          <p:cNvSpPr txBox="1"/>
          <p:nvPr/>
        </p:nvSpPr>
        <p:spPr>
          <a:xfrm>
            <a:off x="2584252" y="4295020"/>
            <a:ext cx="20381256" cy="877342"/>
          </a:xfrm>
          <a:prstGeom prst="rect">
            <a:avLst/>
          </a:prstGeom>
          <a:solidFill>
            <a:schemeClr val="bg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l" defTabSz="825500" rtl="0" fontAlgn="auto" latinLnBrk="0" hangingPunct="0">
              <a:lnSpc>
                <a:spcPct val="100000"/>
              </a:lnSpc>
              <a:spcBef>
                <a:spcPts val="0"/>
              </a:spcBef>
              <a:spcAft>
                <a:spcPts val="0"/>
              </a:spcAft>
              <a:buClrTx/>
              <a:buSzTx/>
              <a:buFontTx/>
              <a:buNone/>
              <a:tabLst/>
            </a:pPr>
            <a:r>
              <a:rPr lang="fr-FR" sz="3200" b="1" dirty="0">
                <a:solidFill>
                  <a:schemeClr val="bg1"/>
                </a:solidFill>
              </a:rPr>
              <a:t>SVM	</a:t>
            </a:r>
            <a:r>
              <a:rPr lang="fr-FR" sz="2800" b="1" dirty="0">
                <a:solidFill>
                  <a:schemeClr val="bg1"/>
                </a:solidFill>
              </a:rPr>
              <a:t>									</a:t>
            </a:r>
            <a:r>
              <a:rPr lang="fr-FR" sz="3200" b="1" dirty="0">
                <a:solidFill>
                  <a:schemeClr val="bg1"/>
                </a:solidFill>
              </a:rPr>
              <a:t>   97,25% 							97,11%</a:t>
            </a:r>
            <a:endParaRPr kumimoji="0" lang="fr-FR" sz="3200" b="1" i="0" u="none" strike="noStrike" cap="none" spc="0" normalizeH="0" baseline="0" dirty="0">
              <a:ln>
                <a:noFill/>
              </a:ln>
              <a:solidFill>
                <a:schemeClr val="bg1"/>
              </a:solidFill>
              <a:effectLst/>
              <a:uFillTx/>
              <a:sym typeface="Helvetica Light"/>
            </a:endParaRPr>
          </a:p>
        </p:txBody>
      </p:sp>
      <p:sp>
        <p:nvSpPr>
          <p:cNvPr id="7" name="ZoneTexte 6"/>
          <p:cNvSpPr txBox="1"/>
          <p:nvPr/>
        </p:nvSpPr>
        <p:spPr>
          <a:xfrm>
            <a:off x="2584252" y="5578295"/>
            <a:ext cx="20381256" cy="823693"/>
          </a:xfrm>
          <a:prstGeom prst="rect">
            <a:avLst/>
          </a:prstGeom>
          <a:solidFill>
            <a:schemeClr val="bg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fr-FR" sz="3200" b="1" dirty="0" err="1">
                <a:solidFill>
                  <a:schemeClr val="bg1"/>
                </a:solidFill>
              </a:rPr>
              <a:t>Logistic</a:t>
            </a:r>
            <a:r>
              <a:rPr lang="fr-FR" sz="3200" b="1" dirty="0">
                <a:solidFill>
                  <a:schemeClr val="bg1"/>
                </a:solidFill>
              </a:rPr>
              <a:t> </a:t>
            </a:r>
            <a:r>
              <a:rPr lang="fr-FR" sz="3200" b="1" dirty="0" err="1">
                <a:solidFill>
                  <a:schemeClr val="bg1"/>
                </a:solidFill>
              </a:rPr>
              <a:t>Regression</a:t>
            </a:r>
            <a:r>
              <a:rPr lang="fr-FR" sz="3200" b="1" dirty="0">
                <a:solidFill>
                  <a:schemeClr val="bg1"/>
                </a:solidFill>
              </a:rPr>
              <a:t>						          98,13% 							97,41%</a:t>
            </a:r>
            <a:endParaRPr kumimoji="0" lang="fr-FR" sz="3200" b="1" i="0" u="none" strike="noStrike" cap="none" spc="0" normalizeH="0" baseline="0" dirty="0">
              <a:ln>
                <a:noFill/>
              </a:ln>
              <a:solidFill>
                <a:schemeClr val="bg1"/>
              </a:solidFill>
              <a:effectLst/>
              <a:uFillTx/>
              <a:sym typeface="Helvetica Light"/>
            </a:endParaRPr>
          </a:p>
        </p:txBody>
      </p:sp>
      <p:sp>
        <p:nvSpPr>
          <p:cNvPr id="9" name="ZoneTexte 8"/>
          <p:cNvSpPr txBox="1"/>
          <p:nvPr/>
        </p:nvSpPr>
        <p:spPr>
          <a:xfrm>
            <a:off x="2584252" y="6807921"/>
            <a:ext cx="20381256" cy="853612"/>
          </a:xfrm>
          <a:prstGeom prst="rect">
            <a:avLst/>
          </a:prstGeom>
          <a:solidFill>
            <a:schemeClr val="bg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l" defTabSz="825500" rtl="0" fontAlgn="auto" latinLnBrk="0" hangingPunct="0">
              <a:lnSpc>
                <a:spcPct val="100000"/>
              </a:lnSpc>
              <a:spcBef>
                <a:spcPts val="0"/>
              </a:spcBef>
              <a:spcAft>
                <a:spcPts val="0"/>
              </a:spcAft>
              <a:buClrTx/>
              <a:buSzTx/>
              <a:buFontTx/>
              <a:buNone/>
              <a:tabLst/>
            </a:pPr>
            <a:r>
              <a:rPr lang="fr-FR" sz="3200" b="1" dirty="0">
                <a:solidFill>
                  <a:schemeClr val="bg1"/>
                </a:solidFill>
              </a:rPr>
              <a:t>K-NN										   97,80%							97,61%</a:t>
            </a:r>
            <a:endParaRPr kumimoji="0" lang="fr-FR" sz="3200" b="1" i="0" u="none" strike="noStrike" cap="none" spc="0" normalizeH="0" baseline="0" dirty="0">
              <a:ln>
                <a:noFill/>
              </a:ln>
              <a:solidFill>
                <a:schemeClr val="bg1"/>
              </a:solidFill>
              <a:effectLst/>
              <a:uFillTx/>
              <a:sym typeface="Helvetica Light"/>
            </a:endParaRPr>
          </a:p>
        </p:txBody>
      </p:sp>
      <p:sp>
        <p:nvSpPr>
          <p:cNvPr id="23" name="ZoneTexte 22">
            <a:extLst>
              <a:ext uri="{FF2B5EF4-FFF2-40B4-BE49-F238E27FC236}">
                <a16:creationId xmlns:a16="http://schemas.microsoft.com/office/drawing/2014/main" id="{FE29E4F0-4B00-4640-B71C-2002371F8320}"/>
              </a:ext>
            </a:extLst>
          </p:cNvPr>
          <p:cNvSpPr txBox="1"/>
          <p:nvPr/>
        </p:nvSpPr>
        <p:spPr>
          <a:xfrm>
            <a:off x="2584252" y="8067466"/>
            <a:ext cx="20381256" cy="853612"/>
          </a:xfrm>
          <a:prstGeom prst="rect">
            <a:avLst/>
          </a:prstGeom>
          <a:solidFill>
            <a:schemeClr val="bg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l" defTabSz="825500" rtl="0" fontAlgn="auto" latinLnBrk="0" hangingPunct="0">
              <a:lnSpc>
                <a:spcPct val="100000"/>
              </a:lnSpc>
              <a:spcBef>
                <a:spcPts val="0"/>
              </a:spcBef>
              <a:spcAft>
                <a:spcPts val="0"/>
              </a:spcAft>
              <a:buClrTx/>
              <a:buSzTx/>
              <a:buFontTx/>
              <a:buNone/>
              <a:tabLst/>
            </a:pPr>
            <a:r>
              <a:rPr lang="fr-FR" sz="3200" b="1" dirty="0" err="1">
                <a:solidFill>
                  <a:schemeClr val="bg1"/>
                </a:solidFill>
              </a:rPr>
              <a:t>Decision</a:t>
            </a:r>
            <a:r>
              <a:rPr lang="fr-FR" sz="3200" b="1" dirty="0">
                <a:solidFill>
                  <a:schemeClr val="bg1"/>
                </a:solidFill>
              </a:rPr>
              <a:t> </a:t>
            </a:r>
            <a:r>
              <a:rPr lang="fr-FR" sz="3200" b="1" dirty="0" err="1">
                <a:solidFill>
                  <a:schemeClr val="bg1"/>
                </a:solidFill>
              </a:rPr>
              <a:t>Tree</a:t>
            </a:r>
            <a:r>
              <a:rPr lang="fr-FR" sz="3200" b="1" dirty="0">
                <a:solidFill>
                  <a:schemeClr val="bg1"/>
                </a:solidFill>
              </a:rPr>
              <a:t>								  87,58%								87,86%</a:t>
            </a:r>
            <a:endParaRPr kumimoji="0" lang="fr-FR" sz="3200" b="1" i="0" u="none" strike="noStrike" cap="none" spc="0" normalizeH="0" baseline="0" dirty="0">
              <a:ln>
                <a:noFill/>
              </a:ln>
              <a:solidFill>
                <a:schemeClr val="bg1"/>
              </a:solidFill>
              <a:effectLst/>
              <a:uFillTx/>
              <a:sym typeface="Helvetica Light"/>
            </a:endParaRPr>
          </a:p>
        </p:txBody>
      </p:sp>
      <p:sp>
        <p:nvSpPr>
          <p:cNvPr id="28" name="ZoneTexte 27">
            <a:extLst>
              <a:ext uri="{FF2B5EF4-FFF2-40B4-BE49-F238E27FC236}">
                <a16:creationId xmlns:a16="http://schemas.microsoft.com/office/drawing/2014/main" id="{B0C9B189-A7FD-B342-A372-84ABA3809F8D}"/>
              </a:ext>
            </a:extLst>
          </p:cNvPr>
          <p:cNvSpPr txBox="1"/>
          <p:nvPr/>
        </p:nvSpPr>
        <p:spPr>
          <a:xfrm>
            <a:off x="2584252" y="11846099"/>
            <a:ext cx="20381256" cy="853612"/>
          </a:xfrm>
          <a:prstGeom prst="rect">
            <a:avLst/>
          </a:prstGeom>
          <a:solidFill>
            <a:schemeClr val="bg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l" defTabSz="825500" rtl="0" fontAlgn="auto" latinLnBrk="0" hangingPunct="0">
              <a:lnSpc>
                <a:spcPct val="100000"/>
              </a:lnSpc>
              <a:spcBef>
                <a:spcPts val="0"/>
              </a:spcBef>
              <a:spcAft>
                <a:spcPts val="0"/>
              </a:spcAft>
              <a:buClrTx/>
              <a:buSzTx/>
              <a:buFontTx/>
              <a:buNone/>
              <a:tabLst/>
            </a:pPr>
            <a:r>
              <a:rPr lang="fr-FR" sz="3200" b="1" dirty="0" err="1">
                <a:solidFill>
                  <a:schemeClr val="bg1"/>
                </a:solidFill>
              </a:rPr>
              <a:t>XGBoost</a:t>
            </a:r>
            <a:r>
              <a:rPr lang="fr-FR" sz="3200" b="1" dirty="0">
                <a:solidFill>
                  <a:schemeClr val="bg1"/>
                </a:solidFill>
              </a:rPr>
              <a:t>										   95,38%							94,83%	</a:t>
            </a:r>
            <a:endParaRPr kumimoji="0" lang="fr-FR" sz="3200" b="1" i="0" u="none" strike="noStrike" cap="none" spc="0" normalizeH="0" baseline="0" dirty="0">
              <a:ln>
                <a:noFill/>
              </a:ln>
              <a:solidFill>
                <a:schemeClr val="bg1"/>
              </a:solidFill>
              <a:effectLst/>
              <a:uFillTx/>
              <a:sym typeface="Helvetica Light"/>
            </a:endParaRPr>
          </a:p>
        </p:txBody>
      </p:sp>
      <p:sp>
        <p:nvSpPr>
          <p:cNvPr id="30" name="ZoneTexte 29">
            <a:extLst>
              <a:ext uri="{FF2B5EF4-FFF2-40B4-BE49-F238E27FC236}">
                <a16:creationId xmlns:a16="http://schemas.microsoft.com/office/drawing/2014/main" id="{ECA4B038-996A-714F-8D37-CC16AACEA0C9}"/>
              </a:ext>
            </a:extLst>
          </p:cNvPr>
          <p:cNvSpPr txBox="1"/>
          <p:nvPr/>
        </p:nvSpPr>
        <p:spPr>
          <a:xfrm>
            <a:off x="2584252" y="9327011"/>
            <a:ext cx="20381256" cy="853612"/>
          </a:xfrm>
          <a:prstGeom prst="rect">
            <a:avLst/>
          </a:prstGeom>
          <a:solidFill>
            <a:schemeClr val="bg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l" defTabSz="825500" rtl="0" fontAlgn="auto" latinLnBrk="0" hangingPunct="0">
              <a:lnSpc>
                <a:spcPct val="100000"/>
              </a:lnSpc>
              <a:spcBef>
                <a:spcPts val="0"/>
              </a:spcBef>
              <a:spcAft>
                <a:spcPts val="0"/>
              </a:spcAft>
              <a:buClrTx/>
              <a:buSzTx/>
              <a:buFontTx/>
              <a:buNone/>
              <a:tabLst/>
            </a:pPr>
            <a:r>
              <a:rPr lang="fr-FR" sz="3200" b="1" dirty="0" err="1">
                <a:solidFill>
                  <a:schemeClr val="bg1"/>
                </a:solidFill>
              </a:rPr>
              <a:t>Random</a:t>
            </a:r>
            <a:r>
              <a:rPr lang="fr-FR" sz="3200" b="1" dirty="0">
                <a:solidFill>
                  <a:schemeClr val="bg1"/>
                </a:solidFill>
              </a:rPr>
              <a:t> Forest								   98,46% 							98,61%</a:t>
            </a:r>
            <a:endParaRPr kumimoji="0" lang="fr-FR" sz="3200" b="1" i="0" u="none" strike="noStrike" cap="none" spc="0" normalizeH="0" baseline="0" dirty="0">
              <a:ln>
                <a:noFill/>
              </a:ln>
              <a:solidFill>
                <a:schemeClr val="bg1"/>
              </a:solidFill>
              <a:effectLst/>
              <a:uFillTx/>
              <a:sym typeface="Helvetica Light"/>
            </a:endParaRPr>
          </a:p>
        </p:txBody>
      </p:sp>
      <p:sp>
        <p:nvSpPr>
          <p:cNvPr id="31" name="ZoneTexte 30">
            <a:extLst>
              <a:ext uri="{FF2B5EF4-FFF2-40B4-BE49-F238E27FC236}">
                <a16:creationId xmlns:a16="http://schemas.microsoft.com/office/drawing/2014/main" id="{19659120-6D63-9649-A337-41021B724CA3}"/>
              </a:ext>
            </a:extLst>
          </p:cNvPr>
          <p:cNvSpPr txBox="1"/>
          <p:nvPr/>
        </p:nvSpPr>
        <p:spPr>
          <a:xfrm>
            <a:off x="2584252" y="10586556"/>
            <a:ext cx="20381256" cy="853612"/>
          </a:xfrm>
          <a:prstGeom prst="rect">
            <a:avLst/>
          </a:prstGeom>
          <a:solidFill>
            <a:schemeClr val="bg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l" defTabSz="825500" rtl="0" fontAlgn="auto" latinLnBrk="0" hangingPunct="0">
              <a:lnSpc>
                <a:spcPct val="100000"/>
              </a:lnSpc>
              <a:spcBef>
                <a:spcPts val="0"/>
              </a:spcBef>
              <a:spcAft>
                <a:spcPts val="0"/>
              </a:spcAft>
              <a:buClrTx/>
              <a:buSzTx/>
              <a:buFontTx/>
              <a:buNone/>
              <a:tabLst/>
            </a:pPr>
            <a:r>
              <a:rPr lang="fr-FR" sz="3200" b="1" dirty="0">
                <a:solidFill>
                  <a:schemeClr val="bg1"/>
                </a:solidFill>
              </a:rPr>
              <a:t>Gradient </a:t>
            </a:r>
            <a:r>
              <a:rPr lang="fr-FR" sz="3200" b="1" dirty="0" err="1">
                <a:solidFill>
                  <a:schemeClr val="bg1"/>
                </a:solidFill>
              </a:rPr>
              <a:t>Boosting</a:t>
            </a:r>
            <a:r>
              <a:rPr lang="fr-FR" sz="3200" b="1" dirty="0">
                <a:solidFill>
                  <a:schemeClr val="bg1"/>
                </a:solidFill>
              </a:rPr>
              <a:t>							   99,12								99,00%</a:t>
            </a:r>
            <a:endParaRPr kumimoji="0" lang="fr-FR" sz="3200" b="1" i="0" u="none" strike="noStrike" cap="none" spc="0" normalizeH="0" baseline="0" dirty="0">
              <a:ln>
                <a:noFill/>
              </a:ln>
              <a:solidFill>
                <a:schemeClr val="bg1"/>
              </a:solidFill>
              <a:effectLst/>
              <a:uFillTx/>
              <a:sym typeface="Helvetica Light"/>
            </a:endParaRPr>
          </a:p>
        </p:txBody>
      </p:sp>
      <p:sp>
        <p:nvSpPr>
          <p:cNvPr id="33" name="ZoneTexte 32">
            <a:extLst>
              <a:ext uri="{FF2B5EF4-FFF2-40B4-BE49-F238E27FC236}">
                <a16:creationId xmlns:a16="http://schemas.microsoft.com/office/drawing/2014/main" id="{011FC48D-E712-BE44-A80A-30759D9A38A7}"/>
              </a:ext>
            </a:extLst>
          </p:cNvPr>
          <p:cNvSpPr txBox="1"/>
          <p:nvPr/>
        </p:nvSpPr>
        <p:spPr>
          <a:xfrm>
            <a:off x="10641280" y="3066219"/>
            <a:ext cx="4267200" cy="766082"/>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r>
              <a:rPr lang="fr-FR" sz="2800" b="1" dirty="0">
                <a:solidFill>
                  <a:schemeClr val="tx1"/>
                </a:solidFill>
              </a:rPr>
              <a:t>Découpage aléatoire</a:t>
            </a:r>
          </a:p>
        </p:txBody>
      </p:sp>
      <p:sp>
        <p:nvSpPr>
          <p:cNvPr id="34" name="ZoneTexte 33">
            <a:extLst>
              <a:ext uri="{FF2B5EF4-FFF2-40B4-BE49-F238E27FC236}">
                <a16:creationId xmlns:a16="http://schemas.microsoft.com/office/drawing/2014/main" id="{75DCC200-F32A-B540-8625-38B3D7289B80}"/>
              </a:ext>
            </a:extLst>
          </p:cNvPr>
          <p:cNvSpPr txBox="1"/>
          <p:nvPr/>
        </p:nvSpPr>
        <p:spPr>
          <a:xfrm>
            <a:off x="17737018" y="3066219"/>
            <a:ext cx="4267200" cy="766082"/>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r>
              <a:rPr lang="fr-FR" sz="2800" b="1" dirty="0">
                <a:solidFill>
                  <a:schemeClr val="tx1"/>
                </a:solidFill>
              </a:rPr>
              <a:t>Découpage temporel</a:t>
            </a:r>
          </a:p>
        </p:txBody>
      </p:sp>
      <p:sp>
        <p:nvSpPr>
          <p:cNvPr id="4" name="Ellipse 3">
            <a:extLst>
              <a:ext uri="{FF2B5EF4-FFF2-40B4-BE49-F238E27FC236}">
                <a16:creationId xmlns:a16="http://schemas.microsoft.com/office/drawing/2014/main" id="{6D33466F-0C38-2C4D-B3D7-FDE4DAF289F2}"/>
              </a:ext>
            </a:extLst>
          </p:cNvPr>
          <p:cNvSpPr/>
          <p:nvPr/>
        </p:nvSpPr>
        <p:spPr>
          <a:xfrm>
            <a:off x="11234057" y="10180623"/>
            <a:ext cx="2383972" cy="1665476"/>
          </a:xfrm>
          <a:prstGeom prst="ellipse">
            <a:avLst/>
          </a:prstGeom>
          <a:noFill/>
          <a:ln w="12700" cap="flat">
            <a:solidFill>
              <a:schemeClr val="accent5"/>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uFillTx/>
              <a:latin typeface="+mn-lt"/>
              <a:ea typeface="+mn-ea"/>
              <a:cs typeface="+mn-cs"/>
              <a:sym typeface="Helvetica Light"/>
            </a:endParaRPr>
          </a:p>
        </p:txBody>
      </p:sp>
      <p:sp>
        <p:nvSpPr>
          <p:cNvPr id="16" name="Ellipse 15">
            <a:extLst>
              <a:ext uri="{FF2B5EF4-FFF2-40B4-BE49-F238E27FC236}">
                <a16:creationId xmlns:a16="http://schemas.microsoft.com/office/drawing/2014/main" id="{298A954C-9BE1-BF40-A12B-33DD79BDF5BB}"/>
              </a:ext>
            </a:extLst>
          </p:cNvPr>
          <p:cNvSpPr/>
          <p:nvPr/>
        </p:nvSpPr>
        <p:spPr>
          <a:xfrm>
            <a:off x="18678632" y="10180623"/>
            <a:ext cx="2383972" cy="1665476"/>
          </a:xfrm>
          <a:prstGeom prst="ellipse">
            <a:avLst/>
          </a:prstGeom>
          <a:noFill/>
          <a:ln w="12700" cap="flat">
            <a:solidFill>
              <a:schemeClr val="accent5"/>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fr-FR" sz="3200" b="0" i="0" u="none" strike="noStrike" cap="none" spc="0" normalizeH="0" baseline="0">
              <a:ln>
                <a:noFill/>
              </a:ln>
              <a:solidFill>
                <a:srgbClr val="FFFFFF"/>
              </a:solidFill>
              <a:effectLst/>
              <a:uFillTx/>
              <a:latin typeface="+mn-lt"/>
              <a:ea typeface="+mn-ea"/>
              <a:cs typeface="+mn-cs"/>
              <a:sym typeface="Helvetica Light"/>
            </a:endParaRPr>
          </a:p>
        </p:txBody>
      </p:sp>
      <p:sp>
        <p:nvSpPr>
          <p:cNvPr id="3" name="Espace réservé du numéro de diapositive 2">
            <a:extLst>
              <a:ext uri="{FF2B5EF4-FFF2-40B4-BE49-F238E27FC236}">
                <a16:creationId xmlns:a16="http://schemas.microsoft.com/office/drawing/2014/main" id="{3BD56886-9918-494D-AC97-5FA27BCB51D7}"/>
              </a:ext>
            </a:extLst>
          </p:cNvPr>
          <p:cNvSpPr>
            <a:spLocks noGrp="1"/>
          </p:cNvSpPr>
          <p:nvPr>
            <p:ph type="sldNum" sz="quarter" idx="2"/>
          </p:nvPr>
        </p:nvSpPr>
        <p:spPr/>
        <p:txBody>
          <a:bodyPr/>
          <a:lstStyle/>
          <a:p>
            <a:fld id="{86CB4B4D-7CA3-9044-876B-883B54F8677D}" type="slidenum">
              <a:rPr lang="fr-RE" smtClean="0"/>
              <a:t>25</a:t>
            </a:fld>
            <a:endParaRPr lang="fr-RE" dirty="0"/>
          </a:p>
        </p:txBody>
      </p:sp>
    </p:spTree>
    <p:extLst>
      <p:ext uri="{BB962C8B-B14F-4D97-AF65-F5344CB8AC3E}">
        <p14:creationId xmlns:p14="http://schemas.microsoft.com/office/powerpoint/2010/main" val="57083569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Choix du modèle final</a:t>
            </a:r>
          </a:p>
        </p:txBody>
      </p:sp>
      <p:sp>
        <p:nvSpPr>
          <p:cNvPr id="4" name="Espace réservé du texte 3"/>
          <p:cNvSpPr>
            <a:spLocks noGrp="1"/>
          </p:cNvSpPr>
          <p:nvPr>
            <p:ph type="body" idx="1"/>
          </p:nvPr>
        </p:nvSpPr>
        <p:spPr>
          <a:xfrm>
            <a:off x="831271" y="3463637"/>
            <a:ext cx="22887710" cy="5126182"/>
          </a:xfrm>
        </p:spPr>
        <p:txBody>
          <a:bodyPr>
            <a:noAutofit/>
          </a:bodyPr>
          <a:lstStyle/>
          <a:p>
            <a:endParaRPr lang="fr-FR" sz="4000" b="1" dirty="0">
              <a:latin typeface="+mj-lt"/>
            </a:endParaRPr>
          </a:p>
          <a:p>
            <a:endParaRPr lang="fr-FR" sz="4000" b="1" dirty="0">
              <a:latin typeface="+mj-lt"/>
            </a:endParaRPr>
          </a:p>
        </p:txBody>
      </p:sp>
      <p:sp>
        <p:nvSpPr>
          <p:cNvPr id="5" name="Espace réservé du texte 3">
            <a:extLst>
              <a:ext uri="{FF2B5EF4-FFF2-40B4-BE49-F238E27FC236}">
                <a16:creationId xmlns:a16="http://schemas.microsoft.com/office/drawing/2014/main" id="{F4D671E2-B144-6E4B-B6B4-E758A4AF06C7}"/>
              </a:ext>
            </a:extLst>
          </p:cNvPr>
          <p:cNvSpPr txBox="1">
            <a:spLocks/>
          </p:cNvSpPr>
          <p:nvPr/>
        </p:nvSpPr>
        <p:spPr>
          <a:xfrm>
            <a:off x="1689100" y="2603500"/>
            <a:ext cx="19296380" cy="56503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a:spcBef>
                <a:spcPts val="1200"/>
              </a:spcBef>
              <a:spcAft>
                <a:spcPts val="1200"/>
              </a:spcAft>
              <a:buSzTx/>
              <a:buFont typeface="Wingdings" pitchFamily="2" charset="2"/>
              <a:buChar char="q"/>
            </a:pPr>
            <a:r>
              <a:rPr lang="fr-FR" sz="4000" dirty="0"/>
              <a:t>Validation des résultats par le test avec la base clients non utilisée pour le </a:t>
            </a:r>
            <a:r>
              <a:rPr lang="fr-FR" sz="4000" dirty="0" err="1"/>
              <a:t>clustering</a:t>
            </a:r>
            <a:r>
              <a:rPr lang="fr-FR" sz="4000" dirty="0"/>
              <a:t>.</a:t>
            </a:r>
          </a:p>
          <a:p>
            <a:pPr>
              <a:spcBef>
                <a:spcPts val="1200"/>
              </a:spcBef>
              <a:spcAft>
                <a:spcPts val="1200"/>
              </a:spcAft>
              <a:buSzTx/>
              <a:buFont typeface="Wingdings" pitchFamily="2" charset="2"/>
              <a:buChar char="q"/>
            </a:pPr>
            <a:r>
              <a:rPr lang="fr-FR" sz="4000" dirty="0"/>
              <a:t>Choix de l’algorithme qui donne le meilleur score : Gradient </a:t>
            </a:r>
            <a:r>
              <a:rPr lang="fr-FR" sz="4000" dirty="0" err="1"/>
              <a:t>Boosting</a:t>
            </a:r>
            <a:endParaRPr lang="fr-FR" sz="4000" dirty="0"/>
          </a:p>
          <a:p>
            <a:pPr>
              <a:spcBef>
                <a:spcPts val="1200"/>
              </a:spcBef>
              <a:spcAft>
                <a:spcPts val="1200"/>
              </a:spcAft>
              <a:buSzTx/>
              <a:buFont typeface="Wingdings" pitchFamily="2" charset="2"/>
              <a:buChar char="q"/>
            </a:pPr>
            <a:r>
              <a:rPr lang="fr-FR" sz="4000" dirty="0"/>
              <a:t>Implémentation au niveau d’un module python qui prend en entrée un fichier Excel de transactions clients et génère en sortie un fichier Excel qui prédit la catégorie des clients.</a:t>
            </a:r>
          </a:p>
        </p:txBody>
      </p:sp>
      <p:sp>
        <p:nvSpPr>
          <p:cNvPr id="3" name="ZoneTexte 2">
            <a:extLst>
              <a:ext uri="{FF2B5EF4-FFF2-40B4-BE49-F238E27FC236}">
                <a16:creationId xmlns:a16="http://schemas.microsoft.com/office/drawing/2014/main" id="{39552C98-77B8-7449-A033-13606FE5AAA7}"/>
              </a:ext>
            </a:extLst>
          </p:cNvPr>
          <p:cNvSpPr txBox="1"/>
          <p:nvPr/>
        </p:nvSpPr>
        <p:spPr>
          <a:xfrm>
            <a:off x="0" y="9113983"/>
            <a:ext cx="24384000" cy="1641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fr-FR" sz="3600" b="0" i="0" u="none" strike="noStrike" cap="none" spc="0" normalizeH="0" baseline="0" dirty="0">
                <a:ln>
                  <a:noFill/>
                </a:ln>
                <a:solidFill>
                  <a:srgbClr val="000000"/>
                </a:solidFill>
                <a:effectLst/>
                <a:uFillTx/>
                <a:latin typeface="+mn-lt"/>
                <a:ea typeface="+mn-ea"/>
                <a:cs typeface="+mn-cs"/>
                <a:sym typeface="Helvetica Light"/>
              </a:rPr>
              <a:t>Les sources </a:t>
            </a:r>
            <a:r>
              <a:rPr lang="fr-FR" sz="3600" dirty="0"/>
              <a:t>sont disponibles ici </a:t>
            </a:r>
            <a:r>
              <a:rPr lang="fr-FR" dirty="0"/>
              <a:t>: </a:t>
            </a:r>
            <a:r>
              <a:rPr lang="fr-FR" sz="4400" dirty="0">
                <a:hlinkClick r:id="rId3"/>
              </a:rPr>
              <a:t>https://github.com/makboulhoussen/projet5</a:t>
            </a:r>
            <a:endParaRPr lang="fr-FR" sz="4400" dirty="0"/>
          </a:p>
          <a:p>
            <a:r>
              <a:rPr lang="fr-FR" dirty="0"/>
              <a:t> </a:t>
            </a:r>
            <a:endParaRPr kumimoji="0" lang="fr-FR"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6" name="Espace réservé du numéro de diapositive 5">
            <a:extLst>
              <a:ext uri="{FF2B5EF4-FFF2-40B4-BE49-F238E27FC236}">
                <a16:creationId xmlns:a16="http://schemas.microsoft.com/office/drawing/2014/main" id="{5815E656-BCC0-F44B-9137-C0A15F4F5705}"/>
              </a:ext>
            </a:extLst>
          </p:cNvPr>
          <p:cNvSpPr>
            <a:spLocks noGrp="1"/>
          </p:cNvSpPr>
          <p:nvPr>
            <p:ph type="sldNum" sz="quarter" idx="2"/>
          </p:nvPr>
        </p:nvSpPr>
        <p:spPr/>
        <p:txBody>
          <a:bodyPr/>
          <a:lstStyle/>
          <a:p>
            <a:fld id="{86CB4B4D-7CA3-9044-876B-883B54F8677D}" type="slidenum">
              <a:rPr lang="fr-RE" smtClean="0"/>
              <a:t>26</a:t>
            </a:fld>
            <a:endParaRPr lang="fr-RE" dirty="0"/>
          </a:p>
        </p:txBody>
      </p:sp>
    </p:spTree>
    <p:extLst>
      <p:ext uri="{BB962C8B-B14F-4D97-AF65-F5344CB8AC3E}">
        <p14:creationId xmlns:p14="http://schemas.microsoft.com/office/powerpoint/2010/main" val="8226341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r>
              <a:rPr lang="fr-FR" dirty="0"/>
              <a:t>Présentation de l’algorithme Gradient </a:t>
            </a:r>
            <a:r>
              <a:rPr lang="fr-FR" dirty="0" err="1"/>
              <a:t>Boosting</a:t>
            </a:r>
            <a:endParaRPr dirty="0"/>
          </a:p>
        </p:txBody>
      </p:sp>
      <p:sp>
        <p:nvSpPr>
          <p:cNvPr id="2" name="Espace réservé du numéro de diapositive 1">
            <a:extLst>
              <a:ext uri="{FF2B5EF4-FFF2-40B4-BE49-F238E27FC236}">
                <a16:creationId xmlns:a16="http://schemas.microsoft.com/office/drawing/2014/main" id="{24F82759-7CA9-4046-80A5-FE85C44B3060}"/>
              </a:ext>
            </a:extLst>
          </p:cNvPr>
          <p:cNvSpPr>
            <a:spLocks noGrp="1"/>
          </p:cNvSpPr>
          <p:nvPr>
            <p:ph type="sldNum" sz="quarter" idx="2"/>
          </p:nvPr>
        </p:nvSpPr>
        <p:spPr/>
        <p:txBody>
          <a:bodyPr/>
          <a:lstStyle/>
          <a:p>
            <a:fld id="{86CB4B4D-7CA3-9044-876B-883B54F8677D}" type="slidenum">
              <a:rPr lang="fr-RE" smtClean="0"/>
              <a:t>27</a:t>
            </a:fld>
            <a:endParaRPr lang="fr-RE"/>
          </a:p>
        </p:txBody>
      </p:sp>
    </p:spTree>
    <p:extLst>
      <p:ext uri="{BB962C8B-B14F-4D97-AF65-F5344CB8AC3E}">
        <p14:creationId xmlns:p14="http://schemas.microsoft.com/office/powerpoint/2010/main" val="385916613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méthodes ensemblistes</a:t>
            </a:r>
          </a:p>
        </p:txBody>
      </p:sp>
      <p:sp>
        <p:nvSpPr>
          <p:cNvPr id="4" name="Espace réservé du texte 3"/>
          <p:cNvSpPr>
            <a:spLocks noGrp="1"/>
          </p:cNvSpPr>
          <p:nvPr>
            <p:ph type="body" idx="1"/>
          </p:nvPr>
        </p:nvSpPr>
        <p:spPr>
          <a:xfrm>
            <a:off x="787989" y="2568442"/>
            <a:ext cx="14007888" cy="9422468"/>
          </a:xfrm>
        </p:spPr>
        <p:txBody>
          <a:bodyPr>
            <a:noAutofit/>
          </a:bodyPr>
          <a:lstStyle/>
          <a:p>
            <a:r>
              <a:rPr lang="fr-FR" sz="4000" dirty="0">
                <a:latin typeface="+mj-lt"/>
              </a:rPr>
              <a:t>Combinaison des résultats de plusieurs modèles pour faire la prédiction finale</a:t>
            </a:r>
          </a:p>
          <a:p>
            <a:r>
              <a:rPr lang="fr-FR" sz="4000" dirty="0">
                <a:latin typeface="+mj-lt"/>
                <a:ea typeface="Helvetica Neue" charset="0"/>
                <a:cs typeface="Helvetica Neue" charset="0"/>
              </a:rPr>
              <a:t>Concept : meilleure prédiction à partir d’une combinaison intelligente des résultats de plusieurs modèles plutôt que d’un seul</a:t>
            </a:r>
          </a:p>
          <a:p>
            <a:r>
              <a:rPr lang="fr-FR" sz="4000" dirty="0">
                <a:latin typeface="+mj-lt"/>
              </a:rPr>
              <a:t>Permettent de réduire le biais et la variance des prédictions</a:t>
            </a:r>
          </a:p>
          <a:p>
            <a:r>
              <a:rPr lang="fr-FR" sz="4000" dirty="0">
                <a:latin typeface="+mj-lt"/>
                <a:ea typeface="Helvetica Neue" charset="0"/>
                <a:cs typeface="Helvetica Neue" charset="0"/>
              </a:rPr>
              <a:t>Classées en 2 familles : </a:t>
            </a:r>
          </a:p>
          <a:p>
            <a:pPr marL="1270000" lvl="2">
              <a:spcBef>
                <a:spcPts val="1200"/>
              </a:spcBef>
              <a:spcAft>
                <a:spcPts val="600"/>
              </a:spcAft>
              <a:buFont typeface="Arial" panose="020B0604020202020204" pitchFamily="34" charset="0"/>
              <a:buChar char="•"/>
            </a:pPr>
            <a:r>
              <a:rPr lang="fr-RE" sz="4000" dirty="0">
                <a:latin typeface="+mj-lt"/>
                <a:ea typeface="Helvetica Neue" charset="0"/>
                <a:cs typeface="Helvetica Neue" charset="0"/>
              </a:rPr>
              <a:t>celles qui fonctionnent en parallèle</a:t>
            </a:r>
          </a:p>
          <a:p>
            <a:pPr marL="1270000" lvl="2">
              <a:spcBef>
                <a:spcPts val="1200"/>
              </a:spcBef>
              <a:spcAft>
                <a:spcPts val="1200"/>
              </a:spcAft>
              <a:buFont typeface="Arial" panose="020B0604020202020204" pitchFamily="34" charset="0"/>
              <a:buChar char="•"/>
            </a:pPr>
            <a:r>
              <a:rPr lang="fr-RE" sz="4000" dirty="0">
                <a:latin typeface="+mj-lt"/>
                <a:ea typeface="Helvetica Neue" charset="0"/>
                <a:cs typeface="Helvetica Neue" charset="0"/>
              </a:rPr>
              <a:t>celles qui fonctionnent en mode séquentiel</a:t>
            </a:r>
            <a:endParaRPr lang="fr-RE" dirty="0"/>
          </a:p>
        </p:txBody>
      </p:sp>
      <p:sp>
        <p:nvSpPr>
          <p:cNvPr id="3" name="Espace réservé du numéro de diapositive 2">
            <a:extLst>
              <a:ext uri="{FF2B5EF4-FFF2-40B4-BE49-F238E27FC236}">
                <a16:creationId xmlns:a16="http://schemas.microsoft.com/office/drawing/2014/main" id="{7E41DB34-331A-324C-97C5-A43890E29BFB}"/>
              </a:ext>
            </a:extLst>
          </p:cNvPr>
          <p:cNvSpPr>
            <a:spLocks noGrp="1"/>
          </p:cNvSpPr>
          <p:nvPr>
            <p:ph type="sldNum" sz="quarter" idx="2"/>
          </p:nvPr>
        </p:nvSpPr>
        <p:spPr/>
        <p:txBody>
          <a:bodyPr/>
          <a:lstStyle/>
          <a:p>
            <a:fld id="{86CB4B4D-7CA3-9044-876B-883B54F8677D}" type="slidenum">
              <a:rPr lang="fr-RE" smtClean="0"/>
              <a:t>28</a:t>
            </a:fld>
            <a:endParaRPr lang="fr-RE" dirty="0"/>
          </a:p>
        </p:txBody>
      </p:sp>
      <p:grpSp>
        <p:nvGrpSpPr>
          <p:cNvPr id="46" name="Groupe 45">
            <a:extLst>
              <a:ext uri="{FF2B5EF4-FFF2-40B4-BE49-F238E27FC236}">
                <a16:creationId xmlns:a16="http://schemas.microsoft.com/office/drawing/2014/main" id="{02484338-F925-DD48-A7CA-A90D9D4DFBF1}"/>
              </a:ext>
            </a:extLst>
          </p:cNvPr>
          <p:cNvGrpSpPr/>
          <p:nvPr/>
        </p:nvGrpSpPr>
        <p:grpSpPr>
          <a:xfrm>
            <a:off x="15549880" y="4080382"/>
            <a:ext cx="8310880" cy="7123579"/>
            <a:chOff x="15824200" y="6092062"/>
            <a:chExt cx="8310880" cy="7123579"/>
          </a:xfrm>
        </p:grpSpPr>
        <p:sp>
          <p:nvSpPr>
            <p:cNvPr id="6" name="Ellipse 5">
              <a:extLst>
                <a:ext uri="{FF2B5EF4-FFF2-40B4-BE49-F238E27FC236}">
                  <a16:creationId xmlns:a16="http://schemas.microsoft.com/office/drawing/2014/main" id="{58FA1ED8-CE31-8C43-8E83-108A731D6261}"/>
                </a:ext>
              </a:extLst>
            </p:cNvPr>
            <p:cNvSpPr/>
            <p:nvPr/>
          </p:nvSpPr>
          <p:spPr>
            <a:xfrm>
              <a:off x="18262600" y="6092062"/>
              <a:ext cx="3683000" cy="1182965"/>
            </a:xfrm>
            <a:prstGeom prst="ellipse">
              <a:avLst/>
            </a:prstGeom>
            <a:solidFill>
              <a:srgbClr val="FFC0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chemeClr val="tx1"/>
                  </a:solidFill>
                  <a:effectLst/>
                  <a:uFillTx/>
                  <a:latin typeface="+mn-lt"/>
                  <a:ea typeface="+mn-ea"/>
                  <a:cs typeface="+mn-cs"/>
                  <a:sym typeface="Helvetica Light"/>
                </a:rPr>
                <a:t>Données entrainement</a:t>
              </a:r>
            </a:p>
          </p:txBody>
        </p:sp>
        <p:sp>
          <p:nvSpPr>
            <p:cNvPr id="7" name="Ellipse 6">
              <a:extLst>
                <a:ext uri="{FF2B5EF4-FFF2-40B4-BE49-F238E27FC236}">
                  <a16:creationId xmlns:a16="http://schemas.microsoft.com/office/drawing/2014/main" id="{2C444F7F-3FCD-3241-BD82-243F7F38B321}"/>
                </a:ext>
              </a:extLst>
            </p:cNvPr>
            <p:cNvSpPr/>
            <p:nvPr/>
          </p:nvSpPr>
          <p:spPr>
            <a:xfrm>
              <a:off x="15824200" y="7936465"/>
              <a:ext cx="2189480" cy="663615"/>
            </a:xfrm>
            <a:prstGeom prst="ellipse">
              <a:avLst/>
            </a:prstGeom>
            <a:solidFill>
              <a:srgbClr val="FFC0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chemeClr val="tx1"/>
                  </a:solidFill>
                  <a:effectLst/>
                  <a:uFillTx/>
                  <a:latin typeface="+mn-lt"/>
                  <a:ea typeface="+mn-ea"/>
                  <a:cs typeface="+mn-cs"/>
                  <a:sym typeface="Helvetica Light"/>
                </a:rPr>
                <a:t>Data 1</a:t>
              </a:r>
            </a:p>
          </p:txBody>
        </p:sp>
        <p:sp>
          <p:nvSpPr>
            <p:cNvPr id="8" name="Ellipse 7">
              <a:extLst>
                <a:ext uri="{FF2B5EF4-FFF2-40B4-BE49-F238E27FC236}">
                  <a16:creationId xmlns:a16="http://schemas.microsoft.com/office/drawing/2014/main" id="{2A9565D2-9BD0-A04E-A2E9-44436FC63091}"/>
                </a:ext>
              </a:extLst>
            </p:cNvPr>
            <p:cNvSpPr/>
            <p:nvPr/>
          </p:nvSpPr>
          <p:spPr>
            <a:xfrm>
              <a:off x="18262600" y="7936464"/>
              <a:ext cx="2189480" cy="663615"/>
            </a:xfrm>
            <a:prstGeom prst="ellipse">
              <a:avLst/>
            </a:prstGeom>
            <a:solidFill>
              <a:srgbClr val="FFC0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chemeClr val="tx1"/>
                  </a:solidFill>
                  <a:effectLst/>
                  <a:uFillTx/>
                  <a:latin typeface="+mn-lt"/>
                  <a:ea typeface="+mn-ea"/>
                  <a:cs typeface="+mn-cs"/>
                  <a:sym typeface="Helvetica Light"/>
                </a:rPr>
                <a:t>Data 2</a:t>
              </a:r>
            </a:p>
          </p:txBody>
        </p:sp>
        <p:sp>
          <p:nvSpPr>
            <p:cNvPr id="9" name="Ellipse 8">
              <a:extLst>
                <a:ext uri="{FF2B5EF4-FFF2-40B4-BE49-F238E27FC236}">
                  <a16:creationId xmlns:a16="http://schemas.microsoft.com/office/drawing/2014/main" id="{DEC5C0F6-B246-B64B-B81D-5464AC579A34}"/>
                </a:ext>
              </a:extLst>
            </p:cNvPr>
            <p:cNvSpPr/>
            <p:nvPr/>
          </p:nvSpPr>
          <p:spPr>
            <a:xfrm>
              <a:off x="21945600" y="7903625"/>
              <a:ext cx="2189480" cy="663615"/>
            </a:xfrm>
            <a:prstGeom prst="ellipse">
              <a:avLst/>
            </a:prstGeom>
            <a:solidFill>
              <a:srgbClr val="FFC0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chemeClr val="tx1"/>
                  </a:solidFill>
                  <a:effectLst/>
                  <a:uFillTx/>
                  <a:latin typeface="+mn-lt"/>
                  <a:ea typeface="+mn-ea"/>
                  <a:cs typeface="+mn-cs"/>
                  <a:sym typeface="Helvetica Light"/>
                </a:rPr>
                <a:t>Data M</a:t>
              </a:r>
            </a:p>
          </p:txBody>
        </p:sp>
        <p:sp>
          <p:nvSpPr>
            <p:cNvPr id="10" name="Rectangle à coins arrondis 9">
              <a:extLst>
                <a:ext uri="{FF2B5EF4-FFF2-40B4-BE49-F238E27FC236}">
                  <a16:creationId xmlns:a16="http://schemas.microsoft.com/office/drawing/2014/main" id="{5D248984-13C7-A049-9F37-7F80C22B6DF6}"/>
                </a:ext>
              </a:extLst>
            </p:cNvPr>
            <p:cNvSpPr/>
            <p:nvPr/>
          </p:nvSpPr>
          <p:spPr>
            <a:xfrm>
              <a:off x="15958820" y="9291356"/>
              <a:ext cx="1920240" cy="522129"/>
            </a:xfrm>
            <a:prstGeom prst="roundRect">
              <a:avLst/>
            </a:prstGeom>
            <a:solidFill>
              <a:schemeClr val="tx2">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rgbClr val="FFFFFF"/>
                  </a:solidFill>
                  <a:effectLst/>
                  <a:uFillTx/>
                  <a:latin typeface="+mn-lt"/>
                  <a:ea typeface="+mn-ea"/>
                  <a:cs typeface="+mn-cs"/>
                  <a:sym typeface="Helvetica Light"/>
                </a:rPr>
                <a:t>Apprenant 1</a:t>
              </a:r>
            </a:p>
          </p:txBody>
        </p:sp>
        <p:sp>
          <p:nvSpPr>
            <p:cNvPr id="11" name="Rectangle à coins arrondis 10">
              <a:extLst>
                <a:ext uri="{FF2B5EF4-FFF2-40B4-BE49-F238E27FC236}">
                  <a16:creationId xmlns:a16="http://schemas.microsoft.com/office/drawing/2014/main" id="{DF5EEE3D-FFD8-0041-A6D6-52EDD11DBDB7}"/>
                </a:ext>
              </a:extLst>
            </p:cNvPr>
            <p:cNvSpPr/>
            <p:nvPr/>
          </p:nvSpPr>
          <p:spPr>
            <a:xfrm>
              <a:off x="18531840" y="9291356"/>
              <a:ext cx="1920240" cy="522129"/>
            </a:xfrm>
            <a:prstGeom prst="roundRect">
              <a:avLst/>
            </a:prstGeom>
            <a:solidFill>
              <a:schemeClr val="tx2">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rgbClr val="FFFFFF"/>
                  </a:solidFill>
                  <a:effectLst/>
                  <a:uFillTx/>
                  <a:latin typeface="+mn-lt"/>
                  <a:ea typeface="+mn-ea"/>
                  <a:cs typeface="+mn-cs"/>
                  <a:sym typeface="Helvetica Light"/>
                </a:rPr>
                <a:t>Apprenant 2</a:t>
              </a:r>
            </a:p>
          </p:txBody>
        </p:sp>
        <p:sp>
          <p:nvSpPr>
            <p:cNvPr id="12" name="Rectangle à coins arrondis 11">
              <a:extLst>
                <a:ext uri="{FF2B5EF4-FFF2-40B4-BE49-F238E27FC236}">
                  <a16:creationId xmlns:a16="http://schemas.microsoft.com/office/drawing/2014/main" id="{FD72E5F0-030A-A044-A620-396E871B2B9A}"/>
                </a:ext>
              </a:extLst>
            </p:cNvPr>
            <p:cNvSpPr/>
            <p:nvPr/>
          </p:nvSpPr>
          <p:spPr>
            <a:xfrm>
              <a:off x="21945600" y="9291356"/>
              <a:ext cx="2161540" cy="522129"/>
            </a:xfrm>
            <a:prstGeom prst="roundRect">
              <a:avLst/>
            </a:prstGeom>
            <a:solidFill>
              <a:schemeClr val="tx2">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rgbClr val="FFFFFF"/>
                  </a:solidFill>
                  <a:effectLst/>
                  <a:uFillTx/>
                  <a:latin typeface="+mn-lt"/>
                  <a:ea typeface="+mn-ea"/>
                  <a:cs typeface="+mn-cs"/>
                  <a:sym typeface="Helvetica Light"/>
                </a:rPr>
                <a:t>Apprenant M</a:t>
              </a:r>
            </a:p>
          </p:txBody>
        </p:sp>
        <p:sp>
          <p:nvSpPr>
            <p:cNvPr id="13" name="Rectangle 12">
              <a:extLst>
                <a:ext uri="{FF2B5EF4-FFF2-40B4-BE49-F238E27FC236}">
                  <a16:creationId xmlns:a16="http://schemas.microsoft.com/office/drawing/2014/main" id="{0E4C2C26-40D2-5544-9ACD-5B99F7FA60E1}"/>
                </a:ext>
              </a:extLst>
            </p:cNvPr>
            <p:cNvSpPr/>
            <p:nvPr/>
          </p:nvSpPr>
          <p:spPr>
            <a:xfrm>
              <a:off x="15958820" y="10615337"/>
              <a:ext cx="1920240" cy="626468"/>
            </a:xfrm>
            <a:prstGeom prst="rect">
              <a:avLst/>
            </a:prstGeom>
            <a:solidFill>
              <a:schemeClr val="accent1">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dirty="0">
                  <a:ln>
                    <a:noFill/>
                  </a:ln>
                  <a:solidFill>
                    <a:schemeClr val="tx1"/>
                  </a:solidFill>
                  <a:effectLst/>
                  <a:uFillTx/>
                  <a:latin typeface="+mn-lt"/>
                  <a:ea typeface="+mn-ea"/>
                  <a:cs typeface="+mn-cs"/>
                  <a:sym typeface="Helvetica Light"/>
                </a:rPr>
                <a:t>Modèle 1</a:t>
              </a:r>
            </a:p>
          </p:txBody>
        </p:sp>
        <p:sp>
          <p:nvSpPr>
            <p:cNvPr id="14" name="Rectangle 13">
              <a:extLst>
                <a:ext uri="{FF2B5EF4-FFF2-40B4-BE49-F238E27FC236}">
                  <a16:creationId xmlns:a16="http://schemas.microsoft.com/office/drawing/2014/main" id="{CC1D8453-1FC5-CF43-BFCD-9C6AC7D729DA}"/>
                </a:ext>
              </a:extLst>
            </p:cNvPr>
            <p:cNvSpPr/>
            <p:nvPr/>
          </p:nvSpPr>
          <p:spPr>
            <a:xfrm>
              <a:off x="22124670" y="10637430"/>
              <a:ext cx="1920240" cy="626468"/>
            </a:xfrm>
            <a:prstGeom prst="rect">
              <a:avLst/>
            </a:prstGeom>
            <a:solidFill>
              <a:schemeClr val="accent1">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dirty="0">
                  <a:ln>
                    <a:noFill/>
                  </a:ln>
                  <a:solidFill>
                    <a:schemeClr val="tx1"/>
                  </a:solidFill>
                  <a:effectLst/>
                  <a:uFillTx/>
                  <a:latin typeface="+mn-lt"/>
                  <a:ea typeface="+mn-ea"/>
                  <a:cs typeface="+mn-cs"/>
                  <a:sym typeface="Helvetica Light"/>
                </a:rPr>
                <a:t>Modèle M</a:t>
              </a:r>
            </a:p>
          </p:txBody>
        </p:sp>
        <p:sp>
          <p:nvSpPr>
            <p:cNvPr id="15" name="Rectangle 14">
              <a:extLst>
                <a:ext uri="{FF2B5EF4-FFF2-40B4-BE49-F238E27FC236}">
                  <a16:creationId xmlns:a16="http://schemas.microsoft.com/office/drawing/2014/main" id="{1BA8471C-0F9B-314E-9322-CBAC952370E4}"/>
                </a:ext>
              </a:extLst>
            </p:cNvPr>
            <p:cNvSpPr/>
            <p:nvPr/>
          </p:nvSpPr>
          <p:spPr>
            <a:xfrm>
              <a:off x="18531840" y="10637430"/>
              <a:ext cx="1920240" cy="626468"/>
            </a:xfrm>
            <a:prstGeom prst="rect">
              <a:avLst/>
            </a:prstGeom>
            <a:solidFill>
              <a:schemeClr val="accent1">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dirty="0">
                  <a:ln>
                    <a:noFill/>
                  </a:ln>
                  <a:solidFill>
                    <a:schemeClr val="tx1"/>
                  </a:solidFill>
                  <a:effectLst/>
                  <a:uFillTx/>
                  <a:latin typeface="+mn-lt"/>
                  <a:ea typeface="+mn-ea"/>
                  <a:cs typeface="+mn-cs"/>
                  <a:sym typeface="Helvetica Light"/>
                </a:rPr>
                <a:t>Modèle 2</a:t>
              </a:r>
            </a:p>
          </p:txBody>
        </p:sp>
        <p:sp>
          <p:nvSpPr>
            <p:cNvPr id="16" name="Rectangle avec un coin diagonal rogné 15">
              <a:extLst>
                <a:ext uri="{FF2B5EF4-FFF2-40B4-BE49-F238E27FC236}">
                  <a16:creationId xmlns:a16="http://schemas.microsoft.com/office/drawing/2014/main" id="{7D606137-F2FB-BB42-B62F-A30E653169CE}"/>
                </a:ext>
              </a:extLst>
            </p:cNvPr>
            <p:cNvSpPr/>
            <p:nvPr/>
          </p:nvSpPr>
          <p:spPr>
            <a:xfrm>
              <a:off x="18262600" y="12025968"/>
              <a:ext cx="2316480" cy="563205"/>
            </a:xfrm>
            <a:prstGeom prst="snip2Diag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rgbClr val="FFFFFF"/>
                  </a:solidFill>
                  <a:effectLst/>
                  <a:uFillTx/>
                  <a:latin typeface="+mn-lt"/>
                  <a:ea typeface="+mn-ea"/>
                  <a:cs typeface="+mn-cs"/>
                  <a:sym typeface="Helvetica Light"/>
                </a:rPr>
                <a:t>Combinaison</a:t>
              </a:r>
            </a:p>
          </p:txBody>
        </p:sp>
        <p:sp>
          <p:nvSpPr>
            <p:cNvPr id="17" name="Rectangle 16">
              <a:extLst>
                <a:ext uri="{FF2B5EF4-FFF2-40B4-BE49-F238E27FC236}">
                  <a16:creationId xmlns:a16="http://schemas.microsoft.com/office/drawing/2014/main" id="{A4D0F32A-81AC-604E-AD26-DDAB4D4EA245}"/>
                </a:ext>
              </a:extLst>
            </p:cNvPr>
            <p:cNvSpPr/>
            <p:nvPr/>
          </p:nvSpPr>
          <p:spPr>
            <a:xfrm>
              <a:off x="21405486" y="12589173"/>
              <a:ext cx="1920240" cy="626468"/>
            </a:xfrm>
            <a:prstGeom prst="rect">
              <a:avLst/>
            </a:prstGeom>
            <a:solidFill>
              <a:schemeClr val="accent2">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a:ln>
                    <a:noFill/>
                  </a:ln>
                  <a:solidFill>
                    <a:schemeClr val="bg1"/>
                  </a:solidFill>
                  <a:effectLst/>
                  <a:uFillTx/>
                  <a:latin typeface="+mn-lt"/>
                  <a:ea typeface="+mn-ea"/>
                  <a:cs typeface="+mn-cs"/>
                  <a:sym typeface="Helvetica Light"/>
                </a:rPr>
                <a:t>Modèle final</a:t>
              </a:r>
            </a:p>
          </p:txBody>
        </p:sp>
        <p:cxnSp>
          <p:nvCxnSpPr>
            <p:cNvPr id="19" name="Connecteur droit avec flèche 18">
              <a:extLst>
                <a:ext uri="{FF2B5EF4-FFF2-40B4-BE49-F238E27FC236}">
                  <a16:creationId xmlns:a16="http://schemas.microsoft.com/office/drawing/2014/main" id="{0F6AA773-815B-574F-899A-D7A43B873CD0}"/>
                </a:ext>
              </a:extLst>
            </p:cNvPr>
            <p:cNvCxnSpPr>
              <a:cxnSpLocks/>
            </p:cNvCxnSpPr>
            <p:nvPr/>
          </p:nvCxnSpPr>
          <p:spPr>
            <a:xfrm flipH="1">
              <a:off x="16918940" y="7368069"/>
              <a:ext cx="3185160" cy="53555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Connecteur droit avec flèche 19">
              <a:extLst>
                <a:ext uri="{FF2B5EF4-FFF2-40B4-BE49-F238E27FC236}">
                  <a16:creationId xmlns:a16="http://schemas.microsoft.com/office/drawing/2014/main" id="{D8FBF7F9-D629-EB41-8B8E-EFE9F2F036FD}"/>
                </a:ext>
              </a:extLst>
            </p:cNvPr>
            <p:cNvCxnSpPr>
              <a:cxnSpLocks/>
            </p:cNvCxnSpPr>
            <p:nvPr/>
          </p:nvCxnSpPr>
          <p:spPr>
            <a:xfrm>
              <a:off x="20104100" y="7344189"/>
              <a:ext cx="2787241" cy="55943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4" name="Connecteur droit avec flèche 23">
              <a:extLst>
                <a:ext uri="{FF2B5EF4-FFF2-40B4-BE49-F238E27FC236}">
                  <a16:creationId xmlns:a16="http://schemas.microsoft.com/office/drawing/2014/main" id="{77E8699D-D340-684E-B613-FACDFE774D31}"/>
                </a:ext>
              </a:extLst>
            </p:cNvPr>
            <p:cNvCxnSpPr>
              <a:cxnSpLocks/>
            </p:cNvCxnSpPr>
            <p:nvPr/>
          </p:nvCxnSpPr>
          <p:spPr>
            <a:xfrm flipH="1">
              <a:off x="19392039" y="7344189"/>
              <a:ext cx="712062" cy="54635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8" name="Connecteur droit avec flèche 27">
              <a:extLst>
                <a:ext uri="{FF2B5EF4-FFF2-40B4-BE49-F238E27FC236}">
                  <a16:creationId xmlns:a16="http://schemas.microsoft.com/office/drawing/2014/main" id="{1E3198C9-95CE-2F4F-B4BC-D13887551540}"/>
                </a:ext>
              </a:extLst>
            </p:cNvPr>
            <p:cNvCxnSpPr>
              <a:cxnSpLocks/>
            </p:cNvCxnSpPr>
            <p:nvPr/>
          </p:nvCxnSpPr>
          <p:spPr>
            <a:xfrm>
              <a:off x="16911955" y="8567240"/>
              <a:ext cx="6985" cy="72411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1" name="Connecteur droit avec flèche 30">
              <a:extLst>
                <a:ext uri="{FF2B5EF4-FFF2-40B4-BE49-F238E27FC236}">
                  <a16:creationId xmlns:a16="http://schemas.microsoft.com/office/drawing/2014/main" id="{10A84EBD-DCCB-134C-A018-C04EF9C232AF}"/>
                </a:ext>
              </a:extLst>
            </p:cNvPr>
            <p:cNvCxnSpPr>
              <a:cxnSpLocks/>
            </p:cNvCxnSpPr>
            <p:nvPr/>
          </p:nvCxnSpPr>
          <p:spPr>
            <a:xfrm>
              <a:off x="19297650" y="8567240"/>
              <a:ext cx="6985" cy="72411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3" name="Connecteur droit avec flèche 32">
              <a:extLst>
                <a:ext uri="{FF2B5EF4-FFF2-40B4-BE49-F238E27FC236}">
                  <a16:creationId xmlns:a16="http://schemas.microsoft.com/office/drawing/2014/main" id="{3C5990DC-6EB7-6343-BF75-4B66A6E7EF0A}"/>
                </a:ext>
              </a:extLst>
            </p:cNvPr>
            <p:cNvCxnSpPr>
              <a:cxnSpLocks/>
            </p:cNvCxnSpPr>
            <p:nvPr/>
          </p:nvCxnSpPr>
          <p:spPr>
            <a:xfrm>
              <a:off x="23084790" y="8528372"/>
              <a:ext cx="6985" cy="72411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Connecteur droit avec flèche 34">
              <a:extLst>
                <a:ext uri="{FF2B5EF4-FFF2-40B4-BE49-F238E27FC236}">
                  <a16:creationId xmlns:a16="http://schemas.microsoft.com/office/drawing/2014/main" id="{5790C09B-6B3A-7047-B1A8-81FF12588F13}"/>
                </a:ext>
              </a:extLst>
            </p:cNvPr>
            <p:cNvCxnSpPr>
              <a:cxnSpLocks/>
            </p:cNvCxnSpPr>
            <p:nvPr/>
          </p:nvCxnSpPr>
          <p:spPr>
            <a:xfrm>
              <a:off x="16911955" y="9852353"/>
              <a:ext cx="6985" cy="72411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6" name="Connecteur droit avec flèche 35">
              <a:extLst>
                <a:ext uri="{FF2B5EF4-FFF2-40B4-BE49-F238E27FC236}">
                  <a16:creationId xmlns:a16="http://schemas.microsoft.com/office/drawing/2014/main" id="{C21B207F-61F7-FA43-B612-ECB4148FBE6B}"/>
                </a:ext>
              </a:extLst>
            </p:cNvPr>
            <p:cNvCxnSpPr>
              <a:cxnSpLocks/>
            </p:cNvCxnSpPr>
            <p:nvPr/>
          </p:nvCxnSpPr>
          <p:spPr>
            <a:xfrm>
              <a:off x="19297650" y="9852353"/>
              <a:ext cx="6985" cy="72411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7" name="Connecteur droit avec flèche 36">
              <a:extLst>
                <a:ext uri="{FF2B5EF4-FFF2-40B4-BE49-F238E27FC236}">
                  <a16:creationId xmlns:a16="http://schemas.microsoft.com/office/drawing/2014/main" id="{019EC605-023D-B34D-82E4-650411EA106D}"/>
                </a:ext>
              </a:extLst>
            </p:cNvPr>
            <p:cNvCxnSpPr>
              <a:cxnSpLocks/>
            </p:cNvCxnSpPr>
            <p:nvPr/>
          </p:nvCxnSpPr>
          <p:spPr>
            <a:xfrm>
              <a:off x="23084790" y="9813485"/>
              <a:ext cx="6985" cy="72411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Connecteur droit avec flèche 37">
              <a:extLst>
                <a:ext uri="{FF2B5EF4-FFF2-40B4-BE49-F238E27FC236}">
                  <a16:creationId xmlns:a16="http://schemas.microsoft.com/office/drawing/2014/main" id="{AD91EFBC-B91F-C045-9CDF-A7761CF6A26E}"/>
                </a:ext>
              </a:extLst>
            </p:cNvPr>
            <p:cNvCxnSpPr>
              <a:cxnSpLocks/>
            </p:cNvCxnSpPr>
            <p:nvPr/>
          </p:nvCxnSpPr>
          <p:spPr>
            <a:xfrm>
              <a:off x="19507200" y="11315480"/>
              <a:ext cx="6985" cy="72411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9" name="Connecteur droit avec flèche 38">
              <a:extLst>
                <a:ext uri="{FF2B5EF4-FFF2-40B4-BE49-F238E27FC236}">
                  <a16:creationId xmlns:a16="http://schemas.microsoft.com/office/drawing/2014/main" id="{F3589A48-0DD5-EE49-8317-BAA6159B04BF}"/>
                </a:ext>
              </a:extLst>
            </p:cNvPr>
            <p:cNvCxnSpPr>
              <a:cxnSpLocks/>
            </p:cNvCxnSpPr>
            <p:nvPr/>
          </p:nvCxnSpPr>
          <p:spPr>
            <a:xfrm flipH="1">
              <a:off x="19514185" y="11315480"/>
              <a:ext cx="3550920" cy="77236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1" name="Connecteur droit avec flèche 40">
              <a:extLst>
                <a:ext uri="{FF2B5EF4-FFF2-40B4-BE49-F238E27FC236}">
                  <a16:creationId xmlns:a16="http://schemas.microsoft.com/office/drawing/2014/main" id="{EE35EB06-2D2F-D34C-8E8F-8F42BB323F82}"/>
                </a:ext>
              </a:extLst>
            </p:cNvPr>
            <p:cNvCxnSpPr>
              <a:cxnSpLocks/>
              <a:endCxn id="16" idx="3"/>
            </p:cNvCxnSpPr>
            <p:nvPr/>
          </p:nvCxnSpPr>
          <p:spPr>
            <a:xfrm>
              <a:off x="16934180" y="11367338"/>
              <a:ext cx="2486660" cy="65863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Connecteur droit avec flèche 42">
              <a:extLst>
                <a:ext uri="{FF2B5EF4-FFF2-40B4-BE49-F238E27FC236}">
                  <a16:creationId xmlns:a16="http://schemas.microsoft.com/office/drawing/2014/main" id="{8215AC5F-F4CA-A843-8B39-A75EA50DE1E5}"/>
                </a:ext>
              </a:extLst>
            </p:cNvPr>
            <p:cNvCxnSpPr>
              <a:cxnSpLocks/>
            </p:cNvCxnSpPr>
            <p:nvPr/>
          </p:nvCxnSpPr>
          <p:spPr>
            <a:xfrm>
              <a:off x="19350355" y="12556693"/>
              <a:ext cx="1939290" cy="26105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343615332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err="1"/>
              <a:t>Bagging</a:t>
            </a:r>
            <a:r>
              <a:rPr lang="fr-FR" dirty="0"/>
              <a:t> / </a:t>
            </a:r>
            <a:r>
              <a:rPr lang="fr-FR" dirty="0" err="1"/>
              <a:t>Boosting</a:t>
            </a:r>
            <a:endParaRPr lang="fr-FR" dirty="0"/>
          </a:p>
        </p:txBody>
      </p:sp>
      <p:sp>
        <p:nvSpPr>
          <p:cNvPr id="4" name="Espace réservé du texte 3"/>
          <p:cNvSpPr>
            <a:spLocks noGrp="1"/>
          </p:cNvSpPr>
          <p:nvPr>
            <p:ph type="body" idx="1"/>
          </p:nvPr>
        </p:nvSpPr>
        <p:spPr>
          <a:xfrm>
            <a:off x="646460" y="5265436"/>
            <a:ext cx="11312571" cy="7589253"/>
          </a:xfrm>
        </p:spPr>
        <p:txBody>
          <a:bodyPr>
            <a:noAutofit/>
          </a:bodyPr>
          <a:lstStyle/>
          <a:p>
            <a:pPr marL="0" indent="0">
              <a:spcBef>
                <a:spcPts val="1100"/>
              </a:spcBef>
              <a:spcAft>
                <a:spcPts val="2400"/>
              </a:spcAft>
              <a:buNone/>
            </a:pPr>
            <a:r>
              <a:rPr lang="fr-FR" sz="3600" b="1" dirty="0" err="1">
                <a:latin typeface="+mj-lt"/>
              </a:rPr>
              <a:t>Bagging</a:t>
            </a:r>
            <a:r>
              <a:rPr lang="fr-FR" sz="3600" b="1" dirty="0">
                <a:latin typeface="+mj-lt"/>
              </a:rPr>
              <a:t>: </a:t>
            </a:r>
          </a:p>
          <a:p>
            <a:pPr>
              <a:spcBef>
                <a:spcPts val="600"/>
              </a:spcBef>
              <a:spcAft>
                <a:spcPts val="1200"/>
              </a:spcAft>
            </a:pPr>
            <a:r>
              <a:rPr lang="fr-FR" sz="3600" dirty="0">
                <a:latin typeface="+mn-lt"/>
              </a:rPr>
              <a:t>Sous échantillonnage des données et on fait générer à l’algorithme un modèle pour chaque sous échantillon</a:t>
            </a:r>
          </a:p>
          <a:p>
            <a:pPr>
              <a:spcBef>
                <a:spcPts val="600"/>
              </a:spcBef>
              <a:spcAft>
                <a:spcPts val="1200"/>
              </a:spcAft>
            </a:pPr>
            <a:r>
              <a:rPr lang="fr-FR" sz="3600" dirty="0">
                <a:latin typeface="+mn-lt"/>
              </a:rPr>
              <a:t>On fait une ensuite une moyenne ou un vote des différentes prédictions</a:t>
            </a:r>
          </a:p>
          <a:p>
            <a:pPr>
              <a:spcBef>
                <a:spcPts val="600"/>
              </a:spcBef>
              <a:spcAft>
                <a:spcPts val="1200"/>
              </a:spcAft>
            </a:pPr>
            <a:r>
              <a:rPr lang="fr-FR" sz="3600" dirty="0">
                <a:latin typeface="+mn-lt"/>
              </a:rPr>
              <a:t>Réduit la variance : prédiction plus stable et performante</a:t>
            </a:r>
          </a:p>
          <a:p>
            <a:pPr>
              <a:spcBef>
                <a:spcPts val="600"/>
              </a:spcBef>
              <a:spcAft>
                <a:spcPts val="1200"/>
              </a:spcAft>
            </a:pPr>
            <a:r>
              <a:rPr lang="fr-FR" sz="3600" dirty="0">
                <a:latin typeface="+mn-lt"/>
              </a:rPr>
              <a:t>Mais peu dégrader les qualités pour des algorithmes plus stables</a:t>
            </a:r>
          </a:p>
          <a:p>
            <a:pPr>
              <a:spcBef>
                <a:spcPts val="600"/>
              </a:spcBef>
              <a:spcAft>
                <a:spcPts val="1200"/>
              </a:spcAft>
            </a:pPr>
            <a:r>
              <a:rPr lang="fr-FR" sz="3600" dirty="0">
                <a:latin typeface="+mn-lt"/>
              </a:rPr>
              <a:t>Génération des modèles parallélisée</a:t>
            </a:r>
            <a:r>
              <a:rPr lang="fr-FR" sz="3600" dirty="0">
                <a:latin typeface="+mj-lt"/>
              </a:rPr>
              <a:t>.</a:t>
            </a:r>
          </a:p>
        </p:txBody>
      </p:sp>
      <p:sp>
        <p:nvSpPr>
          <p:cNvPr id="3" name="Espace réservé du numéro de diapositive 2">
            <a:extLst>
              <a:ext uri="{FF2B5EF4-FFF2-40B4-BE49-F238E27FC236}">
                <a16:creationId xmlns:a16="http://schemas.microsoft.com/office/drawing/2014/main" id="{7E41DB34-331A-324C-97C5-A43890E29BFB}"/>
              </a:ext>
            </a:extLst>
          </p:cNvPr>
          <p:cNvSpPr>
            <a:spLocks noGrp="1"/>
          </p:cNvSpPr>
          <p:nvPr>
            <p:ph type="sldNum" sz="quarter" idx="2"/>
          </p:nvPr>
        </p:nvSpPr>
        <p:spPr/>
        <p:txBody>
          <a:bodyPr/>
          <a:lstStyle/>
          <a:p>
            <a:fld id="{86CB4B4D-7CA3-9044-876B-883B54F8677D}" type="slidenum">
              <a:rPr lang="fr-RE" smtClean="0"/>
              <a:t>29</a:t>
            </a:fld>
            <a:endParaRPr lang="fr-RE" dirty="0"/>
          </a:p>
        </p:txBody>
      </p:sp>
      <p:sp>
        <p:nvSpPr>
          <p:cNvPr id="32" name="Espace réservé du texte 3">
            <a:extLst>
              <a:ext uri="{FF2B5EF4-FFF2-40B4-BE49-F238E27FC236}">
                <a16:creationId xmlns:a16="http://schemas.microsoft.com/office/drawing/2014/main" id="{9C0567BD-5DE5-154F-87BF-C7BFC710BCE9}"/>
              </a:ext>
            </a:extLst>
          </p:cNvPr>
          <p:cNvSpPr txBox="1">
            <a:spLocks/>
          </p:cNvSpPr>
          <p:nvPr/>
        </p:nvSpPr>
        <p:spPr>
          <a:xfrm>
            <a:off x="12412269" y="5265437"/>
            <a:ext cx="11971731" cy="781556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marL="0" indent="0" hangingPunct="1">
              <a:spcBef>
                <a:spcPts val="1100"/>
              </a:spcBef>
              <a:spcAft>
                <a:spcPts val="2400"/>
              </a:spcAft>
              <a:buFont typeface="Wingdings" charset="2"/>
              <a:buNone/>
            </a:pPr>
            <a:r>
              <a:rPr lang="fr-FR" sz="3600" b="1" dirty="0" err="1">
                <a:latin typeface="+mj-lt"/>
              </a:rPr>
              <a:t>Boosting</a:t>
            </a:r>
            <a:r>
              <a:rPr lang="fr-FR" sz="3600" b="1" dirty="0">
                <a:latin typeface="+mj-lt"/>
              </a:rPr>
              <a:t> : </a:t>
            </a:r>
          </a:p>
          <a:p>
            <a:pPr hangingPunct="1">
              <a:spcBef>
                <a:spcPts val="600"/>
              </a:spcBef>
              <a:spcAft>
                <a:spcPts val="1200"/>
              </a:spcAft>
            </a:pPr>
            <a:r>
              <a:rPr lang="fr-FR" sz="3600" dirty="0">
                <a:latin typeface="+mn-lt"/>
              </a:rPr>
              <a:t>Les prédictions sont faites de manière séquentielle</a:t>
            </a:r>
          </a:p>
          <a:p>
            <a:pPr hangingPunct="1">
              <a:spcBef>
                <a:spcPts val="600"/>
              </a:spcBef>
              <a:spcAft>
                <a:spcPts val="1200"/>
              </a:spcAft>
            </a:pPr>
            <a:r>
              <a:rPr lang="fr-FR" sz="3600" dirty="0">
                <a:latin typeface="+mn-lt"/>
              </a:rPr>
              <a:t>On va donner plus d’importance aux valeurs difficile à prédire correctement</a:t>
            </a:r>
          </a:p>
          <a:p>
            <a:pPr hangingPunct="1">
              <a:spcBef>
                <a:spcPts val="600"/>
              </a:spcBef>
              <a:spcAft>
                <a:spcPts val="1200"/>
              </a:spcAft>
            </a:pPr>
            <a:r>
              <a:rPr lang="fr-FR" sz="3600" dirty="0">
                <a:latin typeface="+mn-lt"/>
              </a:rPr>
              <a:t>Les modèles suivants vont apprendre des erreurs des modèles précédents.</a:t>
            </a:r>
          </a:p>
          <a:p>
            <a:pPr hangingPunct="1">
              <a:spcBef>
                <a:spcPts val="600"/>
              </a:spcBef>
              <a:spcAft>
                <a:spcPts val="1200"/>
              </a:spcAft>
            </a:pPr>
            <a:r>
              <a:rPr lang="fr-FR" sz="3600" dirty="0">
                <a:latin typeface="+mn-lt"/>
              </a:rPr>
              <a:t>Pondération des </a:t>
            </a:r>
            <a:r>
              <a:rPr lang="fr-FR" sz="3600" dirty="0" err="1">
                <a:latin typeface="+mn-lt"/>
              </a:rPr>
              <a:t>classifiers</a:t>
            </a:r>
            <a:r>
              <a:rPr lang="fr-FR" sz="3600" dirty="0">
                <a:latin typeface="+mn-lt"/>
              </a:rPr>
              <a:t>, ceux ayant correctement prédit auront un poids plus fort </a:t>
            </a:r>
          </a:p>
          <a:p>
            <a:pPr hangingPunct="1">
              <a:spcBef>
                <a:spcPts val="600"/>
              </a:spcBef>
              <a:spcAft>
                <a:spcPts val="1200"/>
              </a:spcAft>
            </a:pPr>
            <a:r>
              <a:rPr lang="fr-FR" sz="3600" dirty="0">
                <a:latin typeface="+mn-lt"/>
              </a:rPr>
              <a:t>Réduis le biais et la variance</a:t>
            </a:r>
          </a:p>
          <a:p>
            <a:pPr hangingPunct="1">
              <a:spcBef>
                <a:spcPts val="600"/>
              </a:spcBef>
              <a:spcAft>
                <a:spcPts val="1200"/>
              </a:spcAft>
            </a:pPr>
            <a:r>
              <a:rPr lang="fr-FR" sz="3600" dirty="0">
                <a:latin typeface="+mn-lt"/>
              </a:rPr>
              <a:t>Mais peut </a:t>
            </a:r>
            <a:r>
              <a:rPr lang="fr-FR" sz="3600" dirty="0" err="1">
                <a:latin typeface="+mn-lt"/>
              </a:rPr>
              <a:t>overfitter</a:t>
            </a:r>
            <a:r>
              <a:rPr lang="fr-FR" sz="3600" dirty="0">
                <a:latin typeface="+mn-lt"/>
              </a:rPr>
              <a:t> </a:t>
            </a:r>
          </a:p>
        </p:txBody>
      </p:sp>
      <p:pic>
        <p:nvPicPr>
          <p:cNvPr id="5" name="Image 4">
            <a:extLst>
              <a:ext uri="{FF2B5EF4-FFF2-40B4-BE49-F238E27FC236}">
                <a16:creationId xmlns:a16="http://schemas.microsoft.com/office/drawing/2014/main" id="{3EBDD1D0-7AEA-AA41-BED6-5E2D2B78E254}"/>
              </a:ext>
            </a:extLst>
          </p:cNvPr>
          <p:cNvPicPr>
            <a:picLocks noChangeAspect="1"/>
          </p:cNvPicPr>
          <p:nvPr/>
        </p:nvPicPr>
        <p:blipFill>
          <a:blip r:embed="rId3"/>
          <a:stretch>
            <a:fillRect/>
          </a:stretch>
        </p:blipFill>
        <p:spPr>
          <a:xfrm>
            <a:off x="13665910" y="323583"/>
            <a:ext cx="10291369" cy="4153918"/>
          </a:xfrm>
          <a:prstGeom prst="rect">
            <a:avLst/>
          </a:prstGeom>
        </p:spPr>
      </p:pic>
      <p:sp>
        <p:nvSpPr>
          <p:cNvPr id="18" name="ZoneTexte 17">
            <a:extLst>
              <a:ext uri="{FF2B5EF4-FFF2-40B4-BE49-F238E27FC236}">
                <a16:creationId xmlns:a16="http://schemas.microsoft.com/office/drawing/2014/main" id="{801EC861-5AFF-DC43-8EB6-FACAB81DF886}"/>
              </a:ext>
            </a:extLst>
          </p:cNvPr>
          <p:cNvSpPr txBox="1"/>
          <p:nvPr/>
        </p:nvSpPr>
        <p:spPr>
          <a:xfrm>
            <a:off x="13886180" y="4449919"/>
            <a:ext cx="7304885"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kumimoji="0" lang="fr-FR" sz="1400" b="0" i="0" u="none" strike="noStrike" cap="none" spc="0" normalizeH="0" baseline="0" dirty="0">
                <a:ln>
                  <a:noFill/>
                </a:ln>
                <a:solidFill>
                  <a:srgbClr val="000000"/>
                </a:solidFill>
                <a:effectLst/>
                <a:uFillTx/>
                <a:latin typeface="+mn-lt"/>
                <a:ea typeface="+mn-ea"/>
                <a:cs typeface="+mn-cs"/>
                <a:sym typeface="Helvetica Light"/>
              </a:rPr>
              <a:t>Référence : </a:t>
            </a:r>
            <a:r>
              <a:rPr lang="fr-RE" sz="1400" b="1" dirty="0">
                <a:hlinkClick r:id="rId4"/>
              </a:rPr>
              <a:t>https://quantdare.com/what-is-the-difference-between-bagging-and-boosting/</a:t>
            </a:r>
            <a:endParaRPr kumimoji="0" lang="fr-FR" sz="14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79037638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r>
              <a:rPr lang="fr-FR" dirty="0"/>
              <a:t>Introduction</a:t>
            </a:r>
            <a:endParaRPr dirty="0"/>
          </a:p>
        </p:txBody>
      </p:sp>
      <p:sp>
        <p:nvSpPr>
          <p:cNvPr id="2" name="Espace réservé du numéro de diapositive 1">
            <a:extLst>
              <a:ext uri="{FF2B5EF4-FFF2-40B4-BE49-F238E27FC236}">
                <a16:creationId xmlns:a16="http://schemas.microsoft.com/office/drawing/2014/main" id="{71FF4572-B80C-B04E-91C1-05E2B5368D3F}"/>
              </a:ext>
            </a:extLst>
          </p:cNvPr>
          <p:cNvSpPr>
            <a:spLocks noGrp="1"/>
          </p:cNvSpPr>
          <p:nvPr>
            <p:ph type="sldNum" sz="quarter" idx="2"/>
          </p:nvPr>
        </p:nvSpPr>
        <p:spPr/>
        <p:txBody>
          <a:bodyPr/>
          <a:lstStyle/>
          <a:p>
            <a:fld id="{86CB4B4D-7CA3-9044-876B-883B54F8677D}" type="slidenum">
              <a:rPr lang="fr-RE" smtClean="0"/>
              <a:t>3</a:t>
            </a:fld>
            <a:endParaRPr lang="fr-RE"/>
          </a:p>
        </p:txBody>
      </p:sp>
    </p:spTree>
    <p:extLst>
      <p:ext uri="{BB962C8B-B14F-4D97-AF65-F5344CB8AC3E}">
        <p14:creationId xmlns:p14="http://schemas.microsoft.com/office/powerpoint/2010/main" val="78754491"/>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Gradient </a:t>
            </a:r>
            <a:r>
              <a:rPr lang="fr-FR" dirty="0" err="1"/>
              <a:t>Boosting</a:t>
            </a:r>
            <a:endParaRPr lang="fr-FR" dirty="0"/>
          </a:p>
        </p:txBody>
      </p:sp>
      <p:sp>
        <p:nvSpPr>
          <p:cNvPr id="4" name="Espace réservé du texte 3"/>
          <p:cNvSpPr>
            <a:spLocks noGrp="1"/>
          </p:cNvSpPr>
          <p:nvPr>
            <p:ph type="body" idx="1"/>
          </p:nvPr>
        </p:nvSpPr>
        <p:spPr>
          <a:xfrm>
            <a:off x="572504" y="2603500"/>
            <a:ext cx="23201895" cy="9684518"/>
          </a:xfrm>
        </p:spPr>
        <p:txBody>
          <a:bodyPr>
            <a:noAutofit/>
          </a:bodyPr>
          <a:lstStyle/>
          <a:p>
            <a:r>
              <a:rPr lang="fr-FR" sz="4000" dirty="0">
                <a:latin typeface="+mn-lt"/>
              </a:rPr>
              <a:t>Généralisation du </a:t>
            </a:r>
            <a:r>
              <a:rPr lang="fr-FR" sz="4000" dirty="0" err="1">
                <a:latin typeface="+mn-lt"/>
              </a:rPr>
              <a:t>Boosting</a:t>
            </a:r>
            <a:r>
              <a:rPr lang="fr-FR" sz="4000" dirty="0">
                <a:latin typeface="+mn-lt"/>
              </a:rPr>
              <a:t> </a:t>
            </a:r>
          </a:p>
          <a:p>
            <a:r>
              <a:rPr lang="fr-FR" sz="4000" dirty="0">
                <a:latin typeface="+mn-lt"/>
              </a:rPr>
              <a:t>Majoritairement employé avec les Arbres de Décision</a:t>
            </a:r>
          </a:p>
          <a:p>
            <a:r>
              <a:rPr lang="fr-FR" sz="4000" dirty="0">
                <a:latin typeface="+mn-lt"/>
              </a:rPr>
              <a:t>Agrégation de plusieurs </a:t>
            </a:r>
            <a:r>
              <a:rPr lang="fr-FR" sz="4000" dirty="0" err="1">
                <a:latin typeface="+mn-lt"/>
              </a:rPr>
              <a:t>classifiers</a:t>
            </a:r>
            <a:r>
              <a:rPr lang="fr-FR" sz="4000" dirty="0">
                <a:latin typeface="+mn-lt"/>
              </a:rPr>
              <a:t> de manière itérative</a:t>
            </a:r>
          </a:p>
          <a:p>
            <a:r>
              <a:rPr lang="fr-RE" sz="4000" dirty="0">
                <a:latin typeface="+mn-lt"/>
              </a:rPr>
              <a:t>Utilise le gradient de la fonction de perte pour le calcul des poids des individus lors de la construction de chaque nouveau modèle</a:t>
            </a:r>
          </a:p>
          <a:p>
            <a:r>
              <a:rPr lang="fr-RE" sz="4000" dirty="0">
                <a:latin typeface="+mn-lt"/>
              </a:rPr>
              <a:t>A besoin de 3 éléments :</a:t>
            </a:r>
          </a:p>
          <a:p>
            <a:pPr marL="685800" indent="-685800" fontAlgn="base">
              <a:spcBef>
                <a:spcPts val="600"/>
              </a:spcBef>
              <a:spcAft>
                <a:spcPts val="600"/>
              </a:spcAft>
              <a:buFont typeface="Arial" panose="020B0604020202020204" pitchFamily="34" charset="0"/>
              <a:buChar char="•"/>
            </a:pPr>
            <a:r>
              <a:rPr lang="fr-RE" sz="4000" dirty="0">
                <a:latin typeface="+mn-lt"/>
              </a:rPr>
              <a:t>Une fonction de perte à optimiser</a:t>
            </a:r>
          </a:p>
          <a:p>
            <a:pPr marL="685800" indent="-685800" fontAlgn="base">
              <a:spcBef>
                <a:spcPts val="600"/>
              </a:spcBef>
              <a:spcAft>
                <a:spcPts val="600"/>
              </a:spcAft>
              <a:buFont typeface="Arial" panose="020B0604020202020204" pitchFamily="34" charset="0"/>
              <a:buChar char="•"/>
            </a:pPr>
            <a:r>
              <a:rPr lang="fr-RE" sz="4000" dirty="0">
                <a:latin typeface="+mn-lt"/>
              </a:rPr>
              <a:t>Un apprenant faible pour faire les prédictions</a:t>
            </a:r>
          </a:p>
          <a:p>
            <a:pPr marL="685800" indent="-685800" fontAlgn="base">
              <a:spcBef>
                <a:spcPts val="600"/>
              </a:spcBef>
              <a:spcAft>
                <a:spcPts val="600"/>
              </a:spcAft>
              <a:buFont typeface="Arial" panose="020B0604020202020204" pitchFamily="34" charset="0"/>
              <a:buChar char="•"/>
            </a:pPr>
            <a:r>
              <a:rPr lang="fr-FR" sz="4000" dirty="0">
                <a:latin typeface="+mn-lt"/>
              </a:rPr>
              <a:t>Un modèle additif pour combiner nos apprenants faibles afin de minimiser notre fonction de perte</a:t>
            </a:r>
            <a:r>
              <a:rPr lang="fr-RE" sz="4000" dirty="0">
                <a:latin typeface="+mn-lt"/>
              </a:rPr>
              <a:t> </a:t>
            </a:r>
          </a:p>
        </p:txBody>
      </p:sp>
      <p:sp>
        <p:nvSpPr>
          <p:cNvPr id="3" name="Espace réservé du numéro de diapositive 2">
            <a:extLst>
              <a:ext uri="{FF2B5EF4-FFF2-40B4-BE49-F238E27FC236}">
                <a16:creationId xmlns:a16="http://schemas.microsoft.com/office/drawing/2014/main" id="{7E41DB34-331A-324C-97C5-A43890E29BFB}"/>
              </a:ext>
            </a:extLst>
          </p:cNvPr>
          <p:cNvSpPr>
            <a:spLocks noGrp="1"/>
          </p:cNvSpPr>
          <p:nvPr>
            <p:ph type="sldNum" sz="quarter" idx="2"/>
          </p:nvPr>
        </p:nvSpPr>
        <p:spPr/>
        <p:txBody>
          <a:bodyPr/>
          <a:lstStyle/>
          <a:p>
            <a:fld id="{86CB4B4D-7CA3-9044-876B-883B54F8677D}" type="slidenum">
              <a:rPr lang="fr-RE" smtClean="0"/>
              <a:t>30</a:t>
            </a:fld>
            <a:endParaRPr lang="fr-RE" dirty="0"/>
          </a:p>
        </p:txBody>
      </p:sp>
    </p:spTree>
    <p:extLst>
      <p:ext uri="{BB962C8B-B14F-4D97-AF65-F5344CB8AC3E}">
        <p14:creationId xmlns:p14="http://schemas.microsoft.com/office/powerpoint/2010/main" val="7606049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Gradient </a:t>
            </a:r>
            <a:r>
              <a:rPr lang="fr-FR" dirty="0" err="1"/>
              <a:t>Boosting</a:t>
            </a:r>
            <a:r>
              <a:rPr lang="fr-FR" dirty="0"/>
              <a:t> </a:t>
            </a:r>
          </a:p>
        </p:txBody>
      </p:sp>
      <p:sp>
        <p:nvSpPr>
          <p:cNvPr id="4" name="Espace réservé du texte 3"/>
          <p:cNvSpPr>
            <a:spLocks noGrp="1"/>
          </p:cNvSpPr>
          <p:nvPr>
            <p:ph type="body" idx="1"/>
          </p:nvPr>
        </p:nvSpPr>
        <p:spPr>
          <a:xfrm>
            <a:off x="572505" y="1778000"/>
            <a:ext cx="22773052" cy="9684518"/>
          </a:xfrm>
        </p:spPr>
        <p:txBody>
          <a:bodyPr>
            <a:noAutofit/>
          </a:bodyPr>
          <a:lstStyle/>
          <a:p>
            <a:r>
              <a:rPr lang="fr-RE" sz="4000" b="1" dirty="0">
                <a:latin typeface="+mn-lt"/>
              </a:rPr>
              <a:t>Quelques paramètres :</a:t>
            </a:r>
          </a:p>
          <a:p>
            <a:pPr lvl="1">
              <a:spcBef>
                <a:spcPts val="0"/>
              </a:spcBef>
            </a:pPr>
            <a:r>
              <a:rPr lang="fr-RE" sz="4000" dirty="0"/>
              <a:t>Learning rates, nombre d’estimateurs</a:t>
            </a:r>
          </a:p>
          <a:p>
            <a:pPr lvl="1">
              <a:spcBef>
                <a:spcPts val="0"/>
              </a:spcBef>
            </a:pPr>
            <a:r>
              <a:rPr lang="fr-RE" sz="4000" dirty="0"/>
              <a:t>Nombre d’arbres, profondeurs des arbres</a:t>
            </a:r>
          </a:p>
          <a:p>
            <a:pPr lvl="1">
              <a:spcBef>
                <a:spcPts val="0"/>
              </a:spcBef>
            </a:pPr>
            <a:r>
              <a:rPr lang="fr-RE" sz="4000" dirty="0"/>
              <a:t>Fonctions de perte </a:t>
            </a:r>
            <a:endParaRPr lang="fr-RE" sz="4000" dirty="0">
              <a:latin typeface="+mn-lt"/>
            </a:endParaRPr>
          </a:p>
          <a:p>
            <a:pPr>
              <a:spcBef>
                <a:spcPts val="1800"/>
              </a:spcBef>
              <a:spcAft>
                <a:spcPts val="600"/>
              </a:spcAft>
            </a:pPr>
            <a:r>
              <a:rPr lang="fr-RE" sz="4000" b="1" dirty="0">
                <a:latin typeface="+mn-lt"/>
              </a:rPr>
              <a:t>Avantage</a:t>
            </a:r>
            <a:r>
              <a:rPr lang="fr-RE" sz="4000" dirty="0">
                <a:latin typeface="+mn-lt"/>
              </a:rPr>
              <a:t> : </a:t>
            </a:r>
          </a:p>
          <a:p>
            <a:pPr lvl="1">
              <a:spcBef>
                <a:spcPts val="0"/>
              </a:spcBef>
            </a:pPr>
            <a:r>
              <a:rPr lang="fr-RE" sz="4000" dirty="0"/>
              <a:t>Généralement robustes par rapport aux </a:t>
            </a:r>
            <a:r>
              <a:rPr lang="fr-RE" sz="4000" dirty="0" err="1"/>
              <a:t>outliers</a:t>
            </a:r>
            <a:endParaRPr lang="fr-RE" sz="4000" dirty="0"/>
          </a:p>
          <a:p>
            <a:pPr lvl="1">
              <a:spcBef>
                <a:spcPts val="0"/>
              </a:spcBef>
            </a:pPr>
            <a:r>
              <a:rPr lang="fr-RE" sz="4000" dirty="0"/>
              <a:t>Peuvent apprendre de modèles non linéaires</a:t>
            </a:r>
          </a:p>
          <a:p>
            <a:pPr lvl="1">
              <a:spcBef>
                <a:spcPts val="0"/>
              </a:spcBef>
            </a:pPr>
            <a:r>
              <a:rPr lang="fr-RE" sz="4000" dirty="0">
                <a:latin typeface="+mn-lt"/>
              </a:rPr>
              <a:t>Performance</a:t>
            </a:r>
          </a:p>
          <a:p>
            <a:pPr>
              <a:spcBef>
                <a:spcPts val="1800"/>
              </a:spcBef>
              <a:spcAft>
                <a:spcPts val="600"/>
              </a:spcAft>
            </a:pPr>
            <a:r>
              <a:rPr lang="fr-RE" sz="4000" b="1" dirty="0">
                <a:latin typeface="+mn-lt"/>
              </a:rPr>
              <a:t>Inconvénients</a:t>
            </a:r>
            <a:r>
              <a:rPr lang="fr-RE" sz="4000" dirty="0">
                <a:latin typeface="+mn-lt"/>
              </a:rPr>
              <a:t> :</a:t>
            </a:r>
          </a:p>
          <a:p>
            <a:pPr lvl="1">
              <a:spcBef>
                <a:spcPts val="0"/>
              </a:spcBef>
            </a:pPr>
            <a:r>
              <a:rPr lang="fr-RE" sz="4000" dirty="0" err="1"/>
              <a:t>Overfitting</a:t>
            </a:r>
            <a:endParaRPr lang="fr-RE" sz="4000" dirty="0"/>
          </a:p>
          <a:p>
            <a:pPr lvl="1">
              <a:spcBef>
                <a:spcPts val="0"/>
              </a:spcBef>
            </a:pPr>
            <a:r>
              <a:rPr lang="fr-RE" sz="4000" dirty="0">
                <a:latin typeface="+mn-lt"/>
              </a:rPr>
              <a:t>Paramétrage</a:t>
            </a:r>
          </a:p>
        </p:txBody>
      </p:sp>
      <p:sp>
        <p:nvSpPr>
          <p:cNvPr id="3" name="Espace réservé du numéro de diapositive 2">
            <a:extLst>
              <a:ext uri="{FF2B5EF4-FFF2-40B4-BE49-F238E27FC236}">
                <a16:creationId xmlns:a16="http://schemas.microsoft.com/office/drawing/2014/main" id="{7E41DB34-331A-324C-97C5-A43890E29BFB}"/>
              </a:ext>
            </a:extLst>
          </p:cNvPr>
          <p:cNvSpPr>
            <a:spLocks noGrp="1"/>
          </p:cNvSpPr>
          <p:nvPr>
            <p:ph type="sldNum" sz="quarter" idx="2"/>
          </p:nvPr>
        </p:nvSpPr>
        <p:spPr/>
        <p:txBody>
          <a:bodyPr/>
          <a:lstStyle/>
          <a:p>
            <a:fld id="{86CB4B4D-7CA3-9044-876B-883B54F8677D}" type="slidenum">
              <a:rPr lang="fr-RE" smtClean="0"/>
              <a:t>31</a:t>
            </a:fld>
            <a:endParaRPr lang="fr-RE" dirty="0"/>
          </a:p>
        </p:txBody>
      </p:sp>
    </p:spTree>
    <p:extLst>
      <p:ext uri="{BB962C8B-B14F-4D97-AF65-F5344CB8AC3E}">
        <p14:creationId xmlns:p14="http://schemas.microsoft.com/office/powerpoint/2010/main" val="209150367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r>
              <a:rPr lang="fr-FR" dirty="0"/>
              <a:t>Conclusion</a:t>
            </a:r>
            <a:endParaRPr dirty="0"/>
          </a:p>
        </p:txBody>
      </p:sp>
      <p:sp>
        <p:nvSpPr>
          <p:cNvPr id="2" name="Espace réservé du numéro de diapositive 1">
            <a:extLst>
              <a:ext uri="{FF2B5EF4-FFF2-40B4-BE49-F238E27FC236}">
                <a16:creationId xmlns:a16="http://schemas.microsoft.com/office/drawing/2014/main" id="{EE2DA6E8-8514-E241-A714-9AACF9899004}"/>
              </a:ext>
            </a:extLst>
          </p:cNvPr>
          <p:cNvSpPr>
            <a:spLocks noGrp="1"/>
          </p:cNvSpPr>
          <p:nvPr>
            <p:ph type="sldNum" sz="quarter" idx="2"/>
          </p:nvPr>
        </p:nvSpPr>
        <p:spPr/>
        <p:txBody>
          <a:bodyPr/>
          <a:lstStyle/>
          <a:p>
            <a:fld id="{86CB4B4D-7CA3-9044-876B-883B54F8677D}" type="slidenum">
              <a:rPr lang="fr-RE" smtClean="0"/>
              <a:t>32</a:t>
            </a:fld>
            <a:endParaRPr lang="fr-RE"/>
          </a:p>
        </p:txBody>
      </p:sp>
    </p:spTree>
    <p:extLst>
      <p:ext uri="{BB962C8B-B14F-4D97-AF65-F5344CB8AC3E}">
        <p14:creationId xmlns:p14="http://schemas.microsoft.com/office/powerpoint/2010/main" val="1726804591"/>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idx="1"/>
          </p:nvPr>
        </p:nvSpPr>
        <p:spPr>
          <a:xfrm>
            <a:off x="933726" y="2603500"/>
            <a:ext cx="21005800" cy="10217604"/>
          </a:xfrm>
        </p:spPr>
        <p:txBody>
          <a:bodyPr>
            <a:noAutofit/>
          </a:bodyPr>
          <a:lstStyle/>
          <a:p>
            <a:pPr fontAlgn="base">
              <a:lnSpc>
                <a:spcPct val="120000"/>
              </a:lnSpc>
              <a:spcBef>
                <a:spcPts val="2000"/>
              </a:spcBef>
              <a:buFont typeface="Wingdings" charset="2"/>
              <a:buChar char="q"/>
            </a:pPr>
            <a:r>
              <a:rPr lang="fr-FR" sz="3600" dirty="0">
                <a:latin typeface="Helvetica Neue" charset="0"/>
                <a:ea typeface="Helvetica Neue" charset="0"/>
                <a:cs typeface="Helvetica Neue" charset="0"/>
              </a:rPr>
              <a:t>L’analyse exploratoire a permis une meilleure compréhension de nos données de les préparer pour la segmentation.</a:t>
            </a:r>
          </a:p>
          <a:p>
            <a:pPr fontAlgn="base">
              <a:lnSpc>
                <a:spcPct val="120000"/>
              </a:lnSpc>
              <a:spcBef>
                <a:spcPts val="2000"/>
              </a:spcBef>
              <a:buFont typeface="Wingdings" charset="2"/>
              <a:buChar char="q"/>
            </a:pPr>
            <a:r>
              <a:rPr lang="fr-FR" sz="3600" dirty="0">
                <a:latin typeface="Helvetica Neue" charset="0"/>
                <a:ea typeface="Helvetica Neue" charset="0"/>
                <a:cs typeface="Helvetica Neue" charset="0"/>
              </a:rPr>
              <a:t>La recherche des clusters a demandé de nombreuses itérations et combinaisons de </a:t>
            </a:r>
            <a:r>
              <a:rPr lang="fr-FR" sz="3600" dirty="0" err="1">
                <a:latin typeface="Helvetica Neue" charset="0"/>
                <a:ea typeface="Helvetica Neue" charset="0"/>
                <a:cs typeface="Helvetica Neue" charset="0"/>
              </a:rPr>
              <a:t>features</a:t>
            </a:r>
            <a:r>
              <a:rPr lang="fr-FR" sz="3600" dirty="0">
                <a:latin typeface="Helvetica Neue" charset="0"/>
                <a:ea typeface="Helvetica Neue" charset="0"/>
                <a:cs typeface="Helvetica Neue" charset="0"/>
              </a:rPr>
              <a:t> pour trouver des catégories clients ayant un sens</a:t>
            </a:r>
          </a:p>
          <a:p>
            <a:pPr fontAlgn="base">
              <a:lnSpc>
                <a:spcPct val="120000"/>
              </a:lnSpc>
              <a:spcBef>
                <a:spcPts val="2000"/>
              </a:spcBef>
              <a:buFont typeface="Wingdings" charset="2"/>
              <a:buChar char="q"/>
            </a:pPr>
            <a:r>
              <a:rPr lang="fr-FR" sz="3600" dirty="0">
                <a:latin typeface="Helvetica Neue" charset="0"/>
                <a:ea typeface="Helvetica Neue" charset="0"/>
                <a:cs typeface="Helvetica Neue" charset="0"/>
              </a:rPr>
              <a:t>Nous avons amélioré les performances de notre modèle de classification par des entrainements et la recherche des paramètres optimums. Nous avons séparé les données avant le </a:t>
            </a:r>
            <a:r>
              <a:rPr lang="fr-FR" sz="3600" dirty="0" err="1">
                <a:latin typeface="Helvetica Neue" charset="0"/>
                <a:ea typeface="Helvetica Neue" charset="0"/>
                <a:cs typeface="Helvetica Neue" charset="0"/>
              </a:rPr>
              <a:t>clustering</a:t>
            </a:r>
            <a:r>
              <a:rPr lang="fr-FR" sz="3600" dirty="0">
                <a:latin typeface="Helvetica Neue" charset="0"/>
                <a:ea typeface="Helvetica Neue" charset="0"/>
                <a:cs typeface="Helvetica Neue" charset="0"/>
              </a:rPr>
              <a:t> pour éviter le </a:t>
            </a:r>
            <a:r>
              <a:rPr lang="fr-FR" sz="3600" dirty="0" err="1">
                <a:latin typeface="Helvetica Neue" charset="0"/>
                <a:ea typeface="Helvetica Neue" charset="0"/>
                <a:cs typeface="Helvetica Neue" charset="0"/>
              </a:rPr>
              <a:t>dataleakage</a:t>
            </a:r>
            <a:r>
              <a:rPr lang="fr-FR" sz="3600" dirty="0">
                <a:latin typeface="Helvetica Neue" charset="0"/>
                <a:ea typeface="Helvetica Neue" charset="0"/>
                <a:cs typeface="Helvetica Neue" charset="0"/>
              </a:rPr>
              <a:t>.</a:t>
            </a:r>
          </a:p>
          <a:p>
            <a:pPr fontAlgn="base">
              <a:lnSpc>
                <a:spcPct val="120000"/>
              </a:lnSpc>
              <a:spcBef>
                <a:spcPts val="2000"/>
              </a:spcBef>
              <a:buFont typeface="Wingdings" charset="2"/>
              <a:buChar char="q"/>
            </a:pPr>
            <a:r>
              <a:rPr lang="fr-FR" sz="3600" dirty="0">
                <a:latin typeface="Helvetica Neue" charset="0"/>
                <a:ea typeface="Helvetica Neue" charset="0"/>
                <a:cs typeface="Helvetica Neue" charset="0"/>
              </a:rPr>
              <a:t>Le modèle qui a donné le meilleur résultat : Gradient </a:t>
            </a:r>
            <a:r>
              <a:rPr lang="fr-FR" sz="3600" dirty="0" err="1">
                <a:latin typeface="Helvetica Neue" charset="0"/>
                <a:ea typeface="Helvetica Neue" charset="0"/>
                <a:cs typeface="Helvetica Neue" charset="0"/>
              </a:rPr>
              <a:t>Boosting</a:t>
            </a:r>
            <a:r>
              <a:rPr lang="fr-FR" sz="3600" dirty="0">
                <a:latin typeface="Helvetica Neue" charset="0"/>
                <a:ea typeface="Helvetica Neue" charset="0"/>
                <a:cs typeface="Helvetica Neue" charset="0"/>
              </a:rPr>
              <a:t> a été implémenté au niveau du module final.</a:t>
            </a:r>
          </a:p>
          <a:p>
            <a:pPr fontAlgn="base">
              <a:lnSpc>
                <a:spcPct val="120000"/>
              </a:lnSpc>
              <a:spcBef>
                <a:spcPts val="2000"/>
              </a:spcBef>
              <a:buFont typeface="Wingdings" charset="2"/>
              <a:buChar char="q"/>
            </a:pPr>
            <a:r>
              <a:rPr lang="fr-FR" sz="3600" dirty="0">
                <a:latin typeface="Helvetica Neue" charset="0"/>
                <a:ea typeface="Helvetica Neue" charset="0"/>
                <a:cs typeface="Helvetica Neue" charset="0"/>
              </a:rPr>
              <a:t>Axes d’amélioration :</a:t>
            </a:r>
          </a:p>
          <a:p>
            <a:pPr lvl="1" fontAlgn="base">
              <a:lnSpc>
                <a:spcPct val="120000"/>
              </a:lnSpc>
              <a:spcBef>
                <a:spcPts val="800"/>
              </a:spcBef>
              <a:buFont typeface="Arial" panose="020B0604020202020204" pitchFamily="34" charset="0"/>
              <a:buChar char="•"/>
            </a:pPr>
            <a:r>
              <a:rPr lang="fr-FR" sz="3600" dirty="0">
                <a:latin typeface="Helvetica Neue" charset="0"/>
                <a:ea typeface="Helvetica Neue" charset="0"/>
                <a:cs typeface="Helvetica Neue" charset="0"/>
              </a:rPr>
              <a:t>Travailler avec l’équipe marketing pour la segmentation</a:t>
            </a:r>
          </a:p>
          <a:p>
            <a:pPr lvl="1" fontAlgn="base">
              <a:lnSpc>
                <a:spcPct val="120000"/>
              </a:lnSpc>
              <a:spcBef>
                <a:spcPts val="800"/>
              </a:spcBef>
              <a:buFont typeface="Arial" panose="020B0604020202020204" pitchFamily="34" charset="0"/>
              <a:buChar char="•"/>
            </a:pPr>
            <a:r>
              <a:rPr lang="fr-FR" sz="3600" dirty="0">
                <a:latin typeface="Helvetica Neue" charset="0"/>
                <a:ea typeface="Helvetica Neue" charset="0"/>
                <a:cs typeface="Helvetica Neue" charset="0"/>
              </a:rPr>
              <a:t>Segmentation sans utiliser le </a:t>
            </a:r>
            <a:r>
              <a:rPr lang="fr-FR" sz="3600" dirty="0" err="1">
                <a:latin typeface="Helvetica Neue" charset="0"/>
                <a:ea typeface="Helvetica Neue" charset="0"/>
                <a:cs typeface="Helvetica Neue" charset="0"/>
              </a:rPr>
              <a:t>clustering</a:t>
            </a:r>
            <a:r>
              <a:rPr lang="fr-FR" sz="3600" dirty="0">
                <a:latin typeface="Helvetica Neue" charset="0"/>
                <a:ea typeface="Helvetica Neue" charset="0"/>
                <a:cs typeface="Helvetica Neue" charset="0"/>
              </a:rPr>
              <a:t> (score RFM)</a:t>
            </a:r>
          </a:p>
          <a:p>
            <a:pPr lvl="1" fontAlgn="base">
              <a:lnSpc>
                <a:spcPct val="120000"/>
              </a:lnSpc>
              <a:spcBef>
                <a:spcPts val="800"/>
              </a:spcBef>
              <a:buFont typeface="Arial" panose="020B0604020202020204" pitchFamily="34" charset="0"/>
              <a:buChar char="•"/>
            </a:pPr>
            <a:r>
              <a:rPr lang="fr-FR" sz="3600" dirty="0">
                <a:latin typeface="Helvetica Neue" charset="0"/>
                <a:ea typeface="Helvetica Neue" charset="0"/>
                <a:cs typeface="Helvetica Neue" charset="0"/>
              </a:rPr>
              <a:t>Avoir des catégories de produits pour mieux segmenter les préférences des clients</a:t>
            </a:r>
          </a:p>
        </p:txBody>
      </p:sp>
      <p:sp>
        <p:nvSpPr>
          <p:cNvPr id="6" name="Titre 1"/>
          <p:cNvSpPr txBox="1">
            <a:spLocks/>
          </p:cNvSpPr>
          <p:nvPr/>
        </p:nvSpPr>
        <p:spPr>
          <a:xfrm>
            <a:off x="1689100" y="952500"/>
            <a:ext cx="21005800" cy="1651000"/>
          </a:xfrm>
          <a:prstGeom prst="rect">
            <a:avLst/>
          </a:prstGeom>
        </p:spPr>
        <p:txBody>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a:lstStyle>
          <a:p>
            <a:pPr hangingPunct="1"/>
            <a:r>
              <a:rPr lang="fr-FR" dirty="0"/>
              <a:t>Conclusion</a:t>
            </a:r>
          </a:p>
        </p:txBody>
      </p:sp>
      <p:sp>
        <p:nvSpPr>
          <p:cNvPr id="2" name="Espace réservé du numéro de diapositive 1">
            <a:extLst>
              <a:ext uri="{FF2B5EF4-FFF2-40B4-BE49-F238E27FC236}">
                <a16:creationId xmlns:a16="http://schemas.microsoft.com/office/drawing/2014/main" id="{87830769-C01A-5A4A-98BC-AD3FFFEB4C5E}"/>
              </a:ext>
            </a:extLst>
          </p:cNvPr>
          <p:cNvSpPr>
            <a:spLocks noGrp="1"/>
          </p:cNvSpPr>
          <p:nvPr>
            <p:ph type="sldNum" sz="quarter" idx="2"/>
          </p:nvPr>
        </p:nvSpPr>
        <p:spPr/>
        <p:txBody>
          <a:bodyPr/>
          <a:lstStyle/>
          <a:p>
            <a:fld id="{86CB4B4D-7CA3-9044-876B-883B54F8677D}" type="slidenum">
              <a:rPr lang="fr-RE" smtClean="0"/>
              <a:t>33</a:t>
            </a:fld>
            <a:endParaRPr lang="fr-RE"/>
          </a:p>
        </p:txBody>
      </p:sp>
    </p:spTree>
    <p:extLst>
      <p:ext uri="{BB962C8B-B14F-4D97-AF65-F5344CB8AC3E}">
        <p14:creationId xmlns:p14="http://schemas.microsoft.com/office/powerpoint/2010/main" val="189494452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p:cNvSpPr>
          <p:nvPr>
            <p:ph type="title"/>
          </p:nvPr>
        </p:nvSpPr>
        <p:spPr>
          <a:prstGeom prst="rect">
            <a:avLst/>
          </a:prstGeom>
        </p:spPr>
        <p:txBody>
          <a:bodyPr/>
          <a:lstStyle/>
          <a:p>
            <a:r>
              <a:rPr lang="fr-FR" dirty="0"/>
              <a:t>Objectif du projet</a:t>
            </a:r>
            <a:endParaRPr dirty="0"/>
          </a:p>
        </p:txBody>
      </p:sp>
      <p:sp>
        <p:nvSpPr>
          <p:cNvPr id="126" name="Shape 126"/>
          <p:cNvSpPr>
            <a:spLocks noGrp="1"/>
          </p:cNvSpPr>
          <p:nvPr>
            <p:ph type="body" idx="1"/>
          </p:nvPr>
        </p:nvSpPr>
        <p:spPr>
          <a:xfrm>
            <a:off x="1689100" y="3440113"/>
            <a:ext cx="19639812" cy="9207500"/>
          </a:xfrm>
          <a:prstGeom prst="rect">
            <a:avLst/>
          </a:prstGeom>
        </p:spPr>
        <p:txBody>
          <a:bodyPr>
            <a:normAutofit/>
          </a:bodyPr>
          <a:lstStyle/>
          <a:p>
            <a:r>
              <a:rPr lang="fr-FR" dirty="0"/>
              <a:t>Mieux comprendre le comportement des clients afin d’augmenter les ventes.</a:t>
            </a:r>
          </a:p>
          <a:p>
            <a:r>
              <a:rPr lang="fr-FR" dirty="0"/>
              <a:t>Segmentation des individus (clients) afin de détecter des catégories de clients.</a:t>
            </a:r>
          </a:p>
          <a:p>
            <a:r>
              <a:rPr lang="fr-FR" dirty="0"/>
              <a:t>Evaluation et amélioration des performances de différents modèles d’apprentissage machine capables de prédire la catégorie d’un client à partir de son historique d’achat.</a:t>
            </a:r>
          </a:p>
          <a:p>
            <a:r>
              <a:rPr lang="fr-FR" dirty="0"/>
              <a:t>Implémentation d’un module capable de classer automatiquement un client dès son premier achat.</a:t>
            </a:r>
          </a:p>
        </p:txBody>
      </p:sp>
      <p:pic>
        <p:nvPicPr>
          <p:cNvPr id="5" name="Imag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973420" y="115887"/>
            <a:ext cx="3007235" cy="2963141"/>
          </a:xfrm>
          <a:prstGeom prst="rect">
            <a:avLst/>
          </a:prstGeom>
        </p:spPr>
      </p:pic>
      <p:sp>
        <p:nvSpPr>
          <p:cNvPr id="2" name="Espace réservé du numéro de diapositive 1">
            <a:extLst>
              <a:ext uri="{FF2B5EF4-FFF2-40B4-BE49-F238E27FC236}">
                <a16:creationId xmlns:a16="http://schemas.microsoft.com/office/drawing/2014/main" id="{BB1965F7-5709-D14B-A232-0B31F6D35918}"/>
              </a:ext>
            </a:extLst>
          </p:cNvPr>
          <p:cNvSpPr>
            <a:spLocks noGrp="1"/>
          </p:cNvSpPr>
          <p:nvPr>
            <p:ph type="sldNum" sz="quarter" idx="2"/>
          </p:nvPr>
        </p:nvSpPr>
        <p:spPr/>
        <p:txBody>
          <a:bodyPr/>
          <a:lstStyle/>
          <a:p>
            <a:fld id="{86CB4B4D-7CA3-9044-876B-883B54F8677D}" type="slidenum">
              <a:rPr lang="fr-RE" smtClean="0"/>
              <a:t>4</a:t>
            </a:fld>
            <a:endParaRPr lang="fr-RE" dirty="0"/>
          </a:p>
        </p:txBody>
      </p:sp>
    </p:spTree>
    <p:extLst>
      <p:ext uri="{BB962C8B-B14F-4D97-AF65-F5344CB8AC3E}">
        <p14:creationId xmlns:p14="http://schemas.microsoft.com/office/powerpoint/2010/main" val="129680426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r>
              <a:rPr lang="fr-FR" dirty="0"/>
              <a:t>Exploration des données</a:t>
            </a:r>
            <a:endParaRPr dirty="0"/>
          </a:p>
        </p:txBody>
      </p:sp>
      <p:sp>
        <p:nvSpPr>
          <p:cNvPr id="2" name="Espace réservé du numéro de diapositive 1">
            <a:extLst>
              <a:ext uri="{FF2B5EF4-FFF2-40B4-BE49-F238E27FC236}">
                <a16:creationId xmlns:a16="http://schemas.microsoft.com/office/drawing/2014/main" id="{A21149C0-316C-D34A-A7FB-3892F9BCCF39}"/>
              </a:ext>
            </a:extLst>
          </p:cNvPr>
          <p:cNvSpPr>
            <a:spLocks noGrp="1"/>
          </p:cNvSpPr>
          <p:nvPr>
            <p:ph type="sldNum" sz="quarter" idx="2"/>
          </p:nvPr>
        </p:nvSpPr>
        <p:spPr/>
        <p:txBody>
          <a:bodyPr/>
          <a:lstStyle/>
          <a:p>
            <a:fld id="{86CB4B4D-7CA3-9044-876B-883B54F8677D}" type="slidenum">
              <a:rPr lang="fr-RE" smtClean="0"/>
              <a:t>5</a:t>
            </a:fld>
            <a:endParaRPr lang="fr-RE"/>
          </a:p>
        </p:txBody>
      </p:sp>
    </p:spTree>
    <p:extLst>
      <p:ext uri="{BB962C8B-B14F-4D97-AF65-F5344CB8AC3E}">
        <p14:creationId xmlns:p14="http://schemas.microsoft.com/office/powerpoint/2010/main" val="53833855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Les données</a:t>
            </a:r>
          </a:p>
        </p:txBody>
      </p:sp>
      <p:sp>
        <p:nvSpPr>
          <p:cNvPr id="4" name="Espace réservé du texte 3"/>
          <p:cNvSpPr>
            <a:spLocks noGrp="1"/>
          </p:cNvSpPr>
          <p:nvPr>
            <p:ph type="body" idx="1"/>
          </p:nvPr>
        </p:nvSpPr>
        <p:spPr>
          <a:xfrm>
            <a:off x="798162" y="2369230"/>
            <a:ext cx="19648838" cy="4874986"/>
          </a:xfrm>
        </p:spPr>
        <p:txBody>
          <a:bodyPr>
            <a:normAutofit/>
          </a:bodyPr>
          <a:lstStyle/>
          <a:p>
            <a:r>
              <a:rPr lang="fr-FR" sz="4000" dirty="0"/>
              <a:t>Transactions de ventes sur une année (Déc. 2010 – Déc. 2011)</a:t>
            </a:r>
          </a:p>
          <a:p>
            <a:r>
              <a:rPr lang="fr-FR" sz="4000" dirty="0"/>
              <a:t>La base contient plus de 500 000 transactions</a:t>
            </a:r>
          </a:p>
          <a:p>
            <a:r>
              <a:rPr lang="fr-FR" sz="4000" dirty="0"/>
              <a:t>Chaque transaction est décrite par </a:t>
            </a:r>
            <a:r>
              <a:rPr lang="fr-FR" sz="4000" b="1" dirty="0"/>
              <a:t>8</a:t>
            </a:r>
            <a:r>
              <a:rPr lang="fr-FR" sz="4000" dirty="0"/>
              <a:t> variables</a:t>
            </a:r>
          </a:p>
        </p:txBody>
      </p:sp>
      <p:pic>
        <p:nvPicPr>
          <p:cNvPr id="6" name="Imag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719144" y="1243693"/>
            <a:ext cx="2866694" cy="3797300"/>
          </a:xfrm>
          <a:prstGeom prst="rect">
            <a:avLst/>
          </a:prstGeom>
        </p:spPr>
      </p:pic>
      <p:pic>
        <p:nvPicPr>
          <p:cNvPr id="11" name="Image 10">
            <a:extLst>
              <a:ext uri="{FF2B5EF4-FFF2-40B4-BE49-F238E27FC236}">
                <a16:creationId xmlns:a16="http://schemas.microsoft.com/office/drawing/2014/main" id="{05EA0CE1-4092-FB4F-8944-EEAC25B67A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7417" y="7244216"/>
            <a:ext cx="22258421" cy="4229100"/>
          </a:xfrm>
          <a:prstGeom prst="rect">
            <a:avLst/>
          </a:prstGeom>
        </p:spPr>
      </p:pic>
      <p:sp>
        <p:nvSpPr>
          <p:cNvPr id="2" name="Espace réservé du numéro de diapositive 1">
            <a:extLst>
              <a:ext uri="{FF2B5EF4-FFF2-40B4-BE49-F238E27FC236}">
                <a16:creationId xmlns:a16="http://schemas.microsoft.com/office/drawing/2014/main" id="{E038774E-EF4E-8A48-8B0D-D30033C357F9}"/>
              </a:ext>
            </a:extLst>
          </p:cNvPr>
          <p:cNvSpPr>
            <a:spLocks noGrp="1"/>
          </p:cNvSpPr>
          <p:nvPr>
            <p:ph type="sldNum" sz="quarter" idx="2"/>
          </p:nvPr>
        </p:nvSpPr>
        <p:spPr/>
        <p:txBody>
          <a:bodyPr/>
          <a:lstStyle/>
          <a:p>
            <a:fld id="{86CB4B4D-7CA3-9044-876B-883B54F8677D}" type="slidenum">
              <a:rPr lang="fr-RE" smtClean="0"/>
              <a:t>6</a:t>
            </a:fld>
            <a:endParaRPr lang="fr-RE" dirty="0"/>
          </a:p>
        </p:txBody>
      </p:sp>
    </p:spTree>
    <p:extLst>
      <p:ext uri="{BB962C8B-B14F-4D97-AF65-F5344CB8AC3E}">
        <p14:creationId xmlns:p14="http://schemas.microsoft.com/office/powerpoint/2010/main" val="174285247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Caractéristiques des données</a:t>
            </a:r>
          </a:p>
        </p:txBody>
      </p:sp>
      <p:sp>
        <p:nvSpPr>
          <p:cNvPr id="6" name="Espace réservé du texte 3"/>
          <p:cNvSpPr>
            <a:spLocks noGrp="1"/>
          </p:cNvSpPr>
          <p:nvPr>
            <p:ph type="body" idx="1"/>
          </p:nvPr>
        </p:nvSpPr>
        <p:spPr>
          <a:xfrm>
            <a:off x="1015756" y="7225325"/>
            <a:ext cx="13816591" cy="5910876"/>
          </a:xfrm>
        </p:spPr>
        <p:txBody>
          <a:bodyPr>
            <a:noAutofit/>
          </a:bodyPr>
          <a:lstStyle/>
          <a:p>
            <a:pPr>
              <a:spcBef>
                <a:spcPts val="0"/>
              </a:spcBef>
            </a:pPr>
            <a:r>
              <a:rPr lang="fr-FR" sz="3600" dirty="0"/>
              <a:t>Compréhension de chacune des variables</a:t>
            </a:r>
          </a:p>
          <a:p>
            <a:pPr>
              <a:spcBef>
                <a:spcPts val="0"/>
              </a:spcBef>
            </a:pPr>
            <a:r>
              <a:rPr lang="fr-FR" sz="3600" dirty="0"/>
              <a:t>Chaque ligne correspond à une transaction appartenant à une commande.</a:t>
            </a:r>
          </a:p>
          <a:p>
            <a:pPr>
              <a:spcBef>
                <a:spcPts val="0"/>
              </a:spcBef>
            </a:pPr>
            <a:r>
              <a:rPr lang="fr-FR" sz="3600" dirty="0"/>
              <a:t>Une transaction concerne un produit particulier.</a:t>
            </a:r>
          </a:p>
          <a:p>
            <a:pPr>
              <a:spcBef>
                <a:spcPts val="600"/>
              </a:spcBef>
            </a:pPr>
            <a:r>
              <a:rPr lang="fr-FR" sz="3600" dirty="0"/>
              <a:t>Les données sont composées de variables :</a:t>
            </a:r>
          </a:p>
          <a:p>
            <a:pPr lvl="1">
              <a:spcBef>
                <a:spcPts val="0"/>
              </a:spcBef>
            </a:pPr>
            <a:r>
              <a:rPr lang="fr-FR" sz="3600" b="1" dirty="0">
                <a:latin typeface="Helvetica Neue" charset="0"/>
                <a:ea typeface="Helvetica Neue" charset="0"/>
                <a:cs typeface="Helvetica Neue" charset="0"/>
              </a:rPr>
              <a:t>catégorielles</a:t>
            </a:r>
            <a:r>
              <a:rPr lang="fr-FR" sz="3600" dirty="0">
                <a:latin typeface="Helvetica Neue" charset="0"/>
                <a:ea typeface="Helvetica Neue" charset="0"/>
                <a:cs typeface="Helvetica Neue" charset="0"/>
              </a:rPr>
              <a:t> comme le code du produit ou le pays de l’acheteur</a:t>
            </a:r>
          </a:p>
          <a:p>
            <a:pPr lvl="1">
              <a:spcBef>
                <a:spcPts val="0"/>
              </a:spcBef>
            </a:pPr>
            <a:r>
              <a:rPr lang="fr-FR" sz="3600" b="1" dirty="0">
                <a:latin typeface="Helvetica Neue" charset="0"/>
                <a:ea typeface="Helvetica Neue" charset="0"/>
                <a:cs typeface="Helvetica Neue" charset="0"/>
              </a:rPr>
              <a:t>continues</a:t>
            </a:r>
            <a:r>
              <a:rPr lang="fr-FR" sz="3600" dirty="0">
                <a:latin typeface="Helvetica Neue" charset="0"/>
                <a:ea typeface="Helvetica Neue" charset="0"/>
                <a:cs typeface="Helvetica Neue" charset="0"/>
              </a:rPr>
              <a:t> comme la quantité et le prix unitaire</a:t>
            </a:r>
          </a:p>
        </p:txBody>
      </p:sp>
      <p:pic>
        <p:nvPicPr>
          <p:cNvPr id="5" name="Image 4">
            <a:extLst>
              <a:ext uri="{FF2B5EF4-FFF2-40B4-BE49-F238E27FC236}">
                <a16:creationId xmlns:a16="http://schemas.microsoft.com/office/drawing/2014/main" id="{5ED5C152-A177-CB4B-B59A-ACC3164499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756" y="2536598"/>
            <a:ext cx="11506078" cy="4688727"/>
          </a:xfrm>
          <a:prstGeom prst="rect">
            <a:avLst/>
          </a:prstGeom>
        </p:spPr>
      </p:pic>
      <p:grpSp>
        <p:nvGrpSpPr>
          <p:cNvPr id="29" name="Groupe 28">
            <a:extLst>
              <a:ext uri="{FF2B5EF4-FFF2-40B4-BE49-F238E27FC236}">
                <a16:creationId xmlns:a16="http://schemas.microsoft.com/office/drawing/2014/main" id="{B065AD02-3E1E-DC43-9F21-F0F6DA057652}"/>
              </a:ext>
            </a:extLst>
          </p:cNvPr>
          <p:cNvGrpSpPr/>
          <p:nvPr/>
        </p:nvGrpSpPr>
        <p:grpSpPr>
          <a:xfrm>
            <a:off x="15985293" y="5322752"/>
            <a:ext cx="7038851" cy="4175913"/>
            <a:chOff x="15756693" y="7522944"/>
            <a:chExt cx="7038851" cy="4175913"/>
          </a:xfrm>
        </p:grpSpPr>
        <p:sp>
          <p:nvSpPr>
            <p:cNvPr id="8" name="Rectangle à coins arrondis 7">
              <a:extLst>
                <a:ext uri="{FF2B5EF4-FFF2-40B4-BE49-F238E27FC236}">
                  <a16:creationId xmlns:a16="http://schemas.microsoft.com/office/drawing/2014/main" id="{8902329D-66CD-C34C-9AEC-C16EBBA6E175}"/>
                </a:ext>
              </a:extLst>
            </p:cNvPr>
            <p:cNvSpPr/>
            <p:nvPr/>
          </p:nvSpPr>
          <p:spPr>
            <a:xfrm>
              <a:off x="18923000" y="7522944"/>
              <a:ext cx="2336800" cy="454025"/>
            </a:xfrm>
            <a:prstGeom prst="roundRect">
              <a:avLst/>
            </a:prstGeom>
            <a:solidFill>
              <a:schemeClr val="bg2">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dirty="0">
                  <a:ln>
                    <a:noFill/>
                  </a:ln>
                  <a:solidFill>
                    <a:srgbClr val="FFFF00"/>
                  </a:solidFill>
                  <a:effectLst/>
                  <a:uFillTx/>
                  <a:latin typeface="+mn-lt"/>
                  <a:ea typeface="+mn-ea"/>
                  <a:cs typeface="+mn-cs"/>
                  <a:sym typeface="Helvetica Light"/>
                </a:rPr>
                <a:t>Commande</a:t>
              </a:r>
            </a:p>
          </p:txBody>
        </p:sp>
        <p:sp>
          <p:nvSpPr>
            <p:cNvPr id="11" name="Rectangle 10">
              <a:extLst>
                <a:ext uri="{FF2B5EF4-FFF2-40B4-BE49-F238E27FC236}">
                  <a16:creationId xmlns:a16="http://schemas.microsoft.com/office/drawing/2014/main" id="{5EB732A9-4C9E-6544-8E0C-19A7FDA16A86}"/>
                </a:ext>
              </a:extLst>
            </p:cNvPr>
            <p:cNvSpPr/>
            <p:nvPr/>
          </p:nvSpPr>
          <p:spPr>
            <a:xfrm>
              <a:off x="17545050" y="8604096"/>
              <a:ext cx="2032000" cy="410369"/>
            </a:xfrm>
            <a:prstGeom prst="rect">
              <a:avLst/>
            </a:prstGeom>
            <a:solidFill>
              <a:schemeClr val="tx2">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dirty="0">
                  <a:ln>
                    <a:noFill/>
                  </a:ln>
                  <a:solidFill>
                    <a:srgbClr val="FFFFFF"/>
                  </a:solidFill>
                  <a:effectLst/>
                  <a:uFillTx/>
                  <a:latin typeface="+mn-lt"/>
                  <a:ea typeface="+mn-ea"/>
                  <a:cs typeface="+mn-cs"/>
                  <a:sym typeface="Helvetica Light"/>
                </a:rPr>
                <a:t>Transaction</a:t>
              </a:r>
            </a:p>
          </p:txBody>
        </p:sp>
        <p:sp>
          <p:nvSpPr>
            <p:cNvPr id="12" name="Rectangle 11">
              <a:extLst>
                <a:ext uri="{FF2B5EF4-FFF2-40B4-BE49-F238E27FC236}">
                  <a16:creationId xmlns:a16="http://schemas.microsoft.com/office/drawing/2014/main" id="{E16524C3-BDF4-1B48-B07B-D280CB10F985}"/>
                </a:ext>
              </a:extLst>
            </p:cNvPr>
            <p:cNvSpPr/>
            <p:nvPr/>
          </p:nvSpPr>
          <p:spPr>
            <a:xfrm>
              <a:off x="20662900" y="8604096"/>
              <a:ext cx="2032000" cy="410369"/>
            </a:xfrm>
            <a:prstGeom prst="rect">
              <a:avLst/>
            </a:prstGeom>
            <a:solidFill>
              <a:schemeClr val="tx2">
                <a:lumMod val="5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dirty="0">
                  <a:ln>
                    <a:noFill/>
                  </a:ln>
                  <a:solidFill>
                    <a:srgbClr val="FFFFFF"/>
                  </a:solidFill>
                  <a:effectLst/>
                  <a:uFillTx/>
                  <a:latin typeface="+mn-lt"/>
                  <a:ea typeface="+mn-ea"/>
                  <a:cs typeface="+mn-cs"/>
                  <a:sym typeface="Helvetica Light"/>
                </a:rPr>
                <a:t>Transaction</a:t>
              </a:r>
            </a:p>
          </p:txBody>
        </p:sp>
        <p:sp>
          <p:nvSpPr>
            <p:cNvPr id="13" name="Ellipse 12">
              <a:extLst>
                <a:ext uri="{FF2B5EF4-FFF2-40B4-BE49-F238E27FC236}">
                  <a16:creationId xmlns:a16="http://schemas.microsoft.com/office/drawing/2014/main" id="{EC77E06E-C97F-A744-A7FA-AA57A4A193C5}"/>
                </a:ext>
              </a:extLst>
            </p:cNvPr>
            <p:cNvSpPr/>
            <p:nvPr/>
          </p:nvSpPr>
          <p:spPr>
            <a:xfrm>
              <a:off x="17545050" y="9426873"/>
              <a:ext cx="2032000" cy="533777"/>
            </a:xfrm>
            <a:prstGeom prst="ellipse">
              <a:avLst/>
            </a:prstGeom>
            <a:solidFill>
              <a:schemeClr val="accent1">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Produit A</a:t>
              </a:r>
            </a:p>
          </p:txBody>
        </p:sp>
        <p:sp>
          <p:nvSpPr>
            <p:cNvPr id="14" name="Ellipse 13">
              <a:extLst>
                <a:ext uri="{FF2B5EF4-FFF2-40B4-BE49-F238E27FC236}">
                  <a16:creationId xmlns:a16="http://schemas.microsoft.com/office/drawing/2014/main" id="{24E17C78-E992-FD4C-A978-DE0929CE6D10}"/>
                </a:ext>
              </a:extLst>
            </p:cNvPr>
            <p:cNvSpPr/>
            <p:nvPr/>
          </p:nvSpPr>
          <p:spPr>
            <a:xfrm>
              <a:off x="17545050" y="10106169"/>
              <a:ext cx="2032000" cy="533777"/>
            </a:xfrm>
            <a:prstGeom prst="ellipse">
              <a:avLst/>
            </a:prstGeom>
            <a:solidFill>
              <a:schemeClr val="accent1">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Produit A</a:t>
              </a:r>
            </a:p>
          </p:txBody>
        </p:sp>
        <p:sp>
          <p:nvSpPr>
            <p:cNvPr id="15" name="Ellipse 14">
              <a:extLst>
                <a:ext uri="{FF2B5EF4-FFF2-40B4-BE49-F238E27FC236}">
                  <a16:creationId xmlns:a16="http://schemas.microsoft.com/office/drawing/2014/main" id="{1839C3BE-66A2-3341-9D2F-DBFBBC7DA62E}"/>
                </a:ext>
              </a:extLst>
            </p:cNvPr>
            <p:cNvSpPr/>
            <p:nvPr/>
          </p:nvSpPr>
          <p:spPr>
            <a:xfrm>
              <a:off x="17578598" y="11165080"/>
              <a:ext cx="2032000" cy="533777"/>
            </a:xfrm>
            <a:prstGeom prst="ellipse">
              <a:avLst/>
            </a:prstGeom>
            <a:solidFill>
              <a:schemeClr val="accent1">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Produit A</a:t>
              </a:r>
            </a:p>
          </p:txBody>
        </p:sp>
        <p:sp>
          <p:nvSpPr>
            <p:cNvPr id="16" name="ZoneTexte 15">
              <a:extLst>
                <a:ext uri="{FF2B5EF4-FFF2-40B4-BE49-F238E27FC236}">
                  <a16:creationId xmlns:a16="http://schemas.microsoft.com/office/drawing/2014/main" id="{4A9BEBD5-8B1C-FA4A-9E83-E5A900539FE6}"/>
                </a:ext>
              </a:extLst>
            </p:cNvPr>
            <p:cNvSpPr txBox="1"/>
            <p:nvPr/>
          </p:nvSpPr>
          <p:spPr>
            <a:xfrm>
              <a:off x="17511502" y="10734715"/>
              <a:ext cx="2099096"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000000"/>
                  </a:solidFill>
                  <a:effectLst/>
                  <a:uFillTx/>
                  <a:latin typeface="+mn-lt"/>
                  <a:ea typeface="+mn-ea"/>
                  <a:cs typeface="+mn-cs"/>
                  <a:sym typeface="Helvetica Light"/>
                </a:rPr>
                <a:t>…</a:t>
              </a:r>
            </a:p>
          </p:txBody>
        </p:sp>
        <p:sp>
          <p:nvSpPr>
            <p:cNvPr id="17" name="ZoneTexte 16">
              <a:extLst>
                <a:ext uri="{FF2B5EF4-FFF2-40B4-BE49-F238E27FC236}">
                  <a16:creationId xmlns:a16="http://schemas.microsoft.com/office/drawing/2014/main" id="{A0D43077-B3B0-994C-A1F8-AB7CF45BD047}"/>
                </a:ext>
              </a:extLst>
            </p:cNvPr>
            <p:cNvSpPr txBox="1"/>
            <p:nvPr/>
          </p:nvSpPr>
          <p:spPr>
            <a:xfrm>
              <a:off x="19070427" y="8628599"/>
              <a:ext cx="2099096"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000000"/>
                  </a:solidFill>
                  <a:effectLst/>
                  <a:uFillTx/>
                  <a:latin typeface="+mn-lt"/>
                  <a:ea typeface="+mn-ea"/>
                  <a:cs typeface="+mn-cs"/>
                  <a:sym typeface="Helvetica Light"/>
                </a:rPr>
                <a:t>…</a:t>
              </a:r>
            </a:p>
          </p:txBody>
        </p:sp>
        <p:sp>
          <p:nvSpPr>
            <p:cNvPr id="18" name="Ellipse 17">
              <a:extLst>
                <a:ext uri="{FF2B5EF4-FFF2-40B4-BE49-F238E27FC236}">
                  <a16:creationId xmlns:a16="http://schemas.microsoft.com/office/drawing/2014/main" id="{A2257902-139E-634A-A1ED-4F1736B6EB8B}"/>
                </a:ext>
              </a:extLst>
            </p:cNvPr>
            <p:cNvSpPr/>
            <p:nvPr/>
          </p:nvSpPr>
          <p:spPr>
            <a:xfrm>
              <a:off x="20729996" y="9426873"/>
              <a:ext cx="2032000" cy="533777"/>
            </a:xfrm>
            <a:prstGeom prst="ellipse">
              <a:avLst/>
            </a:prstGeom>
            <a:solidFill>
              <a:schemeClr val="accent2">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Produit X</a:t>
              </a:r>
            </a:p>
          </p:txBody>
        </p:sp>
        <p:sp>
          <p:nvSpPr>
            <p:cNvPr id="19" name="Ellipse 18">
              <a:extLst>
                <a:ext uri="{FF2B5EF4-FFF2-40B4-BE49-F238E27FC236}">
                  <a16:creationId xmlns:a16="http://schemas.microsoft.com/office/drawing/2014/main" id="{EC6AA7A6-CCC6-E542-93AE-C44DBEA93049}"/>
                </a:ext>
              </a:extLst>
            </p:cNvPr>
            <p:cNvSpPr/>
            <p:nvPr/>
          </p:nvSpPr>
          <p:spPr>
            <a:xfrm>
              <a:off x="20729996" y="10106169"/>
              <a:ext cx="2032000" cy="533777"/>
            </a:xfrm>
            <a:prstGeom prst="ellipse">
              <a:avLst/>
            </a:prstGeom>
            <a:solidFill>
              <a:schemeClr val="accent2">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Produit X</a:t>
              </a:r>
            </a:p>
          </p:txBody>
        </p:sp>
        <p:sp>
          <p:nvSpPr>
            <p:cNvPr id="20" name="Ellipse 19">
              <a:extLst>
                <a:ext uri="{FF2B5EF4-FFF2-40B4-BE49-F238E27FC236}">
                  <a16:creationId xmlns:a16="http://schemas.microsoft.com/office/drawing/2014/main" id="{AD6B844F-164B-0E4D-A712-0DC9A2D3D181}"/>
                </a:ext>
              </a:extLst>
            </p:cNvPr>
            <p:cNvSpPr/>
            <p:nvPr/>
          </p:nvSpPr>
          <p:spPr>
            <a:xfrm>
              <a:off x="20763544" y="11165080"/>
              <a:ext cx="2032000" cy="533777"/>
            </a:xfrm>
            <a:prstGeom prst="ellipse">
              <a:avLst/>
            </a:prstGeom>
            <a:solidFill>
              <a:schemeClr val="accent2">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FFFF"/>
                  </a:solidFill>
                  <a:effectLst/>
                  <a:uFillTx/>
                  <a:latin typeface="+mn-lt"/>
                  <a:ea typeface="+mn-ea"/>
                  <a:cs typeface="+mn-cs"/>
                  <a:sym typeface="Helvetica Light"/>
                </a:rPr>
                <a:t>Produit X</a:t>
              </a:r>
            </a:p>
          </p:txBody>
        </p:sp>
        <p:sp>
          <p:nvSpPr>
            <p:cNvPr id="21" name="ZoneTexte 20">
              <a:extLst>
                <a:ext uri="{FF2B5EF4-FFF2-40B4-BE49-F238E27FC236}">
                  <a16:creationId xmlns:a16="http://schemas.microsoft.com/office/drawing/2014/main" id="{A47B64D3-B14B-574D-AA0D-760BAA08EF75}"/>
                </a:ext>
              </a:extLst>
            </p:cNvPr>
            <p:cNvSpPr txBox="1"/>
            <p:nvPr/>
          </p:nvSpPr>
          <p:spPr>
            <a:xfrm>
              <a:off x="20696448" y="10734715"/>
              <a:ext cx="2099096"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000000"/>
                  </a:solidFill>
                  <a:effectLst/>
                  <a:uFillTx/>
                  <a:latin typeface="+mn-lt"/>
                  <a:ea typeface="+mn-ea"/>
                  <a:cs typeface="+mn-cs"/>
                  <a:sym typeface="Helvetica Light"/>
                </a:rPr>
                <a:t>…</a:t>
              </a:r>
            </a:p>
          </p:txBody>
        </p:sp>
        <p:sp>
          <p:nvSpPr>
            <p:cNvPr id="22" name="Accolade ouvrante 21">
              <a:extLst>
                <a:ext uri="{FF2B5EF4-FFF2-40B4-BE49-F238E27FC236}">
                  <a16:creationId xmlns:a16="http://schemas.microsoft.com/office/drawing/2014/main" id="{8D1D10DB-311F-8A46-A605-C3F176FDCA4A}"/>
                </a:ext>
              </a:extLst>
            </p:cNvPr>
            <p:cNvSpPr/>
            <p:nvPr/>
          </p:nvSpPr>
          <p:spPr>
            <a:xfrm>
              <a:off x="17322800" y="9426873"/>
              <a:ext cx="222250" cy="2271984"/>
            </a:xfrm>
            <a:prstGeom prst="lef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sp>
          <p:nvSpPr>
            <p:cNvPr id="23" name="ZoneTexte 22">
              <a:extLst>
                <a:ext uri="{FF2B5EF4-FFF2-40B4-BE49-F238E27FC236}">
                  <a16:creationId xmlns:a16="http://schemas.microsoft.com/office/drawing/2014/main" id="{953A12EA-1609-2849-93D1-614B9137F964}"/>
                </a:ext>
              </a:extLst>
            </p:cNvPr>
            <p:cNvSpPr txBox="1"/>
            <p:nvPr/>
          </p:nvSpPr>
          <p:spPr>
            <a:xfrm>
              <a:off x="15756693" y="10265347"/>
              <a:ext cx="1495602"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285750" marR="0" indent="-285750" algn="r"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fr-FR" sz="1600" b="1" i="0" u="none" strike="noStrike" cap="none" spc="0" normalizeH="0" baseline="0" dirty="0">
                  <a:ln>
                    <a:noFill/>
                  </a:ln>
                  <a:solidFill>
                    <a:srgbClr val="000000"/>
                  </a:solidFill>
                  <a:effectLst/>
                  <a:uFillTx/>
                  <a:latin typeface="+mn-lt"/>
                  <a:ea typeface="+mn-ea"/>
                  <a:cs typeface="+mn-cs"/>
                  <a:sym typeface="Helvetica Light"/>
                </a:rPr>
                <a:t>Quantité</a:t>
              </a:r>
            </a:p>
            <a:p>
              <a:pPr marL="285750" marR="0" indent="-285750" algn="r" defTabSz="825500" rtl="0" fontAlgn="auto" latinLnBrk="0" hangingPunct="0">
                <a:lnSpc>
                  <a:spcPct val="100000"/>
                </a:lnSpc>
                <a:spcBef>
                  <a:spcPts val="0"/>
                </a:spcBef>
                <a:spcAft>
                  <a:spcPts val="0"/>
                </a:spcAft>
                <a:buClrTx/>
                <a:buSzTx/>
                <a:buFont typeface="Arial" panose="020B0604020202020204" pitchFamily="34" charset="0"/>
                <a:buChar char="•"/>
                <a:tabLst/>
              </a:pPr>
              <a:r>
                <a:rPr lang="fr-FR" sz="1600" b="1" dirty="0"/>
                <a:t>Prix Unitaire</a:t>
              </a:r>
              <a:endParaRPr kumimoji="0" lang="fr-FR" sz="1600" b="1" i="0" u="none" strike="noStrike" cap="none" spc="0" normalizeH="0" baseline="0" dirty="0">
                <a:ln>
                  <a:noFill/>
                </a:ln>
                <a:solidFill>
                  <a:srgbClr val="000000"/>
                </a:solidFill>
                <a:effectLst/>
                <a:uFillTx/>
                <a:latin typeface="+mn-lt"/>
                <a:ea typeface="+mn-ea"/>
                <a:cs typeface="+mn-cs"/>
                <a:sym typeface="Helvetica Light"/>
              </a:endParaRPr>
            </a:p>
          </p:txBody>
        </p:sp>
        <p:cxnSp>
          <p:nvCxnSpPr>
            <p:cNvPr id="25" name="Connecteur droit 24">
              <a:extLst>
                <a:ext uri="{FF2B5EF4-FFF2-40B4-BE49-F238E27FC236}">
                  <a16:creationId xmlns:a16="http://schemas.microsoft.com/office/drawing/2014/main" id="{70B66012-8538-7147-80E7-85EE435D28C7}"/>
                </a:ext>
              </a:extLst>
            </p:cNvPr>
            <p:cNvCxnSpPr>
              <a:stCxn id="8" idx="2"/>
              <a:endCxn id="11" idx="0"/>
            </p:cNvCxnSpPr>
            <p:nvPr/>
          </p:nvCxnSpPr>
          <p:spPr>
            <a:xfrm flipH="1">
              <a:off x="18561050" y="7976969"/>
              <a:ext cx="1530350" cy="62712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6" name="Connecteur droit 25">
              <a:extLst>
                <a:ext uri="{FF2B5EF4-FFF2-40B4-BE49-F238E27FC236}">
                  <a16:creationId xmlns:a16="http://schemas.microsoft.com/office/drawing/2014/main" id="{64BAC661-1184-1848-8084-237E101B5846}"/>
                </a:ext>
              </a:extLst>
            </p:cNvPr>
            <p:cNvCxnSpPr>
              <a:cxnSpLocks/>
              <a:stCxn id="8" idx="2"/>
              <a:endCxn id="12" idx="0"/>
            </p:cNvCxnSpPr>
            <p:nvPr/>
          </p:nvCxnSpPr>
          <p:spPr>
            <a:xfrm>
              <a:off x="20091400" y="7976969"/>
              <a:ext cx="1587500" cy="62712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sp>
        <p:nvSpPr>
          <p:cNvPr id="3" name="Espace réservé du numéro de diapositive 2">
            <a:extLst>
              <a:ext uri="{FF2B5EF4-FFF2-40B4-BE49-F238E27FC236}">
                <a16:creationId xmlns:a16="http://schemas.microsoft.com/office/drawing/2014/main" id="{7308A3F3-811D-144A-81C5-DF5D92EB0387}"/>
              </a:ext>
            </a:extLst>
          </p:cNvPr>
          <p:cNvSpPr>
            <a:spLocks noGrp="1"/>
          </p:cNvSpPr>
          <p:nvPr>
            <p:ph type="sldNum" sz="quarter" idx="2"/>
          </p:nvPr>
        </p:nvSpPr>
        <p:spPr/>
        <p:txBody>
          <a:bodyPr/>
          <a:lstStyle/>
          <a:p>
            <a:fld id="{86CB4B4D-7CA3-9044-876B-883B54F8677D}" type="slidenum">
              <a:rPr lang="fr-RE" smtClean="0"/>
              <a:t>7</a:t>
            </a:fld>
            <a:endParaRPr lang="fr-RE" dirty="0"/>
          </a:p>
        </p:txBody>
      </p:sp>
    </p:spTree>
    <p:extLst>
      <p:ext uri="{BB962C8B-B14F-4D97-AF65-F5344CB8AC3E}">
        <p14:creationId xmlns:p14="http://schemas.microsoft.com/office/powerpoint/2010/main" val="59721253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Valeurs manquantes et doublons</a:t>
            </a:r>
          </a:p>
        </p:txBody>
      </p:sp>
      <p:sp>
        <p:nvSpPr>
          <p:cNvPr id="6" name="Espace réservé du texte 3"/>
          <p:cNvSpPr>
            <a:spLocks noGrp="1"/>
          </p:cNvSpPr>
          <p:nvPr>
            <p:ph type="body" idx="1"/>
          </p:nvPr>
        </p:nvSpPr>
        <p:spPr>
          <a:xfrm>
            <a:off x="891308" y="2984500"/>
            <a:ext cx="13577456" cy="9258300"/>
          </a:xfrm>
        </p:spPr>
        <p:txBody>
          <a:bodyPr>
            <a:normAutofit/>
          </a:bodyPr>
          <a:lstStyle/>
          <a:p>
            <a:r>
              <a:rPr lang="fr-FR" sz="4000" dirty="0"/>
              <a:t>La base de données est plutôt complète</a:t>
            </a:r>
          </a:p>
          <a:p>
            <a:r>
              <a:rPr lang="fr-FR" sz="4000" dirty="0"/>
              <a:t> La colonne </a:t>
            </a:r>
            <a:r>
              <a:rPr lang="fr-FR" sz="4000" b="1" i="1" dirty="0" err="1"/>
              <a:t>CustomerID</a:t>
            </a:r>
            <a:r>
              <a:rPr lang="fr-FR" sz="4000" dirty="0"/>
              <a:t> est celle qui contient le plus de valeur vide (25%)</a:t>
            </a:r>
          </a:p>
          <a:p>
            <a:r>
              <a:rPr lang="fr-FR" sz="4000" dirty="0"/>
              <a:t>Quelques valeurs manquantes au niveau </a:t>
            </a:r>
            <a:r>
              <a:rPr lang="fr-FR" sz="4000" b="1" i="1" dirty="0"/>
              <a:t>Description</a:t>
            </a:r>
          </a:p>
          <a:p>
            <a:r>
              <a:rPr lang="fr-FR" sz="4000" dirty="0"/>
              <a:t>Remplacement des valeurs Description à partir d’autres transactions (même code produit).</a:t>
            </a:r>
          </a:p>
          <a:p>
            <a:r>
              <a:rPr lang="fr-FR" sz="4000" dirty="0"/>
              <a:t>Suppression des lignes sans identifiant client.</a:t>
            </a:r>
          </a:p>
          <a:p>
            <a:r>
              <a:rPr lang="fr-FR" sz="4000" dirty="0"/>
              <a:t>Doublons : 5225 transactions en double =&gt; choix de les supprimer</a:t>
            </a:r>
          </a:p>
        </p:txBody>
      </p:sp>
      <p:pic>
        <p:nvPicPr>
          <p:cNvPr id="5" name="Image 4">
            <a:extLst>
              <a:ext uri="{FF2B5EF4-FFF2-40B4-BE49-F238E27FC236}">
                <a16:creationId xmlns:a16="http://schemas.microsoft.com/office/drawing/2014/main" id="{70C7FD7B-B7FF-B845-8EE9-AB81DC437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7764" y="4737100"/>
            <a:ext cx="8680498" cy="4965700"/>
          </a:xfrm>
          <a:prstGeom prst="rect">
            <a:avLst/>
          </a:prstGeom>
        </p:spPr>
      </p:pic>
      <p:sp>
        <p:nvSpPr>
          <p:cNvPr id="3" name="Espace réservé du numéro de diapositive 2">
            <a:extLst>
              <a:ext uri="{FF2B5EF4-FFF2-40B4-BE49-F238E27FC236}">
                <a16:creationId xmlns:a16="http://schemas.microsoft.com/office/drawing/2014/main" id="{DC191357-7C41-7947-92ED-B8E3CCFD6A87}"/>
              </a:ext>
            </a:extLst>
          </p:cNvPr>
          <p:cNvSpPr>
            <a:spLocks noGrp="1"/>
          </p:cNvSpPr>
          <p:nvPr>
            <p:ph type="sldNum" sz="quarter" idx="2"/>
          </p:nvPr>
        </p:nvSpPr>
        <p:spPr/>
        <p:txBody>
          <a:bodyPr/>
          <a:lstStyle/>
          <a:p>
            <a:fld id="{86CB4B4D-7CA3-9044-876B-883B54F8677D}" type="slidenum">
              <a:rPr lang="fr-RE" smtClean="0"/>
              <a:t>8</a:t>
            </a:fld>
            <a:endParaRPr lang="fr-RE" dirty="0"/>
          </a:p>
        </p:txBody>
      </p:sp>
    </p:spTree>
    <p:extLst>
      <p:ext uri="{BB962C8B-B14F-4D97-AF65-F5344CB8AC3E}">
        <p14:creationId xmlns:p14="http://schemas.microsoft.com/office/powerpoint/2010/main" val="93061950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commandes</a:t>
            </a:r>
          </a:p>
        </p:txBody>
      </p:sp>
      <p:sp>
        <p:nvSpPr>
          <p:cNvPr id="4" name="Espace réservé du texte 3"/>
          <p:cNvSpPr>
            <a:spLocks noGrp="1"/>
          </p:cNvSpPr>
          <p:nvPr>
            <p:ph type="body" idx="1"/>
          </p:nvPr>
        </p:nvSpPr>
        <p:spPr>
          <a:xfrm>
            <a:off x="1038805" y="2040796"/>
            <a:ext cx="12753395" cy="5473700"/>
          </a:xfrm>
        </p:spPr>
        <p:txBody>
          <a:bodyPr>
            <a:noAutofit/>
          </a:bodyPr>
          <a:lstStyle/>
          <a:p>
            <a:r>
              <a:rPr lang="fr-FR" sz="4000" b="1" dirty="0"/>
              <a:t>Historique :</a:t>
            </a:r>
          </a:p>
          <a:p>
            <a:pPr lvl="1">
              <a:spcBef>
                <a:spcPts val="600"/>
              </a:spcBef>
            </a:pPr>
            <a:r>
              <a:rPr lang="fr-FR" sz="3600" dirty="0">
                <a:latin typeface="Helvetica Neue" charset="0"/>
                <a:ea typeface="Helvetica Neue" charset="0"/>
                <a:cs typeface="Helvetica Neue" charset="0"/>
              </a:rPr>
              <a:t>Du 1</a:t>
            </a:r>
            <a:r>
              <a:rPr lang="fr-FR" sz="3600" baseline="30000" dirty="0">
                <a:latin typeface="Helvetica Neue" charset="0"/>
                <a:ea typeface="Helvetica Neue" charset="0"/>
                <a:cs typeface="Helvetica Neue" charset="0"/>
              </a:rPr>
              <a:t>er</a:t>
            </a:r>
            <a:r>
              <a:rPr lang="fr-FR" sz="3600" dirty="0">
                <a:latin typeface="Helvetica Neue" charset="0"/>
                <a:ea typeface="Helvetica Neue" charset="0"/>
                <a:cs typeface="Helvetica Neue" charset="0"/>
              </a:rPr>
              <a:t> Décembre 2010 au 9 Décembre 2011</a:t>
            </a:r>
          </a:p>
          <a:p>
            <a:pPr lvl="1">
              <a:spcBef>
                <a:spcPts val="600"/>
              </a:spcBef>
            </a:pPr>
            <a:r>
              <a:rPr lang="fr-FR" sz="3600" b="1" dirty="0">
                <a:latin typeface="Helvetica Neue" charset="0"/>
                <a:ea typeface="Helvetica Neue" charset="0"/>
                <a:cs typeface="Helvetica Neue" charset="0"/>
              </a:rPr>
              <a:t>4 372 clients </a:t>
            </a:r>
            <a:r>
              <a:rPr lang="fr-FR" sz="3600" dirty="0">
                <a:latin typeface="Helvetica Neue" charset="0"/>
                <a:ea typeface="Helvetica Neue" charset="0"/>
                <a:cs typeface="Helvetica Neue" charset="0"/>
              </a:rPr>
              <a:t>uniques</a:t>
            </a:r>
          </a:p>
          <a:p>
            <a:pPr lvl="1">
              <a:spcBef>
                <a:spcPts val="600"/>
              </a:spcBef>
            </a:pPr>
            <a:r>
              <a:rPr lang="fr-FR" sz="3600" dirty="0">
                <a:latin typeface="Helvetica Neue" charset="0"/>
                <a:ea typeface="Helvetica Neue" charset="0"/>
                <a:cs typeface="Helvetica Neue" charset="0"/>
              </a:rPr>
              <a:t>Plus de </a:t>
            </a:r>
            <a:r>
              <a:rPr lang="fr-FR" sz="3600" b="1" dirty="0">
                <a:latin typeface="Helvetica Neue" charset="0"/>
                <a:ea typeface="Helvetica Neue" charset="0"/>
                <a:cs typeface="Helvetica Neue" charset="0"/>
              </a:rPr>
              <a:t>22 000 </a:t>
            </a:r>
            <a:r>
              <a:rPr lang="fr-FR" sz="3600" dirty="0">
                <a:latin typeface="Helvetica Neue" charset="0"/>
                <a:ea typeface="Helvetica Neue" charset="0"/>
                <a:cs typeface="Helvetica Neue" charset="0"/>
              </a:rPr>
              <a:t>transactions</a:t>
            </a:r>
          </a:p>
          <a:p>
            <a:pPr lvl="1">
              <a:spcBef>
                <a:spcPts val="600"/>
              </a:spcBef>
            </a:pPr>
            <a:r>
              <a:rPr lang="fr-FR" sz="3600" dirty="0">
                <a:latin typeface="Helvetica Neue" charset="0"/>
                <a:ea typeface="Helvetica Neue" charset="0"/>
                <a:cs typeface="Helvetica Neue" charset="0"/>
              </a:rPr>
              <a:t>Plus de </a:t>
            </a:r>
            <a:r>
              <a:rPr lang="fr-FR" sz="3600" b="1" dirty="0">
                <a:latin typeface="Helvetica Neue" charset="0"/>
                <a:ea typeface="Helvetica Neue" charset="0"/>
                <a:cs typeface="Helvetica Neue" charset="0"/>
              </a:rPr>
              <a:t>3 500</a:t>
            </a:r>
            <a:r>
              <a:rPr lang="fr-FR" sz="3600" dirty="0">
                <a:latin typeface="Helvetica Neue" charset="0"/>
                <a:ea typeface="Helvetica Neue" charset="0"/>
                <a:cs typeface="Helvetica Neue" charset="0"/>
              </a:rPr>
              <a:t> types de produits</a:t>
            </a:r>
          </a:p>
          <a:p>
            <a:pPr lvl="1">
              <a:spcBef>
                <a:spcPts val="600"/>
              </a:spcBef>
            </a:pPr>
            <a:r>
              <a:rPr lang="fr-FR" sz="3600" b="1" dirty="0">
                <a:latin typeface="Helvetica Neue" charset="0"/>
                <a:ea typeface="Helvetica Neue" charset="0"/>
                <a:cs typeface="Helvetica Neue" charset="0"/>
              </a:rPr>
              <a:t>8 millions </a:t>
            </a:r>
            <a:r>
              <a:rPr lang="fr-FR" sz="3600" dirty="0">
                <a:latin typeface="Helvetica Neue" charset="0"/>
                <a:ea typeface="Helvetica Neue" charset="0"/>
                <a:cs typeface="Helvetica Neue" charset="0"/>
              </a:rPr>
              <a:t>de £ de CA</a:t>
            </a:r>
          </a:p>
          <a:p>
            <a:pPr lvl="1">
              <a:spcBef>
                <a:spcPts val="600"/>
              </a:spcBef>
            </a:pPr>
            <a:r>
              <a:rPr lang="fr-FR" sz="3600" dirty="0">
                <a:latin typeface="Helvetica Neue" charset="0"/>
                <a:ea typeface="Helvetica Neue" charset="0"/>
                <a:cs typeface="Helvetica Neue" charset="0"/>
              </a:rPr>
              <a:t>Augmentation des ventes en fin d’année (à partir de septembre)</a:t>
            </a:r>
          </a:p>
        </p:txBody>
      </p:sp>
      <p:pic>
        <p:nvPicPr>
          <p:cNvPr id="6" name="Image 5">
            <a:extLst>
              <a:ext uri="{FF2B5EF4-FFF2-40B4-BE49-F238E27FC236}">
                <a16:creationId xmlns:a16="http://schemas.microsoft.com/office/drawing/2014/main" id="{02522B60-A532-0742-8869-53808FA7F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853" y="7864910"/>
            <a:ext cx="8521700" cy="5178116"/>
          </a:xfrm>
          <a:prstGeom prst="rect">
            <a:avLst/>
          </a:prstGeom>
        </p:spPr>
      </p:pic>
      <p:sp>
        <p:nvSpPr>
          <p:cNvPr id="7" name="Espace réservé du texte 3">
            <a:extLst>
              <a:ext uri="{FF2B5EF4-FFF2-40B4-BE49-F238E27FC236}">
                <a16:creationId xmlns:a16="http://schemas.microsoft.com/office/drawing/2014/main" id="{08432325-E05B-0D45-82AE-EB3363AA9A1E}"/>
              </a:ext>
            </a:extLst>
          </p:cNvPr>
          <p:cNvSpPr txBox="1">
            <a:spLocks/>
          </p:cNvSpPr>
          <p:nvPr/>
        </p:nvSpPr>
        <p:spPr>
          <a:xfrm>
            <a:off x="10609553" y="7628795"/>
            <a:ext cx="12268199" cy="56503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marL="635000" marR="0" indent="-635000" algn="l" defTabSz="825500" rtl="0" latinLnBrk="0">
              <a:lnSpc>
                <a:spcPct val="100000"/>
              </a:lnSpc>
              <a:spcBef>
                <a:spcPts val="3500"/>
              </a:spcBef>
              <a:spcAft>
                <a:spcPts val="0"/>
              </a:spcAft>
              <a:buClrTx/>
              <a:buSzPct val="75000"/>
              <a:buFont typeface="Wingdings" charset="2"/>
              <a:buChar char="q"/>
              <a:tabLst/>
              <a:defRPr sz="4800" b="0" i="0" u="none" strike="noStrike" cap="none" spc="0" baseline="0">
                <a:ln>
                  <a:noFill/>
                </a:ln>
                <a:solidFill>
                  <a:srgbClr val="000000"/>
                </a:solidFill>
                <a:uFillTx/>
                <a:latin typeface="Helvetica Neue" charset="0"/>
                <a:ea typeface="Helvetica Neue" charset="0"/>
                <a:cs typeface="Helvetica Neue" charset="0"/>
                <a:sym typeface="Helvetica Light"/>
              </a:defRPr>
            </a:lvl1pPr>
            <a:lvl2pPr marL="1270000" marR="0" indent="-635000" algn="l" defTabSz="825500" rtl="0" latinLnBrk="0">
              <a:lnSpc>
                <a:spcPct val="100000"/>
              </a:lnSpc>
              <a:spcBef>
                <a:spcPts val="5900"/>
              </a:spcBef>
              <a:spcAft>
                <a:spcPts val="0"/>
              </a:spcAft>
              <a:buClrTx/>
              <a:buSzPct val="75000"/>
              <a:buFont typeface="Wingdings" charset="2"/>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600"/>
              </a:spcBef>
              <a:spcAft>
                <a:spcPts val="0"/>
              </a:spcAft>
              <a:buClrTx/>
              <a:buSzPct val="75000"/>
              <a:buFontTx/>
              <a:buChar char="•"/>
              <a:tabLst/>
              <a:defRPr sz="4400" b="0" i="0" u="none" strike="noStrike" cap="none" spc="0" baseline="0">
                <a:ln>
                  <a:noFill/>
                </a:ln>
                <a:solidFill>
                  <a:srgbClr val="000000"/>
                </a:solidFill>
                <a:uFillTx/>
                <a:latin typeface="Helvetica Neue" charset="0"/>
                <a:ea typeface="Helvetica Neue" charset="0"/>
                <a:cs typeface="Helvetica Neue" charset="0"/>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600"/>
              </a:spcBef>
              <a:spcAft>
                <a:spcPts val="0"/>
              </a:spcAft>
              <a:buClrTx/>
              <a:buSzPct val="75000"/>
              <a:buFontTx/>
              <a:buChar char="•"/>
              <a:tabLst/>
              <a:defRPr sz="4000" b="0" i="0" u="none" strike="noStrike" cap="none" spc="0" baseline="0">
                <a:ln>
                  <a:noFill/>
                </a:ln>
                <a:solidFill>
                  <a:srgbClr val="000000"/>
                </a:solidFill>
                <a:uFillTx/>
                <a:latin typeface="Helvetica Neue" charset="0"/>
                <a:ea typeface="Helvetica Neue" charset="0"/>
                <a:cs typeface="Helvetica Neue" charset="0"/>
                <a:sym typeface="Helvetica Light"/>
              </a:defRPr>
            </a:lvl9pPr>
          </a:lstStyle>
          <a:p>
            <a:pPr hangingPunct="1">
              <a:spcBef>
                <a:spcPts val="600"/>
              </a:spcBef>
            </a:pPr>
            <a:r>
              <a:rPr lang="fr-FR" sz="4000" b="1" dirty="0"/>
              <a:t>Quantité</a:t>
            </a:r>
          </a:p>
          <a:p>
            <a:pPr lvl="1" hangingPunct="1">
              <a:spcBef>
                <a:spcPts val="600"/>
              </a:spcBef>
            </a:pPr>
            <a:r>
              <a:rPr lang="fr-FR" sz="3600" b="1" dirty="0"/>
              <a:t>Quantité &lt; 15 en grande majorité mais existence de valeur extrême allant jusqu’à 80 000</a:t>
            </a:r>
          </a:p>
          <a:p>
            <a:pPr lvl="1" hangingPunct="1">
              <a:spcBef>
                <a:spcPts val="600"/>
              </a:spcBef>
            </a:pPr>
            <a:r>
              <a:rPr lang="fr-FR" sz="3600" b="1" dirty="0"/>
              <a:t>Négative = commande annulée</a:t>
            </a:r>
          </a:p>
          <a:p>
            <a:pPr lvl="1" hangingPunct="1">
              <a:spcBef>
                <a:spcPts val="600"/>
              </a:spcBef>
            </a:pPr>
            <a:r>
              <a:rPr lang="fr-FR" sz="3600" b="1" dirty="0"/>
              <a:t>Avec code ‘D’ = Discount</a:t>
            </a:r>
          </a:p>
          <a:p>
            <a:pPr lvl="1" hangingPunct="1">
              <a:spcBef>
                <a:spcPts val="600"/>
              </a:spcBef>
            </a:pPr>
            <a:r>
              <a:rPr lang="fr-FR" sz="3600" b="1" dirty="0"/>
              <a:t>Création de colonne spécifique pour indiquer annulation et remise.</a:t>
            </a:r>
          </a:p>
        </p:txBody>
      </p:sp>
      <p:pic>
        <p:nvPicPr>
          <p:cNvPr id="9" name="Image 8">
            <a:extLst>
              <a:ext uri="{FF2B5EF4-FFF2-40B4-BE49-F238E27FC236}">
                <a16:creationId xmlns:a16="http://schemas.microsoft.com/office/drawing/2014/main" id="{88A5986E-A032-5D40-91AF-AEBDD2D26D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33992" y="2603500"/>
            <a:ext cx="10360908" cy="4677210"/>
          </a:xfrm>
          <a:prstGeom prst="rect">
            <a:avLst/>
          </a:prstGeom>
        </p:spPr>
      </p:pic>
      <p:sp>
        <p:nvSpPr>
          <p:cNvPr id="3" name="Espace réservé du numéro de diapositive 2">
            <a:extLst>
              <a:ext uri="{FF2B5EF4-FFF2-40B4-BE49-F238E27FC236}">
                <a16:creationId xmlns:a16="http://schemas.microsoft.com/office/drawing/2014/main" id="{4846B1A8-4518-894E-9919-96BE52762A27}"/>
              </a:ext>
            </a:extLst>
          </p:cNvPr>
          <p:cNvSpPr>
            <a:spLocks noGrp="1"/>
          </p:cNvSpPr>
          <p:nvPr>
            <p:ph type="sldNum" sz="quarter" idx="2"/>
          </p:nvPr>
        </p:nvSpPr>
        <p:spPr/>
        <p:txBody>
          <a:bodyPr/>
          <a:lstStyle/>
          <a:p>
            <a:fld id="{86CB4B4D-7CA3-9044-876B-883B54F8677D}" type="slidenum">
              <a:rPr lang="fr-RE" smtClean="0"/>
              <a:t>9</a:t>
            </a:fld>
            <a:endParaRPr lang="fr-RE" dirty="0"/>
          </a:p>
        </p:txBody>
      </p:sp>
    </p:spTree>
    <p:extLst>
      <p:ext uri="{BB962C8B-B14F-4D97-AF65-F5344CB8AC3E}">
        <p14:creationId xmlns:p14="http://schemas.microsoft.com/office/powerpoint/2010/main" val="60520946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4579</TotalTime>
  <Words>2116</Words>
  <Application>Microsoft Macintosh PowerPoint</Application>
  <PresentationFormat>Personnalisé</PresentationFormat>
  <Paragraphs>332</Paragraphs>
  <Slides>33</Slides>
  <Notes>28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33</vt:i4>
      </vt:variant>
    </vt:vector>
  </HeadingPairs>
  <TitlesOfParts>
    <vt:vector size="40" baseType="lpstr">
      <vt:lpstr>Arial</vt:lpstr>
      <vt:lpstr>Calibri</vt:lpstr>
      <vt:lpstr>Helvetica Light</vt:lpstr>
      <vt:lpstr>Helvetica Neue</vt:lpstr>
      <vt:lpstr>Symbol</vt:lpstr>
      <vt:lpstr>Wingdings</vt:lpstr>
      <vt:lpstr>White</vt:lpstr>
      <vt:lpstr>Présentation PowerPoint</vt:lpstr>
      <vt:lpstr>Sommaire</vt:lpstr>
      <vt:lpstr>Introduction</vt:lpstr>
      <vt:lpstr>Objectif du projet</vt:lpstr>
      <vt:lpstr>Exploration des données</vt:lpstr>
      <vt:lpstr>Les données</vt:lpstr>
      <vt:lpstr>Caractéristiques des données</vt:lpstr>
      <vt:lpstr>Valeurs manquantes et doublons</vt:lpstr>
      <vt:lpstr>Les commandes</vt:lpstr>
      <vt:lpstr>Les produits</vt:lpstr>
      <vt:lpstr>Les clients</vt:lpstr>
      <vt:lpstr>Segmentation clients</vt:lpstr>
      <vt:lpstr>L’objectif</vt:lpstr>
      <vt:lpstr>Notre démarche</vt:lpstr>
      <vt:lpstr>La recherche de clusters</vt:lpstr>
      <vt:lpstr>Les scénarios de tests</vt:lpstr>
      <vt:lpstr>Les résultats</vt:lpstr>
      <vt:lpstr>Interprétation des clusters</vt:lpstr>
      <vt:lpstr>Apprentissage de la classification</vt:lpstr>
      <vt:lpstr>L’objectif</vt:lpstr>
      <vt:lpstr>Notre démarche d’évaluation de modèle</vt:lpstr>
      <vt:lpstr>Les algorithmes testés – hyper-paramètres</vt:lpstr>
      <vt:lpstr>Evaluation des algorithmes</vt:lpstr>
      <vt:lpstr>Résultats et implémentation</vt:lpstr>
      <vt:lpstr>Résultats – Accuracy Score</vt:lpstr>
      <vt:lpstr>Choix du modèle final</vt:lpstr>
      <vt:lpstr>Présentation de l’algorithme Gradient Boosting</vt:lpstr>
      <vt:lpstr>Les méthodes ensemblistes</vt:lpstr>
      <vt:lpstr>Bagging / Boosting</vt:lpstr>
      <vt:lpstr>Gradient Boosting</vt:lpstr>
      <vt:lpstr>Gradient Boosting </vt:lpstr>
      <vt:lpstr>Conclusion</vt:lpstr>
      <vt:lpstr>Présentation PowerPoint</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2 </dc:title>
  <cp:lastModifiedBy>Utilisateur de Microsoft Office</cp:lastModifiedBy>
  <cp:revision>603</cp:revision>
  <cp:lastPrinted>2018-02-27T11:47:55Z</cp:lastPrinted>
  <dcterms:modified xsi:type="dcterms:W3CDTF">2018-04-13T11:44:51Z</dcterms:modified>
</cp:coreProperties>
</file>