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256" r:id="rId2"/>
    <p:sldId id="315" r:id="rId3"/>
    <p:sldId id="316" r:id="rId4"/>
    <p:sldId id="317" r:id="rId5"/>
    <p:sldId id="320" r:id="rId6"/>
    <p:sldId id="321" r:id="rId7"/>
    <p:sldId id="311" r:id="rId8"/>
    <p:sldId id="322" r:id="rId9"/>
    <p:sldId id="297" r:id="rId10"/>
    <p:sldId id="337" r:id="rId11"/>
    <p:sldId id="261" r:id="rId12"/>
    <p:sldId id="324" r:id="rId13"/>
    <p:sldId id="340" r:id="rId14"/>
    <p:sldId id="339" r:id="rId15"/>
    <p:sldId id="338" r:id="rId16"/>
    <p:sldId id="341" r:id="rId17"/>
    <p:sldId id="318" r:id="rId18"/>
    <p:sldId id="342" r:id="rId19"/>
    <p:sldId id="343" r:id="rId20"/>
    <p:sldId id="344" r:id="rId21"/>
    <p:sldId id="319" r:id="rId22"/>
    <p:sldId id="345" r:id="rId23"/>
    <p:sldId id="328" r:id="rId24"/>
    <p:sldId id="329" r:id="rId25"/>
    <p:sldId id="331" r:id="rId26"/>
    <p:sldId id="332" r:id="rId27"/>
    <p:sldId id="346" r:id="rId28"/>
    <p:sldId id="347" r:id="rId29"/>
    <p:sldId id="348" r:id="rId30"/>
    <p:sldId id="349" r:id="rId31"/>
    <p:sldId id="353" r:id="rId32"/>
    <p:sldId id="351" r:id="rId33"/>
    <p:sldId id="354" r:id="rId34"/>
    <p:sldId id="330" r:id="rId35"/>
    <p:sldId id="336" r:id="rId36"/>
    <p:sldId id="355" r:id="rId3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73357"/>
  </p:normalViewPr>
  <p:slideViewPr>
    <p:cSldViewPr snapToGrid="0" snapToObjects="1">
      <p:cViewPr varScale="1">
        <p:scale>
          <a:sx n="32" d="100"/>
          <a:sy n="32" d="100"/>
        </p:scale>
        <p:origin x="2216"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3" d="100"/>
          <a:sy n="73" d="100"/>
        </p:scale>
        <p:origin x="356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4C8EBE-6B32-8843-896B-954530FB7CBD}" type="datetimeFigureOut">
              <a:rPr lang="fr-FR" smtClean="0"/>
              <a:t>14/04/2018</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99F0DC-8800-D143-A892-2F42494BC9AD}" type="slidenum">
              <a:rPr lang="fr-FR" smtClean="0"/>
              <a:t>‹N°›</a:t>
            </a:fld>
            <a:endParaRPr lang="fr-FR" dirty="0"/>
          </a:p>
        </p:txBody>
      </p:sp>
    </p:spTree>
    <p:extLst>
      <p:ext uri="{BB962C8B-B14F-4D97-AF65-F5344CB8AC3E}">
        <p14:creationId xmlns:p14="http://schemas.microsoft.com/office/powerpoint/2010/main" val="1496559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0403070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579266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126607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342900" indent="-342900">
              <a:buFont typeface="Symbol" pitchFamily="2" charset="2"/>
              <a:buChar char="Þ"/>
            </a:pPr>
            <a:r>
              <a:rPr lang="fr-FR" dirty="0"/>
              <a:t>Le </a:t>
            </a:r>
            <a:r>
              <a:rPr lang="fr-FR" dirty="0" err="1"/>
              <a:t>clustering</a:t>
            </a:r>
            <a:r>
              <a:rPr lang="fr-FR" dirty="0"/>
              <a:t> effectué sur entrainement afin d’éviter tout risque de data </a:t>
            </a:r>
            <a:r>
              <a:rPr lang="fr-FR" dirty="0" err="1"/>
              <a:t>leackage</a:t>
            </a:r>
            <a:r>
              <a:rPr lang="fr-FR" dirty="0"/>
              <a:t> (dans entrainement on a utilisé des informations qu’on aura pas normalement dans un cas réel)</a:t>
            </a:r>
          </a:p>
          <a:p>
            <a:pPr marL="342900" indent="-342900">
              <a:buFont typeface="Symbol" pitchFamily="2" charset="2"/>
              <a:buChar char="Þ"/>
            </a:pPr>
            <a:r>
              <a:rPr lang="fr-FR" dirty="0"/>
              <a:t>Si </a:t>
            </a:r>
            <a:r>
              <a:rPr lang="fr-FR" dirty="0" err="1"/>
              <a:t>clustering</a:t>
            </a:r>
            <a:r>
              <a:rPr lang="fr-FR" dirty="0"/>
              <a:t> sur tout =&gt; les clients de tests, les </a:t>
            </a:r>
            <a:r>
              <a:rPr lang="fr-FR" dirty="0" err="1"/>
              <a:t>algo</a:t>
            </a:r>
            <a:r>
              <a:rPr lang="fr-FR" dirty="0"/>
              <a:t> de ML seront alors construits sur des clusters où les clients ont déjà participé au </a:t>
            </a:r>
            <a:r>
              <a:rPr lang="fr-FR" dirty="0" err="1"/>
              <a:t>clustering</a:t>
            </a:r>
            <a:r>
              <a:rPr lang="fr-FR" dirty="0"/>
              <a:t>.</a:t>
            </a:r>
          </a:p>
          <a:p>
            <a:pPr marL="342900" indent="-342900">
              <a:buFont typeface="Symbol" pitchFamily="2" charset="2"/>
              <a:buChar char="Þ"/>
            </a:pPr>
            <a:endParaRPr lang="fr-FR" dirty="0"/>
          </a:p>
        </p:txBody>
      </p:sp>
    </p:spTree>
    <p:extLst>
      <p:ext uri="{BB962C8B-B14F-4D97-AF65-F5344CB8AC3E}">
        <p14:creationId xmlns:p14="http://schemas.microsoft.com/office/powerpoint/2010/main" val="2684043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Coefficient de silhouette : pour un point X, le coefficient de silhouette permet d’évaluer si le point appartient au bon cluster : est-il proche des points du cluster </a:t>
            </a:r>
            <a:r>
              <a:rPr lang="fr-FR" dirty="0" err="1"/>
              <a:t>auxquel</a:t>
            </a:r>
            <a:r>
              <a:rPr lang="fr-FR" dirty="0"/>
              <a:t> il appartient et il loin des autres points. Répondre à la 1</a:t>
            </a:r>
            <a:r>
              <a:rPr lang="fr-FR" baseline="30000" dirty="0"/>
              <a:t>ère</a:t>
            </a:r>
            <a:r>
              <a:rPr lang="fr-FR" dirty="0"/>
              <a:t> question : distance moyenne de x à tous les autres points du cluster auquel il appartient : a(x). Pour la 2</a:t>
            </a:r>
            <a:r>
              <a:rPr lang="fr-FR" baseline="30000" dirty="0"/>
              <a:t>ème</a:t>
            </a:r>
            <a:r>
              <a:rPr lang="fr-FR" dirty="0"/>
              <a:t> , on calcule la plus petite valeur que pourrait prendre a(x) si x était assigné à un autre cluster =&gt; b(x). On doit avoir a(x) &lt; b(x). b(x)-a(x) / max(a(x), b(x))</a:t>
            </a:r>
          </a:p>
        </p:txBody>
      </p:sp>
    </p:spTree>
    <p:extLst>
      <p:ext uri="{BB962C8B-B14F-4D97-AF65-F5344CB8AC3E}">
        <p14:creationId xmlns:p14="http://schemas.microsoft.com/office/powerpoint/2010/main" val="1905971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Afin de mesurer la stabilité temporelle de la </a:t>
            </a:r>
            <a:r>
              <a:rPr lang="fr-FR" dirty="0" err="1"/>
              <a:t>classifcation</a:t>
            </a:r>
            <a:r>
              <a:rPr lang="fr-FR" dirty="0"/>
              <a:t> pour le 2</a:t>
            </a:r>
            <a:r>
              <a:rPr lang="fr-FR" baseline="30000" dirty="0"/>
              <a:t>ème</a:t>
            </a:r>
            <a:endParaRPr lang="fr-FR" dirty="0"/>
          </a:p>
          <a:p>
            <a:r>
              <a:rPr lang="fr-FR" dirty="0"/>
              <a:t>TSNE ?</a:t>
            </a:r>
          </a:p>
        </p:txBody>
      </p:sp>
    </p:spTree>
    <p:extLst>
      <p:ext uri="{BB962C8B-B14F-4D97-AF65-F5344CB8AC3E}">
        <p14:creationId xmlns:p14="http://schemas.microsoft.com/office/powerpoint/2010/main" val="2874639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19942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3583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460713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732165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081452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342900" indent="-342900">
              <a:buFont typeface="Arial" panose="020B0604020202020204" pitchFamily="34" charset="0"/>
              <a:buChar char="•"/>
            </a:pPr>
            <a:r>
              <a:rPr lang="fr-FR" dirty="0"/>
              <a:t>SVM : le principe est de séparer linéairement les données</a:t>
            </a:r>
          </a:p>
          <a:p>
            <a:pPr marL="342900" indent="-342900">
              <a:buFont typeface="Arial" panose="020B0604020202020204" pitchFamily="34" charset="0"/>
              <a:buChar char="•"/>
            </a:pPr>
            <a:r>
              <a:rPr lang="fr-FR" dirty="0"/>
              <a:t>Régression logistique : se base sur la probabilité qu’une observation </a:t>
            </a:r>
            <a:r>
              <a:rPr lang="fr-FR" dirty="0" err="1"/>
              <a:t>appartienent</a:t>
            </a:r>
            <a:r>
              <a:rPr lang="fr-FR" dirty="0"/>
              <a:t> à un classe ou pas.</a:t>
            </a:r>
          </a:p>
          <a:p>
            <a:pPr marL="342900" indent="-342900">
              <a:buFont typeface="Arial" panose="020B0604020202020204" pitchFamily="34" charset="0"/>
              <a:buChar char="•"/>
            </a:pPr>
            <a:r>
              <a:rPr lang="fr-FR" dirty="0"/>
              <a:t>Arbre de décision : se base sur un ensemble de critère qui servent à partitionner nos données</a:t>
            </a:r>
          </a:p>
          <a:p>
            <a:pPr marL="342900" indent="-342900">
              <a:buFont typeface="Arial" panose="020B0604020202020204" pitchFamily="34" charset="0"/>
              <a:buChar char="•"/>
            </a:pPr>
            <a:r>
              <a:rPr lang="fr-FR" dirty="0"/>
              <a:t>KNN : prend en compte les échantillons les plus proches pour définir la classe de notre observation</a:t>
            </a:r>
          </a:p>
          <a:p>
            <a:pPr marL="342900" indent="-342900">
              <a:buFont typeface="Arial" panose="020B0604020202020204" pitchFamily="34" charset="0"/>
              <a:buChar char="•"/>
            </a:pPr>
            <a:r>
              <a:rPr lang="fr-FR" dirty="0"/>
              <a:t>Forêt aléatoire, Gradient </a:t>
            </a:r>
            <a:r>
              <a:rPr lang="fr-FR" dirty="0" err="1"/>
              <a:t>Boosting</a:t>
            </a:r>
            <a:r>
              <a:rPr lang="fr-FR" dirty="0"/>
              <a:t> et </a:t>
            </a:r>
            <a:r>
              <a:rPr lang="fr-FR" dirty="0" err="1"/>
              <a:t>XGBoost</a:t>
            </a:r>
            <a:r>
              <a:rPr lang="fr-FR" dirty="0"/>
              <a:t> sont des méthodes ensembliste. </a:t>
            </a:r>
          </a:p>
          <a:p>
            <a:pPr marL="342900" indent="-342900">
              <a:buFont typeface="Arial" panose="020B0604020202020204" pitchFamily="34" charset="0"/>
              <a:buChar char="•"/>
            </a:pPr>
            <a:r>
              <a:rPr lang="fr-FR" dirty="0"/>
              <a:t>Gradient </a:t>
            </a:r>
            <a:r>
              <a:rPr lang="fr-FR" dirty="0" err="1"/>
              <a:t>Boosting</a:t>
            </a:r>
            <a:r>
              <a:rPr lang="fr-FR" dirty="0"/>
              <a:t> : arbre, ensembliste, n’est pas parallèle mais séquentiel. On regarde là où l’</a:t>
            </a:r>
            <a:r>
              <a:rPr lang="fr-FR" dirty="0" err="1"/>
              <a:t>algo</a:t>
            </a:r>
            <a:r>
              <a:rPr lang="fr-FR" dirty="0"/>
              <a:t> se plante, pour ensuite apprendre</a:t>
            </a:r>
          </a:p>
          <a:p>
            <a:endParaRPr lang="fr-FR" dirty="0"/>
          </a:p>
        </p:txBody>
      </p:sp>
    </p:spTree>
    <p:extLst>
      <p:ext uri="{BB962C8B-B14F-4D97-AF65-F5344CB8AC3E}">
        <p14:creationId xmlns:p14="http://schemas.microsoft.com/office/powerpoint/2010/main" val="2398907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baseline="0" dirty="0"/>
          </a:p>
        </p:txBody>
      </p:sp>
    </p:spTree>
    <p:extLst>
      <p:ext uri="{BB962C8B-B14F-4D97-AF65-F5344CB8AC3E}">
        <p14:creationId xmlns:p14="http://schemas.microsoft.com/office/powerpoint/2010/main" val="577765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Précision, rappel, f-mesure qui se calcul par classe. Faire la moyenne de toutes les précisions par classe.</a:t>
            </a:r>
          </a:p>
          <a:p>
            <a:r>
              <a:rPr lang="fr-FR" dirty="0" err="1"/>
              <a:t>Accuracy</a:t>
            </a:r>
            <a:r>
              <a:rPr lang="fr-FR" dirty="0"/>
              <a:t> : donne le nombre d’objet correctement classé sur le nombre d’objet total.</a:t>
            </a:r>
          </a:p>
          <a:p>
            <a:r>
              <a:rPr lang="fr-FR" dirty="0"/>
              <a:t>Précision vs rappel : P : quand je met des </a:t>
            </a:r>
            <a:r>
              <a:rPr lang="fr-FR" dirty="0" err="1"/>
              <a:t>élèments</a:t>
            </a:r>
            <a:r>
              <a:rPr lang="fr-FR" dirty="0"/>
              <a:t> dans une classe quel est % élément correct. Rappel : </a:t>
            </a:r>
            <a:r>
              <a:rPr lang="fr-FR" dirty="0" err="1"/>
              <a:t>cmbien</a:t>
            </a:r>
            <a:r>
              <a:rPr lang="fr-FR" dirty="0"/>
              <a:t> j’ai pu retrouver d’</a:t>
            </a:r>
            <a:r>
              <a:rPr lang="fr-FR" dirty="0" err="1"/>
              <a:t>élèments</a:t>
            </a:r>
            <a:r>
              <a:rPr lang="fr-FR" dirty="0"/>
              <a:t> qui appartiennent vraiment à cette classe (</a:t>
            </a:r>
            <a:r>
              <a:rPr lang="fr-FR" dirty="0" err="1"/>
              <a:t>élèments</a:t>
            </a:r>
            <a:r>
              <a:rPr lang="fr-FR" dirty="0"/>
              <a:t> réel)</a:t>
            </a:r>
          </a:p>
          <a:p>
            <a:r>
              <a:rPr lang="fr-FR" dirty="0"/>
              <a:t>F-Mesure moyenne harmonique entre précision et rappel</a:t>
            </a:r>
          </a:p>
        </p:txBody>
      </p:sp>
    </p:spTree>
    <p:extLst>
      <p:ext uri="{BB962C8B-B14F-4D97-AF65-F5344CB8AC3E}">
        <p14:creationId xmlns:p14="http://schemas.microsoft.com/office/powerpoint/2010/main" val="1325668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64563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852394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6701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RE" i="1" dirty="0"/>
              <a:t>il vaut souvent mieux recueillir plusieurs avis que de se fier à un seul</a:t>
            </a:r>
          </a:p>
          <a:p>
            <a:r>
              <a:rPr lang="fr-RE" i="1" dirty="0"/>
              <a:t>Combiner pour gagner en justesse</a:t>
            </a:r>
            <a:endParaRPr lang="fr-FR" dirty="0"/>
          </a:p>
        </p:txBody>
      </p:sp>
    </p:spTree>
    <p:extLst>
      <p:ext uri="{BB962C8B-B14F-4D97-AF65-F5344CB8AC3E}">
        <p14:creationId xmlns:p14="http://schemas.microsoft.com/office/powerpoint/2010/main" val="2989916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RE" i="1" dirty="0"/>
              <a:t>il vaut souvent mieux recueillir plusieurs avis que de se fier à un seul</a:t>
            </a:r>
          </a:p>
          <a:p>
            <a:r>
              <a:rPr lang="fr-RE" i="1" dirty="0"/>
              <a:t>Combiner pour gagner en justesse</a:t>
            </a:r>
          </a:p>
          <a:p>
            <a:endParaRPr lang="fr-RE" i="1" dirty="0"/>
          </a:p>
          <a:p>
            <a:r>
              <a:rPr lang="fr-RE" dirty="0"/>
              <a:t>Le BOOSTING est une technique ensembliste qui consiste à agréger des </a:t>
            </a:r>
            <a:r>
              <a:rPr lang="fr-RE" dirty="0" err="1"/>
              <a:t>classifieurs</a:t>
            </a:r>
            <a:r>
              <a:rPr lang="fr-RE" dirty="0"/>
              <a:t> (modèles) élaborés séquentiellement sur un échantillon d’apprentissage dont les poids des individus sont corrigés au fur et à mesure. Les </a:t>
            </a:r>
            <a:r>
              <a:rPr lang="fr-RE" dirty="0" err="1"/>
              <a:t>classifieurs</a:t>
            </a:r>
            <a:r>
              <a:rPr lang="fr-RE" dirty="0"/>
              <a:t> sont pondérés selon leurs performances </a:t>
            </a:r>
            <a:endParaRPr lang="fr-FR" dirty="0"/>
          </a:p>
        </p:txBody>
      </p:sp>
    </p:spTree>
    <p:extLst>
      <p:ext uri="{BB962C8B-B14F-4D97-AF65-F5344CB8AC3E}">
        <p14:creationId xmlns:p14="http://schemas.microsoft.com/office/powerpoint/2010/main" val="340987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sz="2200" dirty="0">
                <a:effectLst/>
                <a:latin typeface="Helvetica Neue"/>
                <a:ea typeface="Helvetica Neue"/>
                <a:cs typeface="Helvetica Neue"/>
                <a:sym typeface="Helvetica Neue"/>
              </a:rPr>
              <a:t>C’est à dire avancer dans notre fonction de perte en suivant le gradient, ce qui pourra être effectué en ajoutant un arbre de décision supplémentaire. On effectue cette procédure en paramétrant l’arbre, et ensuite en modifiant ces paramètres en allant dans la direction du gradient en diminuant la perte résiduelle.</a:t>
            </a:r>
          </a:p>
          <a:p>
            <a:endParaRPr lang="fr-FR" sz="2200" dirty="0">
              <a:effectLst/>
              <a:latin typeface="Helvetica Neue"/>
              <a:ea typeface="Helvetica Neue"/>
              <a:cs typeface="Helvetica Neue"/>
              <a:sym typeface="Helvetica Neue"/>
            </a:endParaRPr>
          </a:p>
          <a:p>
            <a:r>
              <a:rPr lang="fr-RE" sz="2200" b="0" i="0" dirty="0">
                <a:effectLst/>
                <a:latin typeface="Helvetica Neue"/>
                <a:ea typeface="Helvetica Neue"/>
                <a:cs typeface="Helvetica Neue"/>
                <a:sym typeface="Helvetica Neue"/>
              </a:rPr>
              <a:t>La descente de gradient est utilisé pour minimiser la perte à chaque ajout d’arbre de décision. </a:t>
            </a:r>
          </a:p>
          <a:p>
            <a:pPr lvl="1">
              <a:spcBef>
                <a:spcPts val="600"/>
              </a:spcBef>
              <a:spcAft>
                <a:spcPts val="600"/>
              </a:spcAft>
            </a:pPr>
            <a:endParaRPr lang="fr-RE" sz="2200" b="0" i="0" dirty="0">
              <a:effectLst/>
              <a:latin typeface="Helvetica Neue"/>
              <a:ea typeface="Helvetica Neue"/>
              <a:cs typeface="Helvetica Neue"/>
              <a:sym typeface="Helvetica Neue"/>
            </a:endParaRPr>
          </a:p>
          <a:p>
            <a:pPr lvl="1">
              <a:spcBef>
                <a:spcPts val="600"/>
              </a:spcBef>
              <a:spcAft>
                <a:spcPts val="600"/>
              </a:spcAft>
            </a:pPr>
            <a:r>
              <a:rPr lang="fr-FR" sz="4000" dirty="0">
                <a:latin typeface="Helvetica Neue" panose="02000503000000020004" pitchFamily="2" charset="0"/>
                <a:ea typeface="Helvetica Neue" panose="02000503000000020004" pitchFamily="2" charset="0"/>
                <a:cs typeface="Helvetica Neue" panose="02000503000000020004" pitchFamily="2" charset="0"/>
              </a:rPr>
              <a:t>Agrégation des </a:t>
            </a:r>
            <a:r>
              <a:rPr lang="fr-FR" sz="4000" dirty="0" err="1">
                <a:latin typeface="Helvetica Neue" panose="02000503000000020004" pitchFamily="2" charset="0"/>
                <a:ea typeface="Helvetica Neue" panose="02000503000000020004" pitchFamily="2" charset="0"/>
                <a:cs typeface="Helvetica Neue" panose="02000503000000020004" pitchFamily="2" charset="0"/>
              </a:rPr>
              <a:t>classifiers</a:t>
            </a:r>
            <a:r>
              <a:rPr lang="fr-FR" sz="4000" dirty="0">
                <a:latin typeface="Helvetica Neue" panose="02000503000000020004" pitchFamily="2" charset="0"/>
                <a:ea typeface="Helvetica Neue" panose="02000503000000020004" pitchFamily="2" charset="0"/>
                <a:cs typeface="Helvetica Neue" panose="02000503000000020004" pitchFamily="2" charset="0"/>
              </a:rPr>
              <a:t> élaborés séquentiellement sur un échantillon d’apprentissage dont les poids des individus sont corrigés au fur et à mesure.</a:t>
            </a:r>
          </a:p>
          <a:p>
            <a:pPr lvl="1">
              <a:spcBef>
                <a:spcPts val="600"/>
              </a:spcBef>
              <a:spcAft>
                <a:spcPts val="600"/>
              </a:spcAft>
            </a:pPr>
            <a:r>
              <a:rPr lang="fr-FR" sz="4000" dirty="0">
                <a:latin typeface="Helvetica Neue" panose="02000503000000020004" pitchFamily="2" charset="0"/>
                <a:ea typeface="Helvetica Neue" panose="02000503000000020004" pitchFamily="2" charset="0"/>
                <a:cs typeface="Helvetica Neue" panose="02000503000000020004" pitchFamily="2" charset="0"/>
              </a:rPr>
              <a:t>Un vote pondéré sur les décisions des </a:t>
            </a:r>
            <a:r>
              <a:rPr lang="fr-FR" sz="4000" dirty="0" err="1">
                <a:latin typeface="Helvetica Neue" panose="02000503000000020004" pitchFamily="2" charset="0"/>
                <a:ea typeface="Helvetica Neue" panose="02000503000000020004" pitchFamily="2" charset="0"/>
                <a:cs typeface="Helvetica Neue" panose="02000503000000020004" pitchFamily="2" charset="0"/>
              </a:rPr>
              <a:t>classifiers</a:t>
            </a:r>
            <a:r>
              <a:rPr lang="fr-FR" sz="4000" dirty="0">
                <a:latin typeface="Helvetica Neue" panose="02000503000000020004" pitchFamily="2" charset="0"/>
                <a:ea typeface="Helvetica Neue" panose="02000503000000020004" pitchFamily="2" charset="0"/>
                <a:cs typeface="Helvetica Neue" panose="02000503000000020004" pitchFamily="2" charset="0"/>
              </a:rPr>
              <a:t> est utilisé pour la prédiction finale.</a:t>
            </a:r>
          </a:p>
          <a:p>
            <a:endParaRPr lang="fr-FR" dirty="0"/>
          </a:p>
        </p:txBody>
      </p:sp>
    </p:spTree>
    <p:extLst>
      <p:ext uri="{BB962C8B-B14F-4D97-AF65-F5344CB8AC3E}">
        <p14:creationId xmlns:p14="http://schemas.microsoft.com/office/powerpoint/2010/main" val="1615006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sz="2200" dirty="0">
                <a:effectLst/>
                <a:latin typeface="Helvetica Neue"/>
                <a:ea typeface="Helvetica Neue"/>
                <a:cs typeface="Helvetica Neue"/>
                <a:sym typeface="Helvetica Neue"/>
              </a:rPr>
              <a:t>C’est à dire avancer dans notre fonction de perte en suivant le gradient, ce qui pourra être effectué en ajoutant un arbre de décision supplémentaire. On effectue cette procédure en paramétrant l’arbre, et ensuite en modifiant ces paramètres en allant dans la direction du gradient en diminuant la perte résiduelle.</a:t>
            </a:r>
          </a:p>
          <a:p>
            <a:endParaRPr lang="fr-FR" sz="2200" dirty="0">
              <a:effectLst/>
              <a:latin typeface="Helvetica Neue"/>
              <a:ea typeface="Helvetica Neue"/>
              <a:cs typeface="Helvetica Neue"/>
              <a:sym typeface="Helvetica Neue"/>
            </a:endParaRPr>
          </a:p>
          <a:p>
            <a:r>
              <a:rPr lang="fr-RE" sz="2200" b="0" i="0" dirty="0">
                <a:effectLst/>
                <a:latin typeface="Helvetica Neue"/>
                <a:ea typeface="Helvetica Neue"/>
                <a:cs typeface="Helvetica Neue"/>
                <a:sym typeface="Helvetica Neue"/>
              </a:rPr>
              <a:t>La descente de gradient est utilisé pour minimiser la perte à chaque ajout d’arbre de décision. </a:t>
            </a:r>
            <a:endParaRPr lang="fr-FR" dirty="0"/>
          </a:p>
        </p:txBody>
      </p:sp>
    </p:spTree>
    <p:extLst>
      <p:ext uri="{BB962C8B-B14F-4D97-AF65-F5344CB8AC3E}">
        <p14:creationId xmlns:p14="http://schemas.microsoft.com/office/powerpoint/2010/main" val="2021142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sz="2200" dirty="0">
                <a:effectLst/>
                <a:latin typeface="Helvetica Neue"/>
                <a:ea typeface="Helvetica Neue"/>
                <a:cs typeface="Helvetica Neue"/>
                <a:sym typeface="Helvetica Neue"/>
              </a:rPr>
              <a:t>C’est à dire avancer dans notre fonction de perte en suivant le gradient, ce qui pourra être effectué en ajoutant un arbre de décision supplémentaire. On effectue cette procédure en paramétrant l’arbre, et ensuite en modifiant ces paramètres en allant dans la direction du gradient en diminuant la perte résiduelle.</a:t>
            </a:r>
          </a:p>
          <a:p>
            <a:endParaRPr lang="fr-FR" sz="2200" dirty="0">
              <a:effectLst/>
              <a:latin typeface="Helvetica Neue"/>
              <a:ea typeface="Helvetica Neue"/>
              <a:cs typeface="Helvetica Neue"/>
              <a:sym typeface="Helvetica Neue"/>
            </a:endParaRPr>
          </a:p>
          <a:p>
            <a:r>
              <a:rPr lang="fr-RE" sz="2200" b="0" i="0" dirty="0">
                <a:effectLst/>
                <a:latin typeface="Helvetica Neue"/>
                <a:ea typeface="Helvetica Neue"/>
                <a:cs typeface="Helvetica Neue"/>
                <a:sym typeface="Helvetica Neue"/>
              </a:rPr>
              <a:t>La descente de gradient est utilisé pour minimiser la perte à chaque ajout d’arbre de décision. </a:t>
            </a:r>
          </a:p>
          <a:p>
            <a:endParaRPr lang="fr-RE" sz="2200" b="0" i="0" dirty="0">
              <a:effectLst/>
              <a:latin typeface="Helvetica Neue"/>
              <a:ea typeface="Helvetica Neue"/>
              <a:cs typeface="Helvetica Neue"/>
              <a:sym typeface="Helvetica Neue"/>
            </a:endParaRPr>
          </a:p>
          <a:p>
            <a:pPr marL="0" marR="0" lvl="0" indent="0" defTabSz="457200" eaLnBrk="1" fontAlgn="auto" latinLnBrk="0" hangingPunct="1">
              <a:lnSpc>
                <a:spcPct val="117999"/>
              </a:lnSpc>
              <a:spcBef>
                <a:spcPts val="0"/>
              </a:spcBef>
              <a:spcAft>
                <a:spcPts val="0"/>
              </a:spcAft>
              <a:buClrTx/>
              <a:buSzTx/>
              <a:buFontTx/>
              <a:buNone/>
              <a:tabLst/>
              <a:defRPr/>
            </a:pPr>
            <a:r>
              <a:rPr lang="fr-RE" sz="2400" dirty="0">
                <a:latin typeface="Helvetica Neue" panose="02000503000000020004" pitchFamily="2" charset="0"/>
                <a:ea typeface="Helvetica Neue" panose="02000503000000020004" pitchFamily="2" charset="0"/>
                <a:cs typeface="Helvetica Neue" panose="02000503000000020004" pitchFamily="2" charset="0"/>
              </a:rPr>
              <a:t>Learning rate : facteur de pondération de la contribution de chaque classifier</a:t>
            </a:r>
          </a:p>
          <a:p>
            <a:endParaRPr lang="fr-RE" sz="2200" b="0" i="0" dirty="0">
              <a:effectLst/>
              <a:latin typeface="Helvetica Neue"/>
              <a:ea typeface="Helvetica Neue"/>
              <a:cs typeface="Helvetica Neue"/>
              <a:sym typeface="Helvetica Neue"/>
            </a:endParaRPr>
          </a:p>
          <a:p>
            <a:endParaRPr lang="fr-FR" dirty="0"/>
          </a:p>
        </p:txBody>
      </p:sp>
    </p:spTree>
    <p:extLst>
      <p:ext uri="{BB962C8B-B14F-4D97-AF65-F5344CB8AC3E}">
        <p14:creationId xmlns:p14="http://schemas.microsoft.com/office/powerpoint/2010/main" val="362823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sz="2200" dirty="0">
                <a:effectLst/>
                <a:latin typeface="Helvetica Neue"/>
                <a:ea typeface="Helvetica Neue"/>
                <a:cs typeface="Helvetica Neue"/>
                <a:sym typeface="Helvetica Neue"/>
              </a:rPr>
              <a:t>C’est à dire avancer dans notre fonction de perte en suivant le gradient, ce qui pourra être effectué en ajoutant un arbre de décision supplémentaire. On effectue cette procédure en paramétrant l’arbre, et ensuite en modifiant ces paramètres en allant dans la direction du gradient en diminuant la perte résiduelle.</a:t>
            </a:r>
          </a:p>
          <a:p>
            <a:endParaRPr lang="fr-FR" sz="2200" dirty="0">
              <a:effectLst/>
              <a:latin typeface="Helvetica Neue"/>
              <a:ea typeface="Helvetica Neue"/>
              <a:cs typeface="Helvetica Neue"/>
              <a:sym typeface="Helvetica Neue"/>
            </a:endParaRPr>
          </a:p>
          <a:p>
            <a:r>
              <a:rPr lang="fr-RE" sz="2200" b="0" i="0" dirty="0">
                <a:effectLst/>
                <a:latin typeface="Helvetica Neue"/>
                <a:ea typeface="Helvetica Neue"/>
                <a:cs typeface="Helvetica Neue"/>
                <a:sym typeface="Helvetica Neue"/>
              </a:rPr>
              <a:t>La descente de gradient est utilisé pour minimiser la perte à chaque ajout d’arbre de décision. </a:t>
            </a:r>
            <a:endParaRPr lang="fr-FR" dirty="0"/>
          </a:p>
        </p:txBody>
      </p:sp>
    </p:spTree>
    <p:extLst>
      <p:ext uri="{BB962C8B-B14F-4D97-AF65-F5344CB8AC3E}">
        <p14:creationId xmlns:p14="http://schemas.microsoft.com/office/powerpoint/2010/main" val="1591892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6670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15019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baseline="0" dirty="0"/>
          </a:p>
        </p:txBody>
      </p:sp>
    </p:spTree>
    <p:extLst>
      <p:ext uri="{BB962C8B-B14F-4D97-AF65-F5344CB8AC3E}">
        <p14:creationId xmlns:p14="http://schemas.microsoft.com/office/powerpoint/2010/main" val="1784429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11363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fr-FR" dirty="0"/>
          </a:p>
        </p:txBody>
      </p:sp>
    </p:spTree>
    <p:extLst>
      <p:ext uri="{BB962C8B-B14F-4D97-AF65-F5344CB8AC3E}">
        <p14:creationId xmlns:p14="http://schemas.microsoft.com/office/powerpoint/2010/main" val="1141330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fr-FR" dirty="0"/>
          </a:p>
        </p:txBody>
      </p:sp>
    </p:spTree>
    <p:extLst>
      <p:ext uri="{BB962C8B-B14F-4D97-AF65-F5344CB8AC3E}">
        <p14:creationId xmlns:p14="http://schemas.microsoft.com/office/powerpoint/2010/main" val="55283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093346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484066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re et sous-titre">
    <p:spTree>
      <p:nvGrpSpPr>
        <p:cNvPr id="1" name=""/>
        <p:cNvGrpSpPr/>
        <p:nvPr/>
      </p:nvGrpSpPr>
      <p:grpSpPr>
        <a:xfrm>
          <a:off x="0" y="0"/>
          <a:ext cx="0" cy="0"/>
          <a:chOff x="0" y="0"/>
          <a:chExt cx="0" cy="0"/>
        </a:xfrm>
      </p:grpSpPr>
      <p:sp>
        <p:nvSpPr>
          <p:cNvPr id="11" name="Shape 11"/>
          <p:cNvSpPr>
            <a:spLocks noGrp="1"/>
          </p:cNvSpPr>
          <p:nvPr>
            <p:ph type="title"/>
          </p:nvPr>
        </p:nvSpPr>
        <p:spPr>
          <a:xfrm>
            <a:off x="1778000" y="2298700"/>
            <a:ext cx="20828000" cy="4648200"/>
          </a:xfrm>
          <a:prstGeom prst="rect">
            <a:avLst/>
          </a:prstGeom>
        </p:spPr>
        <p:txBody>
          <a:bodyPr anchor="b"/>
          <a:lstStyle/>
          <a:p>
            <a:r>
              <a:t>Texte du titre</a:t>
            </a:r>
          </a:p>
        </p:txBody>
      </p:sp>
      <p:sp>
        <p:nvSpPr>
          <p:cNvPr id="12" name="Shape 12"/>
          <p:cNvSpPr>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Texte niveau 1</a:t>
            </a:r>
          </a:p>
          <a:p>
            <a:pPr lvl="1"/>
            <a:r>
              <a:t>Texte niveau 2</a:t>
            </a:r>
          </a:p>
          <a:p>
            <a:pPr lvl="2"/>
            <a:r>
              <a:t>Texte niveau 3</a:t>
            </a:r>
          </a:p>
          <a:p>
            <a:pPr lvl="3"/>
            <a:r>
              <a:t>Texte niveau 4</a:t>
            </a:r>
          </a:p>
          <a:p>
            <a:pPr lvl="4"/>
            <a:r>
              <a:t>Texte niveau 5</a:t>
            </a:r>
          </a:p>
        </p:txBody>
      </p:sp>
      <p:sp>
        <p:nvSpPr>
          <p:cNvPr id="13" name="Shape 1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re - Centré">
    <p:spTree>
      <p:nvGrpSpPr>
        <p:cNvPr id="1" name=""/>
        <p:cNvGrpSpPr/>
        <p:nvPr/>
      </p:nvGrpSpPr>
      <p:grpSpPr>
        <a:xfrm>
          <a:off x="0" y="0"/>
          <a:ext cx="0" cy="0"/>
          <a:chOff x="0" y="0"/>
          <a:chExt cx="0" cy="0"/>
        </a:xfrm>
      </p:grpSpPr>
      <p:sp>
        <p:nvSpPr>
          <p:cNvPr id="30" name="Shape 30"/>
          <p:cNvSpPr>
            <a:spLocks noGrp="1"/>
          </p:cNvSpPr>
          <p:nvPr>
            <p:ph type="title"/>
          </p:nvPr>
        </p:nvSpPr>
        <p:spPr>
          <a:xfrm>
            <a:off x="1778000" y="4533900"/>
            <a:ext cx="20828000" cy="4648200"/>
          </a:xfrm>
          <a:prstGeom prst="rect">
            <a:avLst/>
          </a:prstGeom>
        </p:spPr>
        <p:txBody>
          <a:bodyPr/>
          <a:lstStyle/>
          <a:p>
            <a:r>
              <a:t>Texte du titre</a:t>
            </a:r>
          </a:p>
        </p:txBody>
      </p:sp>
      <p:sp>
        <p:nvSpPr>
          <p:cNvPr id="31" name="Shape 31"/>
          <p:cNvSpPr>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58349756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uces">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47300"/>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76" name="Shape 76"/>
          <p:cNvSpPr>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58945887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e">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635000" y="9448800"/>
            <a:ext cx="23114000" cy="2006600"/>
          </a:xfrm>
          <a:prstGeom prst="rect">
            <a:avLst/>
          </a:prstGeom>
        </p:spPr>
        <p:txBody>
          <a:bodyPr anchor="b"/>
          <a:lstStyle/>
          <a:p>
            <a:r>
              <a:t>Texte du titre</a:t>
            </a:r>
          </a:p>
        </p:txBody>
      </p:sp>
      <p:sp>
        <p:nvSpPr>
          <p:cNvPr id="22" name="Shape 22"/>
          <p:cNvSpPr>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Texte niveau 1</a:t>
            </a:r>
          </a:p>
          <a:p>
            <a:pPr lvl="1"/>
            <a:r>
              <a:t>Texte niveau 2</a:t>
            </a:r>
          </a:p>
          <a:p>
            <a:pPr lvl="2"/>
            <a:r>
              <a:t>Texte niveau 3</a:t>
            </a:r>
          </a:p>
          <a:p>
            <a:pPr lvl="3"/>
            <a:r>
              <a:t>Texte niveau 4</a:t>
            </a:r>
          </a:p>
          <a:p>
            <a:pPr lvl="4"/>
            <a:r>
              <a:t>Texte niveau 5</a:t>
            </a:r>
          </a:p>
        </p:txBody>
      </p:sp>
      <p:sp>
        <p:nvSpPr>
          <p:cNvPr id="23" name="Shape 2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e">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80" y="1104900"/>
            <a:ext cx="9525001" cy="115062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1651000" y="1104900"/>
            <a:ext cx="10223500" cy="5613400"/>
          </a:xfrm>
          <a:prstGeom prst="rect">
            <a:avLst/>
          </a:prstGeom>
        </p:spPr>
        <p:txBody>
          <a:bodyPr anchor="b"/>
          <a:lstStyle>
            <a:lvl1pPr>
              <a:defRPr sz="8400"/>
            </a:lvl1pPr>
          </a:lstStyle>
          <a:p>
            <a:r>
              <a:t>Texte du titre</a:t>
            </a:r>
          </a:p>
        </p:txBody>
      </p:sp>
      <p:sp>
        <p:nvSpPr>
          <p:cNvPr id="40" name="Shape 40"/>
          <p:cNvSpPr>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Texte niveau 1</a:t>
            </a:r>
          </a:p>
          <a:p>
            <a:pPr lvl="1"/>
            <a:r>
              <a:t>Texte niveau 2</a:t>
            </a:r>
          </a:p>
          <a:p>
            <a:pPr lvl="2"/>
            <a:r>
              <a:t>Texte niveau 3</a:t>
            </a:r>
          </a:p>
          <a:p>
            <a:pPr lvl="3"/>
            <a:r>
              <a:t>Texte niveau 4</a:t>
            </a:r>
          </a:p>
          <a:p>
            <a:pPr lvl="4"/>
            <a:r>
              <a:t>Texte niveau 5</a:t>
            </a:r>
          </a:p>
        </p:txBody>
      </p:sp>
      <p:sp>
        <p:nvSpPr>
          <p:cNvPr id="41" name="Shape 41"/>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re et puces">
    <p:spTree>
      <p:nvGrpSpPr>
        <p:cNvPr id="1" name=""/>
        <p:cNvGrpSpPr/>
        <p:nvPr/>
      </p:nvGrpSpPr>
      <p:grpSpPr>
        <a:xfrm>
          <a:off x="0" y="0"/>
          <a:ext cx="0" cy="0"/>
          <a:chOff x="0" y="0"/>
          <a:chExt cx="0" cy="0"/>
        </a:xfrm>
      </p:grpSpPr>
      <p:sp>
        <p:nvSpPr>
          <p:cNvPr id="56" name="Shape 56"/>
          <p:cNvSpPr>
            <a:spLocks noGrp="1"/>
          </p:cNvSpPr>
          <p:nvPr>
            <p:ph type="title"/>
          </p:nvPr>
        </p:nvSpPr>
        <p:spPr>
          <a:xfrm>
            <a:off x="1689100" y="952500"/>
            <a:ext cx="21005800" cy="1651000"/>
          </a:xfrm>
          <a:prstGeom prst="rect">
            <a:avLst/>
          </a:prstGeom>
        </p:spPr>
        <p:txBody>
          <a:bodyPr>
            <a:normAutofit/>
          </a:bodyPr>
          <a:lstStyle>
            <a:lvl1pPr>
              <a:defRPr sz="8000"/>
            </a:lvl1pPr>
          </a:lstStyle>
          <a:p>
            <a:r>
              <a:rPr dirty="0"/>
              <a:t>Texte du titre</a:t>
            </a:r>
          </a:p>
        </p:txBody>
      </p:sp>
      <p:sp>
        <p:nvSpPr>
          <p:cNvPr id="57" name="Shape 57"/>
          <p:cNvSpPr>
            <a:spLocks noGrp="1"/>
          </p:cNvSpPr>
          <p:nvPr>
            <p:ph type="body" idx="1"/>
          </p:nvPr>
        </p:nvSpPr>
        <p:spPr>
          <a:xfrm>
            <a:off x="1689100" y="2603500"/>
            <a:ext cx="21005800" cy="9842500"/>
          </a:xfrm>
          <a:prstGeom prst="rect">
            <a:avLst/>
          </a:prstGeom>
        </p:spPr>
        <p:txBody>
          <a:bodyPr>
            <a:normAutofit/>
          </a:bodyPr>
          <a:lstStyle>
            <a:lvl1pPr marL="635000" indent="-635000">
              <a:spcBef>
                <a:spcPts val="3500"/>
              </a:spcBef>
              <a:buFont typeface="Wingdings" charset="2"/>
              <a:buChar char="q"/>
              <a:defRPr sz="4800">
                <a:latin typeface="Helvetica Neue" charset="0"/>
                <a:ea typeface="Helvetica Neue" charset="0"/>
                <a:cs typeface="Helvetica Neue" charset="0"/>
              </a:defRPr>
            </a:lvl1pPr>
            <a:lvl2pPr marL="1270000" indent="-635000">
              <a:buFont typeface="Wingdings" charset="2"/>
              <a:buChar char="§"/>
              <a:defRPr/>
            </a:lvl2pPr>
            <a:lvl3pPr>
              <a:spcBef>
                <a:spcPts val="600"/>
              </a:spcBef>
              <a:defRPr sz="4400">
                <a:latin typeface="Helvetica Neue" charset="0"/>
                <a:ea typeface="Helvetica Neue" charset="0"/>
                <a:cs typeface="Helvetica Neue" charset="0"/>
              </a:defRPr>
            </a:lvl3pPr>
            <a:lvl5pPr>
              <a:spcBef>
                <a:spcPts val="600"/>
              </a:spcBef>
              <a:defRPr sz="4000">
                <a:latin typeface="Helvetica Neue" charset="0"/>
                <a:ea typeface="Helvetica Neue" charset="0"/>
                <a:cs typeface="Helvetica Neue" charset="0"/>
              </a:defRPr>
            </a:lvl5pPr>
            <a:lvl7pPr>
              <a:spcBef>
                <a:spcPts val="600"/>
              </a:spcBef>
              <a:defRPr sz="4000">
                <a:latin typeface="Helvetica Neue" charset="0"/>
                <a:ea typeface="Helvetica Neue" charset="0"/>
                <a:cs typeface="Helvetica Neue" charset="0"/>
              </a:defRPr>
            </a:lvl7pPr>
            <a:lvl9pPr>
              <a:spcBef>
                <a:spcPts val="600"/>
              </a:spcBef>
              <a:defRPr sz="4000">
                <a:latin typeface="Helvetica Neue" charset="0"/>
                <a:ea typeface="Helvetica Neue" charset="0"/>
                <a:cs typeface="Helvetica Neue" charset="0"/>
              </a:defRPr>
            </a:lvl9pPr>
          </a:lstStyle>
          <a:p>
            <a:r>
              <a:rPr dirty="0"/>
              <a:t>Texte niveau 1</a:t>
            </a:r>
          </a:p>
          <a:p>
            <a:pPr lvl="2"/>
            <a:r>
              <a:rPr dirty="0"/>
              <a:t>Texte niveau 2</a:t>
            </a:r>
          </a:p>
          <a:p>
            <a:pPr lvl="4"/>
            <a:r>
              <a:rPr dirty="0"/>
              <a:t>Texte niveau 3</a:t>
            </a:r>
          </a:p>
          <a:p>
            <a:pPr lvl="6"/>
            <a:r>
              <a:rPr dirty="0"/>
              <a:t>Texte niveau 4</a:t>
            </a:r>
          </a:p>
          <a:p>
            <a:pPr lvl="8"/>
            <a:r>
              <a:rPr dirty="0"/>
              <a:t>Texte niveau 5</a:t>
            </a:r>
          </a:p>
        </p:txBody>
      </p:sp>
      <p:sp>
        <p:nvSpPr>
          <p:cNvPr id="58" name="Shape 58"/>
          <p:cNvSpPr>
            <a:spLocks noGrp="1"/>
          </p:cNvSpPr>
          <p:nvPr>
            <p:ph type="sldNum" sz="quarter" idx="2"/>
          </p:nvPr>
        </p:nvSpPr>
        <p:spPr>
          <a:prstGeom prst="rect">
            <a:avLst/>
          </a:prstGeom>
        </p:spPr>
        <p:txBody>
          <a:bodyPr/>
          <a:lstStyle/>
          <a:p>
            <a:fld id="{86CB4B4D-7CA3-9044-876B-883B54F8677D}" type="slidenum">
              <a:t>‹N°›</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re, puces et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Texte du titre</a:t>
            </a:r>
          </a:p>
        </p:txBody>
      </p:sp>
      <p:sp>
        <p:nvSpPr>
          <p:cNvPr id="67" name="Shape 67"/>
          <p:cNvSpPr>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Texte niveau 1</a:t>
            </a:r>
          </a:p>
          <a:p>
            <a:pPr lvl="1"/>
            <a:r>
              <a:t>Texte niveau 2</a:t>
            </a:r>
          </a:p>
          <a:p>
            <a:pPr lvl="2"/>
            <a:r>
              <a:t>Texte niveau 3</a:t>
            </a:r>
          </a:p>
          <a:p>
            <a:pPr lvl="3"/>
            <a:r>
              <a:t>Texte niveau 4</a:t>
            </a:r>
          </a:p>
          <a:p>
            <a:pPr lvl="4"/>
            <a:r>
              <a:t>Texte niveau 5</a:t>
            </a:r>
          </a:p>
        </p:txBody>
      </p:sp>
      <p:sp>
        <p:nvSpPr>
          <p:cNvPr id="68" name="Shape 68"/>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 photos">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itation">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r>
              <a:t>-Gilles Allain</a:t>
            </a:r>
          </a:p>
        </p:txBody>
      </p:sp>
      <p:sp>
        <p:nvSpPr>
          <p:cNvPr id="94" name="Shape 94"/>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 Saisissez une citation ici. » </a:t>
            </a:r>
          </a:p>
        </p:txBody>
      </p:sp>
      <p:sp>
        <p:nvSpPr>
          <p:cNvPr id="95" name="Shape 95"/>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Texte du titre</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Texte niveau 1</a:t>
            </a:r>
          </a:p>
          <a:p>
            <a:pPr lvl="1"/>
            <a:r>
              <a:rPr dirty="0"/>
              <a:t>Texte niveau 2</a:t>
            </a:r>
          </a:p>
          <a:p>
            <a:pPr lvl="2"/>
            <a:r>
              <a:rPr dirty="0"/>
              <a:t>Texte niveau 3</a:t>
            </a:r>
          </a:p>
          <a:p>
            <a:pPr lvl="3"/>
            <a:r>
              <a:rPr dirty="0"/>
              <a:t>Texte niveau 4</a:t>
            </a:r>
          </a:p>
          <a:p>
            <a:pPr lvl="4"/>
            <a:r>
              <a:rPr dirty="0"/>
              <a:t>Texte niveau 5</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‹N°›</a:t>
            </a:fld>
            <a:endParaRPr dirty="0"/>
          </a:p>
        </p:txBody>
      </p:sp>
      <p:sp>
        <p:nvSpPr>
          <p:cNvPr id="5" name="Espace réservé du pied de page 4">
            <a:extLst>
              <a:ext uri="{FF2B5EF4-FFF2-40B4-BE49-F238E27FC236}">
                <a16:creationId xmlns:a16="http://schemas.microsoft.com/office/drawing/2014/main" id="{12D744F8-C406-BF4F-BB8D-E161AED153BA}"/>
              </a:ext>
            </a:extLst>
          </p:cNvPr>
          <p:cNvSpPr>
            <a:spLocks noGrp="1"/>
          </p:cNvSpPr>
          <p:nvPr>
            <p:ph type="ftr" sz="quarter" idx="3"/>
          </p:nvPr>
        </p:nvSpPr>
        <p:spPr>
          <a:xfrm>
            <a:off x="8077200" y="12712700"/>
            <a:ext cx="8229600"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7" r:id="rId6"/>
    <p:sldLayoutId id="2147483658" r:id="rId7"/>
    <p:sldLayoutId id="2147483659" r:id="rId8"/>
    <p:sldLayoutId id="2147483660" r:id="rId9"/>
    <p:sldLayoutId id="2147483661" r:id="rId10"/>
    <p:sldLayoutId id="2147483662" r:id="rId11"/>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jp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0.jpg"/><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akboulhoussen/projet5"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https://quantdare.com/what-is-the-difference-between-bagging-and-boos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body" sz="quarter" idx="1"/>
          </p:nvPr>
        </p:nvSpPr>
        <p:spPr>
          <a:xfrm>
            <a:off x="1244600" y="1998660"/>
            <a:ext cx="22174200" cy="10172699"/>
          </a:xfrm>
          <a:prstGeom prst="rect">
            <a:avLst/>
          </a:prstGeom>
        </p:spPr>
        <p:txBody>
          <a:bodyPr>
            <a:normAutofit/>
          </a:bodyPr>
          <a:lstStyle/>
          <a:p>
            <a:endParaRPr lang="fr-FR" sz="6600" b="1" dirty="0"/>
          </a:p>
          <a:p>
            <a:endParaRPr lang="fr-FR" sz="6600" b="1" dirty="0"/>
          </a:p>
          <a:p>
            <a:endParaRPr lang="fr-FR" sz="6600" b="1" dirty="0"/>
          </a:p>
          <a:p>
            <a:r>
              <a:rPr lang="fr-FR" sz="7200" b="1" cap="all" dirty="0"/>
              <a:t>SEGMENTEZ LES COMPORTEMENTS DES CLIENTS</a:t>
            </a:r>
            <a:endParaRPr lang="fr-FR" sz="7200" dirty="0"/>
          </a:p>
          <a:p>
            <a:endParaRPr lang="fr-FR" sz="2800" dirty="0"/>
          </a:p>
          <a:p>
            <a:r>
              <a:rPr lang="fr-FR" sz="5400" b="1" dirty="0"/>
              <a:t>Projet 5</a:t>
            </a:r>
          </a:p>
          <a:p>
            <a:endParaRPr lang="fr-FR" sz="2800" dirty="0"/>
          </a:p>
          <a:p>
            <a:endParaRPr lang="fr-FR" sz="2800" dirty="0"/>
          </a:p>
          <a:p>
            <a:endParaRPr lang="fr-FR" sz="2800" dirty="0"/>
          </a:p>
          <a:p>
            <a:endParaRPr lang="fr-FR" sz="2800" dirty="0"/>
          </a:p>
          <a:p>
            <a:endParaRPr lang="fr-FR" sz="2800" dirty="0"/>
          </a:p>
          <a:p>
            <a:endParaRPr lang="fr-FR" sz="2800" dirty="0"/>
          </a:p>
          <a:p>
            <a:endParaRPr lang="fr-FR" sz="2800" dirty="0"/>
          </a:p>
          <a:p>
            <a:endParaRPr lang="fr-FR" sz="2800" dirty="0"/>
          </a:p>
          <a:p>
            <a:r>
              <a:rPr lang="fr-FR" sz="3200" dirty="0"/>
              <a:t>Azim Makboulhoussen</a:t>
            </a:r>
          </a:p>
          <a:p>
            <a:r>
              <a:rPr lang="fr-FR" sz="3200" dirty="0"/>
              <a:t>18 Avril 2018</a:t>
            </a:r>
            <a:endParaRPr sz="3200" dirty="0"/>
          </a:p>
        </p:txBody>
      </p:sp>
      <p:pic>
        <p:nvPicPr>
          <p:cNvPr id="7" name="Image 6">
            <a:extLst>
              <a:ext uri="{FF2B5EF4-FFF2-40B4-BE49-F238E27FC236}">
                <a16:creationId xmlns:a16="http://schemas.microsoft.com/office/drawing/2014/main" id="{EFE4D22E-3546-F846-AED1-43BCF07C7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6000" y="6538909"/>
            <a:ext cx="8255000" cy="6191250"/>
          </a:xfrm>
          <a:prstGeom prst="rect">
            <a:avLst/>
          </a:prstGeom>
        </p:spPr>
      </p:pic>
      <p:pic>
        <p:nvPicPr>
          <p:cNvPr id="9" name="Image 8">
            <a:extLst>
              <a:ext uri="{FF2B5EF4-FFF2-40B4-BE49-F238E27FC236}">
                <a16:creationId xmlns:a16="http://schemas.microsoft.com/office/drawing/2014/main" id="{B03CD49B-30FA-4D41-A79F-67B7CDB0B4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000" y="795930"/>
            <a:ext cx="5308600" cy="2405459"/>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produits</a:t>
            </a:r>
          </a:p>
        </p:txBody>
      </p:sp>
      <p:sp>
        <p:nvSpPr>
          <p:cNvPr id="7" name="Espace réservé du texte 3">
            <a:extLst>
              <a:ext uri="{FF2B5EF4-FFF2-40B4-BE49-F238E27FC236}">
                <a16:creationId xmlns:a16="http://schemas.microsoft.com/office/drawing/2014/main" id="{08432325-E05B-0D45-82AE-EB3363AA9A1E}"/>
              </a:ext>
            </a:extLst>
          </p:cNvPr>
          <p:cNvSpPr txBox="1">
            <a:spLocks/>
          </p:cNvSpPr>
          <p:nvPr/>
        </p:nvSpPr>
        <p:spPr>
          <a:xfrm>
            <a:off x="330201" y="7614227"/>
            <a:ext cx="11658599"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hangingPunct="1">
              <a:spcBef>
                <a:spcPts val="600"/>
              </a:spcBef>
            </a:pPr>
            <a:r>
              <a:rPr lang="fr-FR" sz="3600" dirty="0"/>
              <a:t>20 produits représentent 11% du volume des ventes</a:t>
            </a:r>
          </a:p>
          <a:p>
            <a:pPr>
              <a:spcBef>
                <a:spcPts val="1200"/>
              </a:spcBef>
            </a:pPr>
            <a:r>
              <a:rPr lang="fr-RE" sz="3600" dirty="0"/>
              <a:t>World </a:t>
            </a:r>
            <a:r>
              <a:rPr lang="fr-RE" sz="3600" dirty="0" err="1"/>
              <a:t>War</a:t>
            </a:r>
            <a:r>
              <a:rPr lang="fr-RE" sz="3600" dirty="0"/>
              <a:t> 2 </a:t>
            </a:r>
            <a:r>
              <a:rPr lang="fr-RE" sz="3600" dirty="0" err="1"/>
              <a:t>gliders</a:t>
            </a:r>
            <a:r>
              <a:rPr lang="fr-RE" sz="3600" dirty="0"/>
              <a:t> et Jumbo Bag </a:t>
            </a:r>
            <a:r>
              <a:rPr lang="fr-RE" sz="3600" dirty="0" err="1"/>
              <a:t>Red</a:t>
            </a:r>
            <a:r>
              <a:rPr lang="fr-RE" sz="3600" dirty="0"/>
              <a:t> sont les plus vendus</a:t>
            </a:r>
          </a:p>
          <a:p>
            <a:pPr hangingPunct="1">
              <a:spcBef>
                <a:spcPts val="600"/>
              </a:spcBef>
            </a:pPr>
            <a:r>
              <a:rPr lang="fr-FR" sz="3600" dirty="0"/>
              <a:t> Produits avec codes spéciaux (</a:t>
            </a:r>
            <a:r>
              <a:rPr lang="fr-RE" sz="3600" dirty="0"/>
              <a:t>POSTAGE, CARRIAGE, …) : choix de les supprimer pour le projet car correspondent surtout à des frais de ports, ...</a:t>
            </a:r>
            <a:endParaRPr lang="fr-FR" sz="3600" dirty="0"/>
          </a:p>
        </p:txBody>
      </p:sp>
      <p:pic>
        <p:nvPicPr>
          <p:cNvPr id="5" name="Image 4">
            <a:extLst>
              <a:ext uri="{FF2B5EF4-FFF2-40B4-BE49-F238E27FC236}">
                <a16:creationId xmlns:a16="http://schemas.microsoft.com/office/drawing/2014/main" id="{B4053395-99D6-CE49-9704-C0A75F9A9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01" y="2330415"/>
            <a:ext cx="8635999" cy="6131559"/>
          </a:xfrm>
          <a:prstGeom prst="rect">
            <a:avLst/>
          </a:prstGeom>
        </p:spPr>
      </p:pic>
      <p:pic>
        <p:nvPicPr>
          <p:cNvPr id="14" name="Image 13">
            <a:extLst>
              <a:ext uri="{FF2B5EF4-FFF2-40B4-BE49-F238E27FC236}">
                <a16:creationId xmlns:a16="http://schemas.microsoft.com/office/drawing/2014/main" id="{F2505842-B1BA-CC4B-807E-151EBA2A06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5424" y="2330415"/>
            <a:ext cx="9315450" cy="5498291"/>
          </a:xfrm>
          <a:prstGeom prst="rect">
            <a:avLst/>
          </a:prstGeom>
        </p:spPr>
      </p:pic>
      <p:sp>
        <p:nvSpPr>
          <p:cNvPr id="15" name="Espace réservé du texte 3">
            <a:extLst>
              <a:ext uri="{FF2B5EF4-FFF2-40B4-BE49-F238E27FC236}">
                <a16:creationId xmlns:a16="http://schemas.microsoft.com/office/drawing/2014/main" id="{05A8BFB6-1079-AE44-8B21-72C593BB36D8}"/>
              </a:ext>
            </a:extLst>
          </p:cNvPr>
          <p:cNvSpPr txBox="1">
            <a:spLocks/>
          </p:cNvSpPr>
          <p:nvPr/>
        </p:nvSpPr>
        <p:spPr>
          <a:xfrm>
            <a:off x="13430250" y="7207827"/>
            <a:ext cx="10845799"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hangingPunct="1">
              <a:spcBef>
                <a:spcPts val="600"/>
              </a:spcBef>
            </a:pPr>
            <a:r>
              <a:rPr lang="fr-FR" sz="3600" dirty="0"/>
              <a:t>Prix unitaire essentiellement inférieur à 10 £ mais avec quelques produits allant jusqu’à 38 000 £</a:t>
            </a:r>
          </a:p>
          <a:p>
            <a:pPr hangingPunct="1">
              <a:spcBef>
                <a:spcPts val="600"/>
              </a:spcBef>
            </a:pPr>
            <a:r>
              <a:rPr lang="fr-FR" sz="3600" dirty="0"/>
              <a:t>Produit à 0 £ =&gt; hypothèse promotion</a:t>
            </a:r>
          </a:p>
          <a:p>
            <a:pPr hangingPunct="1">
              <a:spcBef>
                <a:spcPts val="600"/>
              </a:spcBef>
            </a:pPr>
            <a:r>
              <a:rPr lang="fr-FR" sz="3600" dirty="0"/>
              <a:t>Création d’une colonne indiquant ‘</a:t>
            </a:r>
            <a:r>
              <a:rPr lang="fr-FR" sz="3600" b="1" dirty="0"/>
              <a:t>Promotion</a:t>
            </a:r>
            <a:r>
              <a:rPr lang="fr-FR" sz="3600" dirty="0"/>
              <a:t>’</a:t>
            </a:r>
          </a:p>
          <a:p>
            <a:pPr hangingPunct="1">
              <a:spcBef>
                <a:spcPts val="600"/>
              </a:spcBef>
            </a:pPr>
            <a:r>
              <a:rPr lang="fr-FR" sz="3600" dirty="0"/>
              <a:t>Création d’une colonne ‘</a:t>
            </a:r>
            <a:r>
              <a:rPr lang="fr-FR" sz="3600" b="1" dirty="0" err="1"/>
              <a:t>TotalPrice</a:t>
            </a:r>
            <a:r>
              <a:rPr lang="fr-FR" sz="3600" dirty="0"/>
              <a:t>’</a:t>
            </a:r>
          </a:p>
        </p:txBody>
      </p:sp>
      <p:sp>
        <p:nvSpPr>
          <p:cNvPr id="3" name="Espace réservé du numéro de diapositive 2">
            <a:extLst>
              <a:ext uri="{FF2B5EF4-FFF2-40B4-BE49-F238E27FC236}">
                <a16:creationId xmlns:a16="http://schemas.microsoft.com/office/drawing/2014/main" id="{DAFA85BB-4EBF-9B41-B344-91E6D165CEB3}"/>
              </a:ext>
            </a:extLst>
          </p:cNvPr>
          <p:cNvSpPr>
            <a:spLocks noGrp="1"/>
          </p:cNvSpPr>
          <p:nvPr>
            <p:ph type="sldNum" sz="quarter" idx="2"/>
          </p:nvPr>
        </p:nvSpPr>
        <p:spPr/>
        <p:txBody>
          <a:bodyPr/>
          <a:lstStyle/>
          <a:p>
            <a:fld id="{86CB4B4D-7CA3-9044-876B-883B54F8677D}" type="slidenum">
              <a:rPr lang="fr-RE" smtClean="0"/>
              <a:t>10</a:t>
            </a:fld>
            <a:endParaRPr lang="fr-RE" dirty="0"/>
          </a:p>
        </p:txBody>
      </p:sp>
    </p:spTree>
    <p:extLst>
      <p:ext uri="{BB962C8B-B14F-4D97-AF65-F5344CB8AC3E}">
        <p14:creationId xmlns:p14="http://schemas.microsoft.com/office/powerpoint/2010/main" val="38096838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clients</a:t>
            </a:r>
          </a:p>
        </p:txBody>
      </p:sp>
      <p:pic>
        <p:nvPicPr>
          <p:cNvPr id="10" name="Image 9">
            <a:extLst>
              <a:ext uri="{FF2B5EF4-FFF2-40B4-BE49-F238E27FC236}">
                <a16:creationId xmlns:a16="http://schemas.microsoft.com/office/drawing/2014/main" id="{1618638D-F372-8745-AA67-0F1C1A469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73067"/>
            <a:ext cx="10234795" cy="5658512"/>
          </a:xfrm>
          <a:prstGeom prst="rect">
            <a:avLst/>
          </a:prstGeom>
        </p:spPr>
      </p:pic>
      <p:pic>
        <p:nvPicPr>
          <p:cNvPr id="12" name="Image 11">
            <a:extLst>
              <a:ext uri="{FF2B5EF4-FFF2-40B4-BE49-F238E27FC236}">
                <a16:creationId xmlns:a16="http://schemas.microsoft.com/office/drawing/2014/main" id="{8FDA9D8D-F4AC-3142-AF0F-C6BEF8B886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81192" y="8261348"/>
            <a:ext cx="5562600" cy="4419600"/>
          </a:xfrm>
          <a:prstGeom prst="rect">
            <a:avLst/>
          </a:prstGeom>
        </p:spPr>
      </p:pic>
      <p:pic>
        <p:nvPicPr>
          <p:cNvPr id="14" name="Image 13">
            <a:extLst>
              <a:ext uri="{FF2B5EF4-FFF2-40B4-BE49-F238E27FC236}">
                <a16:creationId xmlns:a16="http://schemas.microsoft.com/office/drawing/2014/main" id="{360852B2-C4B5-6D4E-92A8-C8344ED8BC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161" y="8496298"/>
            <a:ext cx="9946634" cy="4833327"/>
          </a:xfrm>
          <a:prstGeom prst="rect">
            <a:avLst/>
          </a:prstGeom>
        </p:spPr>
      </p:pic>
      <p:sp>
        <p:nvSpPr>
          <p:cNvPr id="15" name="Espace réservé du texte 3">
            <a:extLst>
              <a:ext uri="{FF2B5EF4-FFF2-40B4-BE49-F238E27FC236}">
                <a16:creationId xmlns:a16="http://schemas.microsoft.com/office/drawing/2014/main" id="{0ADEDA73-AAFB-A343-BBBE-861F20D24CDF}"/>
              </a:ext>
            </a:extLst>
          </p:cNvPr>
          <p:cNvSpPr>
            <a:spLocks noGrp="1"/>
          </p:cNvSpPr>
          <p:nvPr>
            <p:ph type="body" idx="1"/>
          </p:nvPr>
        </p:nvSpPr>
        <p:spPr>
          <a:xfrm>
            <a:off x="10797810" y="2438400"/>
            <a:ext cx="12753395" cy="3949700"/>
          </a:xfrm>
        </p:spPr>
        <p:txBody>
          <a:bodyPr>
            <a:noAutofit/>
          </a:bodyPr>
          <a:lstStyle/>
          <a:p>
            <a:r>
              <a:rPr lang="fr-FR" sz="3600" b="1" dirty="0"/>
              <a:t>Pays :</a:t>
            </a:r>
          </a:p>
          <a:p>
            <a:pPr lvl="1">
              <a:spcBef>
                <a:spcPts val="600"/>
              </a:spcBef>
            </a:pPr>
            <a:r>
              <a:rPr lang="fr-FR" sz="3200" dirty="0">
                <a:latin typeface="Helvetica Neue" charset="0"/>
                <a:ea typeface="Helvetica Neue" charset="0"/>
                <a:cs typeface="Helvetica Neue" charset="0"/>
              </a:rPr>
              <a:t>Les clients en très forte majorité Anglais</a:t>
            </a:r>
          </a:p>
          <a:p>
            <a:pPr lvl="1">
              <a:spcBef>
                <a:spcPts val="600"/>
              </a:spcBef>
            </a:pPr>
            <a:r>
              <a:rPr lang="fr-FR" sz="3200" dirty="0">
                <a:latin typeface="Helvetica Neue" charset="0"/>
                <a:ea typeface="Helvetica Neue" charset="0"/>
                <a:cs typeface="Helvetica Neue" charset="0"/>
              </a:rPr>
              <a:t>Des commandes à destination de nombreux autres pays (Europe)</a:t>
            </a:r>
          </a:p>
          <a:p>
            <a:pPr lvl="1">
              <a:spcBef>
                <a:spcPts val="600"/>
              </a:spcBef>
            </a:pPr>
            <a:r>
              <a:rPr lang="fr-FR" sz="3200" dirty="0">
                <a:latin typeface="Helvetica Neue" charset="0"/>
                <a:ea typeface="Helvetica Neue" charset="0"/>
                <a:cs typeface="Helvetica Neue" charset="0"/>
              </a:rPr>
              <a:t>Ajout d’une colonne pour indiquer si client Anglais ou pas.</a:t>
            </a:r>
          </a:p>
        </p:txBody>
      </p:sp>
      <p:sp>
        <p:nvSpPr>
          <p:cNvPr id="16" name="Espace réservé du texte 3">
            <a:extLst>
              <a:ext uri="{FF2B5EF4-FFF2-40B4-BE49-F238E27FC236}">
                <a16:creationId xmlns:a16="http://schemas.microsoft.com/office/drawing/2014/main" id="{273CF9BC-E43F-A647-BA3B-E59C147B2C98}"/>
              </a:ext>
            </a:extLst>
          </p:cNvPr>
          <p:cNvSpPr txBox="1">
            <a:spLocks/>
          </p:cNvSpPr>
          <p:nvPr/>
        </p:nvSpPr>
        <p:spPr>
          <a:xfrm>
            <a:off x="10275002" y="8496298"/>
            <a:ext cx="8506190" cy="3949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hangingPunct="1"/>
            <a:r>
              <a:rPr lang="fr-FR" sz="3600" b="1" dirty="0"/>
              <a:t>Achats :</a:t>
            </a:r>
          </a:p>
          <a:p>
            <a:pPr lvl="1" hangingPunct="1">
              <a:spcBef>
                <a:spcPts val="600"/>
              </a:spcBef>
            </a:pPr>
            <a:r>
              <a:rPr lang="fr-FR" sz="3200" dirty="0">
                <a:latin typeface="Helvetica Neue" charset="0"/>
                <a:ea typeface="Helvetica Neue" charset="0"/>
                <a:cs typeface="Helvetica Neue" charset="0"/>
              </a:rPr>
              <a:t>20 meilleurs clients (0,5%) représentent 20% du CA</a:t>
            </a:r>
          </a:p>
          <a:p>
            <a:pPr lvl="1" hangingPunct="1">
              <a:spcBef>
                <a:spcPts val="600"/>
              </a:spcBef>
            </a:pPr>
            <a:r>
              <a:rPr lang="fr-FR" sz="3200" dirty="0">
                <a:latin typeface="Helvetica Neue" charset="0"/>
                <a:ea typeface="Helvetica Neue" charset="0"/>
                <a:cs typeface="Helvetica Neue" charset="0"/>
              </a:rPr>
              <a:t>Panier moyen client : 380 £</a:t>
            </a:r>
          </a:p>
          <a:p>
            <a:pPr lvl="1" hangingPunct="1">
              <a:spcBef>
                <a:spcPts val="600"/>
              </a:spcBef>
            </a:pPr>
            <a:r>
              <a:rPr lang="fr-FR" sz="3200" dirty="0">
                <a:latin typeface="Helvetica Neue" charset="0"/>
                <a:ea typeface="Helvetica Neue" charset="0"/>
                <a:cs typeface="Helvetica Neue" charset="0"/>
              </a:rPr>
              <a:t>La majorité (65%) ont un panier compris entre 100 et 500£</a:t>
            </a:r>
          </a:p>
        </p:txBody>
      </p:sp>
      <p:sp>
        <p:nvSpPr>
          <p:cNvPr id="3" name="Espace réservé du numéro de diapositive 2">
            <a:extLst>
              <a:ext uri="{FF2B5EF4-FFF2-40B4-BE49-F238E27FC236}">
                <a16:creationId xmlns:a16="http://schemas.microsoft.com/office/drawing/2014/main" id="{95FCD758-3879-3D4A-AACC-923B8F175DDA}"/>
              </a:ext>
            </a:extLst>
          </p:cNvPr>
          <p:cNvSpPr>
            <a:spLocks noGrp="1"/>
          </p:cNvSpPr>
          <p:nvPr>
            <p:ph type="sldNum" sz="quarter" idx="2"/>
          </p:nvPr>
        </p:nvSpPr>
        <p:spPr/>
        <p:txBody>
          <a:bodyPr/>
          <a:lstStyle/>
          <a:p>
            <a:fld id="{86CB4B4D-7CA3-9044-876B-883B54F8677D}" type="slidenum">
              <a:rPr lang="fr-RE" smtClean="0"/>
              <a:t>11</a:t>
            </a:fld>
            <a:endParaRPr lang="fr-RE" dirty="0"/>
          </a:p>
        </p:txBody>
      </p:sp>
    </p:spTree>
    <p:extLst>
      <p:ext uri="{BB962C8B-B14F-4D97-AF65-F5344CB8AC3E}">
        <p14:creationId xmlns:p14="http://schemas.microsoft.com/office/powerpoint/2010/main" val="20155228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Segmentation clients</a:t>
            </a:r>
            <a:endParaRPr dirty="0"/>
          </a:p>
        </p:txBody>
      </p:sp>
      <p:sp>
        <p:nvSpPr>
          <p:cNvPr id="2" name="Espace réservé du numéro de diapositive 1">
            <a:extLst>
              <a:ext uri="{FF2B5EF4-FFF2-40B4-BE49-F238E27FC236}">
                <a16:creationId xmlns:a16="http://schemas.microsoft.com/office/drawing/2014/main" id="{A1FE8317-980D-0E4C-B6BD-8283EDF606C2}"/>
              </a:ext>
            </a:extLst>
          </p:cNvPr>
          <p:cNvSpPr>
            <a:spLocks noGrp="1"/>
          </p:cNvSpPr>
          <p:nvPr>
            <p:ph type="sldNum" sz="quarter" idx="2"/>
          </p:nvPr>
        </p:nvSpPr>
        <p:spPr/>
        <p:txBody>
          <a:bodyPr/>
          <a:lstStyle/>
          <a:p>
            <a:fld id="{86CB4B4D-7CA3-9044-876B-883B54F8677D}" type="slidenum">
              <a:rPr lang="fr-RE" smtClean="0"/>
              <a:t>12</a:t>
            </a:fld>
            <a:endParaRPr lang="fr-RE"/>
          </a:p>
        </p:txBody>
      </p:sp>
    </p:spTree>
    <p:extLst>
      <p:ext uri="{BB962C8B-B14F-4D97-AF65-F5344CB8AC3E}">
        <p14:creationId xmlns:p14="http://schemas.microsoft.com/office/powerpoint/2010/main" val="189261076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L’objectif</a:t>
            </a:r>
          </a:p>
        </p:txBody>
      </p:sp>
      <p:sp>
        <p:nvSpPr>
          <p:cNvPr id="16" name="Espace réservé du texte 3">
            <a:extLst>
              <a:ext uri="{FF2B5EF4-FFF2-40B4-BE49-F238E27FC236}">
                <a16:creationId xmlns:a16="http://schemas.microsoft.com/office/drawing/2014/main" id="{0083A2C1-3326-C04F-890A-B93701068565}"/>
              </a:ext>
            </a:extLst>
          </p:cNvPr>
          <p:cNvSpPr txBox="1">
            <a:spLocks/>
          </p:cNvSpPr>
          <p:nvPr/>
        </p:nvSpPr>
        <p:spPr>
          <a:xfrm>
            <a:off x="1186180" y="4001629"/>
            <a:ext cx="19296380"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4000" dirty="0"/>
              <a:t>Identifier des catégories clients à partir des données</a:t>
            </a:r>
          </a:p>
          <a:p>
            <a:pPr>
              <a:spcBef>
                <a:spcPts val="1200"/>
              </a:spcBef>
              <a:spcAft>
                <a:spcPts val="1200"/>
              </a:spcAft>
              <a:buSzTx/>
              <a:buFont typeface="Wingdings" pitchFamily="2" charset="2"/>
              <a:buChar char="q"/>
            </a:pPr>
            <a:r>
              <a:rPr lang="fr-FR" sz="4000" dirty="0"/>
              <a:t>Les catégories doivent regrouper des comportements similaires de clients</a:t>
            </a:r>
          </a:p>
          <a:p>
            <a:pPr>
              <a:spcBef>
                <a:spcPts val="1200"/>
              </a:spcBef>
              <a:spcAft>
                <a:spcPts val="1200"/>
              </a:spcAft>
              <a:buSzTx/>
              <a:buFont typeface="Wingdings" pitchFamily="2" charset="2"/>
              <a:buChar char="q"/>
            </a:pPr>
            <a:r>
              <a:rPr lang="fr-FR" sz="4000" dirty="0"/>
              <a:t>Ces groupes serviront aux marketing pour mieux comprendre les clients et cibler leurs opérations pour augmenter les ventes</a:t>
            </a:r>
          </a:p>
          <a:p>
            <a:pPr>
              <a:spcBef>
                <a:spcPts val="1200"/>
              </a:spcBef>
              <a:spcAft>
                <a:spcPts val="1200"/>
              </a:spcAft>
              <a:buSzTx/>
              <a:buFont typeface="Wingdings" pitchFamily="2" charset="2"/>
              <a:buChar char="q"/>
            </a:pPr>
            <a:r>
              <a:rPr lang="fr-FR" sz="4000" dirty="0"/>
              <a:t>Ils seront utilisés pour l’apprentissage de la classification </a:t>
            </a:r>
          </a:p>
        </p:txBody>
      </p:sp>
      <p:pic>
        <p:nvPicPr>
          <p:cNvPr id="4" name="Image 3">
            <a:extLst>
              <a:ext uri="{FF2B5EF4-FFF2-40B4-BE49-F238E27FC236}">
                <a16:creationId xmlns:a16="http://schemas.microsoft.com/office/drawing/2014/main" id="{2145D0FE-406C-354B-9CA5-5D9463A0E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4510" y="5429590"/>
            <a:ext cx="2603500" cy="2794423"/>
          </a:xfrm>
          <a:prstGeom prst="rect">
            <a:avLst/>
          </a:prstGeom>
        </p:spPr>
      </p:pic>
      <p:sp>
        <p:nvSpPr>
          <p:cNvPr id="3" name="Espace réservé du numéro de diapositive 2">
            <a:extLst>
              <a:ext uri="{FF2B5EF4-FFF2-40B4-BE49-F238E27FC236}">
                <a16:creationId xmlns:a16="http://schemas.microsoft.com/office/drawing/2014/main" id="{243B273B-E1D7-A941-88BF-27F9615BB494}"/>
              </a:ext>
            </a:extLst>
          </p:cNvPr>
          <p:cNvSpPr>
            <a:spLocks noGrp="1"/>
          </p:cNvSpPr>
          <p:nvPr>
            <p:ph type="sldNum" sz="quarter" idx="2"/>
          </p:nvPr>
        </p:nvSpPr>
        <p:spPr/>
        <p:txBody>
          <a:bodyPr/>
          <a:lstStyle/>
          <a:p>
            <a:fld id="{86CB4B4D-7CA3-9044-876B-883B54F8677D}" type="slidenum">
              <a:rPr lang="fr-RE" smtClean="0"/>
              <a:t>13</a:t>
            </a:fld>
            <a:endParaRPr lang="fr-RE" dirty="0"/>
          </a:p>
        </p:txBody>
      </p:sp>
    </p:spTree>
    <p:extLst>
      <p:ext uri="{BB962C8B-B14F-4D97-AF65-F5344CB8AC3E}">
        <p14:creationId xmlns:p14="http://schemas.microsoft.com/office/powerpoint/2010/main" val="379173360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55203-6F42-0E44-8C9B-B0CC38F816BE}"/>
              </a:ext>
            </a:extLst>
          </p:cNvPr>
          <p:cNvSpPr>
            <a:spLocks noGrp="1"/>
          </p:cNvSpPr>
          <p:nvPr>
            <p:ph type="title"/>
          </p:nvPr>
        </p:nvSpPr>
        <p:spPr/>
        <p:txBody>
          <a:bodyPr/>
          <a:lstStyle/>
          <a:p>
            <a:r>
              <a:rPr lang="fr-FR" dirty="0"/>
              <a:t>Notre démarche</a:t>
            </a:r>
          </a:p>
        </p:txBody>
      </p:sp>
      <p:sp>
        <p:nvSpPr>
          <p:cNvPr id="4" name="Espace réservé du texte 3">
            <a:extLst>
              <a:ext uri="{FF2B5EF4-FFF2-40B4-BE49-F238E27FC236}">
                <a16:creationId xmlns:a16="http://schemas.microsoft.com/office/drawing/2014/main" id="{AAE3E5C7-BEC4-824C-A46E-161C283F8779}"/>
              </a:ext>
            </a:extLst>
          </p:cNvPr>
          <p:cNvSpPr txBox="1">
            <a:spLocks/>
          </p:cNvSpPr>
          <p:nvPr/>
        </p:nvSpPr>
        <p:spPr>
          <a:xfrm>
            <a:off x="881380" y="1415589"/>
            <a:ext cx="22203073"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3600" dirty="0"/>
              <a:t>Transformation des données en une table par client</a:t>
            </a:r>
          </a:p>
          <a:p>
            <a:pPr>
              <a:spcBef>
                <a:spcPts val="1200"/>
              </a:spcBef>
              <a:spcAft>
                <a:spcPts val="1200"/>
              </a:spcAft>
              <a:buSzTx/>
              <a:buFont typeface="Wingdings" pitchFamily="2" charset="2"/>
              <a:buChar char="q"/>
            </a:pPr>
            <a:r>
              <a:rPr lang="fr-FR" sz="3600" dirty="0"/>
              <a:t>Recherche des </a:t>
            </a:r>
            <a:r>
              <a:rPr lang="fr-FR" sz="3600" b="1" i="1" dirty="0" err="1"/>
              <a:t>features</a:t>
            </a:r>
            <a:r>
              <a:rPr lang="fr-FR" sz="3600" dirty="0"/>
              <a:t> qui permettent de détecter des groupes</a:t>
            </a:r>
          </a:p>
          <a:p>
            <a:pPr>
              <a:spcBef>
                <a:spcPts val="1200"/>
              </a:spcBef>
              <a:spcAft>
                <a:spcPts val="1200"/>
              </a:spcAft>
              <a:buSzTx/>
              <a:buFont typeface="Wingdings" pitchFamily="2" charset="2"/>
              <a:buChar char="q"/>
            </a:pPr>
            <a:r>
              <a:rPr lang="fr-FR" sz="3600" dirty="0"/>
              <a:t>Utiliser une méthode d’apprentissage non supervisée pour regrouper les clients par groupes similaires (clusters).</a:t>
            </a:r>
          </a:p>
        </p:txBody>
      </p:sp>
      <p:sp>
        <p:nvSpPr>
          <p:cNvPr id="8" name="Rectangle 7">
            <a:extLst>
              <a:ext uri="{FF2B5EF4-FFF2-40B4-BE49-F238E27FC236}">
                <a16:creationId xmlns:a16="http://schemas.microsoft.com/office/drawing/2014/main" id="{E9DDFC7C-0FC3-1E4D-B8C3-26E24E128318}"/>
              </a:ext>
            </a:extLst>
          </p:cNvPr>
          <p:cNvSpPr/>
          <p:nvPr/>
        </p:nvSpPr>
        <p:spPr>
          <a:xfrm>
            <a:off x="6593201" y="5807807"/>
            <a:ext cx="2795737" cy="1703415"/>
          </a:xfrm>
          <a:prstGeom prst="rect">
            <a:avLst/>
          </a:prstGeom>
          <a:solidFill>
            <a:schemeClr val="bg2">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Transactions</a:t>
            </a:r>
          </a:p>
        </p:txBody>
      </p:sp>
      <p:sp>
        <p:nvSpPr>
          <p:cNvPr id="9" name="Rectangle 8">
            <a:extLst>
              <a:ext uri="{FF2B5EF4-FFF2-40B4-BE49-F238E27FC236}">
                <a16:creationId xmlns:a16="http://schemas.microsoft.com/office/drawing/2014/main" id="{2F9E1F8B-7773-8B4F-8055-1CAB2C68C5BD}"/>
              </a:ext>
            </a:extLst>
          </p:cNvPr>
          <p:cNvSpPr/>
          <p:nvPr/>
        </p:nvSpPr>
        <p:spPr>
          <a:xfrm>
            <a:off x="10577658" y="6139160"/>
            <a:ext cx="2971800" cy="1040707"/>
          </a:xfrm>
          <a:prstGeom prst="rect">
            <a:avLst/>
          </a:prstGeom>
          <a:solidFill>
            <a:schemeClr val="accent1">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Clients</a:t>
            </a:r>
          </a:p>
        </p:txBody>
      </p:sp>
      <p:pic>
        <p:nvPicPr>
          <p:cNvPr id="11" name="Image 10">
            <a:extLst>
              <a:ext uri="{FF2B5EF4-FFF2-40B4-BE49-F238E27FC236}">
                <a16:creationId xmlns:a16="http://schemas.microsoft.com/office/drawing/2014/main" id="{32A71E4C-B2FA-AC47-849B-3A11ECD4C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8177" y="5771943"/>
            <a:ext cx="446203" cy="713925"/>
          </a:xfrm>
          <a:prstGeom prst="rect">
            <a:avLst/>
          </a:prstGeom>
        </p:spPr>
      </p:pic>
      <p:sp>
        <p:nvSpPr>
          <p:cNvPr id="12" name="Ellipse 11">
            <a:extLst>
              <a:ext uri="{FF2B5EF4-FFF2-40B4-BE49-F238E27FC236}">
                <a16:creationId xmlns:a16="http://schemas.microsoft.com/office/drawing/2014/main" id="{F788BF40-646A-6548-A18D-D23614111F40}"/>
              </a:ext>
            </a:extLst>
          </p:cNvPr>
          <p:cNvSpPr/>
          <p:nvPr/>
        </p:nvSpPr>
        <p:spPr>
          <a:xfrm>
            <a:off x="16072546" y="5134130"/>
            <a:ext cx="2460392" cy="1347353"/>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Catégorie A</a:t>
            </a:r>
          </a:p>
        </p:txBody>
      </p:sp>
      <p:sp>
        <p:nvSpPr>
          <p:cNvPr id="13" name="Ellipse 12">
            <a:extLst>
              <a:ext uri="{FF2B5EF4-FFF2-40B4-BE49-F238E27FC236}">
                <a16:creationId xmlns:a16="http://schemas.microsoft.com/office/drawing/2014/main" id="{A0D8AF2E-2330-ED4B-AED5-0019618010C4}"/>
              </a:ext>
            </a:extLst>
          </p:cNvPr>
          <p:cNvSpPr/>
          <p:nvPr/>
        </p:nvSpPr>
        <p:spPr>
          <a:xfrm>
            <a:off x="16464541" y="6139160"/>
            <a:ext cx="2460392" cy="1347353"/>
          </a:xfrm>
          <a:prstGeom prst="ellipse">
            <a:avLst/>
          </a:prstGeom>
          <a:solidFill>
            <a:schemeClr val="accent1">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Catégorie C</a:t>
            </a:r>
          </a:p>
        </p:txBody>
      </p:sp>
      <p:sp>
        <p:nvSpPr>
          <p:cNvPr id="14" name="Ellipse 13">
            <a:extLst>
              <a:ext uri="{FF2B5EF4-FFF2-40B4-BE49-F238E27FC236}">
                <a16:creationId xmlns:a16="http://schemas.microsoft.com/office/drawing/2014/main" id="{04456A32-D35F-8E4A-B8F7-8AE3A0C5A2EF}"/>
              </a:ext>
            </a:extLst>
          </p:cNvPr>
          <p:cNvSpPr/>
          <p:nvPr/>
        </p:nvSpPr>
        <p:spPr>
          <a:xfrm>
            <a:off x="15464618" y="7144190"/>
            <a:ext cx="2460392" cy="1347353"/>
          </a:xfrm>
          <a:prstGeom prst="ellipse">
            <a:avLst/>
          </a:prstGeom>
          <a:solidFill>
            <a:schemeClr val="accent2">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Catégorie D</a:t>
            </a:r>
          </a:p>
        </p:txBody>
      </p:sp>
      <p:cxnSp>
        <p:nvCxnSpPr>
          <p:cNvPr id="16" name="Connecteur droit avec flèche 15">
            <a:extLst>
              <a:ext uri="{FF2B5EF4-FFF2-40B4-BE49-F238E27FC236}">
                <a16:creationId xmlns:a16="http://schemas.microsoft.com/office/drawing/2014/main" id="{C9B7BE9F-C9A0-9D4B-B6A9-69F9C85724E2}"/>
              </a:ext>
            </a:extLst>
          </p:cNvPr>
          <p:cNvCxnSpPr/>
          <p:nvPr/>
        </p:nvCxnSpPr>
        <p:spPr>
          <a:xfrm>
            <a:off x="9388938" y="6659515"/>
            <a:ext cx="1188720"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Connecteur droit avec flèche 17">
            <a:extLst>
              <a:ext uri="{FF2B5EF4-FFF2-40B4-BE49-F238E27FC236}">
                <a16:creationId xmlns:a16="http://schemas.microsoft.com/office/drawing/2014/main" id="{648291C3-884A-BF42-B887-74DCE4D98ED8}"/>
              </a:ext>
            </a:extLst>
          </p:cNvPr>
          <p:cNvCxnSpPr/>
          <p:nvPr/>
        </p:nvCxnSpPr>
        <p:spPr>
          <a:xfrm>
            <a:off x="13549458" y="6659515"/>
            <a:ext cx="2915083"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9" name="Rectangle 18">
            <a:extLst>
              <a:ext uri="{FF2B5EF4-FFF2-40B4-BE49-F238E27FC236}">
                <a16:creationId xmlns:a16="http://schemas.microsoft.com/office/drawing/2014/main" id="{32553300-3CA5-4E49-A936-AD62B4F30CA6}"/>
              </a:ext>
            </a:extLst>
          </p:cNvPr>
          <p:cNvSpPr/>
          <p:nvPr/>
        </p:nvSpPr>
        <p:spPr>
          <a:xfrm>
            <a:off x="881380" y="9998936"/>
            <a:ext cx="4294909" cy="2095891"/>
          </a:xfrm>
          <a:prstGeom prst="rect">
            <a:avLst/>
          </a:prstGeom>
          <a:solidFill>
            <a:schemeClr val="tx2">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à exploiter</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0" name="Rectangle 19">
            <a:extLst>
              <a:ext uri="{FF2B5EF4-FFF2-40B4-BE49-F238E27FC236}">
                <a16:creationId xmlns:a16="http://schemas.microsoft.com/office/drawing/2014/main" id="{1B4C4A8F-0F73-6B42-BE80-7E9AE6397169}"/>
              </a:ext>
            </a:extLst>
          </p:cNvPr>
          <p:cNvSpPr/>
          <p:nvPr/>
        </p:nvSpPr>
        <p:spPr>
          <a:xfrm>
            <a:off x="7656437" y="9661426"/>
            <a:ext cx="4294909" cy="1385455"/>
          </a:xfrm>
          <a:prstGeom prst="rect">
            <a:avLst/>
          </a:prstGeom>
          <a:solidFill>
            <a:schemeClr val="accent5">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entrainement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1" name="Rectangle 20">
            <a:extLst>
              <a:ext uri="{FF2B5EF4-FFF2-40B4-BE49-F238E27FC236}">
                <a16:creationId xmlns:a16="http://schemas.microsoft.com/office/drawing/2014/main" id="{B4C781CB-FF10-1445-8135-EDAE5302A6D7}"/>
              </a:ext>
            </a:extLst>
          </p:cNvPr>
          <p:cNvSpPr/>
          <p:nvPr/>
        </p:nvSpPr>
        <p:spPr>
          <a:xfrm>
            <a:off x="7656437" y="11809457"/>
            <a:ext cx="4294909" cy="675019"/>
          </a:xfrm>
          <a:prstGeom prst="rect">
            <a:avLst/>
          </a:prstGeom>
          <a:solidFill>
            <a:srgbClr val="00B05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de test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22" name="Connecteur en angle 21">
            <a:extLst>
              <a:ext uri="{FF2B5EF4-FFF2-40B4-BE49-F238E27FC236}">
                <a16:creationId xmlns:a16="http://schemas.microsoft.com/office/drawing/2014/main" id="{C2108337-32F9-1345-99AC-952B6331AFAB}"/>
              </a:ext>
            </a:extLst>
          </p:cNvPr>
          <p:cNvCxnSpPr>
            <a:cxnSpLocks/>
          </p:cNvCxnSpPr>
          <p:nvPr/>
        </p:nvCxnSpPr>
        <p:spPr>
          <a:xfrm>
            <a:off x="5176289" y="11273554"/>
            <a:ext cx="2480148" cy="873412"/>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Connecteur en angle 22">
            <a:extLst>
              <a:ext uri="{FF2B5EF4-FFF2-40B4-BE49-F238E27FC236}">
                <a16:creationId xmlns:a16="http://schemas.microsoft.com/office/drawing/2014/main" id="{70B418BD-3164-5846-AE59-9A24149CE599}"/>
              </a:ext>
            </a:extLst>
          </p:cNvPr>
          <p:cNvCxnSpPr>
            <a:cxnSpLocks/>
          </p:cNvCxnSpPr>
          <p:nvPr/>
        </p:nvCxnSpPr>
        <p:spPr>
          <a:xfrm flipV="1">
            <a:off x="5176289" y="10354153"/>
            <a:ext cx="2480148" cy="345787"/>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Espace réservé du texte 3">
            <a:extLst>
              <a:ext uri="{FF2B5EF4-FFF2-40B4-BE49-F238E27FC236}">
                <a16:creationId xmlns:a16="http://schemas.microsoft.com/office/drawing/2014/main" id="{DE4E8E3D-E17D-B048-9ECF-C8BC6A3C975F}"/>
              </a:ext>
            </a:extLst>
          </p:cNvPr>
          <p:cNvSpPr txBox="1">
            <a:spLocks/>
          </p:cNvSpPr>
          <p:nvPr/>
        </p:nvSpPr>
        <p:spPr>
          <a:xfrm>
            <a:off x="12303043" y="8221708"/>
            <a:ext cx="11243934"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3600" dirty="0"/>
              <a:t>Découpage des données en jeu d’entrainement et de test</a:t>
            </a:r>
          </a:p>
          <a:p>
            <a:pPr>
              <a:spcBef>
                <a:spcPts val="1200"/>
              </a:spcBef>
              <a:spcAft>
                <a:spcPts val="1200"/>
              </a:spcAft>
              <a:buSzTx/>
              <a:buFont typeface="Wingdings" pitchFamily="2" charset="2"/>
              <a:buChar char="q"/>
            </a:pPr>
            <a:r>
              <a:rPr lang="fr-FR" sz="3600" dirty="0"/>
              <a:t>Le </a:t>
            </a:r>
            <a:r>
              <a:rPr lang="fr-FR" sz="3600" dirty="0" err="1"/>
              <a:t>clustering</a:t>
            </a:r>
            <a:r>
              <a:rPr lang="fr-FR" sz="3600" dirty="0"/>
              <a:t> est effectué sur données d’entrainement pour éviter le data </a:t>
            </a:r>
            <a:r>
              <a:rPr lang="fr-FR" sz="3600" dirty="0" err="1"/>
              <a:t>leakage</a:t>
            </a:r>
            <a:r>
              <a:rPr lang="fr-FR" sz="3600" dirty="0"/>
              <a:t> au niveau des algorithmes de classification.</a:t>
            </a:r>
          </a:p>
        </p:txBody>
      </p:sp>
      <p:sp>
        <p:nvSpPr>
          <p:cNvPr id="3" name="Espace réservé du numéro de diapositive 2">
            <a:extLst>
              <a:ext uri="{FF2B5EF4-FFF2-40B4-BE49-F238E27FC236}">
                <a16:creationId xmlns:a16="http://schemas.microsoft.com/office/drawing/2014/main" id="{807671D3-6AAD-3446-A5B2-7F703E6920CE}"/>
              </a:ext>
            </a:extLst>
          </p:cNvPr>
          <p:cNvSpPr>
            <a:spLocks noGrp="1"/>
          </p:cNvSpPr>
          <p:nvPr>
            <p:ph type="sldNum" sz="quarter" idx="2"/>
          </p:nvPr>
        </p:nvSpPr>
        <p:spPr/>
        <p:txBody>
          <a:bodyPr/>
          <a:lstStyle/>
          <a:p>
            <a:fld id="{86CB4B4D-7CA3-9044-876B-883B54F8677D}" type="slidenum">
              <a:rPr lang="fr-RE" smtClean="0"/>
              <a:t>14</a:t>
            </a:fld>
            <a:endParaRPr lang="fr-RE" dirty="0"/>
          </a:p>
        </p:txBody>
      </p:sp>
    </p:spTree>
    <p:extLst>
      <p:ext uri="{BB962C8B-B14F-4D97-AF65-F5344CB8AC3E}">
        <p14:creationId xmlns:p14="http://schemas.microsoft.com/office/powerpoint/2010/main" val="296925252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recherche de clusters</a:t>
            </a:r>
          </a:p>
        </p:txBody>
      </p:sp>
      <p:sp>
        <p:nvSpPr>
          <p:cNvPr id="16" name="Espace réservé du texte 3">
            <a:extLst>
              <a:ext uri="{FF2B5EF4-FFF2-40B4-BE49-F238E27FC236}">
                <a16:creationId xmlns:a16="http://schemas.microsoft.com/office/drawing/2014/main" id="{0083A2C1-3326-C04F-890A-B93701068565}"/>
              </a:ext>
            </a:extLst>
          </p:cNvPr>
          <p:cNvSpPr txBox="1">
            <a:spLocks/>
          </p:cNvSpPr>
          <p:nvPr/>
        </p:nvSpPr>
        <p:spPr>
          <a:xfrm>
            <a:off x="1339249" y="5004252"/>
            <a:ext cx="18067571" cy="871174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3600" dirty="0"/>
              <a:t>Création de nouvelles </a:t>
            </a:r>
            <a:r>
              <a:rPr lang="fr-FR" sz="3600" dirty="0" err="1"/>
              <a:t>features</a:t>
            </a:r>
            <a:r>
              <a:rPr lang="fr-FR" sz="3600" dirty="0"/>
              <a:t> pour catégoriser les clients</a:t>
            </a:r>
          </a:p>
          <a:p>
            <a:pPr>
              <a:spcBef>
                <a:spcPts val="1200"/>
              </a:spcBef>
              <a:spcAft>
                <a:spcPts val="1200"/>
              </a:spcAft>
              <a:buSzTx/>
              <a:buFont typeface="Wingdings" pitchFamily="2" charset="2"/>
              <a:buChar char="q"/>
            </a:pPr>
            <a:r>
              <a:rPr lang="fr-FR" sz="3600" dirty="0"/>
              <a:t>Nombreux tests de combinaison de </a:t>
            </a:r>
            <a:r>
              <a:rPr lang="fr-FR" sz="3600" dirty="0" err="1"/>
              <a:t>features</a:t>
            </a:r>
            <a:r>
              <a:rPr lang="fr-FR" sz="3600" dirty="0"/>
              <a:t> pour trouver des clusters homogènes et en nombre raisonnable (découpage par mois, score RFM, …)</a:t>
            </a:r>
          </a:p>
          <a:p>
            <a:pPr>
              <a:spcBef>
                <a:spcPts val="1200"/>
              </a:spcBef>
              <a:spcAft>
                <a:spcPts val="1200"/>
              </a:spcAft>
              <a:buSzTx/>
              <a:buFont typeface="Wingdings" pitchFamily="2" charset="2"/>
              <a:buChar char="q"/>
            </a:pPr>
            <a:r>
              <a:rPr lang="fr-FR" sz="3600" dirty="0"/>
              <a:t>Utilisation de l’algorithme k-</a:t>
            </a:r>
            <a:r>
              <a:rPr lang="fr-FR" sz="3600" dirty="0" err="1"/>
              <a:t>Means</a:t>
            </a:r>
            <a:r>
              <a:rPr lang="fr-FR" sz="3600" dirty="0"/>
              <a:t> pour trouver les clusters</a:t>
            </a:r>
          </a:p>
          <a:p>
            <a:pPr>
              <a:spcBef>
                <a:spcPts val="0"/>
              </a:spcBef>
            </a:pPr>
            <a:r>
              <a:rPr lang="fr-FR" sz="3600" dirty="0"/>
              <a:t>Se fait en 3 étapes :</a:t>
            </a:r>
          </a:p>
          <a:p>
            <a:pPr lvl="1">
              <a:spcBef>
                <a:spcPts val="600"/>
              </a:spcBef>
            </a:pPr>
            <a:r>
              <a:rPr lang="fr-FR" sz="3600" dirty="0">
                <a:latin typeface="Helvetica Neue" charset="0"/>
                <a:ea typeface="Helvetica Neue" charset="0"/>
                <a:cs typeface="Helvetica Neue" charset="0"/>
              </a:rPr>
              <a:t>Initialisation des k </a:t>
            </a:r>
            <a:r>
              <a:rPr lang="fr-FR" sz="3600" dirty="0" err="1">
                <a:latin typeface="Helvetica Neue" charset="0"/>
                <a:ea typeface="Helvetica Neue" charset="0"/>
                <a:cs typeface="Helvetica Neue" charset="0"/>
              </a:rPr>
              <a:t>centroïde</a:t>
            </a:r>
            <a:r>
              <a:rPr lang="fr-FR" sz="3600" dirty="0">
                <a:latin typeface="Helvetica Neue" charset="0"/>
                <a:ea typeface="Helvetica Neue" charset="0"/>
                <a:cs typeface="Helvetica Neue" charset="0"/>
              </a:rPr>
              <a:t> aléatoirement</a:t>
            </a:r>
          </a:p>
          <a:p>
            <a:pPr lvl="1">
              <a:spcBef>
                <a:spcPts val="600"/>
              </a:spcBef>
            </a:pPr>
            <a:r>
              <a:rPr lang="fr-FR" sz="3600" dirty="0">
                <a:latin typeface="Helvetica Neue" charset="0"/>
                <a:ea typeface="Helvetica Neue" charset="0"/>
                <a:cs typeface="Helvetica Neue" charset="0"/>
              </a:rPr>
              <a:t>k clusters sont créés en associant chaque observation au plus proche </a:t>
            </a:r>
            <a:r>
              <a:rPr lang="fr-FR" sz="3600" dirty="0" err="1">
                <a:latin typeface="Helvetica Neue" charset="0"/>
                <a:ea typeface="Helvetica Neue" charset="0"/>
                <a:cs typeface="Helvetica Neue" charset="0"/>
              </a:rPr>
              <a:t>centroïde</a:t>
            </a:r>
            <a:endParaRPr lang="fr-FR" sz="3600" dirty="0">
              <a:latin typeface="Helvetica Neue" charset="0"/>
              <a:ea typeface="Helvetica Neue" charset="0"/>
              <a:cs typeface="Helvetica Neue" charset="0"/>
            </a:endParaRPr>
          </a:p>
          <a:p>
            <a:pPr lvl="1">
              <a:spcBef>
                <a:spcPts val="600"/>
              </a:spcBef>
            </a:pPr>
            <a:r>
              <a:rPr lang="fr-FR" sz="3600" dirty="0">
                <a:latin typeface="Helvetica Neue" charset="0"/>
                <a:ea typeface="Helvetica Neue" charset="0"/>
                <a:cs typeface="Helvetica Neue" charset="0"/>
              </a:rPr>
              <a:t>On calcule de nouveau le </a:t>
            </a:r>
            <a:r>
              <a:rPr lang="fr-FR" sz="3600" dirty="0" err="1">
                <a:latin typeface="Helvetica Neue" charset="0"/>
                <a:ea typeface="Helvetica Neue" charset="0"/>
                <a:cs typeface="Helvetica Neue" charset="0"/>
              </a:rPr>
              <a:t>centroïde</a:t>
            </a:r>
            <a:r>
              <a:rPr lang="fr-FR" sz="3600" dirty="0">
                <a:latin typeface="Helvetica Neue" charset="0"/>
                <a:ea typeface="Helvetica Neue" charset="0"/>
                <a:cs typeface="Helvetica Neue" charset="0"/>
              </a:rPr>
              <a:t> de chaque cluster et on recommence l’opération</a:t>
            </a:r>
          </a:p>
          <a:p>
            <a:pPr>
              <a:spcBef>
                <a:spcPts val="0"/>
              </a:spcBef>
            </a:pPr>
            <a:r>
              <a:rPr lang="fr-FR" sz="3600" dirty="0"/>
              <a:t>Utilisation du coefficient de silhouette pour déterminer la meilleure valeur de k</a:t>
            </a:r>
          </a:p>
        </p:txBody>
      </p:sp>
      <p:pic>
        <p:nvPicPr>
          <p:cNvPr id="8" name="Image 7">
            <a:extLst>
              <a:ext uri="{FF2B5EF4-FFF2-40B4-BE49-F238E27FC236}">
                <a16:creationId xmlns:a16="http://schemas.microsoft.com/office/drawing/2014/main" id="{EF4E7FE6-7BCD-8643-8ABB-C5D735E13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96690" y="2929268"/>
            <a:ext cx="6087310" cy="3722262"/>
          </a:xfrm>
          <a:prstGeom prst="rect">
            <a:avLst/>
          </a:prstGeom>
        </p:spPr>
      </p:pic>
      <p:pic>
        <p:nvPicPr>
          <p:cNvPr id="12" name="Image 11">
            <a:extLst>
              <a:ext uri="{FF2B5EF4-FFF2-40B4-BE49-F238E27FC236}">
                <a16:creationId xmlns:a16="http://schemas.microsoft.com/office/drawing/2014/main" id="{814C97AB-917E-BC45-A6AA-0BD83D3237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06820" y="7386052"/>
            <a:ext cx="3867050" cy="3877017"/>
          </a:xfrm>
          <a:prstGeom prst="rect">
            <a:avLst/>
          </a:prstGeom>
        </p:spPr>
      </p:pic>
      <p:pic>
        <p:nvPicPr>
          <p:cNvPr id="25" name="Image 24">
            <a:extLst>
              <a:ext uri="{FF2B5EF4-FFF2-40B4-BE49-F238E27FC236}">
                <a16:creationId xmlns:a16="http://schemas.microsoft.com/office/drawing/2014/main" id="{032A9ABA-1D63-DD42-912B-91440BDAE9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2932" y="2622120"/>
            <a:ext cx="13910074" cy="2689281"/>
          </a:xfrm>
          <a:prstGeom prst="rect">
            <a:avLst/>
          </a:prstGeom>
        </p:spPr>
      </p:pic>
      <p:sp>
        <p:nvSpPr>
          <p:cNvPr id="3" name="Espace réservé du numéro de diapositive 2">
            <a:extLst>
              <a:ext uri="{FF2B5EF4-FFF2-40B4-BE49-F238E27FC236}">
                <a16:creationId xmlns:a16="http://schemas.microsoft.com/office/drawing/2014/main" id="{7988D2EB-F6FB-A04E-A256-F90E83390C0C}"/>
              </a:ext>
            </a:extLst>
          </p:cNvPr>
          <p:cNvSpPr>
            <a:spLocks noGrp="1"/>
          </p:cNvSpPr>
          <p:nvPr>
            <p:ph type="sldNum" sz="quarter" idx="2"/>
          </p:nvPr>
        </p:nvSpPr>
        <p:spPr/>
        <p:txBody>
          <a:bodyPr/>
          <a:lstStyle/>
          <a:p>
            <a:fld id="{86CB4B4D-7CA3-9044-876B-883B54F8677D}" type="slidenum">
              <a:rPr lang="fr-RE" smtClean="0"/>
              <a:t>15</a:t>
            </a:fld>
            <a:endParaRPr lang="fr-RE" dirty="0"/>
          </a:p>
        </p:txBody>
      </p:sp>
    </p:spTree>
    <p:extLst>
      <p:ext uri="{BB962C8B-B14F-4D97-AF65-F5344CB8AC3E}">
        <p14:creationId xmlns:p14="http://schemas.microsoft.com/office/powerpoint/2010/main" val="77604091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scénarios de tests</a:t>
            </a:r>
          </a:p>
        </p:txBody>
      </p:sp>
      <p:sp>
        <p:nvSpPr>
          <p:cNvPr id="16" name="Espace réservé du texte 3">
            <a:extLst>
              <a:ext uri="{FF2B5EF4-FFF2-40B4-BE49-F238E27FC236}">
                <a16:creationId xmlns:a16="http://schemas.microsoft.com/office/drawing/2014/main" id="{0083A2C1-3326-C04F-890A-B93701068565}"/>
              </a:ext>
            </a:extLst>
          </p:cNvPr>
          <p:cNvSpPr txBox="1">
            <a:spLocks/>
          </p:cNvSpPr>
          <p:nvPr/>
        </p:nvSpPr>
        <p:spPr>
          <a:xfrm>
            <a:off x="553133" y="4639408"/>
            <a:ext cx="23537789" cy="90765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3600" dirty="0"/>
              <a:t>Découpage de la base clients de manière aléatoire (70% pour </a:t>
            </a:r>
            <a:r>
              <a:rPr lang="fr-FR" sz="3600" dirty="0" err="1"/>
              <a:t>clustering</a:t>
            </a:r>
            <a:r>
              <a:rPr lang="fr-FR" sz="3600" dirty="0"/>
              <a:t> et pour l’apprentissage de la classification). Le reste pour vérifier la stabilité du modèle de manière réelle pour de nouveaux clients.</a:t>
            </a:r>
          </a:p>
          <a:p>
            <a:pPr>
              <a:spcBef>
                <a:spcPts val="1200"/>
              </a:spcBef>
              <a:spcAft>
                <a:spcPts val="1200"/>
              </a:spcAft>
              <a:buSzTx/>
              <a:buFont typeface="Wingdings" pitchFamily="2" charset="2"/>
              <a:buChar char="q"/>
            </a:pPr>
            <a:r>
              <a:rPr lang="fr-FR" sz="3600" dirty="0"/>
              <a:t>Découpage temporel des commandes (9 mois de commandes jusqu’à Septembre 2011) et la totalité des commandes afin de mesurer la stabilité temporelle de la classification .</a:t>
            </a:r>
          </a:p>
        </p:txBody>
      </p:sp>
      <p:sp>
        <p:nvSpPr>
          <p:cNvPr id="15" name="Rectangle 14">
            <a:extLst>
              <a:ext uri="{FF2B5EF4-FFF2-40B4-BE49-F238E27FC236}">
                <a16:creationId xmlns:a16="http://schemas.microsoft.com/office/drawing/2014/main" id="{4130E456-1F40-CB46-8AC2-D114D8FF5566}"/>
              </a:ext>
            </a:extLst>
          </p:cNvPr>
          <p:cNvSpPr/>
          <p:nvPr/>
        </p:nvSpPr>
        <p:spPr>
          <a:xfrm>
            <a:off x="6814551" y="3616448"/>
            <a:ext cx="2971800" cy="2045919"/>
          </a:xfrm>
          <a:prstGeom prst="rect">
            <a:avLst/>
          </a:prstGeom>
          <a:solidFill>
            <a:schemeClr val="accent1">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Clients</a:t>
            </a:r>
          </a:p>
        </p:txBody>
      </p:sp>
      <p:sp>
        <p:nvSpPr>
          <p:cNvPr id="14" name="Rectangle 13">
            <a:extLst>
              <a:ext uri="{FF2B5EF4-FFF2-40B4-BE49-F238E27FC236}">
                <a16:creationId xmlns:a16="http://schemas.microsoft.com/office/drawing/2014/main" id="{8ED3B56F-949E-754F-BEF6-8F6482ED0508}"/>
              </a:ext>
            </a:extLst>
          </p:cNvPr>
          <p:cNvSpPr/>
          <p:nvPr/>
        </p:nvSpPr>
        <p:spPr>
          <a:xfrm>
            <a:off x="11254154" y="3616448"/>
            <a:ext cx="3411415" cy="934874"/>
          </a:xfrm>
          <a:prstGeom prst="rect">
            <a:avLst/>
          </a:prstGeom>
          <a:solidFill>
            <a:schemeClr val="accent4">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Train</a:t>
            </a:r>
          </a:p>
        </p:txBody>
      </p:sp>
      <p:sp>
        <p:nvSpPr>
          <p:cNvPr id="17" name="Rectangle 16">
            <a:extLst>
              <a:ext uri="{FF2B5EF4-FFF2-40B4-BE49-F238E27FC236}">
                <a16:creationId xmlns:a16="http://schemas.microsoft.com/office/drawing/2014/main" id="{2F85704D-F7AC-374A-9772-351086E379CA}"/>
              </a:ext>
            </a:extLst>
          </p:cNvPr>
          <p:cNvSpPr/>
          <p:nvPr/>
        </p:nvSpPr>
        <p:spPr>
          <a:xfrm>
            <a:off x="11254154" y="4876237"/>
            <a:ext cx="3411415" cy="786130"/>
          </a:xfrm>
          <a:prstGeom prst="rect">
            <a:avLst/>
          </a:prstGeom>
          <a:solidFill>
            <a:srgbClr val="92D05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chemeClr val="tx1"/>
                </a:solidFill>
                <a:effectLst/>
                <a:uFillTx/>
                <a:latin typeface="+mn-lt"/>
                <a:ea typeface="+mn-ea"/>
                <a:cs typeface="+mn-cs"/>
                <a:sym typeface="Helvetica Light"/>
              </a:rPr>
              <a:t>Test</a:t>
            </a:r>
          </a:p>
        </p:txBody>
      </p:sp>
      <p:sp>
        <p:nvSpPr>
          <p:cNvPr id="18" name="ZoneTexte 17">
            <a:extLst>
              <a:ext uri="{FF2B5EF4-FFF2-40B4-BE49-F238E27FC236}">
                <a16:creationId xmlns:a16="http://schemas.microsoft.com/office/drawing/2014/main" id="{D8180277-2458-7343-BE77-FBA5269D92BB}"/>
              </a:ext>
            </a:extLst>
          </p:cNvPr>
          <p:cNvSpPr txBox="1"/>
          <p:nvPr/>
        </p:nvSpPr>
        <p:spPr>
          <a:xfrm>
            <a:off x="14949956" y="3795147"/>
            <a:ext cx="418063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dirty="0" err="1">
                <a:ln>
                  <a:noFill/>
                </a:ln>
                <a:solidFill>
                  <a:srgbClr val="000000"/>
                </a:solidFill>
                <a:effectLst/>
                <a:uFillTx/>
                <a:latin typeface="+mn-lt"/>
                <a:ea typeface="+mn-ea"/>
                <a:cs typeface="+mn-cs"/>
                <a:sym typeface="Helvetica Light"/>
              </a:rPr>
              <a:t>Clustering</a:t>
            </a:r>
            <a:r>
              <a:rPr kumimoji="0" lang="fr-FR" sz="2800" b="1" i="0" u="none" strike="noStrike" cap="none" spc="0" normalizeH="0" baseline="0" dirty="0">
                <a:ln>
                  <a:noFill/>
                </a:ln>
                <a:solidFill>
                  <a:srgbClr val="000000"/>
                </a:solidFill>
                <a:effectLst/>
                <a:uFillTx/>
                <a:latin typeface="+mn-lt"/>
                <a:ea typeface="+mn-ea"/>
                <a:cs typeface="+mn-cs"/>
                <a:sym typeface="Helvetica Light"/>
              </a:rPr>
              <a:t> / Classification</a:t>
            </a:r>
          </a:p>
        </p:txBody>
      </p:sp>
      <p:sp>
        <p:nvSpPr>
          <p:cNvPr id="19" name="ZoneTexte 18">
            <a:extLst>
              <a:ext uri="{FF2B5EF4-FFF2-40B4-BE49-F238E27FC236}">
                <a16:creationId xmlns:a16="http://schemas.microsoft.com/office/drawing/2014/main" id="{829F7F79-CF70-5649-8B8E-41263837FAE7}"/>
              </a:ext>
            </a:extLst>
          </p:cNvPr>
          <p:cNvSpPr txBox="1"/>
          <p:nvPr/>
        </p:nvSpPr>
        <p:spPr>
          <a:xfrm>
            <a:off x="14949956" y="5090788"/>
            <a:ext cx="296234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dirty="0">
                <a:ln>
                  <a:noFill/>
                </a:ln>
                <a:solidFill>
                  <a:srgbClr val="000000"/>
                </a:solidFill>
                <a:effectLst/>
                <a:uFillTx/>
                <a:latin typeface="+mn-lt"/>
                <a:ea typeface="+mn-ea"/>
                <a:cs typeface="+mn-cs"/>
                <a:sym typeface="Helvetica Light"/>
              </a:rPr>
              <a:t>Test classification</a:t>
            </a:r>
          </a:p>
        </p:txBody>
      </p:sp>
      <p:cxnSp>
        <p:nvCxnSpPr>
          <p:cNvPr id="21" name="Connecteur en angle 20">
            <a:extLst>
              <a:ext uri="{FF2B5EF4-FFF2-40B4-BE49-F238E27FC236}">
                <a16:creationId xmlns:a16="http://schemas.microsoft.com/office/drawing/2014/main" id="{3D0575C2-FAFB-B448-B114-3D56326EBA9C}"/>
              </a:ext>
            </a:extLst>
          </p:cNvPr>
          <p:cNvCxnSpPr>
            <a:stCxn id="15" idx="3"/>
          </p:cNvCxnSpPr>
          <p:nvPr/>
        </p:nvCxnSpPr>
        <p:spPr>
          <a:xfrm flipV="1">
            <a:off x="9786351" y="4083885"/>
            <a:ext cx="1467803" cy="555523"/>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Connecteur en angle 21">
            <a:extLst>
              <a:ext uri="{FF2B5EF4-FFF2-40B4-BE49-F238E27FC236}">
                <a16:creationId xmlns:a16="http://schemas.microsoft.com/office/drawing/2014/main" id="{8BBA2325-EB3E-684A-981F-C20181089672}"/>
              </a:ext>
            </a:extLst>
          </p:cNvPr>
          <p:cNvCxnSpPr>
            <a:cxnSpLocks/>
            <a:endCxn id="17" idx="1"/>
          </p:cNvCxnSpPr>
          <p:nvPr/>
        </p:nvCxnSpPr>
        <p:spPr>
          <a:xfrm>
            <a:off x="9786351" y="4551322"/>
            <a:ext cx="1467803" cy="717980"/>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 name="Espace réservé du numéro de diapositive 2">
            <a:extLst>
              <a:ext uri="{FF2B5EF4-FFF2-40B4-BE49-F238E27FC236}">
                <a16:creationId xmlns:a16="http://schemas.microsoft.com/office/drawing/2014/main" id="{14C90C50-9750-2148-A573-01BCB8209928}"/>
              </a:ext>
            </a:extLst>
          </p:cNvPr>
          <p:cNvSpPr>
            <a:spLocks noGrp="1"/>
          </p:cNvSpPr>
          <p:nvPr>
            <p:ph type="sldNum" sz="quarter" idx="2"/>
          </p:nvPr>
        </p:nvSpPr>
        <p:spPr/>
        <p:txBody>
          <a:bodyPr/>
          <a:lstStyle/>
          <a:p>
            <a:fld id="{86CB4B4D-7CA3-9044-876B-883B54F8677D}" type="slidenum">
              <a:rPr lang="fr-RE" smtClean="0"/>
              <a:t>16</a:t>
            </a:fld>
            <a:endParaRPr lang="fr-RE" dirty="0"/>
          </a:p>
        </p:txBody>
      </p:sp>
    </p:spTree>
    <p:extLst>
      <p:ext uri="{BB962C8B-B14F-4D97-AF65-F5344CB8AC3E}">
        <p14:creationId xmlns:p14="http://schemas.microsoft.com/office/powerpoint/2010/main" val="352987133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résultats</a:t>
            </a:r>
          </a:p>
        </p:txBody>
      </p:sp>
      <p:sp>
        <p:nvSpPr>
          <p:cNvPr id="16" name="Espace réservé du texte 3">
            <a:extLst>
              <a:ext uri="{FF2B5EF4-FFF2-40B4-BE49-F238E27FC236}">
                <a16:creationId xmlns:a16="http://schemas.microsoft.com/office/drawing/2014/main" id="{289170AC-5779-D945-B44B-78F44204DC17}"/>
              </a:ext>
            </a:extLst>
          </p:cNvPr>
          <p:cNvSpPr txBox="1">
            <a:spLocks/>
          </p:cNvSpPr>
          <p:nvPr/>
        </p:nvSpPr>
        <p:spPr>
          <a:xfrm>
            <a:off x="1689100" y="2603500"/>
            <a:ext cx="19296380"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4000" dirty="0"/>
              <a:t>Pour que le découpage soit exploitable par le Marketing nous avons ciblé un nombre de clusters supérieur à  3 et plus petit que 7.</a:t>
            </a:r>
          </a:p>
          <a:p>
            <a:pPr>
              <a:spcBef>
                <a:spcPts val="1200"/>
              </a:spcBef>
              <a:spcAft>
                <a:spcPts val="1200"/>
              </a:spcAft>
              <a:buSzTx/>
              <a:buFont typeface="Wingdings" pitchFamily="2" charset="2"/>
              <a:buChar char="q"/>
            </a:pPr>
            <a:r>
              <a:rPr lang="fr-FR" sz="4000" dirty="0"/>
              <a:t>Nous avons choisi k=5 qui donne un bon score de coefficient </a:t>
            </a:r>
          </a:p>
          <a:p>
            <a:pPr>
              <a:spcBef>
                <a:spcPts val="1200"/>
              </a:spcBef>
              <a:spcAft>
                <a:spcPts val="1200"/>
              </a:spcAft>
              <a:buSzTx/>
              <a:buFont typeface="Wingdings" pitchFamily="2" charset="2"/>
              <a:buChar char="q"/>
            </a:pPr>
            <a:r>
              <a:rPr lang="fr-FR" sz="4000" dirty="0"/>
              <a:t>Les groupes sont homogènes et équilibrés</a:t>
            </a:r>
          </a:p>
          <a:p>
            <a:pPr>
              <a:spcBef>
                <a:spcPts val="1200"/>
              </a:spcBef>
              <a:spcAft>
                <a:spcPts val="1200"/>
              </a:spcAft>
              <a:buSzTx/>
              <a:buFont typeface="Wingdings" pitchFamily="2" charset="2"/>
              <a:buChar char="q"/>
            </a:pPr>
            <a:r>
              <a:rPr lang="fr-FR" sz="4000" dirty="0"/>
              <a:t>Nous obtenons des résultats similaires avec les 2 scénarios (</a:t>
            </a:r>
            <a:r>
              <a:rPr lang="fr-FR" sz="4000" dirty="0" err="1"/>
              <a:t>t</a:t>
            </a:r>
            <a:r>
              <a:rPr lang="fr-FR" sz="4000" dirty="0"/>
              <a:t>-SNE pour réduire les dimensions pour affichage)</a:t>
            </a:r>
          </a:p>
        </p:txBody>
      </p:sp>
      <p:grpSp>
        <p:nvGrpSpPr>
          <p:cNvPr id="19" name="Groupe 18">
            <a:extLst>
              <a:ext uri="{FF2B5EF4-FFF2-40B4-BE49-F238E27FC236}">
                <a16:creationId xmlns:a16="http://schemas.microsoft.com/office/drawing/2014/main" id="{2C634300-2179-004D-B3ED-641483B0BFEA}"/>
              </a:ext>
            </a:extLst>
          </p:cNvPr>
          <p:cNvGrpSpPr/>
          <p:nvPr/>
        </p:nvGrpSpPr>
        <p:grpSpPr>
          <a:xfrm>
            <a:off x="4728611" y="8494559"/>
            <a:ext cx="6071073" cy="4352819"/>
            <a:chOff x="17565380" y="3110805"/>
            <a:chExt cx="6071073" cy="4352819"/>
          </a:xfrm>
        </p:grpSpPr>
        <p:pic>
          <p:nvPicPr>
            <p:cNvPr id="20" name="Image 19">
              <a:extLst>
                <a:ext uri="{FF2B5EF4-FFF2-40B4-BE49-F238E27FC236}">
                  <a16:creationId xmlns:a16="http://schemas.microsoft.com/office/drawing/2014/main" id="{10BAE804-3401-2745-897A-A2A074818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380" y="3110805"/>
              <a:ext cx="6071073" cy="3942450"/>
            </a:xfrm>
            <a:prstGeom prst="rect">
              <a:avLst/>
            </a:prstGeom>
          </p:spPr>
        </p:pic>
        <p:sp>
          <p:nvSpPr>
            <p:cNvPr id="22" name="ZoneTexte 21">
              <a:extLst>
                <a:ext uri="{FF2B5EF4-FFF2-40B4-BE49-F238E27FC236}">
                  <a16:creationId xmlns:a16="http://schemas.microsoft.com/office/drawing/2014/main" id="{74E6F17C-1298-2344-B90C-1F1C9D8CDFBF}"/>
                </a:ext>
              </a:extLst>
            </p:cNvPr>
            <p:cNvSpPr txBox="1"/>
            <p:nvPr/>
          </p:nvSpPr>
          <p:spPr>
            <a:xfrm>
              <a:off x="19313450" y="7053255"/>
              <a:ext cx="2513509"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rgbClr val="000000"/>
                  </a:solidFill>
                  <a:effectLst/>
                  <a:uFillTx/>
                  <a:latin typeface="+mn-lt"/>
                  <a:ea typeface="+mn-ea"/>
                  <a:cs typeface="+mn-cs"/>
                  <a:sym typeface="Helvetica Light"/>
                </a:rPr>
                <a:t>Découpage aléatoire</a:t>
              </a:r>
            </a:p>
          </p:txBody>
        </p:sp>
      </p:grpSp>
      <p:grpSp>
        <p:nvGrpSpPr>
          <p:cNvPr id="23" name="Groupe 22">
            <a:extLst>
              <a:ext uri="{FF2B5EF4-FFF2-40B4-BE49-F238E27FC236}">
                <a16:creationId xmlns:a16="http://schemas.microsoft.com/office/drawing/2014/main" id="{DEF0CA45-08DF-1C47-AE2A-61C9CB9435A6}"/>
              </a:ext>
            </a:extLst>
          </p:cNvPr>
          <p:cNvGrpSpPr/>
          <p:nvPr/>
        </p:nvGrpSpPr>
        <p:grpSpPr>
          <a:xfrm>
            <a:off x="13380241" y="8494559"/>
            <a:ext cx="6009653" cy="4475819"/>
            <a:chOff x="13415410" y="8296442"/>
            <a:chExt cx="6009653" cy="4475819"/>
          </a:xfrm>
        </p:grpSpPr>
        <p:pic>
          <p:nvPicPr>
            <p:cNvPr id="24" name="Image 23">
              <a:extLst>
                <a:ext uri="{FF2B5EF4-FFF2-40B4-BE49-F238E27FC236}">
                  <a16:creationId xmlns:a16="http://schemas.microsoft.com/office/drawing/2014/main" id="{B42297B3-9B71-A548-8AEE-3DBB4BB84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5410" y="8296442"/>
              <a:ext cx="6009653" cy="3942450"/>
            </a:xfrm>
            <a:prstGeom prst="rect">
              <a:avLst/>
            </a:prstGeom>
          </p:spPr>
        </p:pic>
        <p:sp>
          <p:nvSpPr>
            <p:cNvPr id="25" name="ZoneTexte 24">
              <a:extLst>
                <a:ext uri="{FF2B5EF4-FFF2-40B4-BE49-F238E27FC236}">
                  <a16:creationId xmlns:a16="http://schemas.microsoft.com/office/drawing/2014/main" id="{0D4C157C-2993-734D-B17F-1C8FAA2C39C1}"/>
                </a:ext>
              </a:extLst>
            </p:cNvPr>
            <p:cNvSpPr txBox="1"/>
            <p:nvPr/>
          </p:nvSpPr>
          <p:spPr>
            <a:xfrm>
              <a:off x="15112185" y="12361892"/>
              <a:ext cx="261610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rgbClr val="000000"/>
                  </a:solidFill>
                  <a:effectLst/>
                  <a:uFillTx/>
                  <a:latin typeface="+mn-lt"/>
                  <a:ea typeface="+mn-ea"/>
                  <a:cs typeface="+mn-cs"/>
                  <a:sym typeface="Helvetica Light"/>
                </a:rPr>
                <a:t>Découpage temporel</a:t>
              </a:r>
            </a:p>
          </p:txBody>
        </p:sp>
      </p:grpSp>
      <p:sp>
        <p:nvSpPr>
          <p:cNvPr id="3" name="Espace réservé du numéro de diapositive 2">
            <a:extLst>
              <a:ext uri="{FF2B5EF4-FFF2-40B4-BE49-F238E27FC236}">
                <a16:creationId xmlns:a16="http://schemas.microsoft.com/office/drawing/2014/main" id="{503C8052-B61D-7B44-828D-91B1901C26F2}"/>
              </a:ext>
            </a:extLst>
          </p:cNvPr>
          <p:cNvSpPr>
            <a:spLocks noGrp="1"/>
          </p:cNvSpPr>
          <p:nvPr>
            <p:ph type="sldNum" sz="quarter" idx="2"/>
          </p:nvPr>
        </p:nvSpPr>
        <p:spPr/>
        <p:txBody>
          <a:bodyPr/>
          <a:lstStyle/>
          <a:p>
            <a:fld id="{86CB4B4D-7CA3-9044-876B-883B54F8677D}" type="slidenum">
              <a:rPr lang="fr-RE" smtClean="0"/>
              <a:t>17</a:t>
            </a:fld>
            <a:endParaRPr lang="fr-RE" dirty="0"/>
          </a:p>
        </p:txBody>
      </p:sp>
    </p:spTree>
    <p:extLst>
      <p:ext uri="{BB962C8B-B14F-4D97-AF65-F5344CB8AC3E}">
        <p14:creationId xmlns:p14="http://schemas.microsoft.com/office/powerpoint/2010/main" val="819457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Interprétation des clusters</a:t>
            </a:r>
          </a:p>
        </p:txBody>
      </p:sp>
      <p:pic>
        <p:nvPicPr>
          <p:cNvPr id="9" name="Image 8">
            <a:extLst>
              <a:ext uri="{FF2B5EF4-FFF2-40B4-BE49-F238E27FC236}">
                <a16:creationId xmlns:a16="http://schemas.microsoft.com/office/drawing/2014/main" id="{79418B4C-4E93-4748-9DCD-63D289ADD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239" y="2976196"/>
            <a:ext cx="17677448" cy="3776297"/>
          </a:xfrm>
          <a:prstGeom prst="rect">
            <a:avLst/>
          </a:prstGeom>
        </p:spPr>
      </p:pic>
      <p:sp>
        <p:nvSpPr>
          <p:cNvPr id="16" name="Espace réservé du texte 3">
            <a:extLst>
              <a:ext uri="{FF2B5EF4-FFF2-40B4-BE49-F238E27FC236}">
                <a16:creationId xmlns:a16="http://schemas.microsoft.com/office/drawing/2014/main" id="{289170AC-5779-D945-B44B-78F44204DC17}"/>
              </a:ext>
            </a:extLst>
          </p:cNvPr>
          <p:cNvSpPr txBox="1">
            <a:spLocks/>
          </p:cNvSpPr>
          <p:nvPr/>
        </p:nvSpPr>
        <p:spPr>
          <a:xfrm>
            <a:off x="9575243" y="6868357"/>
            <a:ext cx="15263446" cy="614777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600"/>
              </a:spcBef>
              <a:spcAft>
                <a:spcPts val="600"/>
              </a:spcAft>
              <a:buSzTx/>
              <a:buFont typeface="Wingdings" pitchFamily="2" charset="2"/>
              <a:buChar char="q"/>
            </a:pPr>
            <a:r>
              <a:rPr lang="fr-FR" sz="3200" dirty="0"/>
              <a:t>1 : </a:t>
            </a:r>
            <a:r>
              <a:rPr lang="fr-FR" sz="3200" b="1" dirty="0"/>
              <a:t>clients fidèles </a:t>
            </a:r>
            <a:r>
              <a:rPr lang="fr-FR" sz="3200" dirty="0"/>
              <a:t>: ont achetés régulièrement et plus que la moyenne.</a:t>
            </a:r>
          </a:p>
          <a:p>
            <a:pPr>
              <a:spcBef>
                <a:spcPts val="600"/>
              </a:spcBef>
              <a:spcAft>
                <a:spcPts val="600"/>
              </a:spcAft>
              <a:buSzTx/>
              <a:buFont typeface="Wingdings" pitchFamily="2" charset="2"/>
              <a:buChar char="q"/>
            </a:pPr>
            <a:r>
              <a:rPr lang="fr-FR" sz="3200" dirty="0"/>
              <a:t>2 : </a:t>
            </a:r>
            <a:r>
              <a:rPr lang="fr-FR" sz="3200" b="1" dirty="0"/>
              <a:t>clients à haute val</a:t>
            </a:r>
            <a:r>
              <a:rPr lang="fr-FR" sz="3200" dirty="0"/>
              <a:t>eur : Ils ont un panier moyen élevé et ils reviennent faire des achats.</a:t>
            </a:r>
          </a:p>
          <a:p>
            <a:pPr>
              <a:spcBef>
                <a:spcPts val="600"/>
              </a:spcBef>
              <a:spcAft>
                <a:spcPts val="600"/>
              </a:spcAft>
              <a:buSzTx/>
              <a:buFont typeface="Wingdings" pitchFamily="2" charset="2"/>
              <a:buChar char="q"/>
            </a:pPr>
            <a:r>
              <a:rPr lang="fr-FR" sz="3200" dirty="0"/>
              <a:t>3 : </a:t>
            </a:r>
            <a:r>
              <a:rPr lang="fr-FR" sz="3200" b="1" dirty="0"/>
              <a:t>clients à potentiel </a:t>
            </a:r>
            <a:r>
              <a:rPr lang="fr-FR" sz="3200" dirty="0"/>
              <a:t>: clients rares mais qui ont un panier moyen très élevé.</a:t>
            </a:r>
          </a:p>
          <a:p>
            <a:pPr>
              <a:spcBef>
                <a:spcPts val="600"/>
              </a:spcBef>
              <a:spcAft>
                <a:spcPts val="600"/>
              </a:spcAft>
              <a:buSzTx/>
              <a:buFont typeface="Wingdings" pitchFamily="2" charset="2"/>
              <a:buChar char="q"/>
            </a:pPr>
            <a:r>
              <a:rPr lang="fr-FR" sz="3200" dirty="0"/>
              <a:t>4 : </a:t>
            </a:r>
            <a:r>
              <a:rPr lang="fr-FR" sz="3200" b="1" dirty="0"/>
              <a:t>clients standards </a:t>
            </a:r>
            <a:r>
              <a:rPr lang="fr-FR" sz="3200" dirty="0"/>
              <a:t>: clients qui ont acheté plusieurs fois mais pas de commandes très élevées.</a:t>
            </a:r>
          </a:p>
          <a:p>
            <a:pPr>
              <a:spcBef>
                <a:spcPts val="600"/>
              </a:spcBef>
              <a:spcAft>
                <a:spcPts val="600"/>
              </a:spcAft>
              <a:buSzTx/>
              <a:buFont typeface="Wingdings" pitchFamily="2" charset="2"/>
              <a:buChar char="q"/>
            </a:pPr>
            <a:r>
              <a:rPr lang="fr-FR" sz="3200" dirty="0"/>
              <a:t>0  : </a:t>
            </a:r>
            <a:r>
              <a:rPr lang="fr-FR" sz="3200" b="1" dirty="0"/>
              <a:t>clients à faible valeur </a:t>
            </a:r>
            <a:r>
              <a:rPr lang="fr-FR" sz="3200" dirty="0"/>
              <a:t>: ils ont de petits paniers d'achats et ne sont pas revenus pour la plupart</a:t>
            </a:r>
          </a:p>
        </p:txBody>
      </p:sp>
      <p:pic>
        <p:nvPicPr>
          <p:cNvPr id="15" name="Image 14">
            <a:extLst>
              <a:ext uri="{FF2B5EF4-FFF2-40B4-BE49-F238E27FC236}">
                <a16:creationId xmlns:a16="http://schemas.microsoft.com/office/drawing/2014/main" id="{AF44B820-A5D0-A541-912C-1533030D30D8}"/>
              </a:ext>
            </a:extLst>
          </p:cNvPr>
          <p:cNvPicPr>
            <a:picLocks noChangeAspect="1"/>
          </p:cNvPicPr>
          <p:nvPr/>
        </p:nvPicPr>
        <p:blipFill>
          <a:blip r:embed="rId4"/>
          <a:stretch>
            <a:fillRect/>
          </a:stretch>
        </p:blipFill>
        <p:spPr>
          <a:xfrm>
            <a:off x="199291" y="7265866"/>
            <a:ext cx="8921263" cy="5352758"/>
          </a:xfrm>
          <a:prstGeom prst="rect">
            <a:avLst/>
          </a:prstGeom>
        </p:spPr>
      </p:pic>
      <p:sp>
        <p:nvSpPr>
          <p:cNvPr id="3" name="Espace réservé du numéro de diapositive 2">
            <a:extLst>
              <a:ext uri="{FF2B5EF4-FFF2-40B4-BE49-F238E27FC236}">
                <a16:creationId xmlns:a16="http://schemas.microsoft.com/office/drawing/2014/main" id="{6C07D83F-A98E-D741-9061-07D9E72B6387}"/>
              </a:ext>
            </a:extLst>
          </p:cNvPr>
          <p:cNvSpPr>
            <a:spLocks noGrp="1"/>
          </p:cNvSpPr>
          <p:nvPr>
            <p:ph type="sldNum" sz="quarter" idx="2"/>
          </p:nvPr>
        </p:nvSpPr>
        <p:spPr/>
        <p:txBody>
          <a:bodyPr/>
          <a:lstStyle/>
          <a:p>
            <a:fld id="{86CB4B4D-7CA3-9044-876B-883B54F8677D}" type="slidenum">
              <a:rPr lang="fr-RE" smtClean="0"/>
              <a:t>18</a:t>
            </a:fld>
            <a:endParaRPr lang="fr-RE" dirty="0"/>
          </a:p>
        </p:txBody>
      </p:sp>
    </p:spTree>
    <p:extLst>
      <p:ext uri="{BB962C8B-B14F-4D97-AF65-F5344CB8AC3E}">
        <p14:creationId xmlns:p14="http://schemas.microsoft.com/office/powerpoint/2010/main" val="385608277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Apprentissage de la classification</a:t>
            </a:r>
            <a:endParaRPr dirty="0"/>
          </a:p>
        </p:txBody>
      </p:sp>
      <p:sp>
        <p:nvSpPr>
          <p:cNvPr id="2" name="Espace réservé du numéro de diapositive 1">
            <a:extLst>
              <a:ext uri="{FF2B5EF4-FFF2-40B4-BE49-F238E27FC236}">
                <a16:creationId xmlns:a16="http://schemas.microsoft.com/office/drawing/2014/main" id="{C7CB7196-FB7C-EE4B-A0BA-1DF3B8E7217C}"/>
              </a:ext>
            </a:extLst>
          </p:cNvPr>
          <p:cNvSpPr>
            <a:spLocks noGrp="1"/>
          </p:cNvSpPr>
          <p:nvPr>
            <p:ph type="sldNum" sz="quarter" idx="2"/>
          </p:nvPr>
        </p:nvSpPr>
        <p:spPr/>
        <p:txBody>
          <a:bodyPr/>
          <a:lstStyle/>
          <a:p>
            <a:fld id="{86CB4B4D-7CA3-9044-876B-883B54F8677D}" type="slidenum">
              <a:rPr lang="fr-RE" smtClean="0"/>
              <a:t>19</a:t>
            </a:fld>
            <a:endParaRPr lang="fr-RE"/>
          </a:p>
        </p:txBody>
      </p:sp>
    </p:spTree>
    <p:extLst>
      <p:ext uri="{BB962C8B-B14F-4D97-AF65-F5344CB8AC3E}">
        <p14:creationId xmlns:p14="http://schemas.microsoft.com/office/powerpoint/2010/main" val="332447285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Sommaire</a:t>
            </a:r>
          </a:p>
        </p:txBody>
      </p:sp>
      <p:sp>
        <p:nvSpPr>
          <p:cNvPr id="2" name="Espace réservé du texte 1"/>
          <p:cNvSpPr>
            <a:spLocks noGrp="1"/>
          </p:cNvSpPr>
          <p:nvPr>
            <p:ph type="body" idx="1"/>
          </p:nvPr>
        </p:nvSpPr>
        <p:spPr/>
        <p:txBody>
          <a:bodyPr/>
          <a:lstStyle/>
          <a:p>
            <a:r>
              <a:rPr lang="fr-FR" dirty="0"/>
              <a:t>Introduction</a:t>
            </a:r>
          </a:p>
          <a:p>
            <a:r>
              <a:rPr lang="fr-FR" dirty="0"/>
              <a:t>Analyse exploratoire des données</a:t>
            </a:r>
          </a:p>
          <a:p>
            <a:r>
              <a:rPr lang="fr-FR" dirty="0"/>
              <a:t>Classification des clients</a:t>
            </a:r>
          </a:p>
          <a:p>
            <a:r>
              <a:rPr lang="fr-FR" dirty="0"/>
              <a:t>Pistes de modélisations pour classement automatique des clients</a:t>
            </a:r>
          </a:p>
          <a:p>
            <a:r>
              <a:rPr lang="fr-FR" dirty="0"/>
              <a:t>Résultat et implémentation</a:t>
            </a:r>
          </a:p>
          <a:p>
            <a:r>
              <a:rPr lang="fr-FR" dirty="0"/>
              <a:t>Conclusion</a:t>
            </a:r>
          </a:p>
        </p:txBody>
      </p:sp>
      <p:sp>
        <p:nvSpPr>
          <p:cNvPr id="3" name="ZoneTexte 2"/>
          <p:cNvSpPr txBox="1"/>
          <p:nvPr/>
        </p:nvSpPr>
        <p:spPr>
          <a:xfrm>
            <a:off x="4945214" y="1392783"/>
            <a:ext cx="10265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5" name="Espace réservé du numéro de diapositive 4">
            <a:extLst>
              <a:ext uri="{FF2B5EF4-FFF2-40B4-BE49-F238E27FC236}">
                <a16:creationId xmlns:a16="http://schemas.microsoft.com/office/drawing/2014/main" id="{A3CAF1A2-3908-2D43-91A0-B0B0F7DED791}"/>
              </a:ext>
            </a:extLst>
          </p:cNvPr>
          <p:cNvSpPr>
            <a:spLocks noGrp="1"/>
          </p:cNvSpPr>
          <p:nvPr>
            <p:ph type="sldNum" sz="quarter" idx="2"/>
          </p:nvPr>
        </p:nvSpPr>
        <p:spPr/>
        <p:txBody>
          <a:bodyPr/>
          <a:lstStyle/>
          <a:p>
            <a:fld id="{86CB4B4D-7CA3-9044-876B-883B54F8677D}" type="slidenum">
              <a:rPr lang="fr-RE" smtClean="0"/>
              <a:t>2</a:t>
            </a:fld>
            <a:endParaRPr lang="fr-RE" dirty="0"/>
          </a:p>
        </p:txBody>
      </p:sp>
    </p:spTree>
    <p:extLst>
      <p:ext uri="{BB962C8B-B14F-4D97-AF65-F5344CB8AC3E}">
        <p14:creationId xmlns:p14="http://schemas.microsoft.com/office/powerpoint/2010/main" val="25500326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L’objectif</a:t>
            </a:r>
          </a:p>
        </p:txBody>
      </p:sp>
      <p:sp>
        <p:nvSpPr>
          <p:cNvPr id="16" name="Espace réservé du texte 3">
            <a:extLst>
              <a:ext uri="{FF2B5EF4-FFF2-40B4-BE49-F238E27FC236}">
                <a16:creationId xmlns:a16="http://schemas.microsoft.com/office/drawing/2014/main" id="{0083A2C1-3326-C04F-890A-B93701068565}"/>
              </a:ext>
            </a:extLst>
          </p:cNvPr>
          <p:cNvSpPr txBox="1">
            <a:spLocks/>
          </p:cNvSpPr>
          <p:nvPr/>
        </p:nvSpPr>
        <p:spPr>
          <a:xfrm>
            <a:off x="1689100" y="2603500"/>
            <a:ext cx="21779328"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4000" dirty="0"/>
              <a:t>Trouver un modèle capable de prédire la catégorie d’un client</a:t>
            </a:r>
          </a:p>
          <a:p>
            <a:pPr>
              <a:spcBef>
                <a:spcPts val="1200"/>
              </a:spcBef>
              <a:spcAft>
                <a:spcPts val="1200"/>
              </a:spcAft>
              <a:buSzTx/>
              <a:buFont typeface="Wingdings" pitchFamily="2" charset="2"/>
              <a:buChar char="q"/>
            </a:pPr>
            <a:r>
              <a:rPr lang="fr-FR" sz="4000" dirty="0"/>
              <a:t>Le </a:t>
            </a:r>
            <a:r>
              <a:rPr lang="fr-FR" sz="4000" dirty="0" err="1"/>
              <a:t>clustering</a:t>
            </a:r>
            <a:r>
              <a:rPr lang="fr-FR" sz="4000" dirty="0"/>
              <a:t> défini précédemment servira comme variable cible pour l’apprentissage</a:t>
            </a:r>
          </a:p>
          <a:p>
            <a:pPr>
              <a:spcBef>
                <a:spcPts val="1200"/>
              </a:spcBef>
              <a:spcAft>
                <a:spcPts val="1200"/>
              </a:spcAft>
              <a:buSzTx/>
              <a:buFont typeface="Wingdings" pitchFamily="2" charset="2"/>
              <a:buChar char="q"/>
            </a:pPr>
            <a:r>
              <a:rPr lang="fr-FR" sz="4000" dirty="0"/>
              <a:t> Nous allons utiliser les jeux d’entrainement des 2 scénarios pour  »tuner » nos algorithmes de classification</a:t>
            </a:r>
          </a:p>
          <a:p>
            <a:pPr>
              <a:spcBef>
                <a:spcPts val="1200"/>
              </a:spcBef>
              <a:spcAft>
                <a:spcPts val="1200"/>
              </a:spcAft>
              <a:buSzTx/>
              <a:buFont typeface="Wingdings" pitchFamily="2" charset="2"/>
              <a:buChar char="q"/>
            </a:pPr>
            <a:r>
              <a:rPr lang="fr-FR" sz="4000" dirty="0"/>
              <a:t>Les jeux de tests (non utilisé pour le </a:t>
            </a:r>
            <a:r>
              <a:rPr lang="fr-FR" sz="4000" dirty="0" err="1"/>
              <a:t>clustering</a:t>
            </a:r>
            <a:r>
              <a:rPr lang="fr-FR" sz="4000" dirty="0"/>
              <a:t>) seront utilisés pour comparer les modèles et vérifier la qualité des prédictions.</a:t>
            </a:r>
          </a:p>
          <a:p>
            <a:pPr>
              <a:spcBef>
                <a:spcPts val="1200"/>
              </a:spcBef>
              <a:spcAft>
                <a:spcPts val="1200"/>
              </a:spcAft>
              <a:buSzTx/>
              <a:buFont typeface="Wingdings" pitchFamily="2" charset="2"/>
              <a:buChar char="q"/>
            </a:pPr>
            <a:endParaRPr lang="fr-FR" sz="4000" dirty="0"/>
          </a:p>
        </p:txBody>
      </p:sp>
      <p:sp>
        <p:nvSpPr>
          <p:cNvPr id="5" name="Rectangle 4">
            <a:extLst>
              <a:ext uri="{FF2B5EF4-FFF2-40B4-BE49-F238E27FC236}">
                <a16:creationId xmlns:a16="http://schemas.microsoft.com/office/drawing/2014/main" id="{00584977-9018-6C44-A908-FFA121B04076}"/>
              </a:ext>
            </a:extLst>
          </p:cNvPr>
          <p:cNvSpPr/>
          <p:nvPr/>
        </p:nvSpPr>
        <p:spPr>
          <a:xfrm>
            <a:off x="2851905" y="8856900"/>
            <a:ext cx="4294909" cy="2095891"/>
          </a:xfrm>
          <a:prstGeom prst="rect">
            <a:avLst/>
          </a:prstGeom>
          <a:solidFill>
            <a:schemeClr val="tx2">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à exploiter</a:t>
            </a:r>
          </a:p>
        </p:txBody>
      </p:sp>
      <p:sp>
        <p:nvSpPr>
          <p:cNvPr id="6" name="Rectangle 5">
            <a:extLst>
              <a:ext uri="{FF2B5EF4-FFF2-40B4-BE49-F238E27FC236}">
                <a16:creationId xmlns:a16="http://schemas.microsoft.com/office/drawing/2014/main" id="{5AE1303F-5C55-0C4D-8AAB-34A419884559}"/>
              </a:ext>
            </a:extLst>
          </p:cNvPr>
          <p:cNvSpPr/>
          <p:nvPr/>
        </p:nvSpPr>
        <p:spPr>
          <a:xfrm>
            <a:off x="9626962" y="8519390"/>
            <a:ext cx="4294909" cy="1385455"/>
          </a:xfrm>
          <a:prstGeom prst="rect">
            <a:avLst/>
          </a:prstGeom>
          <a:solidFill>
            <a:schemeClr val="accent5">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entrainement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Rectangle 6">
            <a:extLst>
              <a:ext uri="{FF2B5EF4-FFF2-40B4-BE49-F238E27FC236}">
                <a16:creationId xmlns:a16="http://schemas.microsoft.com/office/drawing/2014/main" id="{EF10555B-3056-0F47-9B59-E74BD7768770}"/>
              </a:ext>
            </a:extLst>
          </p:cNvPr>
          <p:cNvSpPr/>
          <p:nvPr/>
        </p:nvSpPr>
        <p:spPr>
          <a:xfrm>
            <a:off x="9626962" y="10667421"/>
            <a:ext cx="4294909" cy="675019"/>
          </a:xfrm>
          <a:prstGeom prst="rect">
            <a:avLst/>
          </a:prstGeom>
          <a:solidFill>
            <a:srgbClr val="00B05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de test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8" name="Connecteur en angle 7">
            <a:extLst>
              <a:ext uri="{FF2B5EF4-FFF2-40B4-BE49-F238E27FC236}">
                <a16:creationId xmlns:a16="http://schemas.microsoft.com/office/drawing/2014/main" id="{C3D7FA59-9BFE-624B-9275-BBF483637D3A}"/>
              </a:ext>
            </a:extLst>
          </p:cNvPr>
          <p:cNvCxnSpPr/>
          <p:nvPr/>
        </p:nvCxnSpPr>
        <p:spPr>
          <a:xfrm>
            <a:off x="7146814" y="10131518"/>
            <a:ext cx="2480148" cy="873412"/>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 name="Connecteur en angle 8">
            <a:extLst>
              <a:ext uri="{FF2B5EF4-FFF2-40B4-BE49-F238E27FC236}">
                <a16:creationId xmlns:a16="http://schemas.microsoft.com/office/drawing/2014/main" id="{61B49775-CCB6-F94B-B871-6403E57BCA7E}"/>
              </a:ext>
            </a:extLst>
          </p:cNvPr>
          <p:cNvCxnSpPr/>
          <p:nvPr/>
        </p:nvCxnSpPr>
        <p:spPr>
          <a:xfrm flipV="1">
            <a:off x="7146814" y="9212117"/>
            <a:ext cx="2480148" cy="345787"/>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ZoneTexte 9">
            <a:extLst>
              <a:ext uri="{FF2B5EF4-FFF2-40B4-BE49-F238E27FC236}">
                <a16:creationId xmlns:a16="http://schemas.microsoft.com/office/drawing/2014/main" id="{7F560307-0CE1-884C-BE6C-3998944EC9A5}"/>
              </a:ext>
            </a:extLst>
          </p:cNvPr>
          <p:cNvSpPr txBox="1"/>
          <p:nvPr/>
        </p:nvSpPr>
        <p:spPr>
          <a:xfrm>
            <a:off x="14071555" y="9834000"/>
            <a:ext cx="9713396"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1. Séparation en</a:t>
            </a:r>
            <a:r>
              <a:rPr kumimoji="0" lang="fr-FR" sz="3200" b="0" i="0" u="none" strike="noStrike" cap="none" spc="0" normalizeH="0" dirty="0">
                <a:ln>
                  <a:noFill/>
                </a:ln>
                <a:solidFill>
                  <a:srgbClr val="000000"/>
                </a:solidFill>
                <a:effectLst/>
                <a:uFillTx/>
                <a:latin typeface="Helvetica Neue" charset="0"/>
                <a:ea typeface="Helvetica Neue" charset="0"/>
                <a:cs typeface="Helvetica Neue" charset="0"/>
                <a:sym typeface="Helvetica Light"/>
              </a:rPr>
              <a:t> jeu d’entrainement et jeu de test</a:t>
            </a:r>
            <a:endParaRPr kumimoji="0" lang="fr-FR" sz="32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endParaRPr>
          </a:p>
        </p:txBody>
      </p:sp>
      <p:sp>
        <p:nvSpPr>
          <p:cNvPr id="3" name="Espace réservé du numéro de diapositive 2">
            <a:extLst>
              <a:ext uri="{FF2B5EF4-FFF2-40B4-BE49-F238E27FC236}">
                <a16:creationId xmlns:a16="http://schemas.microsoft.com/office/drawing/2014/main" id="{B265FCA6-39EB-9748-8600-42C8B8CBEE0F}"/>
              </a:ext>
            </a:extLst>
          </p:cNvPr>
          <p:cNvSpPr>
            <a:spLocks noGrp="1"/>
          </p:cNvSpPr>
          <p:nvPr>
            <p:ph type="sldNum" sz="quarter" idx="2"/>
          </p:nvPr>
        </p:nvSpPr>
        <p:spPr/>
        <p:txBody>
          <a:bodyPr/>
          <a:lstStyle/>
          <a:p>
            <a:fld id="{86CB4B4D-7CA3-9044-876B-883B54F8677D}" type="slidenum">
              <a:rPr lang="fr-RE" smtClean="0"/>
              <a:t>20</a:t>
            </a:fld>
            <a:endParaRPr lang="fr-RE" dirty="0"/>
          </a:p>
        </p:txBody>
      </p:sp>
    </p:spTree>
    <p:extLst>
      <p:ext uri="{BB962C8B-B14F-4D97-AF65-F5344CB8AC3E}">
        <p14:creationId xmlns:p14="http://schemas.microsoft.com/office/powerpoint/2010/main" val="9795881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Notre démarche d’évaluation de modèle</a:t>
            </a:r>
          </a:p>
        </p:txBody>
      </p:sp>
      <p:sp>
        <p:nvSpPr>
          <p:cNvPr id="10" name="ZoneTexte 9"/>
          <p:cNvSpPr txBox="1"/>
          <p:nvPr/>
        </p:nvSpPr>
        <p:spPr>
          <a:xfrm>
            <a:off x="520926" y="6462527"/>
            <a:ext cx="2381577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8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2. Evaluation</a:t>
            </a:r>
            <a:r>
              <a:rPr kumimoji="0" lang="fr-FR" sz="2800" b="0" i="0" u="none" strike="noStrike" cap="none" spc="0" normalizeH="0" dirty="0">
                <a:ln>
                  <a:noFill/>
                </a:ln>
                <a:solidFill>
                  <a:srgbClr val="000000"/>
                </a:solidFill>
                <a:effectLst/>
                <a:uFillTx/>
                <a:latin typeface="Helvetica Neue" charset="0"/>
                <a:ea typeface="Helvetica Neue" charset="0"/>
                <a:cs typeface="Helvetica Neue" charset="0"/>
                <a:sym typeface="Helvetica Light"/>
              </a:rPr>
              <a:t> de différentes valeurs d’hyper-paramètres par une rechercher sur grille </a:t>
            </a:r>
            <a:r>
              <a:rPr lang="fr-FR" sz="2800" dirty="0">
                <a:latin typeface="Helvetica Neue" charset="0"/>
                <a:ea typeface="Helvetica Neue" charset="0"/>
                <a:cs typeface="Helvetica Neue" charset="0"/>
              </a:rPr>
              <a:t>e</a:t>
            </a:r>
            <a:r>
              <a:rPr lang="fr-FR" sz="2800" baseline="0" dirty="0">
                <a:latin typeface="Helvetica Neue" charset="0"/>
                <a:ea typeface="Helvetica Neue" charset="0"/>
                <a:cs typeface="Helvetica Neue" charset="0"/>
              </a:rPr>
              <a:t>t</a:t>
            </a:r>
            <a:r>
              <a:rPr lang="fr-FR" sz="2800" dirty="0">
                <a:latin typeface="Helvetica Neue" charset="0"/>
                <a:ea typeface="Helvetica Neue" charset="0"/>
                <a:cs typeface="Helvetica Neue" charset="0"/>
              </a:rPr>
              <a:t> une validation croisée pour trouver la meilleure performance</a:t>
            </a:r>
            <a:endParaRPr kumimoji="0" lang="fr-FR" sz="28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endParaRPr>
          </a:p>
        </p:txBody>
      </p:sp>
      <p:sp>
        <p:nvSpPr>
          <p:cNvPr id="4" name="Rectangle à coins arrondis 3"/>
          <p:cNvSpPr/>
          <p:nvPr/>
        </p:nvSpPr>
        <p:spPr>
          <a:xfrm>
            <a:off x="13177970" y="3580339"/>
            <a:ext cx="3657600" cy="1808915"/>
          </a:xfrm>
          <a:prstGeom prst="round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Algorithme d’apprentissage</a:t>
            </a:r>
          </a:p>
        </p:txBody>
      </p:sp>
      <p:pic>
        <p:nvPicPr>
          <p:cNvPr id="7" name="Image 6"/>
          <p:cNvPicPr>
            <a:picLocks noChangeAspect="1"/>
          </p:cNvPicPr>
          <p:nvPr/>
        </p:nvPicPr>
        <p:blipFill>
          <a:blip r:embed="rId4"/>
          <a:stretch>
            <a:fillRect/>
          </a:stretch>
        </p:blipFill>
        <p:spPr>
          <a:xfrm>
            <a:off x="18781083" y="2951971"/>
            <a:ext cx="762000" cy="736600"/>
          </a:xfrm>
          <a:prstGeom prst="rect">
            <a:avLst/>
          </a:prstGeom>
        </p:spPr>
      </p:pic>
      <p:sp>
        <p:nvSpPr>
          <p:cNvPr id="20" name="ZoneTexte 19"/>
          <p:cNvSpPr txBox="1"/>
          <p:nvPr/>
        </p:nvSpPr>
        <p:spPr>
          <a:xfrm>
            <a:off x="19635781" y="3145864"/>
            <a:ext cx="128240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6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Performance</a:t>
            </a:r>
          </a:p>
        </p:txBody>
      </p:sp>
      <p:pic>
        <p:nvPicPr>
          <p:cNvPr id="22" name="Image 21"/>
          <p:cNvPicPr>
            <a:picLocks noChangeAspect="1"/>
          </p:cNvPicPr>
          <p:nvPr/>
        </p:nvPicPr>
        <p:blipFill>
          <a:blip r:embed="rId4"/>
          <a:stretch>
            <a:fillRect/>
          </a:stretch>
        </p:blipFill>
        <p:spPr>
          <a:xfrm>
            <a:off x="18781083" y="4082261"/>
            <a:ext cx="762000" cy="736600"/>
          </a:xfrm>
          <a:prstGeom prst="rect">
            <a:avLst/>
          </a:prstGeom>
        </p:spPr>
      </p:pic>
      <p:sp>
        <p:nvSpPr>
          <p:cNvPr id="23" name="ZoneTexte 22"/>
          <p:cNvSpPr txBox="1"/>
          <p:nvPr/>
        </p:nvSpPr>
        <p:spPr>
          <a:xfrm>
            <a:off x="19635781" y="4276154"/>
            <a:ext cx="128240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6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Performance</a:t>
            </a:r>
          </a:p>
        </p:txBody>
      </p:sp>
      <p:pic>
        <p:nvPicPr>
          <p:cNvPr id="24" name="Image 23"/>
          <p:cNvPicPr>
            <a:picLocks noChangeAspect="1"/>
          </p:cNvPicPr>
          <p:nvPr/>
        </p:nvPicPr>
        <p:blipFill>
          <a:blip r:embed="rId4"/>
          <a:stretch>
            <a:fillRect/>
          </a:stretch>
        </p:blipFill>
        <p:spPr>
          <a:xfrm>
            <a:off x="18781083" y="5389254"/>
            <a:ext cx="762000" cy="736600"/>
          </a:xfrm>
          <a:prstGeom prst="rect">
            <a:avLst/>
          </a:prstGeom>
        </p:spPr>
      </p:pic>
      <p:sp>
        <p:nvSpPr>
          <p:cNvPr id="25" name="ZoneTexte 24"/>
          <p:cNvSpPr txBox="1"/>
          <p:nvPr/>
        </p:nvSpPr>
        <p:spPr>
          <a:xfrm>
            <a:off x="19635781" y="5583147"/>
            <a:ext cx="128240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6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Performance</a:t>
            </a:r>
          </a:p>
        </p:txBody>
      </p:sp>
      <p:sp>
        <p:nvSpPr>
          <p:cNvPr id="28" name="Rectangle 27"/>
          <p:cNvSpPr/>
          <p:nvPr/>
        </p:nvSpPr>
        <p:spPr>
          <a:xfrm>
            <a:off x="2692040" y="3748785"/>
            <a:ext cx="4294909" cy="1385455"/>
          </a:xfrm>
          <a:prstGeom prst="rect">
            <a:avLst/>
          </a:prstGeom>
          <a:solidFill>
            <a:schemeClr val="accent5">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entrainement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Trapèze 10"/>
          <p:cNvSpPr/>
          <p:nvPr/>
        </p:nvSpPr>
        <p:spPr>
          <a:xfrm>
            <a:off x="8490075" y="3465616"/>
            <a:ext cx="3186545" cy="386933"/>
          </a:xfrm>
          <a:prstGeom prst="trapezoid">
            <a:avLst/>
          </a:prstGeom>
          <a:solidFill>
            <a:schemeClr val="accent4">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Hyper-paramètres</a:t>
            </a:r>
          </a:p>
        </p:txBody>
      </p:sp>
      <p:sp>
        <p:nvSpPr>
          <p:cNvPr id="29" name="Trapèze 28"/>
          <p:cNvSpPr/>
          <p:nvPr/>
        </p:nvSpPr>
        <p:spPr>
          <a:xfrm>
            <a:off x="8490074" y="4348080"/>
            <a:ext cx="3186545" cy="386933"/>
          </a:xfrm>
          <a:prstGeom prst="trapezoid">
            <a:avLst/>
          </a:prstGeom>
          <a:solidFill>
            <a:schemeClr val="accent4">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Hyper-paramètres</a:t>
            </a:r>
          </a:p>
        </p:txBody>
      </p:sp>
      <p:sp>
        <p:nvSpPr>
          <p:cNvPr id="30" name="Trapèze 29"/>
          <p:cNvSpPr/>
          <p:nvPr/>
        </p:nvSpPr>
        <p:spPr>
          <a:xfrm>
            <a:off x="8490074" y="5403919"/>
            <a:ext cx="3186545" cy="386933"/>
          </a:xfrm>
          <a:prstGeom prst="trapezoid">
            <a:avLst/>
          </a:prstGeom>
          <a:solidFill>
            <a:schemeClr val="accent4">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Hyper-paramètres</a:t>
            </a:r>
          </a:p>
        </p:txBody>
      </p:sp>
      <p:sp>
        <p:nvSpPr>
          <p:cNvPr id="32" name="Flèche vers la droite 31"/>
          <p:cNvSpPr/>
          <p:nvPr/>
        </p:nvSpPr>
        <p:spPr>
          <a:xfrm>
            <a:off x="7192216" y="4366940"/>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3" name="Flèche vers la droite 32"/>
          <p:cNvSpPr/>
          <p:nvPr/>
        </p:nvSpPr>
        <p:spPr>
          <a:xfrm>
            <a:off x="12212620" y="4366939"/>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4" name="Flèche vers la droite 33"/>
          <p:cNvSpPr/>
          <p:nvPr/>
        </p:nvSpPr>
        <p:spPr>
          <a:xfrm>
            <a:off x="17513485" y="4237805"/>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6" name="Rectangle à coins arrondis 35"/>
          <p:cNvSpPr/>
          <p:nvPr/>
        </p:nvSpPr>
        <p:spPr>
          <a:xfrm>
            <a:off x="11349170" y="8562641"/>
            <a:ext cx="3657600" cy="1808915"/>
          </a:xfrm>
          <a:prstGeom prst="round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Algorithme d’apprentissage</a:t>
            </a:r>
          </a:p>
        </p:txBody>
      </p:sp>
      <p:sp>
        <p:nvSpPr>
          <p:cNvPr id="39" name="Flèche vers la droite 38"/>
          <p:cNvSpPr/>
          <p:nvPr/>
        </p:nvSpPr>
        <p:spPr>
          <a:xfrm>
            <a:off x="10086471" y="8997231"/>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40" name="Flèche vers la droite 39"/>
          <p:cNvSpPr/>
          <p:nvPr/>
        </p:nvSpPr>
        <p:spPr>
          <a:xfrm>
            <a:off x="15192654" y="9121354"/>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42" name="ZoneTexte 41"/>
          <p:cNvSpPr txBox="1"/>
          <p:nvPr/>
        </p:nvSpPr>
        <p:spPr>
          <a:xfrm>
            <a:off x="5594867" y="10875150"/>
            <a:ext cx="11229172"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8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3. On évalue notre algorithme sur les meilleures valeurs des hyper-paramètres avec les données de test. </a:t>
            </a:r>
          </a:p>
        </p:txBody>
      </p:sp>
      <p:sp>
        <p:nvSpPr>
          <p:cNvPr id="37" name="Trapèze 36"/>
          <p:cNvSpPr/>
          <p:nvPr/>
        </p:nvSpPr>
        <p:spPr>
          <a:xfrm>
            <a:off x="11667112" y="10185054"/>
            <a:ext cx="3186545" cy="386933"/>
          </a:xfrm>
          <a:prstGeom prst="trapezoid">
            <a:avLst/>
          </a:prstGeom>
          <a:solidFill>
            <a:schemeClr val="accent4">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Hyper-paramètres</a:t>
            </a:r>
          </a:p>
        </p:txBody>
      </p:sp>
      <p:sp>
        <p:nvSpPr>
          <p:cNvPr id="52" name="Rectangle 51">
            <a:extLst>
              <a:ext uri="{FF2B5EF4-FFF2-40B4-BE49-F238E27FC236}">
                <a16:creationId xmlns:a16="http://schemas.microsoft.com/office/drawing/2014/main" id="{F5D6D9FF-C98A-554A-8AFC-1596DB4A6798}"/>
              </a:ext>
            </a:extLst>
          </p:cNvPr>
          <p:cNvSpPr/>
          <p:nvPr/>
        </p:nvSpPr>
        <p:spPr>
          <a:xfrm>
            <a:off x="6333134" y="8944218"/>
            <a:ext cx="3415053" cy="649008"/>
          </a:xfrm>
          <a:prstGeom prst="rect">
            <a:avLst/>
          </a:prstGeom>
          <a:solidFill>
            <a:srgbClr val="00B05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de test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3" name="Rectangle avec coin diagonal arrondi 52">
            <a:extLst>
              <a:ext uri="{FF2B5EF4-FFF2-40B4-BE49-F238E27FC236}">
                <a16:creationId xmlns:a16="http://schemas.microsoft.com/office/drawing/2014/main" id="{B2210446-EA20-7A42-8DF5-E014763C2F80}"/>
              </a:ext>
            </a:extLst>
          </p:cNvPr>
          <p:cNvSpPr/>
          <p:nvPr/>
        </p:nvSpPr>
        <p:spPr>
          <a:xfrm>
            <a:off x="16251190" y="8341496"/>
            <a:ext cx="2299855" cy="522129"/>
          </a:xfrm>
          <a:prstGeom prst="round2DiagRect">
            <a:avLst/>
          </a:prstGeom>
          <a:solidFill>
            <a:srgbClr val="FF0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dirty="0">
                <a:ln>
                  <a:noFill/>
                </a:ln>
                <a:solidFill>
                  <a:srgbClr val="FFFFFF"/>
                </a:solidFill>
                <a:effectLst/>
                <a:uFillTx/>
                <a:latin typeface="+mn-lt"/>
                <a:ea typeface="+mn-ea"/>
                <a:cs typeface="+mn-cs"/>
                <a:sym typeface="Helvetica Light"/>
              </a:rPr>
              <a:t>Prédiction</a:t>
            </a:r>
          </a:p>
        </p:txBody>
      </p:sp>
      <p:sp>
        <p:nvSpPr>
          <p:cNvPr id="54" name="Rectangle avec coin diagonal arrondi 53">
            <a:extLst>
              <a:ext uri="{FF2B5EF4-FFF2-40B4-BE49-F238E27FC236}">
                <a16:creationId xmlns:a16="http://schemas.microsoft.com/office/drawing/2014/main" id="{E9189565-13BD-DE4E-8118-64F60022CD4C}"/>
              </a:ext>
            </a:extLst>
          </p:cNvPr>
          <p:cNvSpPr/>
          <p:nvPr/>
        </p:nvSpPr>
        <p:spPr>
          <a:xfrm>
            <a:off x="16321617" y="9877943"/>
            <a:ext cx="2637801" cy="522129"/>
          </a:xfrm>
          <a:prstGeom prst="round2DiagRect">
            <a:avLst/>
          </a:prstGeom>
          <a:solidFill>
            <a:srgbClr val="00B05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dirty="0">
                <a:ln>
                  <a:noFill/>
                </a:ln>
                <a:solidFill>
                  <a:srgbClr val="FFFFFF"/>
                </a:solidFill>
                <a:effectLst/>
                <a:uFillTx/>
                <a:latin typeface="+mn-lt"/>
                <a:ea typeface="+mn-ea"/>
                <a:cs typeface="+mn-cs"/>
                <a:sym typeface="Helvetica Light"/>
              </a:rPr>
              <a:t>Cluster K-</a:t>
            </a:r>
            <a:r>
              <a:rPr kumimoji="0" lang="fr-FR" sz="2400" b="0" i="0" u="none" strike="noStrike" cap="none" spc="0" normalizeH="0" baseline="0" dirty="0" err="1">
                <a:ln>
                  <a:noFill/>
                </a:ln>
                <a:solidFill>
                  <a:srgbClr val="FFFFFF"/>
                </a:solidFill>
                <a:effectLst/>
                <a:uFillTx/>
                <a:latin typeface="+mn-lt"/>
                <a:ea typeface="+mn-ea"/>
                <a:cs typeface="+mn-cs"/>
                <a:sym typeface="Helvetica Light"/>
              </a:rPr>
              <a:t>Means</a:t>
            </a:r>
            <a:endParaRPr kumimoji="0" lang="fr-FR"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 name="Espace réservé du numéro de diapositive 2">
            <a:extLst>
              <a:ext uri="{FF2B5EF4-FFF2-40B4-BE49-F238E27FC236}">
                <a16:creationId xmlns:a16="http://schemas.microsoft.com/office/drawing/2014/main" id="{593CF8E7-AD98-7941-A25F-048609CA1D3C}"/>
              </a:ext>
            </a:extLst>
          </p:cNvPr>
          <p:cNvSpPr>
            <a:spLocks noGrp="1"/>
          </p:cNvSpPr>
          <p:nvPr>
            <p:ph type="sldNum" sz="quarter" idx="2"/>
          </p:nvPr>
        </p:nvSpPr>
        <p:spPr/>
        <p:txBody>
          <a:bodyPr/>
          <a:lstStyle/>
          <a:p>
            <a:fld id="{86CB4B4D-7CA3-9044-876B-883B54F8677D}" type="slidenum">
              <a:rPr lang="fr-RE" smtClean="0"/>
              <a:t>21</a:t>
            </a:fld>
            <a:endParaRPr lang="fr-RE" dirty="0"/>
          </a:p>
        </p:txBody>
      </p:sp>
    </p:spTree>
    <p:extLst>
      <p:ext uri="{BB962C8B-B14F-4D97-AF65-F5344CB8AC3E}">
        <p14:creationId xmlns:p14="http://schemas.microsoft.com/office/powerpoint/2010/main" val="149766216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algorithmes testés – hyper-paramètres</a:t>
            </a:r>
          </a:p>
        </p:txBody>
      </p:sp>
      <p:graphicFrame>
        <p:nvGraphicFramePr>
          <p:cNvPr id="7" name="Tableau 6">
            <a:extLst>
              <a:ext uri="{FF2B5EF4-FFF2-40B4-BE49-F238E27FC236}">
                <a16:creationId xmlns:a16="http://schemas.microsoft.com/office/drawing/2014/main" id="{6D1C48D1-3B8A-014F-BAB6-8F78172B5270}"/>
              </a:ext>
            </a:extLst>
          </p:cNvPr>
          <p:cNvGraphicFramePr>
            <a:graphicFrameLocks noGrp="1"/>
          </p:cNvGraphicFramePr>
          <p:nvPr>
            <p:extLst>
              <p:ext uri="{D42A27DB-BD31-4B8C-83A1-F6EECF244321}">
                <p14:modId xmlns:p14="http://schemas.microsoft.com/office/powerpoint/2010/main" val="283913854"/>
              </p:ext>
            </p:extLst>
          </p:nvPr>
        </p:nvGraphicFramePr>
        <p:xfrm>
          <a:off x="2024184" y="3021947"/>
          <a:ext cx="20378616" cy="8905010"/>
        </p:xfrm>
        <a:graphic>
          <a:graphicData uri="http://schemas.openxmlformats.org/drawingml/2006/table">
            <a:tbl>
              <a:tblPr firstRow="1" bandRow="1">
                <a:tableStyleId>{D7AC3CCA-C797-4891-BE02-D94E43425B78}</a:tableStyleId>
              </a:tblPr>
              <a:tblGrid>
                <a:gridCol w="6695273">
                  <a:extLst>
                    <a:ext uri="{9D8B030D-6E8A-4147-A177-3AD203B41FA5}">
                      <a16:colId xmlns:a16="http://schemas.microsoft.com/office/drawing/2014/main" val="2283768927"/>
                    </a:ext>
                  </a:extLst>
                </a:gridCol>
                <a:gridCol w="13683343">
                  <a:extLst>
                    <a:ext uri="{9D8B030D-6E8A-4147-A177-3AD203B41FA5}">
                      <a16:colId xmlns:a16="http://schemas.microsoft.com/office/drawing/2014/main" val="129383596"/>
                    </a:ext>
                  </a:extLst>
                </a:gridCol>
              </a:tblGrid>
              <a:tr h="1240615">
                <a:tc>
                  <a:txBody>
                    <a:bodyPr/>
                    <a:lstStyle/>
                    <a:p>
                      <a:pPr algn="ctr"/>
                      <a:r>
                        <a:rPr lang="fr-FR" sz="3600" b="1" dirty="0"/>
                        <a:t>SVM</a:t>
                      </a:r>
                    </a:p>
                  </a:txBody>
                  <a:tcPr anchor="ctr">
                    <a:solidFill>
                      <a:schemeClr val="bg1">
                        <a:lumMod val="95000"/>
                      </a:schemeClr>
                    </a:solidFill>
                  </a:tcPr>
                </a:tc>
                <a:tc>
                  <a:txBody>
                    <a:bodyPr/>
                    <a:lstStyle/>
                    <a:p>
                      <a:pPr marL="571500" lvl="1" indent="-571500" algn="l">
                        <a:buFont typeface="Arial" panose="020B0604020202020204" pitchFamily="34" charset="0"/>
                        <a:buChar char="•"/>
                      </a:pPr>
                      <a:r>
                        <a:rPr lang="fr-FR" sz="3600" b="0" dirty="0"/>
                        <a:t>Largeur de la marge</a:t>
                      </a:r>
                    </a:p>
                  </a:txBody>
                  <a:tcPr anchor="ctr">
                    <a:solidFill>
                      <a:schemeClr val="bg1">
                        <a:lumMod val="95000"/>
                      </a:schemeClr>
                    </a:solidFill>
                  </a:tcPr>
                </a:tc>
                <a:extLst>
                  <a:ext uri="{0D108BD9-81ED-4DB2-BD59-A6C34878D82A}">
                    <a16:rowId xmlns:a16="http://schemas.microsoft.com/office/drawing/2014/main" val="1872055981"/>
                  </a:ext>
                </a:extLst>
              </a:tr>
              <a:tr h="1431075">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fr-FR" sz="3600" b="1" dirty="0"/>
                        <a:t>Régression Logistique</a:t>
                      </a:r>
                    </a:p>
                  </a:txBody>
                  <a:tcPr anchor="ctr">
                    <a:solidFill>
                      <a:schemeClr val="bg1">
                        <a:lumMod val="85000"/>
                      </a:schemeClr>
                    </a:solidFill>
                  </a:tcPr>
                </a:tc>
                <a:tc>
                  <a:txBody>
                    <a:bodyPr/>
                    <a:lstStyle/>
                    <a:p>
                      <a:pPr marL="571500" lvl="1" indent="-571500" algn="l">
                        <a:buFont typeface="Arial" panose="020B0604020202020204" pitchFamily="34" charset="0"/>
                        <a:buChar char="•"/>
                      </a:pPr>
                      <a:r>
                        <a:rPr lang="fr-FR" sz="3600" b="0" dirty="0"/>
                        <a:t>La régularisation</a:t>
                      </a:r>
                    </a:p>
                    <a:p>
                      <a:pPr marL="571500" lvl="1" indent="-571500" algn="l">
                        <a:buFont typeface="Arial" panose="020B0604020202020204" pitchFamily="34" charset="0"/>
                        <a:buChar char="•"/>
                      </a:pPr>
                      <a:r>
                        <a:rPr lang="fr-FR" sz="3600" b="0" dirty="0"/>
                        <a:t>L’inverse de la force de régularisation</a:t>
                      </a:r>
                    </a:p>
                  </a:txBody>
                  <a:tcPr anchor="ctr">
                    <a:solidFill>
                      <a:schemeClr val="bg1">
                        <a:lumMod val="85000"/>
                      </a:schemeClr>
                    </a:solidFill>
                  </a:tcPr>
                </a:tc>
                <a:extLst>
                  <a:ext uri="{0D108BD9-81ED-4DB2-BD59-A6C34878D82A}">
                    <a16:rowId xmlns:a16="http://schemas.microsoft.com/office/drawing/2014/main" val="4235403445"/>
                  </a:ext>
                </a:extLst>
              </a:tr>
              <a:tr h="1940095">
                <a:tc>
                  <a:txBody>
                    <a:bodyPr/>
                    <a:lstStyle/>
                    <a:p>
                      <a:pPr algn="ctr"/>
                      <a:r>
                        <a:rPr lang="fr-FR" sz="3600" b="1" dirty="0"/>
                        <a:t>Arbre de décision</a:t>
                      </a:r>
                    </a:p>
                  </a:txBody>
                  <a:tcPr anchor="ctr">
                    <a:solidFill>
                      <a:schemeClr val="bg1">
                        <a:lumMod val="95000"/>
                      </a:schemeClr>
                    </a:solidFill>
                  </a:tcPr>
                </a:tc>
                <a:tc>
                  <a:txBody>
                    <a:bodyPr/>
                    <a:lstStyle/>
                    <a:p>
                      <a:pPr marL="571500" lvl="1" indent="-571500" algn="l">
                        <a:buFont typeface="Arial" panose="020B0604020202020204" pitchFamily="34" charset="0"/>
                        <a:buChar char="•"/>
                      </a:pPr>
                      <a:r>
                        <a:rPr lang="fr-FR" sz="3600" b="0" dirty="0"/>
                        <a:t>Fonctions de mesure de la qualité du découpage </a:t>
                      </a:r>
                    </a:p>
                    <a:p>
                      <a:pPr marL="571500" lvl="1" indent="-571500" algn="l">
                        <a:buFont typeface="Arial" panose="020B0604020202020204" pitchFamily="34" charset="0"/>
                        <a:buChar char="•"/>
                      </a:pPr>
                      <a:r>
                        <a:rPr lang="fr-FR" sz="3600" b="0" dirty="0"/>
                        <a:t>Nombre de </a:t>
                      </a:r>
                      <a:r>
                        <a:rPr lang="fr-FR" sz="3600" b="0" dirty="0" err="1"/>
                        <a:t>features</a:t>
                      </a:r>
                      <a:endParaRPr lang="fr-FR" sz="3600" b="0" dirty="0"/>
                    </a:p>
                    <a:p>
                      <a:pPr marL="571500" lvl="1" indent="-571500" algn="l">
                        <a:buFont typeface="Arial" panose="020B0604020202020204" pitchFamily="34" charset="0"/>
                        <a:buChar char="•"/>
                      </a:pPr>
                      <a:r>
                        <a:rPr lang="fr-FR" sz="3600" b="0" dirty="0"/>
                        <a:t>Profondeur</a:t>
                      </a:r>
                    </a:p>
                  </a:txBody>
                  <a:tcPr anchor="ctr">
                    <a:solidFill>
                      <a:schemeClr val="bg1">
                        <a:lumMod val="95000"/>
                      </a:schemeClr>
                    </a:solidFill>
                  </a:tcPr>
                </a:tc>
                <a:extLst>
                  <a:ext uri="{0D108BD9-81ED-4DB2-BD59-A6C34878D82A}">
                    <a16:rowId xmlns:a16="http://schemas.microsoft.com/office/drawing/2014/main" val="731141655"/>
                  </a:ext>
                </a:extLst>
              </a:tr>
              <a:tr h="1431075">
                <a:tc>
                  <a:txBody>
                    <a:bodyPr/>
                    <a:lstStyle/>
                    <a:p>
                      <a:pPr algn="ctr"/>
                      <a:r>
                        <a:rPr lang="fr-FR" sz="3600" b="1" dirty="0"/>
                        <a:t>Plus proches voisins (K-NN)</a:t>
                      </a:r>
                    </a:p>
                  </a:txBody>
                  <a:tcPr anchor="ctr">
                    <a:solidFill>
                      <a:schemeClr val="bg1">
                        <a:lumMod val="85000"/>
                      </a:schemeClr>
                    </a:solidFill>
                  </a:tcPr>
                </a:tc>
                <a:tc>
                  <a:txBody>
                    <a:bodyPr/>
                    <a:lstStyle/>
                    <a:p>
                      <a:pPr marL="571500" lvl="1" indent="-571500" algn="l">
                        <a:buFont typeface="Arial" panose="020B0604020202020204" pitchFamily="34" charset="0"/>
                        <a:buChar char="•"/>
                      </a:pPr>
                      <a:r>
                        <a:rPr lang="fr-FR" sz="3600" b="0" dirty="0"/>
                        <a:t>Nombre de voisins</a:t>
                      </a:r>
                    </a:p>
                    <a:p>
                      <a:pPr marL="571500" lvl="1" indent="-571500" algn="l">
                        <a:buFont typeface="Arial" panose="020B0604020202020204" pitchFamily="34" charset="0"/>
                        <a:buChar char="•"/>
                      </a:pPr>
                      <a:r>
                        <a:rPr lang="fr-FR" sz="3600" b="0" dirty="0"/>
                        <a:t>Algorithme pour calcul des voisins</a:t>
                      </a:r>
                    </a:p>
                  </a:txBody>
                  <a:tcPr anchor="ctr">
                    <a:solidFill>
                      <a:schemeClr val="bg1">
                        <a:lumMod val="85000"/>
                      </a:schemeClr>
                    </a:solidFill>
                  </a:tcPr>
                </a:tc>
                <a:extLst>
                  <a:ext uri="{0D108BD9-81ED-4DB2-BD59-A6C34878D82A}">
                    <a16:rowId xmlns:a16="http://schemas.microsoft.com/office/drawing/2014/main" val="624243590"/>
                  </a:ext>
                </a:extLst>
              </a:tr>
              <a:tr h="1431075">
                <a:tc>
                  <a:txBody>
                    <a:bodyPr/>
                    <a:lstStyle/>
                    <a:p>
                      <a:pPr algn="ctr"/>
                      <a:r>
                        <a:rPr lang="fr-FR" sz="3600" b="1" dirty="0"/>
                        <a:t>Forêt Aléatoire</a:t>
                      </a:r>
                    </a:p>
                  </a:txBody>
                  <a:tcPr anchor="ctr">
                    <a:solidFill>
                      <a:schemeClr val="bg1">
                        <a:lumMod val="95000"/>
                      </a:schemeClr>
                    </a:solidFill>
                  </a:tcPr>
                </a:tc>
                <a:tc>
                  <a:txBody>
                    <a:bodyPr/>
                    <a:lstStyle/>
                    <a:p>
                      <a:pPr marL="571500" lvl="1" indent="-571500" algn="l">
                        <a:buFont typeface="Arial" panose="020B0604020202020204" pitchFamily="34" charset="0"/>
                        <a:buChar char="•"/>
                      </a:pPr>
                      <a:r>
                        <a:rPr lang="fr-FR" sz="3600" b="0" dirty="0"/>
                        <a:t>Nombre d’estimateurs</a:t>
                      </a:r>
                    </a:p>
                    <a:p>
                      <a:pPr marL="571500" lvl="1" indent="-571500" algn="l">
                        <a:buFont typeface="Arial" panose="020B0604020202020204" pitchFamily="34" charset="0"/>
                        <a:buChar char="•"/>
                      </a:pPr>
                      <a:r>
                        <a:rPr lang="fr-FR" sz="3600" b="0" dirty="0"/>
                        <a:t>Profondeur</a:t>
                      </a:r>
                    </a:p>
                  </a:txBody>
                  <a:tcPr anchor="ctr">
                    <a:solidFill>
                      <a:schemeClr val="bg1">
                        <a:lumMod val="95000"/>
                      </a:schemeClr>
                    </a:solidFill>
                  </a:tcPr>
                </a:tc>
                <a:extLst>
                  <a:ext uri="{0D108BD9-81ED-4DB2-BD59-A6C34878D82A}">
                    <a16:rowId xmlns:a16="http://schemas.microsoft.com/office/drawing/2014/main" val="459286138"/>
                  </a:ext>
                </a:extLst>
              </a:tr>
              <a:tr h="1431075">
                <a:tc>
                  <a:txBody>
                    <a:bodyPr/>
                    <a:lstStyle/>
                    <a:p>
                      <a:pPr algn="ctr"/>
                      <a:r>
                        <a:rPr lang="fr-FR" sz="3600" b="1" dirty="0"/>
                        <a:t>Gradient </a:t>
                      </a:r>
                      <a:r>
                        <a:rPr lang="fr-FR" sz="3600" b="1" dirty="0" err="1"/>
                        <a:t>Boosting</a:t>
                      </a:r>
                      <a:endParaRPr lang="fr-FR" sz="3600" b="1" dirty="0"/>
                    </a:p>
                  </a:txBody>
                  <a:tcPr anchor="ctr">
                    <a:solidFill>
                      <a:schemeClr val="bg1">
                        <a:lumMod val="85000"/>
                      </a:schemeClr>
                    </a:solidFill>
                  </a:tcPr>
                </a:tc>
                <a:tc>
                  <a:txBody>
                    <a:bodyPr/>
                    <a:lstStyle/>
                    <a:p>
                      <a:pPr marL="571500" lvl="1" indent="-571500" algn="l">
                        <a:buFont typeface="Arial" panose="020B0604020202020204" pitchFamily="34" charset="0"/>
                        <a:buChar char="•"/>
                      </a:pPr>
                      <a:r>
                        <a:rPr lang="fr-FR" sz="3600" b="0" dirty="0"/>
                        <a:t>Nombre estimateurs</a:t>
                      </a:r>
                    </a:p>
                  </a:txBody>
                  <a:tcPr anchor="ctr">
                    <a:solidFill>
                      <a:schemeClr val="bg1">
                        <a:lumMod val="85000"/>
                      </a:schemeClr>
                    </a:solidFill>
                  </a:tcPr>
                </a:tc>
                <a:extLst>
                  <a:ext uri="{0D108BD9-81ED-4DB2-BD59-A6C34878D82A}">
                    <a16:rowId xmlns:a16="http://schemas.microsoft.com/office/drawing/2014/main" val="593981314"/>
                  </a:ext>
                </a:extLst>
              </a:tr>
            </a:tbl>
          </a:graphicData>
        </a:graphic>
      </p:graphicFrame>
      <p:sp>
        <p:nvSpPr>
          <p:cNvPr id="3" name="Espace réservé du numéro de diapositive 2">
            <a:extLst>
              <a:ext uri="{FF2B5EF4-FFF2-40B4-BE49-F238E27FC236}">
                <a16:creationId xmlns:a16="http://schemas.microsoft.com/office/drawing/2014/main" id="{A5B26374-895B-6D4A-8957-E147AF37E415}"/>
              </a:ext>
            </a:extLst>
          </p:cNvPr>
          <p:cNvSpPr>
            <a:spLocks noGrp="1"/>
          </p:cNvSpPr>
          <p:nvPr>
            <p:ph type="sldNum" sz="quarter" idx="2"/>
          </p:nvPr>
        </p:nvSpPr>
        <p:spPr/>
        <p:txBody>
          <a:bodyPr/>
          <a:lstStyle/>
          <a:p>
            <a:fld id="{86CB4B4D-7CA3-9044-876B-883B54F8677D}" type="slidenum">
              <a:rPr lang="fr-RE" smtClean="0"/>
              <a:t>22</a:t>
            </a:fld>
            <a:endParaRPr lang="fr-RE" dirty="0"/>
          </a:p>
        </p:txBody>
      </p:sp>
    </p:spTree>
    <p:extLst>
      <p:ext uri="{BB962C8B-B14F-4D97-AF65-F5344CB8AC3E}">
        <p14:creationId xmlns:p14="http://schemas.microsoft.com/office/powerpoint/2010/main" val="275369439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Evaluation des algorithmes</a:t>
            </a:r>
          </a:p>
        </p:txBody>
      </p:sp>
      <p:sp>
        <p:nvSpPr>
          <p:cNvPr id="4" name="Espace réservé du texte 3"/>
          <p:cNvSpPr>
            <a:spLocks noGrp="1"/>
          </p:cNvSpPr>
          <p:nvPr>
            <p:ph type="body" idx="1"/>
          </p:nvPr>
        </p:nvSpPr>
        <p:spPr>
          <a:xfrm>
            <a:off x="997526" y="2382982"/>
            <a:ext cx="16797483" cy="10584873"/>
          </a:xfrm>
        </p:spPr>
        <p:txBody>
          <a:bodyPr>
            <a:noAutofit/>
          </a:bodyPr>
          <a:lstStyle/>
          <a:p>
            <a:r>
              <a:rPr lang="fr-FR" sz="4000" b="1" dirty="0">
                <a:latin typeface="+mj-lt"/>
              </a:rPr>
              <a:t>Validation croisée et recherche sur grille :</a:t>
            </a:r>
          </a:p>
          <a:p>
            <a:pPr lvl="1">
              <a:spcBef>
                <a:spcPts val="0"/>
              </a:spcBef>
            </a:pPr>
            <a:r>
              <a:rPr lang="fr-FR" sz="4000" dirty="0">
                <a:latin typeface="+mj-lt"/>
                <a:ea typeface="Helvetica Neue" charset="0"/>
                <a:cs typeface="Helvetica Neue" charset="0"/>
              </a:rPr>
              <a:t>Donne les meilleurs hyper-paramètres</a:t>
            </a:r>
          </a:p>
          <a:p>
            <a:pPr lvl="1">
              <a:spcBef>
                <a:spcPts val="0"/>
              </a:spcBef>
            </a:pPr>
            <a:endParaRPr lang="fr-FR" sz="4000" dirty="0">
              <a:latin typeface="+mj-lt"/>
              <a:ea typeface="Helvetica Neue" charset="0"/>
              <a:cs typeface="Helvetica Neue" charset="0"/>
            </a:endParaRPr>
          </a:p>
          <a:p>
            <a:r>
              <a:rPr lang="fr-FR" sz="4000" b="1" dirty="0">
                <a:latin typeface="+mj-lt"/>
              </a:rPr>
              <a:t>Comparaison entre les algorithmes  :</a:t>
            </a:r>
          </a:p>
          <a:p>
            <a:pPr lvl="1">
              <a:spcBef>
                <a:spcPts val="0"/>
              </a:spcBef>
            </a:pPr>
            <a:r>
              <a:rPr lang="fr-FR" sz="4000" dirty="0" err="1">
                <a:latin typeface="+mj-lt"/>
                <a:ea typeface="Helvetica Neue" charset="0"/>
                <a:cs typeface="Helvetica Neue" charset="0"/>
              </a:rPr>
              <a:t>Accuracy</a:t>
            </a:r>
            <a:r>
              <a:rPr lang="fr-FR" sz="4000" dirty="0">
                <a:latin typeface="+mj-lt"/>
                <a:ea typeface="Helvetica Neue" charset="0"/>
                <a:cs typeface="Helvetica Neue" charset="0"/>
              </a:rPr>
              <a:t> Score</a:t>
            </a:r>
          </a:p>
          <a:p>
            <a:pPr lvl="1">
              <a:spcBef>
                <a:spcPts val="0"/>
              </a:spcBef>
            </a:pPr>
            <a:r>
              <a:rPr lang="fr-FR" sz="4000" dirty="0">
                <a:latin typeface="+mj-lt"/>
                <a:ea typeface="Helvetica Neue" charset="0"/>
                <a:cs typeface="Helvetica Neue" charset="0"/>
              </a:rPr>
              <a:t>Matrice de confusion</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5010" y="4820806"/>
            <a:ext cx="4427682" cy="3876870"/>
          </a:xfrm>
          <a:prstGeom prst="rect">
            <a:avLst/>
          </a:prstGeom>
        </p:spPr>
      </p:pic>
      <p:sp>
        <p:nvSpPr>
          <p:cNvPr id="3" name="Espace réservé du numéro de diapositive 2">
            <a:extLst>
              <a:ext uri="{FF2B5EF4-FFF2-40B4-BE49-F238E27FC236}">
                <a16:creationId xmlns:a16="http://schemas.microsoft.com/office/drawing/2014/main" id="{7E41DB34-331A-324C-97C5-A43890E29BFB}"/>
              </a:ext>
            </a:extLst>
          </p:cNvPr>
          <p:cNvSpPr>
            <a:spLocks noGrp="1"/>
          </p:cNvSpPr>
          <p:nvPr>
            <p:ph type="sldNum" sz="quarter" idx="2"/>
          </p:nvPr>
        </p:nvSpPr>
        <p:spPr/>
        <p:txBody>
          <a:bodyPr/>
          <a:lstStyle/>
          <a:p>
            <a:fld id="{86CB4B4D-7CA3-9044-876B-883B54F8677D}" type="slidenum">
              <a:rPr lang="fr-RE" smtClean="0"/>
              <a:t>23</a:t>
            </a:fld>
            <a:endParaRPr lang="fr-RE" dirty="0"/>
          </a:p>
        </p:txBody>
      </p:sp>
    </p:spTree>
    <p:extLst>
      <p:ext uri="{BB962C8B-B14F-4D97-AF65-F5344CB8AC3E}">
        <p14:creationId xmlns:p14="http://schemas.microsoft.com/office/powerpoint/2010/main" val="174695068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Résultats et implémentation</a:t>
            </a:r>
            <a:endParaRPr dirty="0"/>
          </a:p>
        </p:txBody>
      </p:sp>
      <p:sp>
        <p:nvSpPr>
          <p:cNvPr id="2" name="Espace réservé du numéro de diapositive 1">
            <a:extLst>
              <a:ext uri="{FF2B5EF4-FFF2-40B4-BE49-F238E27FC236}">
                <a16:creationId xmlns:a16="http://schemas.microsoft.com/office/drawing/2014/main" id="{E13A5CFC-BF58-F745-A932-24B3B5764942}"/>
              </a:ext>
            </a:extLst>
          </p:cNvPr>
          <p:cNvSpPr>
            <a:spLocks noGrp="1"/>
          </p:cNvSpPr>
          <p:nvPr>
            <p:ph type="sldNum" sz="quarter" idx="2"/>
          </p:nvPr>
        </p:nvSpPr>
        <p:spPr/>
        <p:txBody>
          <a:bodyPr/>
          <a:lstStyle/>
          <a:p>
            <a:fld id="{86CB4B4D-7CA3-9044-876B-883B54F8677D}" type="slidenum">
              <a:rPr lang="fr-RE" smtClean="0"/>
              <a:t>24</a:t>
            </a:fld>
            <a:endParaRPr lang="fr-RE"/>
          </a:p>
        </p:txBody>
      </p:sp>
    </p:spTree>
    <p:extLst>
      <p:ext uri="{BB962C8B-B14F-4D97-AF65-F5344CB8AC3E}">
        <p14:creationId xmlns:p14="http://schemas.microsoft.com/office/powerpoint/2010/main" val="60253981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89100" y="952500"/>
            <a:ext cx="21005800" cy="1651000"/>
          </a:xfrm>
        </p:spPr>
        <p:txBody>
          <a:bodyPr/>
          <a:lstStyle/>
          <a:p>
            <a:r>
              <a:rPr lang="fr-FR" dirty="0"/>
              <a:t>Résultats – </a:t>
            </a:r>
            <a:r>
              <a:rPr lang="fr-FR" dirty="0" err="1"/>
              <a:t>Accuracy</a:t>
            </a:r>
            <a:r>
              <a:rPr lang="fr-FR" dirty="0"/>
              <a:t> Score</a:t>
            </a:r>
          </a:p>
        </p:txBody>
      </p:sp>
      <p:sp>
        <p:nvSpPr>
          <p:cNvPr id="6" name="ZoneTexte 5"/>
          <p:cNvSpPr txBox="1"/>
          <p:nvPr/>
        </p:nvSpPr>
        <p:spPr>
          <a:xfrm>
            <a:off x="2584252" y="4295020"/>
            <a:ext cx="20381256" cy="877342"/>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825500" rtl="0" fontAlgn="auto" latinLnBrk="0" hangingPunct="0">
              <a:lnSpc>
                <a:spcPct val="100000"/>
              </a:lnSpc>
              <a:spcBef>
                <a:spcPts val="0"/>
              </a:spcBef>
              <a:spcAft>
                <a:spcPts val="0"/>
              </a:spcAft>
              <a:buClrTx/>
              <a:buSzTx/>
              <a:buFontTx/>
              <a:buNone/>
              <a:tabLst/>
            </a:pPr>
            <a:r>
              <a:rPr lang="fr-FR" sz="3200" b="1" dirty="0">
                <a:solidFill>
                  <a:schemeClr val="bg1"/>
                </a:solidFill>
              </a:rPr>
              <a:t>SVM	</a:t>
            </a:r>
            <a:r>
              <a:rPr lang="fr-FR" sz="2800" b="1" dirty="0">
                <a:solidFill>
                  <a:schemeClr val="bg1"/>
                </a:solidFill>
              </a:rPr>
              <a:t>									</a:t>
            </a:r>
            <a:r>
              <a:rPr lang="fr-FR" sz="3200" b="1" dirty="0">
                <a:solidFill>
                  <a:schemeClr val="bg1"/>
                </a:solidFill>
              </a:rPr>
              <a:t>   97,25% 							97,11%</a:t>
            </a:r>
            <a:endParaRPr kumimoji="0" lang="fr-FR" sz="3200" b="1" i="0" u="none" strike="noStrike" cap="none" spc="0" normalizeH="0" baseline="0" dirty="0">
              <a:ln>
                <a:noFill/>
              </a:ln>
              <a:solidFill>
                <a:schemeClr val="bg1"/>
              </a:solidFill>
              <a:effectLst/>
              <a:uFillTx/>
              <a:sym typeface="Helvetica Light"/>
            </a:endParaRPr>
          </a:p>
        </p:txBody>
      </p:sp>
      <p:sp>
        <p:nvSpPr>
          <p:cNvPr id="7" name="ZoneTexte 6"/>
          <p:cNvSpPr txBox="1"/>
          <p:nvPr/>
        </p:nvSpPr>
        <p:spPr>
          <a:xfrm>
            <a:off x="2584252" y="5578295"/>
            <a:ext cx="20381256" cy="823693"/>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fr-FR" sz="3200" b="1" dirty="0" err="1">
                <a:solidFill>
                  <a:schemeClr val="bg1"/>
                </a:solidFill>
              </a:rPr>
              <a:t>Logistic</a:t>
            </a:r>
            <a:r>
              <a:rPr lang="fr-FR" sz="3200" b="1" dirty="0">
                <a:solidFill>
                  <a:schemeClr val="bg1"/>
                </a:solidFill>
              </a:rPr>
              <a:t> </a:t>
            </a:r>
            <a:r>
              <a:rPr lang="fr-FR" sz="3200" b="1" dirty="0" err="1">
                <a:solidFill>
                  <a:schemeClr val="bg1"/>
                </a:solidFill>
              </a:rPr>
              <a:t>Regression</a:t>
            </a:r>
            <a:r>
              <a:rPr lang="fr-FR" sz="3200" b="1" dirty="0">
                <a:solidFill>
                  <a:schemeClr val="bg1"/>
                </a:solidFill>
              </a:rPr>
              <a:t>						          98,13% 							97,41%</a:t>
            </a:r>
            <a:endParaRPr kumimoji="0" lang="fr-FR" sz="3200" b="1" i="0" u="none" strike="noStrike" cap="none" spc="0" normalizeH="0" baseline="0" dirty="0">
              <a:ln>
                <a:noFill/>
              </a:ln>
              <a:solidFill>
                <a:schemeClr val="bg1"/>
              </a:solidFill>
              <a:effectLst/>
              <a:uFillTx/>
              <a:sym typeface="Helvetica Light"/>
            </a:endParaRPr>
          </a:p>
        </p:txBody>
      </p:sp>
      <p:sp>
        <p:nvSpPr>
          <p:cNvPr id="9" name="ZoneTexte 8"/>
          <p:cNvSpPr txBox="1"/>
          <p:nvPr/>
        </p:nvSpPr>
        <p:spPr>
          <a:xfrm>
            <a:off x="2584252" y="6807921"/>
            <a:ext cx="20381256" cy="853612"/>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825500" rtl="0" fontAlgn="auto" latinLnBrk="0" hangingPunct="0">
              <a:lnSpc>
                <a:spcPct val="100000"/>
              </a:lnSpc>
              <a:spcBef>
                <a:spcPts val="0"/>
              </a:spcBef>
              <a:spcAft>
                <a:spcPts val="0"/>
              </a:spcAft>
              <a:buClrTx/>
              <a:buSzTx/>
              <a:buFontTx/>
              <a:buNone/>
              <a:tabLst/>
            </a:pPr>
            <a:r>
              <a:rPr lang="fr-FR" sz="3200" b="1" dirty="0">
                <a:solidFill>
                  <a:schemeClr val="bg1"/>
                </a:solidFill>
              </a:rPr>
              <a:t>K-NN										   97,80%							97,61%</a:t>
            </a:r>
            <a:endParaRPr kumimoji="0" lang="fr-FR" sz="3200" b="1" i="0" u="none" strike="noStrike" cap="none" spc="0" normalizeH="0" baseline="0" dirty="0">
              <a:ln>
                <a:noFill/>
              </a:ln>
              <a:solidFill>
                <a:schemeClr val="bg1"/>
              </a:solidFill>
              <a:effectLst/>
              <a:uFillTx/>
              <a:sym typeface="Helvetica Light"/>
            </a:endParaRPr>
          </a:p>
        </p:txBody>
      </p:sp>
      <p:sp>
        <p:nvSpPr>
          <p:cNvPr id="23" name="ZoneTexte 22">
            <a:extLst>
              <a:ext uri="{FF2B5EF4-FFF2-40B4-BE49-F238E27FC236}">
                <a16:creationId xmlns:a16="http://schemas.microsoft.com/office/drawing/2014/main" id="{FE29E4F0-4B00-4640-B71C-2002371F8320}"/>
              </a:ext>
            </a:extLst>
          </p:cNvPr>
          <p:cNvSpPr txBox="1"/>
          <p:nvPr/>
        </p:nvSpPr>
        <p:spPr>
          <a:xfrm>
            <a:off x="2584252" y="8067466"/>
            <a:ext cx="20381256" cy="853612"/>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825500" rtl="0" fontAlgn="auto" latinLnBrk="0" hangingPunct="0">
              <a:lnSpc>
                <a:spcPct val="100000"/>
              </a:lnSpc>
              <a:spcBef>
                <a:spcPts val="0"/>
              </a:spcBef>
              <a:spcAft>
                <a:spcPts val="0"/>
              </a:spcAft>
              <a:buClrTx/>
              <a:buSzTx/>
              <a:buFontTx/>
              <a:buNone/>
              <a:tabLst/>
            </a:pPr>
            <a:r>
              <a:rPr lang="fr-FR" sz="3200" b="1" dirty="0" err="1">
                <a:solidFill>
                  <a:schemeClr val="bg1"/>
                </a:solidFill>
              </a:rPr>
              <a:t>Decision</a:t>
            </a:r>
            <a:r>
              <a:rPr lang="fr-FR" sz="3200" b="1" dirty="0">
                <a:solidFill>
                  <a:schemeClr val="bg1"/>
                </a:solidFill>
              </a:rPr>
              <a:t> </a:t>
            </a:r>
            <a:r>
              <a:rPr lang="fr-FR" sz="3200" b="1" dirty="0" err="1">
                <a:solidFill>
                  <a:schemeClr val="bg1"/>
                </a:solidFill>
              </a:rPr>
              <a:t>Tree</a:t>
            </a:r>
            <a:r>
              <a:rPr lang="fr-FR" sz="3200" b="1" dirty="0">
                <a:solidFill>
                  <a:schemeClr val="bg1"/>
                </a:solidFill>
              </a:rPr>
              <a:t>								  87,58%								87,86%</a:t>
            </a:r>
            <a:endParaRPr kumimoji="0" lang="fr-FR" sz="3200" b="1" i="0" u="none" strike="noStrike" cap="none" spc="0" normalizeH="0" baseline="0" dirty="0">
              <a:ln>
                <a:noFill/>
              </a:ln>
              <a:solidFill>
                <a:schemeClr val="bg1"/>
              </a:solidFill>
              <a:effectLst/>
              <a:uFillTx/>
              <a:sym typeface="Helvetica Light"/>
            </a:endParaRPr>
          </a:p>
        </p:txBody>
      </p:sp>
      <p:sp>
        <p:nvSpPr>
          <p:cNvPr id="28" name="ZoneTexte 27">
            <a:extLst>
              <a:ext uri="{FF2B5EF4-FFF2-40B4-BE49-F238E27FC236}">
                <a16:creationId xmlns:a16="http://schemas.microsoft.com/office/drawing/2014/main" id="{B0C9B189-A7FD-B342-A372-84ABA3809F8D}"/>
              </a:ext>
            </a:extLst>
          </p:cNvPr>
          <p:cNvSpPr txBox="1"/>
          <p:nvPr/>
        </p:nvSpPr>
        <p:spPr>
          <a:xfrm>
            <a:off x="2584252" y="11846099"/>
            <a:ext cx="20381256" cy="853612"/>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825500" rtl="0" fontAlgn="auto" latinLnBrk="0" hangingPunct="0">
              <a:lnSpc>
                <a:spcPct val="100000"/>
              </a:lnSpc>
              <a:spcBef>
                <a:spcPts val="0"/>
              </a:spcBef>
              <a:spcAft>
                <a:spcPts val="0"/>
              </a:spcAft>
              <a:buClrTx/>
              <a:buSzTx/>
              <a:buFontTx/>
              <a:buNone/>
              <a:tabLst/>
            </a:pPr>
            <a:r>
              <a:rPr lang="fr-FR" sz="3200" b="1" dirty="0" err="1">
                <a:solidFill>
                  <a:schemeClr val="bg1"/>
                </a:solidFill>
              </a:rPr>
              <a:t>XGBoost</a:t>
            </a:r>
            <a:r>
              <a:rPr lang="fr-FR" sz="3200" b="1" dirty="0">
                <a:solidFill>
                  <a:schemeClr val="bg1"/>
                </a:solidFill>
              </a:rPr>
              <a:t>										   95,38%							94,83%	</a:t>
            </a:r>
            <a:endParaRPr kumimoji="0" lang="fr-FR" sz="3200" b="1" i="0" u="none" strike="noStrike" cap="none" spc="0" normalizeH="0" baseline="0" dirty="0">
              <a:ln>
                <a:noFill/>
              </a:ln>
              <a:solidFill>
                <a:schemeClr val="bg1"/>
              </a:solidFill>
              <a:effectLst/>
              <a:uFillTx/>
              <a:sym typeface="Helvetica Light"/>
            </a:endParaRPr>
          </a:p>
        </p:txBody>
      </p:sp>
      <p:sp>
        <p:nvSpPr>
          <p:cNvPr id="30" name="ZoneTexte 29">
            <a:extLst>
              <a:ext uri="{FF2B5EF4-FFF2-40B4-BE49-F238E27FC236}">
                <a16:creationId xmlns:a16="http://schemas.microsoft.com/office/drawing/2014/main" id="{ECA4B038-996A-714F-8D37-CC16AACEA0C9}"/>
              </a:ext>
            </a:extLst>
          </p:cNvPr>
          <p:cNvSpPr txBox="1"/>
          <p:nvPr/>
        </p:nvSpPr>
        <p:spPr>
          <a:xfrm>
            <a:off x="2584252" y="9327011"/>
            <a:ext cx="20381256" cy="853612"/>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825500" rtl="0" fontAlgn="auto" latinLnBrk="0" hangingPunct="0">
              <a:lnSpc>
                <a:spcPct val="100000"/>
              </a:lnSpc>
              <a:spcBef>
                <a:spcPts val="0"/>
              </a:spcBef>
              <a:spcAft>
                <a:spcPts val="0"/>
              </a:spcAft>
              <a:buClrTx/>
              <a:buSzTx/>
              <a:buFontTx/>
              <a:buNone/>
              <a:tabLst/>
            </a:pPr>
            <a:r>
              <a:rPr lang="fr-FR" sz="3200" b="1" dirty="0" err="1">
                <a:solidFill>
                  <a:schemeClr val="bg1"/>
                </a:solidFill>
              </a:rPr>
              <a:t>Random</a:t>
            </a:r>
            <a:r>
              <a:rPr lang="fr-FR" sz="3200" b="1" dirty="0">
                <a:solidFill>
                  <a:schemeClr val="bg1"/>
                </a:solidFill>
              </a:rPr>
              <a:t> Forest								   98,46% 							98,61%</a:t>
            </a:r>
            <a:endParaRPr kumimoji="0" lang="fr-FR" sz="3200" b="1" i="0" u="none" strike="noStrike" cap="none" spc="0" normalizeH="0" baseline="0" dirty="0">
              <a:ln>
                <a:noFill/>
              </a:ln>
              <a:solidFill>
                <a:schemeClr val="bg1"/>
              </a:solidFill>
              <a:effectLst/>
              <a:uFillTx/>
              <a:sym typeface="Helvetica Light"/>
            </a:endParaRPr>
          </a:p>
        </p:txBody>
      </p:sp>
      <p:sp>
        <p:nvSpPr>
          <p:cNvPr id="31" name="ZoneTexte 30">
            <a:extLst>
              <a:ext uri="{FF2B5EF4-FFF2-40B4-BE49-F238E27FC236}">
                <a16:creationId xmlns:a16="http://schemas.microsoft.com/office/drawing/2014/main" id="{19659120-6D63-9649-A337-41021B724CA3}"/>
              </a:ext>
            </a:extLst>
          </p:cNvPr>
          <p:cNvSpPr txBox="1"/>
          <p:nvPr/>
        </p:nvSpPr>
        <p:spPr>
          <a:xfrm>
            <a:off x="2584252" y="10586556"/>
            <a:ext cx="20381256" cy="853612"/>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825500" rtl="0" fontAlgn="auto" latinLnBrk="0" hangingPunct="0">
              <a:lnSpc>
                <a:spcPct val="100000"/>
              </a:lnSpc>
              <a:spcBef>
                <a:spcPts val="0"/>
              </a:spcBef>
              <a:spcAft>
                <a:spcPts val="0"/>
              </a:spcAft>
              <a:buClrTx/>
              <a:buSzTx/>
              <a:buFontTx/>
              <a:buNone/>
              <a:tabLst/>
            </a:pPr>
            <a:r>
              <a:rPr lang="fr-FR" sz="3200" b="1" dirty="0">
                <a:solidFill>
                  <a:schemeClr val="bg1"/>
                </a:solidFill>
              </a:rPr>
              <a:t>Gradient </a:t>
            </a:r>
            <a:r>
              <a:rPr lang="fr-FR" sz="3200" b="1" dirty="0" err="1">
                <a:solidFill>
                  <a:schemeClr val="bg1"/>
                </a:solidFill>
              </a:rPr>
              <a:t>Boosting</a:t>
            </a:r>
            <a:r>
              <a:rPr lang="fr-FR" sz="3200" b="1" dirty="0">
                <a:solidFill>
                  <a:schemeClr val="bg1"/>
                </a:solidFill>
              </a:rPr>
              <a:t>							   99,12								99,00%</a:t>
            </a:r>
            <a:endParaRPr kumimoji="0" lang="fr-FR" sz="3200" b="1" i="0" u="none" strike="noStrike" cap="none" spc="0" normalizeH="0" baseline="0" dirty="0">
              <a:ln>
                <a:noFill/>
              </a:ln>
              <a:solidFill>
                <a:schemeClr val="bg1"/>
              </a:solidFill>
              <a:effectLst/>
              <a:uFillTx/>
              <a:sym typeface="Helvetica Light"/>
            </a:endParaRPr>
          </a:p>
        </p:txBody>
      </p:sp>
      <p:sp>
        <p:nvSpPr>
          <p:cNvPr id="33" name="ZoneTexte 32">
            <a:extLst>
              <a:ext uri="{FF2B5EF4-FFF2-40B4-BE49-F238E27FC236}">
                <a16:creationId xmlns:a16="http://schemas.microsoft.com/office/drawing/2014/main" id="{011FC48D-E712-BE44-A80A-30759D9A38A7}"/>
              </a:ext>
            </a:extLst>
          </p:cNvPr>
          <p:cNvSpPr txBox="1"/>
          <p:nvPr/>
        </p:nvSpPr>
        <p:spPr>
          <a:xfrm>
            <a:off x="10641280" y="3066219"/>
            <a:ext cx="4267200" cy="766082"/>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r>
              <a:rPr lang="fr-FR" sz="2800" b="1" dirty="0">
                <a:solidFill>
                  <a:schemeClr val="tx1"/>
                </a:solidFill>
              </a:rPr>
              <a:t>Découpage aléatoire</a:t>
            </a:r>
          </a:p>
        </p:txBody>
      </p:sp>
      <p:sp>
        <p:nvSpPr>
          <p:cNvPr id="34" name="ZoneTexte 33">
            <a:extLst>
              <a:ext uri="{FF2B5EF4-FFF2-40B4-BE49-F238E27FC236}">
                <a16:creationId xmlns:a16="http://schemas.microsoft.com/office/drawing/2014/main" id="{75DCC200-F32A-B540-8625-38B3D7289B80}"/>
              </a:ext>
            </a:extLst>
          </p:cNvPr>
          <p:cNvSpPr txBox="1"/>
          <p:nvPr/>
        </p:nvSpPr>
        <p:spPr>
          <a:xfrm>
            <a:off x="17737018" y="3066219"/>
            <a:ext cx="4267200" cy="766082"/>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r>
              <a:rPr lang="fr-FR" sz="2800" b="1" dirty="0">
                <a:solidFill>
                  <a:schemeClr val="tx1"/>
                </a:solidFill>
              </a:rPr>
              <a:t>Découpage temporel</a:t>
            </a:r>
          </a:p>
        </p:txBody>
      </p:sp>
      <p:sp>
        <p:nvSpPr>
          <p:cNvPr id="4" name="Ellipse 3">
            <a:extLst>
              <a:ext uri="{FF2B5EF4-FFF2-40B4-BE49-F238E27FC236}">
                <a16:creationId xmlns:a16="http://schemas.microsoft.com/office/drawing/2014/main" id="{6D33466F-0C38-2C4D-B3D7-FDE4DAF289F2}"/>
              </a:ext>
            </a:extLst>
          </p:cNvPr>
          <p:cNvSpPr/>
          <p:nvPr/>
        </p:nvSpPr>
        <p:spPr>
          <a:xfrm>
            <a:off x="11234057" y="10180623"/>
            <a:ext cx="2383972" cy="1665476"/>
          </a:xfrm>
          <a:prstGeom prst="ellipse">
            <a:avLst/>
          </a:prstGeom>
          <a:noFill/>
          <a:ln w="12700" cap="flat">
            <a:solidFill>
              <a:schemeClr val="accent5"/>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Ellipse 15">
            <a:extLst>
              <a:ext uri="{FF2B5EF4-FFF2-40B4-BE49-F238E27FC236}">
                <a16:creationId xmlns:a16="http://schemas.microsoft.com/office/drawing/2014/main" id="{298A954C-9BE1-BF40-A12B-33DD79BDF5BB}"/>
              </a:ext>
            </a:extLst>
          </p:cNvPr>
          <p:cNvSpPr/>
          <p:nvPr/>
        </p:nvSpPr>
        <p:spPr>
          <a:xfrm>
            <a:off x="18678632" y="10180623"/>
            <a:ext cx="2383972" cy="1665476"/>
          </a:xfrm>
          <a:prstGeom prst="ellipse">
            <a:avLst/>
          </a:prstGeom>
          <a:noFill/>
          <a:ln w="12700" cap="flat">
            <a:solidFill>
              <a:schemeClr val="accent5"/>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
        <p:nvSpPr>
          <p:cNvPr id="3" name="Espace réservé du numéro de diapositive 2">
            <a:extLst>
              <a:ext uri="{FF2B5EF4-FFF2-40B4-BE49-F238E27FC236}">
                <a16:creationId xmlns:a16="http://schemas.microsoft.com/office/drawing/2014/main" id="{3BD56886-9918-494D-AC97-5FA27BCB51D7}"/>
              </a:ext>
            </a:extLst>
          </p:cNvPr>
          <p:cNvSpPr>
            <a:spLocks noGrp="1"/>
          </p:cNvSpPr>
          <p:nvPr>
            <p:ph type="sldNum" sz="quarter" idx="2"/>
          </p:nvPr>
        </p:nvSpPr>
        <p:spPr/>
        <p:txBody>
          <a:bodyPr/>
          <a:lstStyle/>
          <a:p>
            <a:fld id="{86CB4B4D-7CA3-9044-876B-883B54F8677D}" type="slidenum">
              <a:rPr lang="fr-RE" smtClean="0"/>
              <a:t>25</a:t>
            </a:fld>
            <a:endParaRPr lang="fr-RE" dirty="0"/>
          </a:p>
        </p:txBody>
      </p:sp>
    </p:spTree>
    <p:extLst>
      <p:ext uri="{BB962C8B-B14F-4D97-AF65-F5344CB8AC3E}">
        <p14:creationId xmlns:p14="http://schemas.microsoft.com/office/powerpoint/2010/main" val="57083569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du modèle final</a:t>
            </a:r>
          </a:p>
        </p:txBody>
      </p:sp>
      <p:sp>
        <p:nvSpPr>
          <p:cNvPr id="4" name="Espace réservé du texte 3"/>
          <p:cNvSpPr>
            <a:spLocks noGrp="1"/>
          </p:cNvSpPr>
          <p:nvPr>
            <p:ph type="body" idx="1"/>
          </p:nvPr>
        </p:nvSpPr>
        <p:spPr>
          <a:xfrm>
            <a:off x="831271" y="3463637"/>
            <a:ext cx="22887710" cy="5126182"/>
          </a:xfrm>
        </p:spPr>
        <p:txBody>
          <a:bodyPr>
            <a:noAutofit/>
          </a:bodyPr>
          <a:lstStyle/>
          <a:p>
            <a:endParaRPr lang="fr-FR" sz="4000" b="1" dirty="0">
              <a:latin typeface="+mj-lt"/>
            </a:endParaRPr>
          </a:p>
          <a:p>
            <a:endParaRPr lang="fr-FR" sz="4000" b="1" dirty="0">
              <a:latin typeface="+mj-lt"/>
            </a:endParaRPr>
          </a:p>
        </p:txBody>
      </p:sp>
      <p:sp>
        <p:nvSpPr>
          <p:cNvPr id="5" name="Espace réservé du texte 3">
            <a:extLst>
              <a:ext uri="{FF2B5EF4-FFF2-40B4-BE49-F238E27FC236}">
                <a16:creationId xmlns:a16="http://schemas.microsoft.com/office/drawing/2014/main" id="{F4D671E2-B144-6E4B-B6B4-E758A4AF06C7}"/>
              </a:ext>
            </a:extLst>
          </p:cNvPr>
          <p:cNvSpPr txBox="1">
            <a:spLocks/>
          </p:cNvSpPr>
          <p:nvPr/>
        </p:nvSpPr>
        <p:spPr>
          <a:xfrm>
            <a:off x="1689100" y="2603500"/>
            <a:ext cx="19296380"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4000" dirty="0"/>
              <a:t>Validation des résultats par le test avec la base clients non utilisée pour le </a:t>
            </a:r>
            <a:r>
              <a:rPr lang="fr-FR" sz="4000" dirty="0" err="1"/>
              <a:t>clustering</a:t>
            </a:r>
            <a:r>
              <a:rPr lang="fr-FR" sz="4000" dirty="0"/>
              <a:t>.</a:t>
            </a:r>
          </a:p>
          <a:p>
            <a:pPr>
              <a:spcBef>
                <a:spcPts val="1200"/>
              </a:spcBef>
              <a:spcAft>
                <a:spcPts val="1200"/>
              </a:spcAft>
              <a:buSzTx/>
              <a:buFont typeface="Wingdings" pitchFamily="2" charset="2"/>
              <a:buChar char="q"/>
            </a:pPr>
            <a:r>
              <a:rPr lang="fr-FR" sz="4000" dirty="0"/>
              <a:t>Choix de l’algorithme qui donne le meilleur score : Gradient </a:t>
            </a:r>
            <a:r>
              <a:rPr lang="fr-FR" sz="4000" dirty="0" err="1"/>
              <a:t>Boosting</a:t>
            </a:r>
            <a:endParaRPr lang="fr-FR" sz="4000" dirty="0"/>
          </a:p>
          <a:p>
            <a:pPr>
              <a:spcBef>
                <a:spcPts val="1200"/>
              </a:spcBef>
              <a:spcAft>
                <a:spcPts val="1200"/>
              </a:spcAft>
              <a:buSzTx/>
              <a:buFont typeface="Wingdings" pitchFamily="2" charset="2"/>
              <a:buChar char="q"/>
            </a:pPr>
            <a:r>
              <a:rPr lang="fr-FR" sz="4000" dirty="0"/>
              <a:t>Implémentation au niveau d’un module python qui prend en entrée un fichier Excel de transactions clients et génère en sortie un fichier Excel qui prédit la catégorie des clients.</a:t>
            </a:r>
          </a:p>
        </p:txBody>
      </p:sp>
      <p:sp>
        <p:nvSpPr>
          <p:cNvPr id="3" name="ZoneTexte 2">
            <a:extLst>
              <a:ext uri="{FF2B5EF4-FFF2-40B4-BE49-F238E27FC236}">
                <a16:creationId xmlns:a16="http://schemas.microsoft.com/office/drawing/2014/main" id="{39552C98-77B8-7449-A033-13606FE5AAA7}"/>
              </a:ext>
            </a:extLst>
          </p:cNvPr>
          <p:cNvSpPr txBox="1"/>
          <p:nvPr/>
        </p:nvSpPr>
        <p:spPr>
          <a:xfrm>
            <a:off x="0" y="9113983"/>
            <a:ext cx="24384000"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fr-FR" sz="3600" b="0" i="0" u="none" strike="noStrike" cap="none" spc="0" normalizeH="0" baseline="0" dirty="0">
                <a:ln>
                  <a:noFill/>
                </a:ln>
                <a:solidFill>
                  <a:srgbClr val="000000"/>
                </a:solidFill>
                <a:effectLst/>
                <a:uFillTx/>
                <a:latin typeface="+mn-lt"/>
                <a:ea typeface="+mn-ea"/>
                <a:cs typeface="+mn-cs"/>
                <a:sym typeface="Helvetica Light"/>
              </a:rPr>
              <a:t>Les sources </a:t>
            </a:r>
            <a:r>
              <a:rPr lang="fr-FR" sz="3600" dirty="0"/>
              <a:t>sont disponibles ici </a:t>
            </a:r>
            <a:r>
              <a:rPr lang="fr-FR" dirty="0"/>
              <a:t>: </a:t>
            </a:r>
            <a:r>
              <a:rPr lang="fr-FR" sz="4400" dirty="0">
                <a:hlinkClick r:id="rId3"/>
              </a:rPr>
              <a:t>https://github.com/makboulhoussen/projet5</a:t>
            </a:r>
            <a:endParaRPr lang="fr-FR" sz="4400" dirty="0"/>
          </a:p>
          <a:p>
            <a:r>
              <a:rPr lang="fr-FR" dirty="0"/>
              <a:t> </a:t>
            </a:r>
            <a:endParaRPr kumimoji="0" lang="fr-FR"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6" name="Espace réservé du numéro de diapositive 5">
            <a:extLst>
              <a:ext uri="{FF2B5EF4-FFF2-40B4-BE49-F238E27FC236}">
                <a16:creationId xmlns:a16="http://schemas.microsoft.com/office/drawing/2014/main" id="{5815E656-BCC0-F44B-9137-C0A15F4F5705}"/>
              </a:ext>
            </a:extLst>
          </p:cNvPr>
          <p:cNvSpPr>
            <a:spLocks noGrp="1"/>
          </p:cNvSpPr>
          <p:nvPr>
            <p:ph type="sldNum" sz="quarter" idx="2"/>
          </p:nvPr>
        </p:nvSpPr>
        <p:spPr/>
        <p:txBody>
          <a:bodyPr/>
          <a:lstStyle/>
          <a:p>
            <a:fld id="{86CB4B4D-7CA3-9044-876B-883B54F8677D}" type="slidenum">
              <a:rPr lang="fr-RE" smtClean="0"/>
              <a:t>26</a:t>
            </a:fld>
            <a:endParaRPr lang="fr-RE" dirty="0"/>
          </a:p>
        </p:txBody>
      </p:sp>
    </p:spTree>
    <p:extLst>
      <p:ext uri="{BB962C8B-B14F-4D97-AF65-F5344CB8AC3E}">
        <p14:creationId xmlns:p14="http://schemas.microsoft.com/office/powerpoint/2010/main" val="8226341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Présentation de l’algorithme Gradient </a:t>
            </a:r>
            <a:r>
              <a:rPr lang="fr-FR" dirty="0" err="1"/>
              <a:t>Boosting</a:t>
            </a:r>
            <a:endParaRPr dirty="0"/>
          </a:p>
        </p:txBody>
      </p:sp>
      <p:sp>
        <p:nvSpPr>
          <p:cNvPr id="2" name="Espace réservé du numéro de diapositive 1">
            <a:extLst>
              <a:ext uri="{FF2B5EF4-FFF2-40B4-BE49-F238E27FC236}">
                <a16:creationId xmlns:a16="http://schemas.microsoft.com/office/drawing/2014/main" id="{24F82759-7CA9-4046-80A5-FE85C44B3060}"/>
              </a:ext>
            </a:extLst>
          </p:cNvPr>
          <p:cNvSpPr>
            <a:spLocks noGrp="1"/>
          </p:cNvSpPr>
          <p:nvPr>
            <p:ph type="sldNum" sz="quarter" idx="2"/>
          </p:nvPr>
        </p:nvSpPr>
        <p:spPr/>
        <p:txBody>
          <a:bodyPr/>
          <a:lstStyle/>
          <a:p>
            <a:fld id="{86CB4B4D-7CA3-9044-876B-883B54F8677D}" type="slidenum">
              <a:rPr lang="fr-RE" smtClean="0"/>
              <a:t>27</a:t>
            </a:fld>
            <a:endParaRPr lang="fr-RE"/>
          </a:p>
        </p:txBody>
      </p:sp>
    </p:spTree>
    <p:extLst>
      <p:ext uri="{BB962C8B-B14F-4D97-AF65-F5344CB8AC3E}">
        <p14:creationId xmlns:p14="http://schemas.microsoft.com/office/powerpoint/2010/main" val="385916613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méthodes ensemblistes</a:t>
            </a:r>
          </a:p>
        </p:txBody>
      </p:sp>
      <p:sp>
        <p:nvSpPr>
          <p:cNvPr id="4" name="Espace réservé du texte 3"/>
          <p:cNvSpPr>
            <a:spLocks noGrp="1"/>
          </p:cNvSpPr>
          <p:nvPr>
            <p:ph type="body" idx="1"/>
          </p:nvPr>
        </p:nvSpPr>
        <p:spPr>
          <a:xfrm>
            <a:off x="787989" y="2568442"/>
            <a:ext cx="14007888" cy="9422468"/>
          </a:xfrm>
        </p:spPr>
        <p:txBody>
          <a:bodyPr>
            <a:noAutofit/>
          </a:bodyPr>
          <a:lstStyle/>
          <a:p>
            <a:r>
              <a:rPr lang="fr-FR" sz="4000" dirty="0">
                <a:latin typeface="Helvetica Neue" panose="02000503000000020004" pitchFamily="2" charset="0"/>
                <a:ea typeface="Helvetica Neue" panose="02000503000000020004" pitchFamily="2" charset="0"/>
                <a:cs typeface="Helvetica Neue" panose="02000503000000020004" pitchFamily="2" charset="0"/>
              </a:rPr>
              <a:t>Combinaison des résultats de plusieurs modèles pour faire la prédiction finale</a:t>
            </a:r>
          </a:p>
          <a:p>
            <a:r>
              <a:rPr lang="fr-FR" sz="4000" dirty="0">
                <a:latin typeface="Helvetica Neue" panose="02000503000000020004" pitchFamily="2" charset="0"/>
                <a:ea typeface="Helvetica Neue" panose="02000503000000020004" pitchFamily="2" charset="0"/>
                <a:cs typeface="Helvetica Neue" panose="02000503000000020004" pitchFamily="2" charset="0"/>
              </a:rPr>
              <a:t>Concept : meilleure prédiction à partir d’une combinaison intelligente des résultats de plusieurs modèles plutôt que d’un seul</a:t>
            </a:r>
          </a:p>
          <a:p>
            <a:r>
              <a:rPr lang="fr-FR" sz="4000" dirty="0">
                <a:latin typeface="Helvetica Neue" panose="02000503000000020004" pitchFamily="2" charset="0"/>
                <a:ea typeface="Helvetica Neue" panose="02000503000000020004" pitchFamily="2" charset="0"/>
                <a:cs typeface="Helvetica Neue" panose="02000503000000020004" pitchFamily="2" charset="0"/>
              </a:rPr>
              <a:t>Permettent de réduire le biais et la variance des prédictions</a:t>
            </a:r>
          </a:p>
          <a:p>
            <a:r>
              <a:rPr lang="fr-FR" sz="4000" dirty="0">
                <a:latin typeface="Helvetica Neue" panose="02000503000000020004" pitchFamily="2" charset="0"/>
                <a:ea typeface="Helvetica Neue" panose="02000503000000020004" pitchFamily="2" charset="0"/>
                <a:cs typeface="Helvetica Neue" panose="02000503000000020004" pitchFamily="2" charset="0"/>
              </a:rPr>
              <a:t>Classées en 2 familles : </a:t>
            </a:r>
          </a:p>
          <a:p>
            <a:pPr marL="1270000" lvl="2">
              <a:spcBef>
                <a:spcPts val="1200"/>
              </a:spcBef>
              <a:spcAft>
                <a:spcPts val="600"/>
              </a:spcAft>
              <a:buFont typeface="Arial" panose="020B0604020202020204" pitchFamily="34" charset="0"/>
              <a:buChar char="•"/>
            </a:pPr>
            <a:r>
              <a:rPr lang="fr-RE" sz="4000" dirty="0">
                <a:latin typeface="Helvetica Neue" panose="02000503000000020004" pitchFamily="2" charset="0"/>
                <a:ea typeface="Helvetica Neue" panose="02000503000000020004" pitchFamily="2" charset="0"/>
                <a:cs typeface="Helvetica Neue" panose="02000503000000020004" pitchFamily="2" charset="0"/>
              </a:rPr>
              <a:t>celles qui fonctionnent en parallèle</a:t>
            </a:r>
          </a:p>
          <a:p>
            <a:pPr marL="1270000" lvl="2">
              <a:spcBef>
                <a:spcPts val="1200"/>
              </a:spcBef>
              <a:spcAft>
                <a:spcPts val="1200"/>
              </a:spcAft>
              <a:buFont typeface="Arial" panose="020B0604020202020204" pitchFamily="34" charset="0"/>
              <a:buChar char="•"/>
            </a:pPr>
            <a:r>
              <a:rPr lang="fr-RE" sz="4000" dirty="0">
                <a:latin typeface="Helvetica Neue" panose="02000503000000020004" pitchFamily="2" charset="0"/>
                <a:ea typeface="Helvetica Neue" panose="02000503000000020004" pitchFamily="2" charset="0"/>
                <a:cs typeface="Helvetica Neue" panose="02000503000000020004" pitchFamily="2" charset="0"/>
              </a:rPr>
              <a:t>celles qui fonctionnent en mode séquentiel</a:t>
            </a:r>
            <a:endParaRPr lang="fr-R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Espace réservé du numéro de diapositive 2">
            <a:extLst>
              <a:ext uri="{FF2B5EF4-FFF2-40B4-BE49-F238E27FC236}">
                <a16:creationId xmlns:a16="http://schemas.microsoft.com/office/drawing/2014/main" id="{7E41DB34-331A-324C-97C5-A43890E29BFB}"/>
              </a:ext>
            </a:extLst>
          </p:cNvPr>
          <p:cNvSpPr>
            <a:spLocks noGrp="1"/>
          </p:cNvSpPr>
          <p:nvPr>
            <p:ph type="sldNum" sz="quarter" idx="2"/>
          </p:nvPr>
        </p:nvSpPr>
        <p:spPr/>
        <p:txBody>
          <a:bodyPr/>
          <a:lstStyle/>
          <a:p>
            <a:fld id="{86CB4B4D-7CA3-9044-876B-883B54F8677D}" type="slidenum">
              <a:rPr lang="fr-RE" smtClean="0"/>
              <a:t>28</a:t>
            </a:fld>
            <a:endParaRPr lang="fr-RE" dirty="0"/>
          </a:p>
        </p:txBody>
      </p:sp>
      <p:grpSp>
        <p:nvGrpSpPr>
          <p:cNvPr id="46" name="Groupe 45">
            <a:extLst>
              <a:ext uri="{FF2B5EF4-FFF2-40B4-BE49-F238E27FC236}">
                <a16:creationId xmlns:a16="http://schemas.microsoft.com/office/drawing/2014/main" id="{02484338-F925-DD48-A7CA-A90D9D4DFBF1}"/>
              </a:ext>
            </a:extLst>
          </p:cNvPr>
          <p:cNvGrpSpPr/>
          <p:nvPr/>
        </p:nvGrpSpPr>
        <p:grpSpPr>
          <a:xfrm>
            <a:off x="15549880" y="4080382"/>
            <a:ext cx="8310880" cy="7123579"/>
            <a:chOff x="15824200" y="6092062"/>
            <a:chExt cx="8310880" cy="7123579"/>
          </a:xfrm>
        </p:grpSpPr>
        <p:sp>
          <p:nvSpPr>
            <p:cNvPr id="6" name="Ellipse 5">
              <a:extLst>
                <a:ext uri="{FF2B5EF4-FFF2-40B4-BE49-F238E27FC236}">
                  <a16:creationId xmlns:a16="http://schemas.microsoft.com/office/drawing/2014/main" id="{58FA1ED8-CE31-8C43-8E83-108A731D6261}"/>
                </a:ext>
              </a:extLst>
            </p:cNvPr>
            <p:cNvSpPr/>
            <p:nvPr/>
          </p:nvSpPr>
          <p:spPr>
            <a:xfrm>
              <a:off x="18262600" y="6092062"/>
              <a:ext cx="3683000" cy="1182965"/>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mn-lt"/>
                  <a:ea typeface="+mn-ea"/>
                  <a:cs typeface="+mn-cs"/>
                  <a:sym typeface="Helvetica Light"/>
                </a:rPr>
                <a:t>Données entrainement</a:t>
              </a:r>
            </a:p>
          </p:txBody>
        </p:sp>
        <p:sp>
          <p:nvSpPr>
            <p:cNvPr id="7" name="Ellipse 6">
              <a:extLst>
                <a:ext uri="{FF2B5EF4-FFF2-40B4-BE49-F238E27FC236}">
                  <a16:creationId xmlns:a16="http://schemas.microsoft.com/office/drawing/2014/main" id="{2C444F7F-3FCD-3241-BD82-243F7F38B321}"/>
                </a:ext>
              </a:extLst>
            </p:cNvPr>
            <p:cNvSpPr/>
            <p:nvPr/>
          </p:nvSpPr>
          <p:spPr>
            <a:xfrm>
              <a:off x="15824200" y="7936465"/>
              <a:ext cx="2189480" cy="663615"/>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mn-lt"/>
                  <a:ea typeface="+mn-ea"/>
                  <a:cs typeface="+mn-cs"/>
                  <a:sym typeface="Helvetica Light"/>
                </a:rPr>
                <a:t>Data 1</a:t>
              </a:r>
            </a:p>
          </p:txBody>
        </p:sp>
        <p:sp>
          <p:nvSpPr>
            <p:cNvPr id="8" name="Ellipse 7">
              <a:extLst>
                <a:ext uri="{FF2B5EF4-FFF2-40B4-BE49-F238E27FC236}">
                  <a16:creationId xmlns:a16="http://schemas.microsoft.com/office/drawing/2014/main" id="{2A9565D2-9BD0-A04E-A2E9-44436FC63091}"/>
                </a:ext>
              </a:extLst>
            </p:cNvPr>
            <p:cNvSpPr/>
            <p:nvPr/>
          </p:nvSpPr>
          <p:spPr>
            <a:xfrm>
              <a:off x="18262600" y="7936464"/>
              <a:ext cx="2189480" cy="663615"/>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mn-lt"/>
                  <a:ea typeface="+mn-ea"/>
                  <a:cs typeface="+mn-cs"/>
                  <a:sym typeface="Helvetica Light"/>
                </a:rPr>
                <a:t>Data 2</a:t>
              </a:r>
            </a:p>
          </p:txBody>
        </p:sp>
        <p:sp>
          <p:nvSpPr>
            <p:cNvPr id="9" name="Ellipse 8">
              <a:extLst>
                <a:ext uri="{FF2B5EF4-FFF2-40B4-BE49-F238E27FC236}">
                  <a16:creationId xmlns:a16="http://schemas.microsoft.com/office/drawing/2014/main" id="{DEC5C0F6-B246-B64B-B81D-5464AC579A34}"/>
                </a:ext>
              </a:extLst>
            </p:cNvPr>
            <p:cNvSpPr/>
            <p:nvPr/>
          </p:nvSpPr>
          <p:spPr>
            <a:xfrm>
              <a:off x="21945600" y="7903625"/>
              <a:ext cx="2189480" cy="663615"/>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mn-lt"/>
                  <a:ea typeface="+mn-ea"/>
                  <a:cs typeface="+mn-cs"/>
                  <a:sym typeface="Helvetica Light"/>
                </a:rPr>
                <a:t>Data M</a:t>
              </a:r>
            </a:p>
          </p:txBody>
        </p:sp>
        <p:sp>
          <p:nvSpPr>
            <p:cNvPr id="10" name="Rectangle à coins arrondis 9">
              <a:extLst>
                <a:ext uri="{FF2B5EF4-FFF2-40B4-BE49-F238E27FC236}">
                  <a16:creationId xmlns:a16="http://schemas.microsoft.com/office/drawing/2014/main" id="{5D248984-13C7-A049-9F37-7F80C22B6DF6}"/>
                </a:ext>
              </a:extLst>
            </p:cNvPr>
            <p:cNvSpPr/>
            <p:nvPr/>
          </p:nvSpPr>
          <p:spPr>
            <a:xfrm>
              <a:off x="15958820" y="9291356"/>
              <a:ext cx="1920240" cy="522129"/>
            </a:xfrm>
            <a:prstGeom prst="roundRect">
              <a:avLst/>
            </a:prstGeom>
            <a:solidFill>
              <a:schemeClr val="tx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rgbClr val="FFFFFF"/>
                  </a:solidFill>
                  <a:effectLst/>
                  <a:uFillTx/>
                  <a:latin typeface="+mn-lt"/>
                  <a:ea typeface="+mn-ea"/>
                  <a:cs typeface="+mn-cs"/>
                  <a:sym typeface="Helvetica Light"/>
                </a:rPr>
                <a:t>Apprenant 1</a:t>
              </a:r>
            </a:p>
          </p:txBody>
        </p:sp>
        <p:sp>
          <p:nvSpPr>
            <p:cNvPr id="11" name="Rectangle à coins arrondis 10">
              <a:extLst>
                <a:ext uri="{FF2B5EF4-FFF2-40B4-BE49-F238E27FC236}">
                  <a16:creationId xmlns:a16="http://schemas.microsoft.com/office/drawing/2014/main" id="{DF5EEE3D-FFD8-0041-A6D6-52EDD11DBDB7}"/>
                </a:ext>
              </a:extLst>
            </p:cNvPr>
            <p:cNvSpPr/>
            <p:nvPr/>
          </p:nvSpPr>
          <p:spPr>
            <a:xfrm>
              <a:off x="18531840" y="9291356"/>
              <a:ext cx="1920240" cy="522129"/>
            </a:xfrm>
            <a:prstGeom prst="roundRect">
              <a:avLst/>
            </a:prstGeom>
            <a:solidFill>
              <a:schemeClr val="tx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rgbClr val="FFFFFF"/>
                  </a:solidFill>
                  <a:effectLst/>
                  <a:uFillTx/>
                  <a:latin typeface="+mn-lt"/>
                  <a:ea typeface="+mn-ea"/>
                  <a:cs typeface="+mn-cs"/>
                  <a:sym typeface="Helvetica Light"/>
                </a:rPr>
                <a:t>Apprenant 2</a:t>
              </a:r>
            </a:p>
          </p:txBody>
        </p:sp>
        <p:sp>
          <p:nvSpPr>
            <p:cNvPr id="12" name="Rectangle à coins arrondis 11">
              <a:extLst>
                <a:ext uri="{FF2B5EF4-FFF2-40B4-BE49-F238E27FC236}">
                  <a16:creationId xmlns:a16="http://schemas.microsoft.com/office/drawing/2014/main" id="{FD72E5F0-030A-A044-A620-396E871B2B9A}"/>
                </a:ext>
              </a:extLst>
            </p:cNvPr>
            <p:cNvSpPr/>
            <p:nvPr/>
          </p:nvSpPr>
          <p:spPr>
            <a:xfrm>
              <a:off x="21945600" y="9291356"/>
              <a:ext cx="2161540" cy="522129"/>
            </a:xfrm>
            <a:prstGeom prst="roundRect">
              <a:avLst/>
            </a:prstGeom>
            <a:solidFill>
              <a:schemeClr val="tx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rgbClr val="FFFFFF"/>
                  </a:solidFill>
                  <a:effectLst/>
                  <a:uFillTx/>
                  <a:latin typeface="+mn-lt"/>
                  <a:ea typeface="+mn-ea"/>
                  <a:cs typeface="+mn-cs"/>
                  <a:sym typeface="Helvetica Light"/>
                </a:rPr>
                <a:t>Apprenant M</a:t>
              </a:r>
            </a:p>
          </p:txBody>
        </p:sp>
        <p:sp>
          <p:nvSpPr>
            <p:cNvPr id="13" name="Rectangle 12">
              <a:extLst>
                <a:ext uri="{FF2B5EF4-FFF2-40B4-BE49-F238E27FC236}">
                  <a16:creationId xmlns:a16="http://schemas.microsoft.com/office/drawing/2014/main" id="{0E4C2C26-40D2-5544-9ACD-5B99F7FA60E1}"/>
                </a:ext>
              </a:extLst>
            </p:cNvPr>
            <p:cNvSpPr/>
            <p:nvPr/>
          </p:nvSpPr>
          <p:spPr>
            <a:xfrm>
              <a:off x="15958820" y="10615337"/>
              <a:ext cx="1920240" cy="626468"/>
            </a:xfrm>
            <a:prstGeom prst="rect">
              <a:avLst/>
            </a:prstGeom>
            <a:solidFill>
              <a:schemeClr val="accent1">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chemeClr val="tx1"/>
                  </a:solidFill>
                  <a:effectLst/>
                  <a:uFillTx/>
                  <a:latin typeface="+mn-lt"/>
                  <a:ea typeface="+mn-ea"/>
                  <a:cs typeface="+mn-cs"/>
                  <a:sym typeface="Helvetica Light"/>
                </a:rPr>
                <a:t>Modèle 1</a:t>
              </a:r>
            </a:p>
          </p:txBody>
        </p:sp>
        <p:sp>
          <p:nvSpPr>
            <p:cNvPr id="14" name="Rectangle 13">
              <a:extLst>
                <a:ext uri="{FF2B5EF4-FFF2-40B4-BE49-F238E27FC236}">
                  <a16:creationId xmlns:a16="http://schemas.microsoft.com/office/drawing/2014/main" id="{CC1D8453-1FC5-CF43-BFCD-9C6AC7D729DA}"/>
                </a:ext>
              </a:extLst>
            </p:cNvPr>
            <p:cNvSpPr/>
            <p:nvPr/>
          </p:nvSpPr>
          <p:spPr>
            <a:xfrm>
              <a:off x="22124670" y="10637430"/>
              <a:ext cx="1920240" cy="626468"/>
            </a:xfrm>
            <a:prstGeom prst="rect">
              <a:avLst/>
            </a:prstGeom>
            <a:solidFill>
              <a:schemeClr val="accent1">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chemeClr val="tx1"/>
                  </a:solidFill>
                  <a:effectLst/>
                  <a:uFillTx/>
                  <a:latin typeface="+mn-lt"/>
                  <a:ea typeface="+mn-ea"/>
                  <a:cs typeface="+mn-cs"/>
                  <a:sym typeface="Helvetica Light"/>
                </a:rPr>
                <a:t>Modèle M</a:t>
              </a:r>
            </a:p>
          </p:txBody>
        </p:sp>
        <p:sp>
          <p:nvSpPr>
            <p:cNvPr id="15" name="Rectangle 14">
              <a:extLst>
                <a:ext uri="{FF2B5EF4-FFF2-40B4-BE49-F238E27FC236}">
                  <a16:creationId xmlns:a16="http://schemas.microsoft.com/office/drawing/2014/main" id="{1BA8471C-0F9B-314E-9322-CBAC952370E4}"/>
                </a:ext>
              </a:extLst>
            </p:cNvPr>
            <p:cNvSpPr/>
            <p:nvPr/>
          </p:nvSpPr>
          <p:spPr>
            <a:xfrm>
              <a:off x="18531840" y="10637430"/>
              <a:ext cx="1920240" cy="626468"/>
            </a:xfrm>
            <a:prstGeom prst="rect">
              <a:avLst/>
            </a:prstGeom>
            <a:solidFill>
              <a:schemeClr val="accent1">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chemeClr val="tx1"/>
                  </a:solidFill>
                  <a:effectLst/>
                  <a:uFillTx/>
                  <a:latin typeface="+mn-lt"/>
                  <a:ea typeface="+mn-ea"/>
                  <a:cs typeface="+mn-cs"/>
                  <a:sym typeface="Helvetica Light"/>
                </a:rPr>
                <a:t>Modèle 2</a:t>
              </a:r>
            </a:p>
          </p:txBody>
        </p:sp>
        <p:sp>
          <p:nvSpPr>
            <p:cNvPr id="16" name="Rectangle avec un coin diagonal rogné 15">
              <a:extLst>
                <a:ext uri="{FF2B5EF4-FFF2-40B4-BE49-F238E27FC236}">
                  <a16:creationId xmlns:a16="http://schemas.microsoft.com/office/drawing/2014/main" id="{7D606137-F2FB-BB42-B62F-A30E653169CE}"/>
                </a:ext>
              </a:extLst>
            </p:cNvPr>
            <p:cNvSpPr/>
            <p:nvPr/>
          </p:nvSpPr>
          <p:spPr>
            <a:xfrm>
              <a:off x="18262600" y="12025968"/>
              <a:ext cx="2316480" cy="563205"/>
            </a:xfrm>
            <a:prstGeom prst="snip2Diag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rgbClr val="FFFFFF"/>
                  </a:solidFill>
                  <a:effectLst/>
                  <a:uFillTx/>
                  <a:latin typeface="+mn-lt"/>
                  <a:ea typeface="+mn-ea"/>
                  <a:cs typeface="+mn-cs"/>
                  <a:sym typeface="Helvetica Light"/>
                </a:rPr>
                <a:t>Combinaison</a:t>
              </a:r>
            </a:p>
          </p:txBody>
        </p:sp>
        <p:sp>
          <p:nvSpPr>
            <p:cNvPr id="17" name="Rectangle 16">
              <a:extLst>
                <a:ext uri="{FF2B5EF4-FFF2-40B4-BE49-F238E27FC236}">
                  <a16:creationId xmlns:a16="http://schemas.microsoft.com/office/drawing/2014/main" id="{A4D0F32A-81AC-604E-AD26-DDAB4D4EA245}"/>
                </a:ext>
              </a:extLst>
            </p:cNvPr>
            <p:cNvSpPr/>
            <p:nvPr/>
          </p:nvSpPr>
          <p:spPr>
            <a:xfrm>
              <a:off x="21405486" y="12589173"/>
              <a:ext cx="1920240" cy="626468"/>
            </a:xfrm>
            <a:prstGeom prst="rect">
              <a:avLst/>
            </a:prstGeom>
            <a:solidFill>
              <a:schemeClr val="accent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bg1"/>
                  </a:solidFill>
                  <a:effectLst/>
                  <a:uFillTx/>
                  <a:latin typeface="+mn-lt"/>
                  <a:ea typeface="+mn-ea"/>
                  <a:cs typeface="+mn-cs"/>
                  <a:sym typeface="Helvetica Light"/>
                </a:rPr>
                <a:t>Modèle final</a:t>
              </a:r>
            </a:p>
          </p:txBody>
        </p:sp>
        <p:cxnSp>
          <p:nvCxnSpPr>
            <p:cNvPr id="19" name="Connecteur droit avec flèche 18">
              <a:extLst>
                <a:ext uri="{FF2B5EF4-FFF2-40B4-BE49-F238E27FC236}">
                  <a16:creationId xmlns:a16="http://schemas.microsoft.com/office/drawing/2014/main" id="{0F6AA773-815B-574F-899A-D7A43B873CD0}"/>
                </a:ext>
              </a:extLst>
            </p:cNvPr>
            <p:cNvCxnSpPr>
              <a:cxnSpLocks/>
            </p:cNvCxnSpPr>
            <p:nvPr/>
          </p:nvCxnSpPr>
          <p:spPr>
            <a:xfrm flipH="1">
              <a:off x="16918940" y="7368069"/>
              <a:ext cx="3185160" cy="53555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Connecteur droit avec flèche 19">
              <a:extLst>
                <a:ext uri="{FF2B5EF4-FFF2-40B4-BE49-F238E27FC236}">
                  <a16:creationId xmlns:a16="http://schemas.microsoft.com/office/drawing/2014/main" id="{D8FBF7F9-D629-EB41-8B8E-EFE9F2F036FD}"/>
                </a:ext>
              </a:extLst>
            </p:cNvPr>
            <p:cNvCxnSpPr>
              <a:cxnSpLocks/>
            </p:cNvCxnSpPr>
            <p:nvPr/>
          </p:nvCxnSpPr>
          <p:spPr>
            <a:xfrm>
              <a:off x="20104100" y="7344189"/>
              <a:ext cx="2787241" cy="55943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Connecteur droit avec flèche 23">
              <a:extLst>
                <a:ext uri="{FF2B5EF4-FFF2-40B4-BE49-F238E27FC236}">
                  <a16:creationId xmlns:a16="http://schemas.microsoft.com/office/drawing/2014/main" id="{77E8699D-D340-684E-B613-FACDFE774D31}"/>
                </a:ext>
              </a:extLst>
            </p:cNvPr>
            <p:cNvCxnSpPr>
              <a:cxnSpLocks/>
            </p:cNvCxnSpPr>
            <p:nvPr/>
          </p:nvCxnSpPr>
          <p:spPr>
            <a:xfrm flipH="1">
              <a:off x="19392039" y="7344189"/>
              <a:ext cx="712062" cy="54635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Connecteur droit avec flèche 27">
              <a:extLst>
                <a:ext uri="{FF2B5EF4-FFF2-40B4-BE49-F238E27FC236}">
                  <a16:creationId xmlns:a16="http://schemas.microsoft.com/office/drawing/2014/main" id="{1E3198C9-95CE-2F4F-B4BC-D13887551540}"/>
                </a:ext>
              </a:extLst>
            </p:cNvPr>
            <p:cNvCxnSpPr>
              <a:cxnSpLocks/>
            </p:cNvCxnSpPr>
            <p:nvPr/>
          </p:nvCxnSpPr>
          <p:spPr>
            <a:xfrm>
              <a:off x="16911955" y="8567240"/>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Connecteur droit avec flèche 30">
              <a:extLst>
                <a:ext uri="{FF2B5EF4-FFF2-40B4-BE49-F238E27FC236}">
                  <a16:creationId xmlns:a16="http://schemas.microsoft.com/office/drawing/2014/main" id="{10A84EBD-DCCB-134C-A018-C04EF9C232AF}"/>
                </a:ext>
              </a:extLst>
            </p:cNvPr>
            <p:cNvCxnSpPr>
              <a:cxnSpLocks/>
            </p:cNvCxnSpPr>
            <p:nvPr/>
          </p:nvCxnSpPr>
          <p:spPr>
            <a:xfrm>
              <a:off x="19297650" y="8567240"/>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Connecteur droit avec flèche 32">
              <a:extLst>
                <a:ext uri="{FF2B5EF4-FFF2-40B4-BE49-F238E27FC236}">
                  <a16:creationId xmlns:a16="http://schemas.microsoft.com/office/drawing/2014/main" id="{3C5990DC-6EB7-6343-BF75-4B66A6E7EF0A}"/>
                </a:ext>
              </a:extLst>
            </p:cNvPr>
            <p:cNvCxnSpPr>
              <a:cxnSpLocks/>
            </p:cNvCxnSpPr>
            <p:nvPr/>
          </p:nvCxnSpPr>
          <p:spPr>
            <a:xfrm>
              <a:off x="23084790" y="8528372"/>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Connecteur droit avec flèche 34">
              <a:extLst>
                <a:ext uri="{FF2B5EF4-FFF2-40B4-BE49-F238E27FC236}">
                  <a16:creationId xmlns:a16="http://schemas.microsoft.com/office/drawing/2014/main" id="{5790C09B-6B3A-7047-B1A8-81FF12588F13}"/>
                </a:ext>
              </a:extLst>
            </p:cNvPr>
            <p:cNvCxnSpPr>
              <a:cxnSpLocks/>
            </p:cNvCxnSpPr>
            <p:nvPr/>
          </p:nvCxnSpPr>
          <p:spPr>
            <a:xfrm>
              <a:off x="16911955" y="9852353"/>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Connecteur droit avec flèche 35">
              <a:extLst>
                <a:ext uri="{FF2B5EF4-FFF2-40B4-BE49-F238E27FC236}">
                  <a16:creationId xmlns:a16="http://schemas.microsoft.com/office/drawing/2014/main" id="{C21B207F-61F7-FA43-B612-ECB4148FBE6B}"/>
                </a:ext>
              </a:extLst>
            </p:cNvPr>
            <p:cNvCxnSpPr>
              <a:cxnSpLocks/>
            </p:cNvCxnSpPr>
            <p:nvPr/>
          </p:nvCxnSpPr>
          <p:spPr>
            <a:xfrm>
              <a:off x="19297650" y="9852353"/>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7" name="Connecteur droit avec flèche 36">
              <a:extLst>
                <a:ext uri="{FF2B5EF4-FFF2-40B4-BE49-F238E27FC236}">
                  <a16:creationId xmlns:a16="http://schemas.microsoft.com/office/drawing/2014/main" id="{019EC605-023D-B34D-82E4-650411EA106D}"/>
                </a:ext>
              </a:extLst>
            </p:cNvPr>
            <p:cNvCxnSpPr>
              <a:cxnSpLocks/>
            </p:cNvCxnSpPr>
            <p:nvPr/>
          </p:nvCxnSpPr>
          <p:spPr>
            <a:xfrm>
              <a:off x="23084790" y="9813485"/>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Connecteur droit avec flèche 37">
              <a:extLst>
                <a:ext uri="{FF2B5EF4-FFF2-40B4-BE49-F238E27FC236}">
                  <a16:creationId xmlns:a16="http://schemas.microsoft.com/office/drawing/2014/main" id="{AD91EFBC-B91F-C045-9CDF-A7761CF6A26E}"/>
                </a:ext>
              </a:extLst>
            </p:cNvPr>
            <p:cNvCxnSpPr>
              <a:cxnSpLocks/>
            </p:cNvCxnSpPr>
            <p:nvPr/>
          </p:nvCxnSpPr>
          <p:spPr>
            <a:xfrm>
              <a:off x="19507200" y="11315480"/>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Connecteur droit avec flèche 38">
              <a:extLst>
                <a:ext uri="{FF2B5EF4-FFF2-40B4-BE49-F238E27FC236}">
                  <a16:creationId xmlns:a16="http://schemas.microsoft.com/office/drawing/2014/main" id="{F3589A48-0DD5-EE49-8317-BAA6159B04BF}"/>
                </a:ext>
              </a:extLst>
            </p:cNvPr>
            <p:cNvCxnSpPr>
              <a:cxnSpLocks/>
            </p:cNvCxnSpPr>
            <p:nvPr/>
          </p:nvCxnSpPr>
          <p:spPr>
            <a:xfrm flipH="1">
              <a:off x="19514185" y="11315480"/>
              <a:ext cx="3550920" cy="77236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1" name="Connecteur droit avec flèche 40">
              <a:extLst>
                <a:ext uri="{FF2B5EF4-FFF2-40B4-BE49-F238E27FC236}">
                  <a16:creationId xmlns:a16="http://schemas.microsoft.com/office/drawing/2014/main" id="{EE35EB06-2D2F-D34C-8E8F-8F42BB323F82}"/>
                </a:ext>
              </a:extLst>
            </p:cNvPr>
            <p:cNvCxnSpPr>
              <a:cxnSpLocks/>
              <a:endCxn id="16" idx="3"/>
            </p:cNvCxnSpPr>
            <p:nvPr/>
          </p:nvCxnSpPr>
          <p:spPr>
            <a:xfrm>
              <a:off x="16934180" y="11367338"/>
              <a:ext cx="2486660" cy="65863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Connecteur droit avec flèche 42">
              <a:extLst>
                <a:ext uri="{FF2B5EF4-FFF2-40B4-BE49-F238E27FC236}">
                  <a16:creationId xmlns:a16="http://schemas.microsoft.com/office/drawing/2014/main" id="{8215AC5F-F4CA-A843-8B39-A75EA50DE1E5}"/>
                </a:ext>
              </a:extLst>
            </p:cNvPr>
            <p:cNvCxnSpPr>
              <a:cxnSpLocks/>
            </p:cNvCxnSpPr>
            <p:nvPr/>
          </p:nvCxnSpPr>
          <p:spPr>
            <a:xfrm>
              <a:off x="19350355" y="12556693"/>
              <a:ext cx="1939290" cy="26105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43615332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err="1"/>
              <a:t>Bagging</a:t>
            </a:r>
            <a:r>
              <a:rPr lang="fr-FR" dirty="0"/>
              <a:t> / </a:t>
            </a:r>
            <a:r>
              <a:rPr lang="fr-FR" dirty="0" err="1"/>
              <a:t>Boosting</a:t>
            </a:r>
            <a:endParaRPr lang="fr-FR" dirty="0"/>
          </a:p>
        </p:txBody>
      </p:sp>
      <p:sp>
        <p:nvSpPr>
          <p:cNvPr id="4" name="Espace réservé du texte 3"/>
          <p:cNvSpPr>
            <a:spLocks noGrp="1"/>
          </p:cNvSpPr>
          <p:nvPr>
            <p:ph type="body" idx="1"/>
          </p:nvPr>
        </p:nvSpPr>
        <p:spPr>
          <a:xfrm>
            <a:off x="646460" y="4904801"/>
            <a:ext cx="11312571" cy="7589253"/>
          </a:xfrm>
        </p:spPr>
        <p:txBody>
          <a:bodyPr>
            <a:noAutofit/>
          </a:bodyPr>
          <a:lstStyle/>
          <a:p>
            <a:pPr marL="0" indent="0">
              <a:spcBef>
                <a:spcPts val="1100"/>
              </a:spcBef>
              <a:spcAft>
                <a:spcPts val="2400"/>
              </a:spcAft>
              <a:buNone/>
            </a:pPr>
            <a:r>
              <a:rPr lang="fr-FR" sz="3600" b="1" dirty="0" err="1">
                <a:latin typeface="Helvetica Neue" panose="02000503000000020004" pitchFamily="2" charset="0"/>
                <a:ea typeface="Helvetica Neue" panose="02000503000000020004" pitchFamily="2" charset="0"/>
                <a:cs typeface="Helvetica Neue" panose="02000503000000020004" pitchFamily="2" charset="0"/>
              </a:rPr>
              <a:t>Bagging</a:t>
            </a:r>
            <a:r>
              <a:rPr lang="fr-FR" sz="3600" b="1" dirty="0">
                <a:latin typeface="Helvetica Neue" panose="02000503000000020004" pitchFamily="2" charset="0"/>
                <a:ea typeface="Helvetica Neue" panose="02000503000000020004" pitchFamily="2" charset="0"/>
                <a:cs typeface="Helvetica Neue" panose="02000503000000020004" pitchFamily="2" charset="0"/>
              </a:rPr>
              <a:t> (parallèle)</a:t>
            </a:r>
          </a:p>
          <a:p>
            <a:pPr>
              <a:spcBef>
                <a:spcPts val="600"/>
              </a:spcBef>
              <a:spcAft>
                <a:spcPts val="1200"/>
              </a:spcAft>
            </a:pPr>
            <a:r>
              <a:rPr lang="fr-FR" sz="4000" dirty="0">
                <a:latin typeface="Helvetica Neue" panose="02000503000000020004" pitchFamily="2" charset="0"/>
                <a:ea typeface="Helvetica Neue" panose="02000503000000020004" pitchFamily="2" charset="0"/>
                <a:cs typeface="Helvetica Neue" panose="02000503000000020004" pitchFamily="2" charset="0"/>
              </a:rPr>
              <a:t>Sous échantillonnage des données et on fait générer à l’algorithme un modèle pour chaque sous échantillon</a:t>
            </a:r>
          </a:p>
          <a:p>
            <a:pPr>
              <a:spcBef>
                <a:spcPts val="600"/>
              </a:spcBef>
              <a:spcAft>
                <a:spcPts val="1200"/>
              </a:spcAft>
            </a:pPr>
            <a:r>
              <a:rPr lang="fr-FR" sz="4000" dirty="0">
                <a:latin typeface="Helvetica Neue" panose="02000503000000020004" pitchFamily="2" charset="0"/>
                <a:ea typeface="Helvetica Neue" panose="02000503000000020004" pitchFamily="2" charset="0"/>
                <a:cs typeface="Helvetica Neue" panose="02000503000000020004" pitchFamily="2" charset="0"/>
              </a:rPr>
              <a:t>On fait une ensuite une moyenne ou un vote des différentes prédictions</a:t>
            </a:r>
          </a:p>
          <a:p>
            <a:pPr>
              <a:spcBef>
                <a:spcPts val="600"/>
              </a:spcBef>
              <a:spcAft>
                <a:spcPts val="1200"/>
              </a:spcAft>
            </a:pPr>
            <a:r>
              <a:rPr lang="fr-FR" sz="4000" dirty="0">
                <a:latin typeface="Helvetica Neue" panose="02000503000000020004" pitchFamily="2" charset="0"/>
                <a:ea typeface="Helvetica Neue" panose="02000503000000020004" pitchFamily="2" charset="0"/>
                <a:cs typeface="Helvetica Neue" panose="02000503000000020004" pitchFamily="2" charset="0"/>
              </a:rPr>
              <a:t>Réduit la variance : prédiction plus stable et performante</a:t>
            </a:r>
          </a:p>
          <a:p>
            <a:pPr>
              <a:spcBef>
                <a:spcPts val="600"/>
              </a:spcBef>
              <a:spcAft>
                <a:spcPts val="1200"/>
              </a:spcAft>
            </a:pPr>
            <a:r>
              <a:rPr lang="fr-FR" sz="4000" dirty="0">
                <a:latin typeface="Helvetica Neue" panose="02000503000000020004" pitchFamily="2" charset="0"/>
                <a:ea typeface="Helvetica Neue" panose="02000503000000020004" pitchFamily="2" charset="0"/>
                <a:cs typeface="Helvetica Neue" panose="02000503000000020004" pitchFamily="2" charset="0"/>
              </a:rPr>
              <a:t>Mais peu dégrader les qualités pour des algorithmes plus stables</a:t>
            </a:r>
          </a:p>
        </p:txBody>
      </p:sp>
      <p:sp>
        <p:nvSpPr>
          <p:cNvPr id="3" name="Espace réservé du numéro de diapositive 2">
            <a:extLst>
              <a:ext uri="{FF2B5EF4-FFF2-40B4-BE49-F238E27FC236}">
                <a16:creationId xmlns:a16="http://schemas.microsoft.com/office/drawing/2014/main" id="{7E41DB34-331A-324C-97C5-A43890E29BFB}"/>
              </a:ext>
            </a:extLst>
          </p:cNvPr>
          <p:cNvSpPr>
            <a:spLocks noGrp="1"/>
          </p:cNvSpPr>
          <p:nvPr>
            <p:ph type="sldNum" sz="quarter" idx="2"/>
          </p:nvPr>
        </p:nvSpPr>
        <p:spPr/>
        <p:txBody>
          <a:bodyPr/>
          <a:lstStyle/>
          <a:p>
            <a:fld id="{86CB4B4D-7CA3-9044-876B-883B54F8677D}" type="slidenum">
              <a:rPr lang="fr-RE" smtClean="0"/>
              <a:t>29</a:t>
            </a:fld>
            <a:endParaRPr lang="fr-RE" dirty="0"/>
          </a:p>
        </p:txBody>
      </p:sp>
      <p:sp>
        <p:nvSpPr>
          <p:cNvPr id="32" name="Espace réservé du texte 3">
            <a:extLst>
              <a:ext uri="{FF2B5EF4-FFF2-40B4-BE49-F238E27FC236}">
                <a16:creationId xmlns:a16="http://schemas.microsoft.com/office/drawing/2014/main" id="{9C0567BD-5DE5-154F-87BF-C7BFC710BCE9}"/>
              </a:ext>
            </a:extLst>
          </p:cNvPr>
          <p:cNvSpPr txBox="1">
            <a:spLocks/>
          </p:cNvSpPr>
          <p:nvPr/>
        </p:nvSpPr>
        <p:spPr>
          <a:xfrm>
            <a:off x="12412269" y="4904801"/>
            <a:ext cx="11971731" cy="78155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marL="0" indent="0" hangingPunct="1">
              <a:spcBef>
                <a:spcPts val="1100"/>
              </a:spcBef>
              <a:spcAft>
                <a:spcPts val="2400"/>
              </a:spcAft>
              <a:buFont typeface="Wingdings" charset="2"/>
              <a:buNone/>
            </a:pPr>
            <a:r>
              <a:rPr lang="fr-FR" sz="3600" b="1" dirty="0" err="1">
                <a:latin typeface="Helvetica Neue" panose="02000503000000020004" pitchFamily="2" charset="0"/>
                <a:ea typeface="Helvetica Neue" panose="02000503000000020004" pitchFamily="2" charset="0"/>
                <a:cs typeface="Helvetica Neue" panose="02000503000000020004" pitchFamily="2" charset="0"/>
              </a:rPr>
              <a:t>Boosting</a:t>
            </a:r>
            <a:r>
              <a:rPr lang="fr-FR" sz="3600" b="1" dirty="0">
                <a:latin typeface="Helvetica Neue" panose="02000503000000020004" pitchFamily="2" charset="0"/>
                <a:ea typeface="Helvetica Neue" panose="02000503000000020004" pitchFamily="2" charset="0"/>
                <a:cs typeface="Helvetica Neue" panose="02000503000000020004" pitchFamily="2" charset="0"/>
              </a:rPr>
              <a:t> (séquentielle)</a:t>
            </a:r>
          </a:p>
          <a:p>
            <a:pPr hangingPunct="1">
              <a:spcBef>
                <a:spcPts val="600"/>
              </a:spcBef>
              <a:spcAft>
                <a:spcPts val="1200"/>
              </a:spcAft>
            </a:pPr>
            <a:r>
              <a:rPr lang="fr-FR" sz="4000" dirty="0">
                <a:latin typeface="Helvetica Neue" panose="02000503000000020004" pitchFamily="2" charset="0"/>
                <a:ea typeface="Helvetica Neue" panose="02000503000000020004" pitchFamily="2" charset="0"/>
                <a:cs typeface="Helvetica Neue" panose="02000503000000020004" pitchFamily="2" charset="0"/>
              </a:rPr>
              <a:t>On va donner plus d’importance aux valeurs difficiles à prédire correctement</a:t>
            </a:r>
          </a:p>
          <a:p>
            <a:pPr hangingPunct="1">
              <a:spcBef>
                <a:spcPts val="600"/>
              </a:spcBef>
              <a:spcAft>
                <a:spcPts val="1200"/>
              </a:spcAft>
            </a:pPr>
            <a:r>
              <a:rPr lang="fr-FR" sz="4000" dirty="0">
                <a:latin typeface="Helvetica Neue" panose="02000503000000020004" pitchFamily="2" charset="0"/>
                <a:ea typeface="Helvetica Neue" panose="02000503000000020004" pitchFamily="2" charset="0"/>
                <a:cs typeface="Helvetica Neue" panose="02000503000000020004" pitchFamily="2" charset="0"/>
              </a:rPr>
              <a:t>Les modèles suivants vont apprendre des erreurs des modèles précédents.</a:t>
            </a:r>
          </a:p>
          <a:p>
            <a:pPr hangingPunct="1">
              <a:spcBef>
                <a:spcPts val="600"/>
              </a:spcBef>
              <a:spcAft>
                <a:spcPts val="1200"/>
              </a:spcAft>
            </a:pPr>
            <a:r>
              <a:rPr lang="fr-FR" sz="4000" dirty="0">
                <a:latin typeface="Helvetica Neue" panose="02000503000000020004" pitchFamily="2" charset="0"/>
                <a:ea typeface="Helvetica Neue" panose="02000503000000020004" pitchFamily="2" charset="0"/>
                <a:cs typeface="Helvetica Neue" panose="02000503000000020004" pitchFamily="2" charset="0"/>
              </a:rPr>
              <a:t>Pondération des </a:t>
            </a:r>
            <a:r>
              <a:rPr lang="fr-FR" sz="4000" dirty="0" err="1">
                <a:latin typeface="Helvetica Neue" panose="02000503000000020004" pitchFamily="2" charset="0"/>
                <a:ea typeface="Helvetica Neue" panose="02000503000000020004" pitchFamily="2" charset="0"/>
                <a:cs typeface="Helvetica Neue" panose="02000503000000020004" pitchFamily="2" charset="0"/>
              </a:rPr>
              <a:t>classifiers</a:t>
            </a:r>
            <a:r>
              <a:rPr lang="fr-FR" sz="4000" dirty="0">
                <a:latin typeface="Helvetica Neue" panose="02000503000000020004" pitchFamily="2" charset="0"/>
                <a:ea typeface="Helvetica Neue" panose="02000503000000020004" pitchFamily="2" charset="0"/>
                <a:cs typeface="Helvetica Neue" panose="02000503000000020004" pitchFamily="2" charset="0"/>
              </a:rPr>
              <a:t>, ceux ayant correctement prédit auront un poids plus fort </a:t>
            </a:r>
          </a:p>
          <a:p>
            <a:pPr hangingPunct="1">
              <a:spcBef>
                <a:spcPts val="600"/>
              </a:spcBef>
              <a:spcAft>
                <a:spcPts val="1200"/>
              </a:spcAft>
            </a:pPr>
            <a:r>
              <a:rPr lang="fr-FR" sz="4000" dirty="0">
                <a:latin typeface="Helvetica Neue" panose="02000503000000020004" pitchFamily="2" charset="0"/>
                <a:ea typeface="Helvetica Neue" panose="02000503000000020004" pitchFamily="2" charset="0"/>
                <a:cs typeface="Helvetica Neue" panose="02000503000000020004" pitchFamily="2" charset="0"/>
              </a:rPr>
              <a:t>Réduis le biais et la variance</a:t>
            </a:r>
          </a:p>
          <a:p>
            <a:pPr hangingPunct="1">
              <a:spcBef>
                <a:spcPts val="600"/>
              </a:spcBef>
              <a:spcAft>
                <a:spcPts val="1200"/>
              </a:spcAft>
            </a:pPr>
            <a:r>
              <a:rPr lang="fr-FR" sz="4000" dirty="0">
                <a:latin typeface="Helvetica Neue" panose="02000503000000020004" pitchFamily="2" charset="0"/>
                <a:ea typeface="Helvetica Neue" panose="02000503000000020004" pitchFamily="2" charset="0"/>
                <a:cs typeface="Helvetica Neue" panose="02000503000000020004" pitchFamily="2" charset="0"/>
              </a:rPr>
              <a:t>Mais peut </a:t>
            </a:r>
            <a:r>
              <a:rPr lang="fr-FR" sz="4000" dirty="0" err="1">
                <a:latin typeface="Helvetica Neue" panose="02000503000000020004" pitchFamily="2" charset="0"/>
                <a:ea typeface="Helvetica Neue" panose="02000503000000020004" pitchFamily="2" charset="0"/>
                <a:cs typeface="Helvetica Neue" panose="02000503000000020004" pitchFamily="2" charset="0"/>
              </a:rPr>
              <a:t>overfitter</a:t>
            </a:r>
            <a:r>
              <a:rPr lang="fr-FR" sz="4000" dirty="0">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5" name="Image 4">
            <a:extLst>
              <a:ext uri="{FF2B5EF4-FFF2-40B4-BE49-F238E27FC236}">
                <a16:creationId xmlns:a16="http://schemas.microsoft.com/office/drawing/2014/main" id="{3EBDD1D0-7AEA-AA41-BED6-5E2D2B78E254}"/>
              </a:ext>
            </a:extLst>
          </p:cNvPr>
          <p:cNvPicPr>
            <a:picLocks noChangeAspect="1"/>
          </p:cNvPicPr>
          <p:nvPr/>
        </p:nvPicPr>
        <p:blipFill>
          <a:blip r:embed="rId3"/>
          <a:stretch>
            <a:fillRect/>
          </a:stretch>
        </p:blipFill>
        <p:spPr>
          <a:xfrm>
            <a:off x="13665910" y="323583"/>
            <a:ext cx="10291369" cy="4153918"/>
          </a:xfrm>
          <a:prstGeom prst="rect">
            <a:avLst/>
          </a:prstGeom>
        </p:spPr>
      </p:pic>
      <p:sp>
        <p:nvSpPr>
          <p:cNvPr id="18" name="ZoneTexte 17">
            <a:extLst>
              <a:ext uri="{FF2B5EF4-FFF2-40B4-BE49-F238E27FC236}">
                <a16:creationId xmlns:a16="http://schemas.microsoft.com/office/drawing/2014/main" id="{801EC861-5AFF-DC43-8EB6-FACAB81DF886}"/>
              </a:ext>
            </a:extLst>
          </p:cNvPr>
          <p:cNvSpPr txBox="1"/>
          <p:nvPr/>
        </p:nvSpPr>
        <p:spPr>
          <a:xfrm>
            <a:off x="13886180" y="4449919"/>
            <a:ext cx="7304885"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kumimoji="0" lang="fr-FR" sz="1400" b="0" i="0" u="none" strike="noStrike" cap="none" spc="0" normalizeH="0" baseline="0" dirty="0">
                <a:ln>
                  <a:noFill/>
                </a:ln>
                <a:solidFill>
                  <a:srgbClr val="000000"/>
                </a:solidFill>
                <a:effectLst/>
                <a:uFillTx/>
                <a:latin typeface="+mn-lt"/>
                <a:ea typeface="+mn-ea"/>
                <a:cs typeface="+mn-cs"/>
                <a:sym typeface="Helvetica Light"/>
              </a:rPr>
              <a:t>Référence : </a:t>
            </a:r>
            <a:r>
              <a:rPr lang="fr-RE" sz="1400" b="1" dirty="0">
                <a:hlinkClick r:id="rId4"/>
              </a:rPr>
              <a:t>https://quantdare.com/what-is-the-difference-between-bagging-and-boosting/</a:t>
            </a:r>
            <a:endParaRPr kumimoji="0" lang="fr-FR" sz="14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7903763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Introduction</a:t>
            </a:r>
            <a:endParaRPr dirty="0"/>
          </a:p>
        </p:txBody>
      </p:sp>
      <p:sp>
        <p:nvSpPr>
          <p:cNvPr id="2" name="Espace réservé du numéro de diapositive 1">
            <a:extLst>
              <a:ext uri="{FF2B5EF4-FFF2-40B4-BE49-F238E27FC236}">
                <a16:creationId xmlns:a16="http://schemas.microsoft.com/office/drawing/2014/main" id="{71FF4572-B80C-B04E-91C1-05E2B5368D3F}"/>
              </a:ext>
            </a:extLst>
          </p:cNvPr>
          <p:cNvSpPr>
            <a:spLocks noGrp="1"/>
          </p:cNvSpPr>
          <p:nvPr>
            <p:ph type="sldNum" sz="quarter" idx="2"/>
          </p:nvPr>
        </p:nvSpPr>
        <p:spPr/>
        <p:txBody>
          <a:bodyPr/>
          <a:lstStyle/>
          <a:p>
            <a:fld id="{86CB4B4D-7CA3-9044-876B-883B54F8677D}" type="slidenum">
              <a:rPr lang="fr-RE" smtClean="0"/>
              <a:t>3</a:t>
            </a:fld>
            <a:endParaRPr lang="fr-RE"/>
          </a:p>
        </p:txBody>
      </p:sp>
    </p:spTree>
    <p:extLst>
      <p:ext uri="{BB962C8B-B14F-4D97-AF65-F5344CB8AC3E}">
        <p14:creationId xmlns:p14="http://schemas.microsoft.com/office/powerpoint/2010/main" val="78754491"/>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Gradient </a:t>
            </a:r>
            <a:r>
              <a:rPr lang="fr-FR" dirty="0" err="1"/>
              <a:t>Boosting</a:t>
            </a:r>
            <a:endParaRPr lang="fr-FR" dirty="0"/>
          </a:p>
        </p:txBody>
      </p:sp>
      <p:sp>
        <p:nvSpPr>
          <p:cNvPr id="4" name="Espace réservé du texte 3"/>
          <p:cNvSpPr>
            <a:spLocks noGrp="1"/>
          </p:cNvSpPr>
          <p:nvPr>
            <p:ph type="body" idx="1"/>
          </p:nvPr>
        </p:nvSpPr>
        <p:spPr>
          <a:xfrm>
            <a:off x="572504" y="2603500"/>
            <a:ext cx="23201895" cy="9684518"/>
          </a:xfrm>
        </p:spPr>
        <p:txBody>
          <a:bodyPr>
            <a:noAutofit/>
          </a:bodyPr>
          <a:lstStyle/>
          <a:p>
            <a:r>
              <a:rPr lang="fr-FR" sz="4000" dirty="0">
                <a:latin typeface="Helvetica Neue" panose="02000503000000020004" pitchFamily="2" charset="0"/>
                <a:ea typeface="Helvetica Neue" panose="02000503000000020004" pitchFamily="2" charset="0"/>
                <a:cs typeface="Helvetica Neue" panose="02000503000000020004" pitchFamily="2" charset="0"/>
              </a:rPr>
              <a:t>Algorithme de type ensembliste, majoritairement employé avec les arbres de décision</a:t>
            </a:r>
          </a:p>
          <a:p>
            <a:r>
              <a:rPr lang="fr-FR" sz="4000" dirty="0" err="1">
                <a:latin typeface="Helvetica Neue" panose="02000503000000020004" pitchFamily="2" charset="0"/>
                <a:ea typeface="Helvetica Neue" panose="02000503000000020004" pitchFamily="2" charset="0"/>
                <a:cs typeface="Helvetica Neue" panose="02000503000000020004" pitchFamily="2" charset="0"/>
              </a:rPr>
              <a:t>Boosting</a:t>
            </a:r>
            <a:r>
              <a:rPr lang="fr-FR" sz="4000" dirty="0">
                <a:latin typeface="Helvetica Neue" panose="02000503000000020004" pitchFamily="2" charset="0"/>
                <a:ea typeface="Helvetica Neue" panose="02000503000000020004" pitchFamily="2" charset="0"/>
                <a:cs typeface="Helvetica Neue" panose="02000503000000020004" pitchFamily="2" charset="0"/>
              </a:rPr>
              <a:t> : </a:t>
            </a:r>
            <a:r>
              <a:rPr lang="fr-FR" sz="4000" kern="1200" dirty="0">
                <a:solidFill>
                  <a:schemeClr val="tx1"/>
                </a:solidFill>
              </a:rPr>
              <a:t>méthodes fonctionnant sur ce principe d’assemblage en série d’apprenant faibles.</a:t>
            </a:r>
            <a:endParaRPr lang="fr-FR" sz="4000" dirty="0">
              <a:latin typeface="Helvetica Neue" panose="02000503000000020004" pitchFamily="2" charset="0"/>
              <a:ea typeface="Helvetica Neue" panose="02000503000000020004" pitchFamily="2" charset="0"/>
              <a:cs typeface="Helvetica Neue" panose="02000503000000020004" pitchFamily="2" charset="0"/>
            </a:endParaRPr>
          </a:p>
          <a:p>
            <a:r>
              <a:rPr lang="fr-RE" sz="4000" dirty="0">
                <a:latin typeface="Helvetica Neue" panose="02000503000000020004" pitchFamily="2" charset="0"/>
                <a:ea typeface="Helvetica Neue" panose="02000503000000020004" pitchFamily="2" charset="0"/>
                <a:cs typeface="Helvetica Neue" panose="02000503000000020004" pitchFamily="2" charset="0"/>
              </a:rPr>
              <a:t>Descente de gradient : algorithme qui à chaque itération </a:t>
            </a:r>
            <a:r>
              <a:rPr lang="fr-FR" sz="4000" dirty="0">
                <a:latin typeface="Helvetica Neue" panose="02000503000000020004" pitchFamily="2" charset="0"/>
                <a:ea typeface="Helvetica Neue" panose="02000503000000020004" pitchFamily="2" charset="0"/>
                <a:cs typeface="Helvetica Neue" panose="02000503000000020004" pitchFamily="2" charset="0"/>
                <a:sym typeface="Helvetica Neue"/>
              </a:rPr>
              <a:t>va chercher les valeurs des coefficient qui vont </a:t>
            </a:r>
            <a:r>
              <a:rPr lang="fr-FR" sz="4000" dirty="0">
                <a:latin typeface="Helvetica Neue" panose="02000503000000020004" pitchFamily="2" charset="0"/>
                <a:ea typeface="Helvetica Neue" panose="02000503000000020004" pitchFamily="2" charset="0"/>
                <a:cs typeface="Helvetica Neue" panose="02000503000000020004" pitchFamily="2" charset="0"/>
              </a:rPr>
              <a:t>minimiser la fonction de perte.</a:t>
            </a:r>
          </a:p>
          <a:p>
            <a:r>
              <a:rPr lang="fr-FR" sz="4000" dirty="0">
                <a:latin typeface="Helvetica Neue" panose="02000503000000020004" pitchFamily="2" charset="0"/>
                <a:ea typeface="Helvetica Neue" panose="02000503000000020004" pitchFamily="2" charset="0"/>
                <a:cs typeface="Helvetica Neue" panose="02000503000000020004" pitchFamily="2" charset="0"/>
              </a:rPr>
              <a:t>Gradient </a:t>
            </a:r>
            <a:r>
              <a:rPr lang="fr-FR" sz="4000" dirty="0" err="1">
                <a:latin typeface="Helvetica Neue" panose="02000503000000020004" pitchFamily="2" charset="0"/>
                <a:ea typeface="Helvetica Neue" panose="02000503000000020004" pitchFamily="2" charset="0"/>
                <a:cs typeface="Helvetica Neue" panose="02000503000000020004" pitchFamily="2" charset="0"/>
              </a:rPr>
              <a:t>Boosting</a:t>
            </a:r>
            <a:r>
              <a:rPr lang="fr-FR" sz="4000" dirty="0">
                <a:latin typeface="Helvetica Neue" panose="02000503000000020004" pitchFamily="2" charset="0"/>
                <a:ea typeface="Helvetica Neue" panose="02000503000000020004" pitchFamily="2" charset="0"/>
                <a:cs typeface="Helvetica Neue" panose="02000503000000020004" pitchFamily="2" charset="0"/>
              </a:rPr>
              <a:t> = </a:t>
            </a:r>
            <a:r>
              <a:rPr lang="fr-FR" sz="4000" dirty="0" err="1">
                <a:latin typeface="Helvetica Neue" panose="02000503000000020004" pitchFamily="2" charset="0"/>
                <a:ea typeface="Helvetica Neue" panose="02000503000000020004" pitchFamily="2" charset="0"/>
                <a:cs typeface="Helvetica Neue" panose="02000503000000020004" pitchFamily="2" charset="0"/>
              </a:rPr>
              <a:t>Boosting</a:t>
            </a:r>
            <a:r>
              <a:rPr lang="fr-FR" sz="4000" dirty="0">
                <a:latin typeface="Helvetica Neue" panose="02000503000000020004" pitchFamily="2" charset="0"/>
                <a:ea typeface="Helvetica Neue" panose="02000503000000020004" pitchFamily="2" charset="0"/>
                <a:cs typeface="Helvetica Neue" panose="02000503000000020004" pitchFamily="2" charset="0"/>
              </a:rPr>
              <a:t> + Descente de gradient</a:t>
            </a:r>
            <a:endParaRPr lang="fr-RE" sz="4000" dirty="0"/>
          </a:p>
          <a:p>
            <a:r>
              <a:rPr lang="fr-RE" sz="4000" dirty="0"/>
              <a:t>Le « gradient </a:t>
            </a:r>
            <a:r>
              <a:rPr lang="fr-RE" sz="4000" dirty="0" err="1"/>
              <a:t>boosting</a:t>
            </a:r>
            <a:r>
              <a:rPr lang="fr-RE" sz="4000" dirty="0"/>
              <a:t> » est un type spécial de </a:t>
            </a:r>
            <a:r>
              <a:rPr lang="fr-RE" sz="4000" dirty="0" err="1"/>
              <a:t>boosting</a:t>
            </a:r>
            <a:r>
              <a:rPr lang="fr-RE" sz="4000" dirty="0"/>
              <a:t> qui va chercher à réduire l’erreur de manière séquentielle.</a:t>
            </a:r>
          </a:p>
          <a:p>
            <a:r>
              <a:rPr lang="fr-RE" sz="4000" dirty="0"/>
              <a:t>A chaque itération, le modèle essaye de corriger les erreurs du modèle précédent.</a:t>
            </a:r>
          </a:p>
        </p:txBody>
      </p:sp>
      <p:sp>
        <p:nvSpPr>
          <p:cNvPr id="3" name="Espace réservé du numéro de diapositive 2">
            <a:extLst>
              <a:ext uri="{FF2B5EF4-FFF2-40B4-BE49-F238E27FC236}">
                <a16:creationId xmlns:a16="http://schemas.microsoft.com/office/drawing/2014/main" id="{7E41DB34-331A-324C-97C5-A43890E29BFB}"/>
              </a:ext>
            </a:extLst>
          </p:cNvPr>
          <p:cNvSpPr>
            <a:spLocks noGrp="1"/>
          </p:cNvSpPr>
          <p:nvPr>
            <p:ph type="sldNum" sz="quarter" idx="2"/>
          </p:nvPr>
        </p:nvSpPr>
        <p:spPr/>
        <p:txBody>
          <a:bodyPr/>
          <a:lstStyle/>
          <a:p>
            <a:fld id="{86CB4B4D-7CA3-9044-876B-883B54F8677D}" type="slidenum">
              <a:rPr lang="fr-RE" smtClean="0"/>
              <a:t>30</a:t>
            </a:fld>
            <a:endParaRPr lang="fr-RE" dirty="0"/>
          </a:p>
        </p:txBody>
      </p:sp>
    </p:spTree>
    <p:extLst>
      <p:ext uri="{BB962C8B-B14F-4D97-AF65-F5344CB8AC3E}">
        <p14:creationId xmlns:p14="http://schemas.microsoft.com/office/powerpoint/2010/main" val="7606049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420214B-2E09-0145-83B7-DB884C1F8DED}"/>
              </a:ext>
            </a:extLst>
          </p:cNvPr>
          <p:cNvSpPr/>
          <p:nvPr/>
        </p:nvSpPr>
        <p:spPr>
          <a:xfrm>
            <a:off x="572504" y="3097012"/>
            <a:ext cx="23201894" cy="4314135"/>
          </a:xfrm>
          <a:prstGeom prst="rect">
            <a:avLst/>
          </a:prstGeom>
          <a:solidFill>
            <a:schemeClr val="bg1">
              <a:lumMod val="9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
        <p:nvSpPr>
          <p:cNvPr id="2" name="Titre 1"/>
          <p:cNvSpPr>
            <a:spLocks noGrp="1"/>
          </p:cNvSpPr>
          <p:nvPr>
            <p:ph type="title"/>
          </p:nvPr>
        </p:nvSpPr>
        <p:spPr/>
        <p:txBody>
          <a:bodyPr/>
          <a:lstStyle/>
          <a:p>
            <a:r>
              <a:rPr lang="fr-FR" dirty="0"/>
              <a:t>Gradient </a:t>
            </a:r>
            <a:r>
              <a:rPr lang="fr-FR" dirty="0" err="1"/>
              <a:t>Boosting</a:t>
            </a:r>
            <a:endParaRPr lang="fr-FR" dirty="0"/>
          </a:p>
        </p:txBody>
      </p:sp>
      <p:sp>
        <p:nvSpPr>
          <p:cNvPr id="4" name="Espace réservé du texte 3"/>
          <p:cNvSpPr>
            <a:spLocks noGrp="1"/>
          </p:cNvSpPr>
          <p:nvPr>
            <p:ph type="body" idx="1"/>
          </p:nvPr>
        </p:nvSpPr>
        <p:spPr>
          <a:xfrm>
            <a:off x="1168850" y="3254190"/>
            <a:ext cx="22605548" cy="4650469"/>
          </a:xfrm>
        </p:spPr>
        <p:txBody>
          <a:bodyPr>
            <a:noAutofit/>
          </a:bodyPr>
          <a:lstStyle/>
          <a:p>
            <a:pPr marL="742950" indent="-742950">
              <a:spcBef>
                <a:spcPts val="600"/>
              </a:spcBef>
              <a:spcAft>
                <a:spcPts val="600"/>
              </a:spcAft>
              <a:buFont typeface="+mj-lt"/>
              <a:buAutoNum type="arabicPeriod"/>
            </a:pPr>
            <a:r>
              <a:rPr lang="fr-FR" sz="4000" dirty="0">
                <a:latin typeface="Helvetica Neue" panose="02000503000000020004" pitchFamily="2" charset="0"/>
                <a:ea typeface="Helvetica Neue" panose="02000503000000020004" pitchFamily="2" charset="0"/>
                <a:cs typeface="Helvetica Neue" panose="02000503000000020004" pitchFamily="2" charset="0"/>
              </a:rPr>
              <a:t>Application d’un modèle simple sur les données</a:t>
            </a:r>
          </a:p>
          <a:p>
            <a:pPr marL="742950" indent="-742950">
              <a:spcBef>
                <a:spcPts val="600"/>
              </a:spcBef>
              <a:spcAft>
                <a:spcPts val="600"/>
              </a:spcAft>
              <a:buFont typeface="+mj-lt"/>
              <a:buAutoNum type="arabicPeriod"/>
            </a:pPr>
            <a:r>
              <a:rPr lang="fr-RE" sz="4000" dirty="0">
                <a:latin typeface="Helvetica Neue" panose="02000503000000020004" pitchFamily="2" charset="0"/>
                <a:ea typeface="Helvetica Neue" panose="02000503000000020004" pitchFamily="2" charset="0"/>
                <a:cs typeface="Helvetica Neue" panose="02000503000000020004" pitchFamily="2" charset="0"/>
              </a:rPr>
              <a:t>Calcul de la perte résiduelle. </a:t>
            </a:r>
          </a:p>
          <a:p>
            <a:pPr marL="742950" indent="-742950">
              <a:spcBef>
                <a:spcPts val="600"/>
              </a:spcBef>
              <a:spcAft>
                <a:spcPts val="600"/>
              </a:spcAft>
              <a:buFont typeface="+mj-lt"/>
              <a:buAutoNum type="arabicPeriod"/>
            </a:pPr>
            <a:r>
              <a:rPr lang="fr-RE" sz="4000" dirty="0">
                <a:latin typeface="Helvetica Neue" panose="02000503000000020004" pitchFamily="2" charset="0"/>
                <a:ea typeface="Helvetica Neue" panose="02000503000000020004" pitchFamily="2" charset="0"/>
                <a:cs typeface="Helvetica Neue" panose="02000503000000020004" pitchFamily="2" charset="0"/>
              </a:rPr>
              <a:t>Modélisation du résidu avec un nouveau modèle M2</a:t>
            </a:r>
          </a:p>
          <a:p>
            <a:pPr marL="742950" indent="-742950">
              <a:spcBef>
                <a:spcPts val="600"/>
              </a:spcBef>
              <a:spcAft>
                <a:spcPts val="600"/>
              </a:spcAft>
              <a:buFont typeface="+mj-lt"/>
              <a:buAutoNum type="arabicPeriod"/>
            </a:pPr>
            <a:r>
              <a:rPr lang="fr-RE" sz="4000" dirty="0">
                <a:latin typeface="Helvetica Neue" panose="02000503000000020004" pitchFamily="2" charset="0"/>
                <a:ea typeface="Helvetica Neue" panose="02000503000000020004" pitchFamily="2" charset="0"/>
                <a:cs typeface="Helvetica Neue" panose="02000503000000020004" pitchFamily="2" charset="0"/>
              </a:rPr>
              <a:t>Répéter les étapes 2 à 4 jusqu’à ce que le nombre d’itération atteint.</a:t>
            </a:r>
          </a:p>
          <a:p>
            <a:pPr marL="742950" indent="-742950">
              <a:spcBef>
                <a:spcPts val="600"/>
              </a:spcBef>
              <a:spcAft>
                <a:spcPts val="600"/>
              </a:spcAft>
              <a:buFont typeface="+mj-lt"/>
              <a:buAutoNum type="arabicPeriod"/>
            </a:pPr>
            <a:r>
              <a:rPr lang="fr-RE" sz="4000" dirty="0">
                <a:latin typeface="Helvetica Neue" panose="02000503000000020004" pitchFamily="2" charset="0"/>
                <a:ea typeface="Helvetica Neue" panose="02000503000000020004" pitchFamily="2" charset="0"/>
                <a:cs typeface="Helvetica Neue" panose="02000503000000020004" pitchFamily="2" charset="0"/>
              </a:rPr>
              <a:t>Le modèle finale sera l’association de tous ces modèles qui seront pondérés.</a:t>
            </a:r>
          </a:p>
          <a:p>
            <a:pPr marL="0" indent="0">
              <a:spcBef>
                <a:spcPts val="0"/>
              </a:spcBef>
              <a:buNone/>
            </a:pPr>
            <a:endParaRPr lang="fr-RE" sz="36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Espace réservé du numéro de diapositive 2">
            <a:extLst>
              <a:ext uri="{FF2B5EF4-FFF2-40B4-BE49-F238E27FC236}">
                <a16:creationId xmlns:a16="http://schemas.microsoft.com/office/drawing/2014/main" id="{7E41DB34-331A-324C-97C5-A43890E29BFB}"/>
              </a:ext>
            </a:extLst>
          </p:cNvPr>
          <p:cNvSpPr>
            <a:spLocks noGrp="1"/>
          </p:cNvSpPr>
          <p:nvPr>
            <p:ph type="sldNum" sz="quarter" idx="2"/>
          </p:nvPr>
        </p:nvSpPr>
        <p:spPr/>
        <p:txBody>
          <a:bodyPr/>
          <a:lstStyle/>
          <a:p>
            <a:fld id="{86CB4B4D-7CA3-9044-876B-883B54F8677D}" type="slidenum">
              <a:rPr lang="fr-RE" smtClean="0"/>
              <a:t>31</a:t>
            </a:fld>
            <a:endParaRPr lang="fr-RE" dirty="0"/>
          </a:p>
        </p:txBody>
      </p:sp>
      <p:sp>
        <p:nvSpPr>
          <p:cNvPr id="6" name="Espace réservé du texte 3">
            <a:extLst>
              <a:ext uri="{FF2B5EF4-FFF2-40B4-BE49-F238E27FC236}">
                <a16:creationId xmlns:a16="http://schemas.microsoft.com/office/drawing/2014/main" id="{46B56127-01CE-6A47-8C9A-E83964ADD364}"/>
              </a:ext>
            </a:extLst>
          </p:cNvPr>
          <p:cNvSpPr txBox="1">
            <a:spLocks/>
          </p:cNvSpPr>
          <p:nvPr/>
        </p:nvSpPr>
        <p:spPr>
          <a:xfrm>
            <a:off x="572504" y="7488919"/>
            <a:ext cx="23201895" cy="582703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hangingPunct="1">
              <a:spcBef>
                <a:spcPts val="0"/>
              </a:spcBef>
            </a:pPr>
            <a:r>
              <a:rPr lang="fr-RE" sz="4000" dirty="0">
                <a:latin typeface="Helvetica Neue" panose="02000503000000020004" pitchFamily="2" charset="0"/>
                <a:ea typeface="Helvetica Neue" panose="02000503000000020004" pitchFamily="2" charset="0"/>
                <a:cs typeface="Helvetica Neue" panose="02000503000000020004" pitchFamily="2" charset="0"/>
              </a:rPr>
              <a:t>Résidu = gradient négatif. La modélisation des résidus correspond donc à minimiser la fonction de </a:t>
            </a:r>
            <a:r>
              <a:rPr lang="fr-RE" sz="4000" dirty="0" err="1">
                <a:latin typeface="Helvetica Neue" panose="02000503000000020004" pitchFamily="2" charset="0"/>
                <a:ea typeface="Helvetica Neue" panose="02000503000000020004" pitchFamily="2" charset="0"/>
                <a:cs typeface="Helvetica Neue" panose="02000503000000020004" pitchFamily="2" charset="0"/>
              </a:rPr>
              <a:t>co</a:t>
            </a:r>
            <a:r>
              <a:rPr lang="fr-FR" sz="4000" dirty="0" err="1">
                <a:latin typeface="Helvetica Neue" panose="02000503000000020004" pitchFamily="2" charset="0"/>
                <a:ea typeface="Helvetica Neue" panose="02000503000000020004" pitchFamily="2" charset="0"/>
                <a:cs typeface="Helvetica Neue" panose="02000503000000020004" pitchFamily="2" charset="0"/>
              </a:rPr>
              <a:t>ût</a:t>
            </a:r>
            <a:r>
              <a:rPr lang="fr-FR" sz="4000" dirty="0">
                <a:latin typeface="Helvetica Neue" panose="02000503000000020004" pitchFamily="2" charset="0"/>
                <a:ea typeface="Helvetica Neue" panose="02000503000000020004" pitchFamily="2" charset="0"/>
                <a:cs typeface="Helvetica Neue" panose="02000503000000020004" pitchFamily="2" charset="0"/>
              </a:rPr>
              <a:t> global.</a:t>
            </a:r>
          </a:p>
          <a:p>
            <a:pPr hangingPunct="1">
              <a:spcBef>
                <a:spcPts val="0"/>
              </a:spcBef>
            </a:pPr>
            <a:endParaRPr lang="fr-FR" sz="4000" dirty="0">
              <a:latin typeface="Helvetica Neue" panose="02000503000000020004" pitchFamily="2" charset="0"/>
              <a:ea typeface="Helvetica Neue" panose="02000503000000020004" pitchFamily="2" charset="0"/>
              <a:cs typeface="Helvetica Neue" panose="02000503000000020004" pitchFamily="2" charset="0"/>
            </a:endParaRPr>
          </a:p>
          <a:p>
            <a:pPr hangingPunct="1">
              <a:spcBef>
                <a:spcPts val="0"/>
              </a:spcBef>
            </a:pPr>
            <a:r>
              <a:rPr lang="fr-FR" sz="4000" dirty="0">
                <a:latin typeface="Helvetica Neue" panose="02000503000000020004" pitchFamily="2" charset="0"/>
                <a:ea typeface="Helvetica Neue" panose="02000503000000020004" pitchFamily="2" charset="0"/>
                <a:cs typeface="Helvetica Neue" panose="02000503000000020004" pitchFamily="2" charset="0"/>
              </a:rPr>
              <a:t>Pour classification :</a:t>
            </a:r>
          </a:p>
          <a:p>
            <a:pPr lvl="1" hangingPunct="1">
              <a:spcBef>
                <a:spcPts val="0"/>
              </a:spcBef>
            </a:pPr>
            <a:r>
              <a:rPr lang="fr-FR" sz="4000" dirty="0">
                <a:latin typeface="Helvetica Neue" panose="02000503000000020004" pitchFamily="2" charset="0"/>
                <a:ea typeface="Helvetica Neue" panose="02000503000000020004" pitchFamily="2" charset="0"/>
                <a:cs typeface="Helvetica Neue" panose="02000503000000020004" pitchFamily="2" charset="0"/>
              </a:rPr>
              <a:t>le principe est globalement le même mais avec une fonction de coût adaptée au classement. </a:t>
            </a:r>
          </a:p>
          <a:p>
            <a:pPr lvl="1" hangingPunct="1">
              <a:spcBef>
                <a:spcPts val="0"/>
              </a:spcBef>
            </a:pPr>
            <a:r>
              <a:rPr lang="fr-FR" sz="4000" dirty="0">
                <a:latin typeface="Helvetica Neue" panose="02000503000000020004" pitchFamily="2" charset="0"/>
                <a:ea typeface="Helvetica Neue" panose="02000503000000020004" pitchFamily="2" charset="0"/>
                <a:cs typeface="Helvetica Neue" panose="02000503000000020004" pitchFamily="2" charset="0"/>
              </a:rPr>
              <a:t>A chaque itération, un poids (inversement proportionnel au taux d’erreur) est affecté aux observations</a:t>
            </a:r>
            <a:endParaRPr lang="fr-RE" sz="4000" dirty="0">
              <a:latin typeface="Helvetica Neue" panose="02000503000000020004" pitchFamily="2" charset="0"/>
              <a:ea typeface="Helvetica Neue" panose="02000503000000020004" pitchFamily="2" charset="0"/>
              <a:cs typeface="Helvetica Neue" panose="02000503000000020004" pitchFamily="2" charset="0"/>
            </a:endParaRPr>
          </a:p>
          <a:p>
            <a:pPr marL="742950" indent="-742950" hangingPunct="1">
              <a:spcBef>
                <a:spcPts val="0"/>
              </a:spcBef>
              <a:buFont typeface="+mj-lt"/>
              <a:buAutoNum type="arabicPeriod"/>
            </a:pPr>
            <a:endParaRPr lang="fr-RE" sz="36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5067112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Gradient </a:t>
            </a:r>
            <a:r>
              <a:rPr lang="fr-FR" dirty="0" err="1"/>
              <a:t>Boosting</a:t>
            </a:r>
            <a:r>
              <a:rPr lang="fr-FR" dirty="0"/>
              <a:t> </a:t>
            </a:r>
          </a:p>
        </p:txBody>
      </p:sp>
      <p:sp>
        <p:nvSpPr>
          <p:cNvPr id="4" name="Espace réservé du texte 3"/>
          <p:cNvSpPr>
            <a:spLocks noGrp="1"/>
          </p:cNvSpPr>
          <p:nvPr>
            <p:ph type="body" idx="1"/>
          </p:nvPr>
        </p:nvSpPr>
        <p:spPr>
          <a:xfrm>
            <a:off x="572505" y="1778000"/>
            <a:ext cx="22773052" cy="9684518"/>
          </a:xfrm>
        </p:spPr>
        <p:txBody>
          <a:bodyPr>
            <a:noAutofit/>
          </a:bodyPr>
          <a:lstStyle/>
          <a:p>
            <a:pPr marL="0" indent="0">
              <a:spcAft>
                <a:spcPts val="2400"/>
              </a:spcAft>
              <a:buNone/>
            </a:pPr>
            <a:r>
              <a:rPr lang="fr-RE" sz="4000" dirty="0">
                <a:latin typeface="Helvetica Neue" panose="02000503000000020004" pitchFamily="2" charset="0"/>
                <a:ea typeface="Helvetica Neue" panose="02000503000000020004" pitchFamily="2" charset="0"/>
                <a:cs typeface="Helvetica Neue" panose="02000503000000020004" pitchFamily="2" charset="0"/>
              </a:rPr>
              <a:t>Quelques paramètres pour la classification :</a:t>
            </a:r>
          </a:p>
          <a:p>
            <a:pPr>
              <a:spcBef>
                <a:spcPts val="1800"/>
              </a:spcBef>
              <a:spcAft>
                <a:spcPts val="1800"/>
              </a:spcAft>
            </a:pPr>
            <a:r>
              <a:rPr lang="fr-RE" sz="4000" dirty="0">
                <a:latin typeface="Helvetica Neue" panose="02000503000000020004" pitchFamily="2" charset="0"/>
                <a:ea typeface="Helvetica Neue" panose="02000503000000020004" pitchFamily="2" charset="0"/>
                <a:cs typeface="Helvetica Neue" panose="02000503000000020004" pitchFamily="2" charset="0"/>
              </a:rPr>
              <a:t>Nombre d’arbres : nombre d’itérations</a:t>
            </a:r>
          </a:p>
          <a:p>
            <a:pPr>
              <a:spcBef>
                <a:spcPts val="1800"/>
              </a:spcBef>
              <a:spcAft>
                <a:spcPts val="1800"/>
              </a:spcAft>
            </a:pPr>
            <a:r>
              <a:rPr lang="fr-RE" sz="4000" dirty="0">
                <a:latin typeface="Helvetica Neue" panose="02000503000000020004" pitchFamily="2" charset="0"/>
                <a:ea typeface="Helvetica Neue" panose="02000503000000020004" pitchFamily="2" charset="0"/>
                <a:cs typeface="Helvetica Neue" panose="02000503000000020004" pitchFamily="2" charset="0"/>
              </a:rPr>
              <a:t>La profondeur des arbres</a:t>
            </a:r>
          </a:p>
          <a:p>
            <a:pPr>
              <a:spcBef>
                <a:spcPts val="1800"/>
              </a:spcBef>
              <a:spcAft>
                <a:spcPts val="1800"/>
              </a:spcAft>
            </a:pPr>
            <a:r>
              <a:rPr lang="fr-RE" sz="4000" dirty="0" err="1">
                <a:latin typeface="Helvetica Neue" panose="02000503000000020004" pitchFamily="2" charset="0"/>
                <a:ea typeface="Helvetica Neue" panose="02000503000000020004" pitchFamily="2" charset="0"/>
                <a:cs typeface="Helvetica Neue" panose="02000503000000020004" pitchFamily="2" charset="0"/>
              </a:rPr>
              <a:t>Learning_rate</a:t>
            </a:r>
            <a:r>
              <a:rPr lang="fr-RE" sz="4000" dirty="0">
                <a:latin typeface="Helvetica Neue" panose="02000503000000020004" pitchFamily="2" charset="0"/>
                <a:ea typeface="Helvetica Neue" panose="02000503000000020004" pitchFamily="2" charset="0"/>
                <a:cs typeface="Helvetica Neue" panose="02000503000000020004" pitchFamily="2" charset="0"/>
              </a:rPr>
              <a:t> :le coefficient de rétrécissement.</a:t>
            </a:r>
          </a:p>
          <a:p>
            <a:pPr>
              <a:spcBef>
                <a:spcPts val="1800"/>
              </a:spcBef>
              <a:spcAft>
                <a:spcPts val="1800"/>
              </a:spcAft>
            </a:pPr>
            <a:r>
              <a:rPr lang="fr-RE" sz="4000" dirty="0">
                <a:latin typeface="Helvetica Neue" panose="02000503000000020004" pitchFamily="2" charset="0"/>
                <a:ea typeface="Helvetica Neue" panose="02000503000000020004" pitchFamily="2" charset="0"/>
                <a:cs typeface="Helvetica Neue" panose="02000503000000020004" pitchFamily="2" charset="0"/>
              </a:rPr>
              <a:t>La fonctions de perte à utiliser</a:t>
            </a:r>
          </a:p>
        </p:txBody>
      </p:sp>
      <p:sp>
        <p:nvSpPr>
          <p:cNvPr id="3" name="Espace réservé du numéro de diapositive 2">
            <a:extLst>
              <a:ext uri="{FF2B5EF4-FFF2-40B4-BE49-F238E27FC236}">
                <a16:creationId xmlns:a16="http://schemas.microsoft.com/office/drawing/2014/main" id="{7E41DB34-331A-324C-97C5-A43890E29BFB}"/>
              </a:ext>
            </a:extLst>
          </p:cNvPr>
          <p:cNvSpPr>
            <a:spLocks noGrp="1"/>
          </p:cNvSpPr>
          <p:nvPr>
            <p:ph type="sldNum" sz="quarter" idx="2"/>
          </p:nvPr>
        </p:nvSpPr>
        <p:spPr/>
        <p:txBody>
          <a:bodyPr/>
          <a:lstStyle/>
          <a:p>
            <a:fld id="{86CB4B4D-7CA3-9044-876B-883B54F8677D}" type="slidenum">
              <a:rPr lang="fr-RE" smtClean="0"/>
              <a:t>32</a:t>
            </a:fld>
            <a:endParaRPr lang="fr-RE" dirty="0"/>
          </a:p>
        </p:txBody>
      </p:sp>
    </p:spTree>
    <p:extLst>
      <p:ext uri="{BB962C8B-B14F-4D97-AF65-F5344CB8AC3E}">
        <p14:creationId xmlns:p14="http://schemas.microsoft.com/office/powerpoint/2010/main" val="209150367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Gradient </a:t>
            </a:r>
            <a:r>
              <a:rPr lang="fr-FR" dirty="0" err="1"/>
              <a:t>Boosting</a:t>
            </a:r>
            <a:r>
              <a:rPr lang="fr-FR" dirty="0"/>
              <a:t> </a:t>
            </a:r>
          </a:p>
        </p:txBody>
      </p:sp>
      <p:sp>
        <p:nvSpPr>
          <p:cNvPr id="4" name="Espace réservé du texte 3"/>
          <p:cNvSpPr>
            <a:spLocks noGrp="1"/>
          </p:cNvSpPr>
          <p:nvPr>
            <p:ph type="body" idx="1"/>
          </p:nvPr>
        </p:nvSpPr>
        <p:spPr>
          <a:xfrm>
            <a:off x="572505" y="1778000"/>
            <a:ext cx="22773052" cy="9684518"/>
          </a:xfrm>
        </p:spPr>
        <p:txBody>
          <a:bodyPr>
            <a:noAutofit/>
          </a:bodyPr>
          <a:lstStyle/>
          <a:p>
            <a:pPr>
              <a:spcBef>
                <a:spcPts val="1800"/>
              </a:spcBef>
              <a:spcAft>
                <a:spcPts val="600"/>
              </a:spcAft>
            </a:pPr>
            <a:r>
              <a:rPr lang="fr-RE" sz="4000" b="1" dirty="0">
                <a:latin typeface="Helvetica Neue" panose="02000503000000020004" pitchFamily="2" charset="0"/>
                <a:ea typeface="Helvetica Neue" panose="02000503000000020004" pitchFamily="2" charset="0"/>
                <a:cs typeface="Helvetica Neue" panose="02000503000000020004" pitchFamily="2" charset="0"/>
              </a:rPr>
              <a:t>Avantage</a:t>
            </a:r>
            <a:r>
              <a:rPr lang="fr-RE" sz="4000" dirty="0">
                <a:latin typeface="Helvetica Neue" panose="02000503000000020004" pitchFamily="2" charset="0"/>
                <a:ea typeface="Helvetica Neue" panose="02000503000000020004" pitchFamily="2" charset="0"/>
                <a:cs typeface="Helvetica Neue" panose="02000503000000020004" pitchFamily="2" charset="0"/>
              </a:rPr>
              <a:t> : </a:t>
            </a:r>
          </a:p>
          <a:p>
            <a:pPr lvl="1">
              <a:spcBef>
                <a:spcPts val="0"/>
              </a:spcBef>
            </a:pPr>
            <a:r>
              <a:rPr lang="fr-RE" sz="4000" dirty="0">
                <a:latin typeface="Helvetica Neue" panose="02000503000000020004" pitchFamily="2" charset="0"/>
                <a:ea typeface="Helvetica Neue" panose="02000503000000020004" pitchFamily="2" charset="0"/>
                <a:cs typeface="Helvetica Neue" panose="02000503000000020004" pitchFamily="2" charset="0"/>
              </a:rPr>
              <a:t>Généralement robustes par rapport aux </a:t>
            </a:r>
            <a:r>
              <a:rPr lang="fr-RE" sz="4000" dirty="0" err="1">
                <a:latin typeface="Helvetica Neue" panose="02000503000000020004" pitchFamily="2" charset="0"/>
                <a:ea typeface="Helvetica Neue" panose="02000503000000020004" pitchFamily="2" charset="0"/>
                <a:cs typeface="Helvetica Neue" panose="02000503000000020004" pitchFamily="2" charset="0"/>
              </a:rPr>
              <a:t>outliers</a:t>
            </a:r>
            <a:endParaRPr lang="fr-RE" sz="4000" dirty="0">
              <a:latin typeface="Helvetica Neue" panose="02000503000000020004" pitchFamily="2" charset="0"/>
              <a:ea typeface="Helvetica Neue" panose="02000503000000020004" pitchFamily="2" charset="0"/>
              <a:cs typeface="Helvetica Neue" panose="02000503000000020004" pitchFamily="2" charset="0"/>
            </a:endParaRPr>
          </a:p>
          <a:p>
            <a:pPr lvl="1">
              <a:spcBef>
                <a:spcPts val="0"/>
              </a:spcBef>
            </a:pPr>
            <a:r>
              <a:rPr lang="fr-RE" sz="4000" dirty="0">
                <a:latin typeface="Helvetica Neue" panose="02000503000000020004" pitchFamily="2" charset="0"/>
                <a:ea typeface="Helvetica Neue" panose="02000503000000020004" pitchFamily="2" charset="0"/>
                <a:cs typeface="Helvetica Neue" panose="02000503000000020004" pitchFamily="2" charset="0"/>
              </a:rPr>
              <a:t>Peuvent apprendre de modèles non linéaires</a:t>
            </a:r>
          </a:p>
          <a:p>
            <a:pPr lvl="1">
              <a:spcBef>
                <a:spcPts val="0"/>
              </a:spcBef>
            </a:pPr>
            <a:r>
              <a:rPr lang="fr-RE" sz="4000" dirty="0">
                <a:latin typeface="Helvetica Neue" panose="02000503000000020004" pitchFamily="2" charset="0"/>
                <a:ea typeface="Helvetica Neue" panose="02000503000000020004" pitchFamily="2" charset="0"/>
                <a:cs typeface="Helvetica Neue" panose="02000503000000020004" pitchFamily="2" charset="0"/>
              </a:rPr>
              <a:t>Performance</a:t>
            </a:r>
          </a:p>
          <a:p>
            <a:pPr lvl="1">
              <a:spcBef>
                <a:spcPts val="0"/>
              </a:spcBef>
            </a:pPr>
            <a:endParaRPr lang="fr-RE" sz="4000" dirty="0">
              <a:latin typeface="Helvetica Neue" panose="02000503000000020004" pitchFamily="2" charset="0"/>
              <a:ea typeface="Helvetica Neue" panose="02000503000000020004" pitchFamily="2" charset="0"/>
              <a:cs typeface="Helvetica Neue" panose="02000503000000020004" pitchFamily="2" charset="0"/>
            </a:endParaRPr>
          </a:p>
          <a:p>
            <a:pPr lvl="1">
              <a:spcBef>
                <a:spcPts val="0"/>
              </a:spcBef>
            </a:pPr>
            <a:endParaRPr lang="fr-RE" sz="4000" dirty="0">
              <a:latin typeface="Helvetica Neue" panose="02000503000000020004" pitchFamily="2" charset="0"/>
              <a:ea typeface="Helvetica Neue" panose="02000503000000020004" pitchFamily="2" charset="0"/>
              <a:cs typeface="Helvetica Neue" panose="02000503000000020004" pitchFamily="2" charset="0"/>
            </a:endParaRPr>
          </a:p>
          <a:p>
            <a:pPr>
              <a:spcBef>
                <a:spcPts val="1800"/>
              </a:spcBef>
              <a:spcAft>
                <a:spcPts val="600"/>
              </a:spcAft>
            </a:pPr>
            <a:r>
              <a:rPr lang="fr-RE" sz="4000" b="1" dirty="0">
                <a:latin typeface="Helvetica Neue" panose="02000503000000020004" pitchFamily="2" charset="0"/>
                <a:ea typeface="Helvetica Neue" panose="02000503000000020004" pitchFamily="2" charset="0"/>
                <a:cs typeface="Helvetica Neue" panose="02000503000000020004" pitchFamily="2" charset="0"/>
              </a:rPr>
              <a:t>Inconvénients</a:t>
            </a:r>
            <a:r>
              <a:rPr lang="fr-RE" sz="4000" dirty="0">
                <a:latin typeface="Helvetica Neue" panose="02000503000000020004" pitchFamily="2" charset="0"/>
                <a:ea typeface="Helvetica Neue" panose="02000503000000020004" pitchFamily="2" charset="0"/>
                <a:cs typeface="Helvetica Neue" panose="02000503000000020004" pitchFamily="2" charset="0"/>
              </a:rPr>
              <a:t> :</a:t>
            </a:r>
          </a:p>
          <a:p>
            <a:pPr lvl="1">
              <a:spcBef>
                <a:spcPts val="0"/>
              </a:spcBef>
            </a:pPr>
            <a:r>
              <a:rPr lang="fr-RE" sz="4000" dirty="0">
                <a:latin typeface="Helvetica Neue" panose="02000503000000020004" pitchFamily="2" charset="0"/>
                <a:ea typeface="Helvetica Neue" panose="02000503000000020004" pitchFamily="2" charset="0"/>
                <a:cs typeface="Helvetica Neue" panose="02000503000000020004" pitchFamily="2" charset="0"/>
              </a:rPr>
              <a:t>Sur-apprentissage</a:t>
            </a:r>
          </a:p>
          <a:p>
            <a:pPr lvl="1">
              <a:spcBef>
                <a:spcPts val="0"/>
              </a:spcBef>
            </a:pPr>
            <a:r>
              <a:rPr lang="fr-RE" sz="4000" dirty="0">
                <a:latin typeface="Helvetica Neue" panose="02000503000000020004" pitchFamily="2" charset="0"/>
                <a:ea typeface="Helvetica Neue" panose="02000503000000020004" pitchFamily="2" charset="0"/>
                <a:cs typeface="Helvetica Neue" panose="02000503000000020004" pitchFamily="2" charset="0"/>
              </a:rPr>
              <a:t>Paramètres nombreux</a:t>
            </a:r>
          </a:p>
          <a:p>
            <a:pPr lvl="1">
              <a:spcBef>
                <a:spcPts val="0"/>
              </a:spcBef>
            </a:pPr>
            <a:r>
              <a:rPr lang="fr-RE" sz="4000" dirty="0">
                <a:latin typeface="Helvetica Neue" panose="02000503000000020004" pitchFamily="2" charset="0"/>
                <a:ea typeface="Helvetica Neue" panose="02000503000000020004" pitchFamily="2" charset="0"/>
                <a:cs typeface="Helvetica Neue" panose="02000503000000020004" pitchFamily="2" charset="0"/>
              </a:rPr>
              <a:t>Occupation mémoire de tous les arbres</a:t>
            </a:r>
          </a:p>
        </p:txBody>
      </p:sp>
      <p:sp>
        <p:nvSpPr>
          <p:cNvPr id="3" name="Espace réservé du numéro de diapositive 2">
            <a:extLst>
              <a:ext uri="{FF2B5EF4-FFF2-40B4-BE49-F238E27FC236}">
                <a16:creationId xmlns:a16="http://schemas.microsoft.com/office/drawing/2014/main" id="{7E41DB34-331A-324C-97C5-A43890E29BFB}"/>
              </a:ext>
            </a:extLst>
          </p:cNvPr>
          <p:cNvSpPr>
            <a:spLocks noGrp="1"/>
          </p:cNvSpPr>
          <p:nvPr>
            <p:ph type="sldNum" sz="quarter" idx="2"/>
          </p:nvPr>
        </p:nvSpPr>
        <p:spPr/>
        <p:txBody>
          <a:bodyPr/>
          <a:lstStyle/>
          <a:p>
            <a:fld id="{86CB4B4D-7CA3-9044-876B-883B54F8677D}" type="slidenum">
              <a:rPr lang="fr-RE" smtClean="0"/>
              <a:t>33</a:t>
            </a:fld>
            <a:endParaRPr lang="fr-RE" dirty="0"/>
          </a:p>
        </p:txBody>
      </p:sp>
    </p:spTree>
    <p:extLst>
      <p:ext uri="{BB962C8B-B14F-4D97-AF65-F5344CB8AC3E}">
        <p14:creationId xmlns:p14="http://schemas.microsoft.com/office/powerpoint/2010/main" val="77396296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Conclusion</a:t>
            </a:r>
            <a:endParaRPr dirty="0"/>
          </a:p>
        </p:txBody>
      </p:sp>
      <p:sp>
        <p:nvSpPr>
          <p:cNvPr id="2" name="Espace réservé du numéro de diapositive 1">
            <a:extLst>
              <a:ext uri="{FF2B5EF4-FFF2-40B4-BE49-F238E27FC236}">
                <a16:creationId xmlns:a16="http://schemas.microsoft.com/office/drawing/2014/main" id="{EE2DA6E8-8514-E241-A714-9AACF9899004}"/>
              </a:ext>
            </a:extLst>
          </p:cNvPr>
          <p:cNvSpPr>
            <a:spLocks noGrp="1"/>
          </p:cNvSpPr>
          <p:nvPr>
            <p:ph type="sldNum" sz="quarter" idx="2"/>
          </p:nvPr>
        </p:nvSpPr>
        <p:spPr/>
        <p:txBody>
          <a:bodyPr/>
          <a:lstStyle/>
          <a:p>
            <a:fld id="{86CB4B4D-7CA3-9044-876B-883B54F8677D}" type="slidenum">
              <a:rPr lang="fr-RE" smtClean="0"/>
              <a:t>34</a:t>
            </a:fld>
            <a:endParaRPr lang="fr-RE"/>
          </a:p>
        </p:txBody>
      </p:sp>
    </p:spTree>
    <p:extLst>
      <p:ext uri="{BB962C8B-B14F-4D97-AF65-F5344CB8AC3E}">
        <p14:creationId xmlns:p14="http://schemas.microsoft.com/office/powerpoint/2010/main" val="172680459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a:xfrm>
            <a:off x="933725" y="2603500"/>
            <a:ext cx="22800917" cy="10217604"/>
          </a:xfrm>
        </p:spPr>
        <p:txBody>
          <a:bodyPr>
            <a:noAutofit/>
          </a:bodyPr>
          <a:lstStyle/>
          <a:p>
            <a:pPr fontAlgn="base">
              <a:lnSpc>
                <a:spcPct val="120000"/>
              </a:lnSpc>
              <a:spcBef>
                <a:spcPts val="2000"/>
              </a:spcBef>
              <a:buFont typeface="Wingdings" charset="2"/>
              <a:buChar char="q"/>
            </a:pPr>
            <a:r>
              <a:rPr lang="fr-FR" sz="3600" dirty="0">
                <a:latin typeface="Helvetica Neue" charset="0"/>
                <a:ea typeface="Helvetica Neue" charset="0"/>
                <a:cs typeface="Helvetica Neue" charset="0"/>
              </a:rPr>
              <a:t>L’analyse exploratoire a permis une meilleure compréhension de nos données et de les préparer pour la segmentation.</a:t>
            </a:r>
          </a:p>
          <a:p>
            <a:pPr fontAlgn="base">
              <a:lnSpc>
                <a:spcPct val="120000"/>
              </a:lnSpc>
              <a:spcBef>
                <a:spcPts val="2000"/>
              </a:spcBef>
              <a:buFont typeface="Wingdings" charset="2"/>
              <a:buChar char="q"/>
            </a:pPr>
            <a:r>
              <a:rPr lang="fr-FR" sz="3600" dirty="0">
                <a:latin typeface="Helvetica Neue" charset="0"/>
                <a:ea typeface="Helvetica Neue" charset="0"/>
                <a:cs typeface="Helvetica Neue" charset="0"/>
              </a:rPr>
              <a:t>La recherche des clusters a demandé de nombreux tests et combinaisons de </a:t>
            </a:r>
            <a:r>
              <a:rPr lang="fr-FR" sz="3600" dirty="0" err="1">
                <a:latin typeface="Helvetica Neue" charset="0"/>
                <a:ea typeface="Helvetica Neue" charset="0"/>
                <a:cs typeface="Helvetica Neue" charset="0"/>
              </a:rPr>
              <a:t>features</a:t>
            </a:r>
            <a:r>
              <a:rPr lang="fr-FR" sz="3600" dirty="0">
                <a:latin typeface="Helvetica Neue" charset="0"/>
                <a:ea typeface="Helvetica Neue" charset="0"/>
                <a:cs typeface="Helvetica Neue" charset="0"/>
              </a:rPr>
              <a:t> pour trouver des catégories clients ayant un sens</a:t>
            </a:r>
          </a:p>
          <a:p>
            <a:pPr fontAlgn="base">
              <a:lnSpc>
                <a:spcPct val="120000"/>
              </a:lnSpc>
              <a:spcBef>
                <a:spcPts val="2000"/>
              </a:spcBef>
              <a:buFont typeface="Wingdings" charset="2"/>
              <a:buChar char="q"/>
            </a:pPr>
            <a:r>
              <a:rPr lang="fr-FR" sz="3600" dirty="0">
                <a:latin typeface="Helvetica Neue" charset="0"/>
                <a:ea typeface="Helvetica Neue" charset="0"/>
                <a:cs typeface="Helvetica Neue" charset="0"/>
              </a:rPr>
              <a:t>Nous avons amélioré les performances de notre modèle de classification par des entrainements et la recherche des paramètres optimums. Nous avons séparé les données avant le </a:t>
            </a:r>
            <a:r>
              <a:rPr lang="fr-FR" sz="3600" dirty="0" err="1">
                <a:latin typeface="Helvetica Neue" charset="0"/>
                <a:ea typeface="Helvetica Neue" charset="0"/>
                <a:cs typeface="Helvetica Neue" charset="0"/>
              </a:rPr>
              <a:t>clustering</a:t>
            </a:r>
            <a:r>
              <a:rPr lang="fr-FR" sz="3600" dirty="0">
                <a:latin typeface="Helvetica Neue" charset="0"/>
                <a:ea typeface="Helvetica Neue" charset="0"/>
                <a:cs typeface="Helvetica Neue" charset="0"/>
              </a:rPr>
              <a:t> pour éviter le </a:t>
            </a:r>
            <a:r>
              <a:rPr lang="fr-FR" sz="3600" dirty="0" err="1">
                <a:latin typeface="Helvetica Neue" charset="0"/>
                <a:ea typeface="Helvetica Neue" charset="0"/>
                <a:cs typeface="Helvetica Neue" charset="0"/>
              </a:rPr>
              <a:t>dataleakage</a:t>
            </a:r>
            <a:r>
              <a:rPr lang="fr-FR" sz="3600" dirty="0">
                <a:latin typeface="Helvetica Neue" charset="0"/>
                <a:ea typeface="Helvetica Neue" charset="0"/>
                <a:cs typeface="Helvetica Neue" charset="0"/>
              </a:rPr>
              <a:t>.</a:t>
            </a:r>
          </a:p>
          <a:p>
            <a:pPr fontAlgn="base">
              <a:lnSpc>
                <a:spcPct val="120000"/>
              </a:lnSpc>
              <a:spcBef>
                <a:spcPts val="2000"/>
              </a:spcBef>
              <a:buFont typeface="Wingdings" charset="2"/>
              <a:buChar char="q"/>
            </a:pPr>
            <a:r>
              <a:rPr lang="fr-FR" sz="3600" dirty="0">
                <a:latin typeface="Helvetica Neue" charset="0"/>
                <a:ea typeface="Helvetica Neue" charset="0"/>
                <a:cs typeface="Helvetica Neue" charset="0"/>
              </a:rPr>
              <a:t>Le modèle qui a donné le meilleur résultat : Gradient </a:t>
            </a:r>
            <a:r>
              <a:rPr lang="fr-FR" sz="3600" dirty="0" err="1">
                <a:latin typeface="Helvetica Neue" charset="0"/>
                <a:ea typeface="Helvetica Neue" charset="0"/>
                <a:cs typeface="Helvetica Neue" charset="0"/>
              </a:rPr>
              <a:t>Boosting</a:t>
            </a:r>
            <a:r>
              <a:rPr lang="fr-FR" sz="3600" dirty="0">
                <a:latin typeface="Helvetica Neue" charset="0"/>
                <a:ea typeface="Helvetica Neue" charset="0"/>
                <a:cs typeface="Helvetica Neue" charset="0"/>
              </a:rPr>
              <a:t> a été implémenté au niveau du module final.</a:t>
            </a:r>
          </a:p>
          <a:p>
            <a:pPr fontAlgn="base">
              <a:lnSpc>
                <a:spcPct val="120000"/>
              </a:lnSpc>
              <a:spcBef>
                <a:spcPts val="2000"/>
              </a:spcBef>
              <a:buFont typeface="Wingdings" charset="2"/>
              <a:buChar char="q"/>
            </a:pPr>
            <a:r>
              <a:rPr lang="fr-FR" sz="3600" dirty="0">
                <a:latin typeface="Helvetica Neue" charset="0"/>
                <a:ea typeface="Helvetica Neue" charset="0"/>
                <a:cs typeface="Helvetica Neue" charset="0"/>
              </a:rPr>
              <a:t>Axes d’amélioration :</a:t>
            </a:r>
          </a:p>
          <a:p>
            <a:pPr lvl="1" fontAlgn="base">
              <a:lnSpc>
                <a:spcPct val="120000"/>
              </a:lnSpc>
              <a:spcBef>
                <a:spcPts val="800"/>
              </a:spcBef>
              <a:buFont typeface="Arial" panose="020B0604020202020204" pitchFamily="34" charset="0"/>
              <a:buChar char="•"/>
            </a:pPr>
            <a:r>
              <a:rPr lang="fr-FR" sz="3600" dirty="0">
                <a:latin typeface="Helvetica Neue" charset="0"/>
                <a:ea typeface="Helvetica Neue" charset="0"/>
                <a:cs typeface="Helvetica Neue" charset="0"/>
              </a:rPr>
              <a:t>Travailler avec l’équipe marketing pour la segmentation</a:t>
            </a:r>
          </a:p>
          <a:p>
            <a:pPr lvl="1" fontAlgn="base">
              <a:lnSpc>
                <a:spcPct val="120000"/>
              </a:lnSpc>
              <a:spcBef>
                <a:spcPts val="800"/>
              </a:spcBef>
              <a:buFont typeface="Arial" panose="020B0604020202020204" pitchFamily="34" charset="0"/>
              <a:buChar char="•"/>
            </a:pPr>
            <a:r>
              <a:rPr lang="fr-FR" sz="3600" dirty="0">
                <a:latin typeface="Helvetica Neue" charset="0"/>
                <a:ea typeface="Helvetica Neue" charset="0"/>
                <a:cs typeface="Helvetica Neue" charset="0"/>
              </a:rPr>
              <a:t>Segmentation sans utiliser le </a:t>
            </a:r>
            <a:r>
              <a:rPr lang="fr-FR" sz="3600" dirty="0" err="1">
                <a:latin typeface="Helvetica Neue" charset="0"/>
                <a:ea typeface="Helvetica Neue" charset="0"/>
                <a:cs typeface="Helvetica Neue" charset="0"/>
              </a:rPr>
              <a:t>clustering</a:t>
            </a:r>
            <a:r>
              <a:rPr lang="fr-FR" sz="3600" dirty="0">
                <a:latin typeface="Helvetica Neue" charset="0"/>
                <a:ea typeface="Helvetica Neue" charset="0"/>
                <a:cs typeface="Helvetica Neue" charset="0"/>
              </a:rPr>
              <a:t> (score RFM)</a:t>
            </a:r>
          </a:p>
          <a:p>
            <a:pPr lvl="1" fontAlgn="base">
              <a:lnSpc>
                <a:spcPct val="120000"/>
              </a:lnSpc>
              <a:spcBef>
                <a:spcPts val="800"/>
              </a:spcBef>
              <a:buFont typeface="Arial" panose="020B0604020202020204" pitchFamily="34" charset="0"/>
              <a:buChar char="•"/>
            </a:pPr>
            <a:r>
              <a:rPr lang="fr-FR" sz="3600" dirty="0">
                <a:latin typeface="Helvetica Neue" charset="0"/>
                <a:ea typeface="Helvetica Neue" charset="0"/>
                <a:cs typeface="Helvetica Neue" charset="0"/>
              </a:rPr>
              <a:t>Avoir des informations sur catégories de produits pour mieux segmenter les préférences des clients</a:t>
            </a:r>
          </a:p>
        </p:txBody>
      </p:sp>
      <p:sp>
        <p:nvSpPr>
          <p:cNvPr id="6" name="Titre 1"/>
          <p:cNvSpPr txBox="1">
            <a:spLocks/>
          </p:cNvSpPr>
          <p:nvPr/>
        </p:nvSpPr>
        <p:spPr>
          <a:xfrm>
            <a:off x="1689100" y="952500"/>
            <a:ext cx="21005800" cy="1651000"/>
          </a:xfrm>
          <a:prstGeom prst="rect">
            <a:avLst/>
          </a:prstGeom>
        </p:spPr>
        <p:txBody>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hangingPunct="1"/>
            <a:r>
              <a:rPr lang="fr-FR" dirty="0"/>
              <a:t>Conclusion</a:t>
            </a:r>
          </a:p>
        </p:txBody>
      </p:sp>
      <p:sp>
        <p:nvSpPr>
          <p:cNvPr id="2" name="Espace réservé du numéro de diapositive 1">
            <a:extLst>
              <a:ext uri="{FF2B5EF4-FFF2-40B4-BE49-F238E27FC236}">
                <a16:creationId xmlns:a16="http://schemas.microsoft.com/office/drawing/2014/main" id="{87830769-C01A-5A4A-98BC-AD3FFFEB4C5E}"/>
              </a:ext>
            </a:extLst>
          </p:cNvPr>
          <p:cNvSpPr>
            <a:spLocks noGrp="1"/>
          </p:cNvSpPr>
          <p:nvPr>
            <p:ph type="sldNum" sz="quarter" idx="2"/>
          </p:nvPr>
        </p:nvSpPr>
        <p:spPr/>
        <p:txBody>
          <a:bodyPr/>
          <a:lstStyle/>
          <a:p>
            <a:fld id="{86CB4B4D-7CA3-9044-876B-883B54F8677D}" type="slidenum">
              <a:rPr lang="fr-RE" smtClean="0"/>
              <a:t>35</a:t>
            </a:fld>
            <a:endParaRPr lang="fr-RE"/>
          </a:p>
        </p:txBody>
      </p:sp>
    </p:spTree>
    <p:extLst>
      <p:ext uri="{BB962C8B-B14F-4D97-AF65-F5344CB8AC3E}">
        <p14:creationId xmlns:p14="http://schemas.microsoft.com/office/powerpoint/2010/main" val="189494452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normAutofit/>
          </a:bodyPr>
          <a:lstStyle/>
          <a:p>
            <a:r>
              <a:rPr lang="fr-FR" sz="5400" dirty="0"/>
              <a:t>Merci à mon mentor Amine </a:t>
            </a:r>
            <a:r>
              <a:rPr lang="fr-FR" sz="5400" dirty="0" err="1"/>
              <a:t>Abdaoui</a:t>
            </a:r>
            <a:r>
              <a:rPr lang="fr-FR" sz="5400" dirty="0"/>
              <a:t> pour sa disponibilité, ses explications et ses précieux conseils</a:t>
            </a:r>
            <a:endParaRPr sz="5400" dirty="0"/>
          </a:p>
        </p:txBody>
      </p:sp>
      <p:sp>
        <p:nvSpPr>
          <p:cNvPr id="2" name="Espace réservé du numéro de diapositive 1">
            <a:extLst>
              <a:ext uri="{FF2B5EF4-FFF2-40B4-BE49-F238E27FC236}">
                <a16:creationId xmlns:a16="http://schemas.microsoft.com/office/drawing/2014/main" id="{EE2DA6E8-8514-E241-A714-9AACF9899004}"/>
              </a:ext>
            </a:extLst>
          </p:cNvPr>
          <p:cNvSpPr>
            <a:spLocks noGrp="1"/>
          </p:cNvSpPr>
          <p:nvPr>
            <p:ph type="sldNum" sz="quarter" idx="2"/>
          </p:nvPr>
        </p:nvSpPr>
        <p:spPr/>
        <p:txBody>
          <a:bodyPr/>
          <a:lstStyle/>
          <a:p>
            <a:fld id="{86CB4B4D-7CA3-9044-876B-883B54F8677D}" type="slidenum">
              <a:rPr lang="fr-RE" smtClean="0"/>
              <a:t>36</a:t>
            </a:fld>
            <a:endParaRPr lang="fr-RE"/>
          </a:p>
        </p:txBody>
      </p:sp>
    </p:spTree>
    <p:extLst>
      <p:ext uri="{BB962C8B-B14F-4D97-AF65-F5344CB8AC3E}">
        <p14:creationId xmlns:p14="http://schemas.microsoft.com/office/powerpoint/2010/main" val="30797913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prstGeom prst="rect">
            <a:avLst/>
          </a:prstGeom>
        </p:spPr>
        <p:txBody>
          <a:bodyPr/>
          <a:lstStyle/>
          <a:p>
            <a:r>
              <a:rPr lang="fr-FR" dirty="0"/>
              <a:t>Objectif du projet</a:t>
            </a:r>
            <a:endParaRPr dirty="0"/>
          </a:p>
        </p:txBody>
      </p:sp>
      <p:sp>
        <p:nvSpPr>
          <p:cNvPr id="126" name="Shape 126"/>
          <p:cNvSpPr>
            <a:spLocks noGrp="1"/>
          </p:cNvSpPr>
          <p:nvPr>
            <p:ph type="body" idx="1"/>
          </p:nvPr>
        </p:nvSpPr>
        <p:spPr>
          <a:xfrm>
            <a:off x="1689100" y="3440113"/>
            <a:ext cx="19639812" cy="9207500"/>
          </a:xfrm>
          <a:prstGeom prst="rect">
            <a:avLst/>
          </a:prstGeom>
        </p:spPr>
        <p:txBody>
          <a:bodyPr>
            <a:normAutofit/>
          </a:bodyPr>
          <a:lstStyle/>
          <a:p>
            <a:r>
              <a:rPr lang="fr-FR" dirty="0"/>
              <a:t>Mieux comprendre le comportement des clients afin d’augmenter les ventes.</a:t>
            </a:r>
          </a:p>
          <a:p>
            <a:r>
              <a:rPr lang="fr-FR" dirty="0"/>
              <a:t>Segmentation des individus (clients) afin de détecter des catégories de clients.</a:t>
            </a:r>
          </a:p>
          <a:p>
            <a:r>
              <a:rPr lang="fr-FR" dirty="0"/>
              <a:t>Evaluation et amélioration des performances de différents modèles d’apprentissage machine capables de prédire la catégorie d’un client à partir de son historique d’achat.</a:t>
            </a:r>
          </a:p>
          <a:p>
            <a:r>
              <a:rPr lang="fr-FR" dirty="0"/>
              <a:t>Implémentation d’un module capable de classer automatiquement un client dès son premier achat.</a:t>
            </a:r>
          </a:p>
        </p:txBody>
      </p:sp>
      <p:pic>
        <p:nvPicPr>
          <p:cNvPr id="5" name="Imag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973420" y="115887"/>
            <a:ext cx="3007235" cy="2963141"/>
          </a:xfrm>
          <a:prstGeom prst="rect">
            <a:avLst/>
          </a:prstGeom>
        </p:spPr>
      </p:pic>
      <p:sp>
        <p:nvSpPr>
          <p:cNvPr id="2" name="Espace réservé du numéro de diapositive 1">
            <a:extLst>
              <a:ext uri="{FF2B5EF4-FFF2-40B4-BE49-F238E27FC236}">
                <a16:creationId xmlns:a16="http://schemas.microsoft.com/office/drawing/2014/main" id="{BB1965F7-5709-D14B-A232-0B31F6D35918}"/>
              </a:ext>
            </a:extLst>
          </p:cNvPr>
          <p:cNvSpPr>
            <a:spLocks noGrp="1"/>
          </p:cNvSpPr>
          <p:nvPr>
            <p:ph type="sldNum" sz="quarter" idx="2"/>
          </p:nvPr>
        </p:nvSpPr>
        <p:spPr/>
        <p:txBody>
          <a:bodyPr/>
          <a:lstStyle/>
          <a:p>
            <a:fld id="{86CB4B4D-7CA3-9044-876B-883B54F8677D}" type="slidenum">
              <a:rPr lang="fr-RE" smtClean="0"/>
              <a:t>4</a:t>
            </a:fld>
            <a:endParaRPr lang="fr-RE" dirty="0"/>
          </a:p>
        </p:txBody>
      </p:sp>
    </p:spTree>
    <p:extLst>
      <p:ext uri="{BB962C8B-B14F-4D97-AF65-F5344CB8AC3E}">
        <p14:creationId xmlns:p14="http://schemas.microsoft.com/office/powerpoint/2010/main" val="129680426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Exploration des données</a:t>
            </a:r>
            <a:endParaRPr dirty="0"/>
          </a:p>
        </p:txBody>
      </p:sp>
      <p:sp>
        <p:nvSpPr>
          <p:cNvPr id="2" name="Espace réservé du numéro de diapositive 1">
            <a:extLst>
              <a:ext uri="{FF2B5EF4-FFF2-40B4-BE49-F238E27FC236}">
                <a16:creationId xmlns:a16="http://schemas.microsoft.com/office/drawing/2014/main" id="{A21149C0-316C-D34A-A7FB-3892F9BCCF39}"/>
              </a:ext>
            </a:extLst>
          </p:cNvPr>
          <p:cNvSpPr>
            <a:spLocks noGrp="1"/>
          </p:cNvSpPr>
          <p:nvPr>
            <p:ph type="sldNum" sz="quarter" idx="2"/>
          </p:nvPr>
        </p:nvSpPr>
        <p:spPr/>
        <p:txBody>
          <a:bodyPr/>
          <a:lstStyle/>
          <a:p>
            <a:fld id="{86CB4B4D-7CA3-9044-876B-883B54F8677D}" type="slidenum">
              <a:rPr lang="fr-RE" smtClean="0"/>
              <a:t>5</a:t>
            </a:fld>
            <a:endParaRPr lang="fr-RE"/>
          </a:p>
        </p:txBody>
      </p:sp>
    </p:spTree>
    <p:extLst>
      <p:ext uri="{BB962C8B-B14F-4D97-AF65-F5344CB8AC3E}">
        <p14:creationId xmlns:p14="http://schemas.microsoft.com/office/powerpoint/2010/main" val="53833855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Les données</a:t>
            </a:r>
          </a:p>
        </p:txBody>
      </p:sp>
      <p:sp>
        <p:nvSpPr>
          <p:cNvPr id="4" name="Espace réservé du texte 3"/>
          <p:cNvSpPr>
            <a:spLocks noGrp="1"/>
          </p:cNvSpPr>
          <p:nvPr>
            <p:ph type="body" idx="1"/>
          </p:nvPr>
        </p:nvSpPr>
        <p:spPr>
          <a:xfrm>
            <a:off x="798162" y="2369230"/>
            <a:ext cx="19648838" cy="4874986"/>
          </a:xfrm>
        </p:spPr>
        <p:txBody>
          <a:bodyPr>
            <a:normAutofit/>
          </a:bodyPr>
          <a:lstStyle/>
          <a:p>
            <a:r>
              <a:rPr lang="fr-FR" sz="4000" dirty="0"/>
              <a:t>Transactions de ventes sur une année (Déc. 2010 – Déc. 2011)</a:t>
            </a:r>
          </a:p>
          <a:p>
            <a:r>
              <a:rPr lang="fr-FR" sz="4000" dirty="0"/>
              <a:t>La base contient plus de 500 000 transactions</a:t>
            </a:r>
          </a:p>
          <a:p>
            <a:r>
              <a:rPr lang="fr-FR" sz="4000" dirty="0"/>
              <a:t>Chaque transaction est décrite par </a:t>
            </a:r>
            <a:r>
              <a:rPr lang="fr-FR" sz="4000" b="1" dirty="0"/>
              <a:t>8</a:t>
            </a:r>
            <a:r>
              <a:rPr lang="fr-FR" sz="4000" dirty="0"/>
              <a:t> variables</a:t>
            </a:r>
          </a:p>
        </p:txBody>
      </p:sp>
      <p:pic>
        <p:nvPicPr>
          <p:cNvPr id="6" name="Imag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719144" y="1243693"/>
            <a:ext cx="2866694" cy="3797300"/>
          </a:xfrm>
          <a:prstGeom prst="rect">
            <a:avLst/>
          </a:prstGeom>
        </p:spPr>
      </p:pic>
      <p:pic>
        <p:nvPicPr>
          <p:cNvPr id="11" name="Image 10">
            <a:extLst>
              <a:ext uri="{FF2B5EF4-FFF2-40B4-BE49-F238E27FC236}">
                <a16:creationId xmlns:a16="http://schemas.microsoft.com/office/drawing/2014/main" id="{05EA0CE1-4092-FB4F-8944-EEAC25B67A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417" y="7244216"/>
            <a:ext cx="22258421" cy="4229100"/>
          </a:xfrm>
          <a:prstGeom prst="rect">
            <a:avLst/>
          </a:prstGeom>
        </p:spPr>
      </p:pic>
      <p:sp>
        <p:nvSpPr>
          <p:cNvPr id="2" name="Espace réservé du numéro de diapositive 1">
            <a:extLst>
              <a:ext uri="{FF2B5EF4-FFF2-40B4-BE49-F238E27FC236}">
                <a16:creationId xmlns:a16="http://schemas.microsoft.com/office/drawing/2014/main" id="{E038774E-EF4E-8A48-8B0D-D30033C357F9}"/>
              </a:ext>
            </a:extLst>
          </p:cNvPr>
          <p:cNvSpPr>
            <a:spLocks noGrp="1"/>
          </p:cNvSpPr>
          <p:nvPr>
            <p:ph type="sldNum" sz="quarter" idx="2"/>
          </p:nvPr>
        </p:nvSpPr>
        <p:spPr/>
        <p:txBody>
          <a:bodyPr/>
          <a:lstStyle/>
          <a:p>
            <a:fld id="{86CB4B4D-7CA3-9044-876B-883B54F8677D}" type="slidenum">
              <a:rPr lang="fr-RE" smtClean="0"/>
              <a:t>6</a:t>
            </a:fld>
            <a:endParaRPr lang="fr-RE" dirty="0"/>
          </a:p>
        </p:txBody>
      </p:sp>
    </p:spTree>
    <p:extLst>
      <p:ext uri="{BB962C8B-B14F-4D97-AF65-F5344CB8AC3E}">
        <p14:creationId xmlns:p14="http://schemas.microsoft.com/office/powerpoint/2010/main" val="174285247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Caractéristiques des données</a:t>
            </a:r>
          </a:p>
        </p:txBody>
      </p:sp>
      <p:sp>
        <p:nvSpPr>
          <p:cNvPr id="6" name="Espace réservé du texte 3"/>
          <p:cNvSpPr>
            <a:spLocks noGrp="1"/>
          </p:cNvSpPr>
          <p:nvPr>
            <p:ph type="body" idx="1"/>
          </p:nvPr>
        </p:nvSpPr>
        <p:spPr>
          <a:xfrm>
            <a:off x="1015756" y="7225325"/>
            <a:ext cx="13816591" cy="5910876"/>
          </a:xfrm>
        </p:spPr>
        <p:txBody>
          <a:bodyPr>
            <a:noAutofit/>
          </a:bodyPr>
          <a:lstStyle/>
          <a:p>
            <a:pPr>
              <a:spcBef>
                <a:spcPts val="0"/>
              </a:spcBef>
            </a:pPr>
            <a:r>
              <a:rPr lang="fr-FR" sz="3600" dirty="0"/>
              <a:t>Compréhension de chacune des variables</a:t>
            </a:r>
          </a:p>
          <a:p>
            <a:pPr>
              <a:spcBef>
                <a:spcPts val="0"/>
              </a:spcBef>
            </a:pPr>
            <a:r>
              <a:rPr lang="fr-FR" sz="3600" dirty="0"/>
              <a:t>Chaque ligne correspond à une transaction appartenant à une commande.</a:t>
            </a:r>
          </a:p>
          <a:p>
            <a:pPr>
              <a:spcBef>
                <a:spcPts val="0"/>
              </a:spcBef>
            </a:pPr>
            <a:r>
              <a:rPr lang="fr-FR" sz="3600" dirty="0"/>
              <a:t>Une transaction concerne un produit particulier.</a:t>
            </a:r>
          </a:p>
          <a:p>
            <a:pPr>
              <a:spcBef>
                <a:spcPts val="600"/>
              </a:spcBef>
            </a:pPr>
            <a:r>
              <a:rPr lang="fr-FR" sz="3600" dirty="0"/>
              <a:t>Les données sont composées de variables :</a:t>
            </a:r>
          </a:p>
          <a:p>
            <a:pPr lvl="1">
              <a:spcBef>
                <a:spcPts val="0"/>
              </a:spcBef>
            </a:pPr>
            <a:r>
              <a:rPr lang="fr-FR" sz="3600" b="1" dirty="0">
                <a:latin typeface="Helvetica Neue" charset="0"/>
                <a:ea typeface="Helvetica Neue" charset="0"/>
                <a:cs typeface="Helvetica Neue" charset="0"/>
              </a:rPr>
              <a:t>catégorielles</a:t>
            </a:r>
            <a:r>
              <a:rPr lang="fr-FR" sz="3600" dirty="0">
                <a:latin typeface="Helvetica Neue" charset="0"/>
                <a:ea typeface="Helvetica Neue" charset="0"/>
                <a:cs typeface="Helvetica Neue" charset="0"/>
              </a:rPr>
              <a:t> comme le code du produit ou le pays de l’acheteur</a:t>
            </a:r>
          </a:p>
          <a:p>
            <a:pPr lvl="1">
              <a:spcBef>
                <a:spcPts val="0"/>
              </a:spcBef>
            </a:pPr>
            <a:r>
              <a:rPr lang="fr-FR" sz="3600" b="1" dirty="0">
                <a:latin typeface="Helvetica Neue" charset="0"/>
                <a:ea typeface="Helvetica Neue" charset="0"/>
                <a:cs typeface="Helvetica Neue" charset="0"/>
              </a:rPr>
              <a:t>continues</a:t>
            </a:r>
            <a:r>
              <a:rPr lang="fr-FR" sz="3600" dirty="0">
                <a:latin typeface="Helvetica Neue" charset="0"/>
                <a:ea typeface="Helvetica Neue" charset="0"/>
                <a:cs typeface="Helvetica Neue" charset="0"/>
              </a:rPr>
              <a:t> comme la quantité et le prix unitaire</a:t>
            </a:r>
          </a:p>
        </p:txBody>
      </p:sp>
      <p:pic>
        <p:nvPicPr>
          <p:cNvPr id="5" name="Image 4">
            <a:extLst>
              <a:ext uri="{FF2B5EF4-FFF2-40B4-BE49-F238E27FC236}">
                <a16:creationId xmlns:a16="http://schemas.microsoft.com/office/drawing/2014/main" id="{5ED5C152-A177-CB4B-B59A-ACC316449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756" y="2536598"/>
            <a:ext cx="11506078" cy="4688727"/>
          </a:xfrm>
          <a:prstGeom prst="rect">
            <a:avLst/>
          </a:prstGeom>
        </p:spPr>
      </p:pic>
      <p:grpSp>
        <p:nvGrpSpPr>
          <p:cNvPr id="29" name="Groupe 28">
            <a:extLst>
              <a:ext uri="{FF2B5EF4-FFF2-40B4-BE49-F238E27FC236}">
                <a16:creationId xmlns:a16="http://schemas.microsoft.com/office/drawing/2014/main" id="{B065AD02-3E1E-DC43-9F21-F0F6DA057652}"/>
              </a:ext>
            </a:extLst>
          </p:cNvPr>
          <p:cNvGrpSpPr/>
          <p:nvPr/>
        </p:nvGrpSpPr>
        <p:grpSpPr>
          <a:xfrm>
            <a:off x="15985293" y="5322752"/>
            <a:ext cx="7038851" cy="4175913"/>
            <a:chOff x="15756693" y="7522944"/>
            <a:chExt cx="7038851" cy="4175913"/>
          </a:xfrm>
        </p:grpSpPr>
        <p:sp>
          <p:nvSpPr>
            <p:cNvPr id="8" name="Rectangle à coins arrondis 7">
              <a:extLst>
                <a:ext uri="{FF2B5EF4-FFF2-40B4-BE49-F238E27FC236}">
                  <a16:creationId xmlns:a16="http://schemas.microsoft.com/office/drawing/2014/main" id="{8902329D-66CD-C34C-9AEC-C16EBBA6E175}"/>
                </a:ext>
              </a:extLst>
            </p:cNvPr>
            <p:cNvSpPr/>
            <p:nvPr/>
          </p:nvSpPr>
          <p:spPr>
            <a:xfrm>
              <a:off x="18923000" y="7522944"/>
              <a:ext cx="2336800" cy="454025"/>
            </a:xfrm>
            <a:prstGeom prst="roundRect">
              <a:avLst/>
            </a:prstGeom>
            <a:solidFill>
              <a:schemeClr val="bg2">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rgbClr val="FFFF00"/>
                  </a:solidFill>
                  <a:effectLst/>
                  <a:uFillTx/>
                  <a:latin typeface="+mn-lt"/>
                  <a:ea typeface="+mn-ea"/>
                  <a:cs typeface="+mn-cs"/>
                  <a:sym typeface="Helvetica Light"/>
                </a:rPr>
                <a:t>Commande</a:t>
              </a:r>
            </a:p>
          </p:txBody>
        </p:sp>
        <p:sp>
          <p:nvSpPr>
            <p:cNvPr id="11" name="Rectangle 10">
              <a:extLst>
                <a:ext uri="{FF2B5EF4-FFF2-40B4-BE49-F238E27FC236}">
                  <a16:creationId xmlns:a16="http://schemas.microsoft.com/office/drawing/2014/main" id="{5EB732A9-4C9E-6544-8E0C-19A7FDA16A86}"/>
                </a:ext>
              </a:extLst>
            </p:cNvPr>
            <p:cNvSpPr/>
            <p:nvPr/>
          </p:nvSpPr>
          <p:spPr>
            <a:xfrm>
              <a:off x="17545050" y="8604096"/>
              <a:ext cx="2032000" cy="410369"/>
            </a:xfrm>
            <a:prstGeom prst="rect">
              <a:avLst/>
            </a:prstGeom>
            <a:solidFill>
              <a:schemeClr val="tx2">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rgbClr val="FFFFFF"/>
                  </a:solidFill>
                  <a:effectLst/>
                  <a:uFillTx/>
                  <a:latin typeface="+mn-lt"/>
                  <a:ea typeface="+mn-ea"/>
                  <a:cs typeface="+mn-cs"/>
                  <a:sym typeface="Helvetica Light"/>
                </a:rPr>
                <a:t>Transaction</a:t>
              </a:r>
            </a:p>
          </p:txBody>
        </p:sp>
        <p:sp>
          <p:nvSpPr>
            <p:cNvPr id="12" name="Rectangle 11">
              <a:extLst>
                <a:ext uri="{FF2B5EF4-FFF2-40B4-BE49-F238E27FC236}">
                  <a16:creationId xmlns:a16="http://schemas.microsoft.com/office/drawing/2014/main" id="{E16524C3-BDF4-1B48-B07B-D280CB10F985}"/>
                </a:ext>
              </a:extLst>
            </p:cNvPr>
            <p:cNvSpPr/>
            <p:nvPr/>
          </p:nvSpPr>
          <p:spPr>
            <a:xfrm>
              <a:off x="20662900" y="8604096"/>
              <a:ext cx="2032000" cy="410369"/>
            </a:xfrm>
            <a:prstGeom prst="rect">
              <a:avLst/>
            </a:prstGeom>
            <a:solidFill>
              <a:schemeClr val="tx2">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rgbClr val="FFFFFF"/>
                  </a:solidFill>
                  <a:effectLst/>
                  <a:uFillTx/>
                  <a:latin typeface="+mn-lt"/>
                  <a:ea typeface="+mn-ea"/>
                  <a:cs typeface="+mn-cs"/>
                  <a:sym typeface="Helvetica Light"/>
                </a:rPr>
                <a:t>Transaction</a:t>
              </a:r>
            </a:p>
          </p:txBody>
        </p:sp>
        <p:sp>
          <p:nvSpPr>
            <p:cNvPr id="13" name="Ellipse 12">
              <a:extLst>
                <a:ext uri="{FF2B5EF4-FFF2-40B4-BE49-F238E27FC236}">
                  <a16:creationId xmlns:a16="http://schemas.microsoft.com/office/drawing/2014/main" id="{EC77E06E-C97F-A744-A7FA-AA57A4A193C5}"/>
                </a:ext>
              </a:extLst>
            </p:cNvPr>
            <p:cNvSpPr/>
            <p:nvPr/>
          </p:nvSpPr>
          <p:spPr>
            <a:xfrm>
              <a:off x="17545050" y="9426873"/>
              <a:ext cx="2032000" cy="533777"/>
            </a:xfrm>
            <a:prstGeom prst="ellipse">
              <a:avLst/>
            </a:prstGeom>
            <a:solidFill>
              <a:schemeClr val="accent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Produit A</a:t>
              </a:r>
            </a:p>
          </p:txBody>
        </p:sp>
        <p:sp>
          <p:nvSpPr>
            <p:cNvPr id="14" name="Ellipse 13">
              <a:extLst>
                <a:ext uri="{FF2B5EF4-FFF2-40B4-BE49-F238E27FC236}">
                  <a16:creationId xmlns:a16="http://schemas.microsoft.com/office/drawing/2014/main" id="{24E17C78-E992-FD4C-A978-DE0929CE6D10}"/>
                </a:ext>
              </a:extLst>
            </p:cNvPr>
            <p:cNvSpPr/>
            <p:nvPr/>
          </p:nvSpPr>
          <p:spPr>
            <a:xfrm>
              <a:off x="17545050" y="10106169"/>
              <a:ext cx="2032000" cy="533777"/>
            </a:xfrm>
            <a:prstGeom prst="ellipse">
              <a:avLst/>
            </a:prstGeom>
            <a:solidFill>
              <a:schemeClr val="accent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Produit A</a:t>
              </a:r>
            </a:p>
          </p:txBody>
        </p:sp>
        <p:sp>
          <p:nvSpPr>
            <p:cNvPr id="15" name="Ellipse 14">
              <a:extLst>
                <a:ext uri="{FF2B5EF4-FFF2-40B4-BE49-F238E27FC236}">
                  <a16:creationId xmlns:a16="http://schemas.microsoft.com/office/drawing/2014/main" id="{1839C3BE-66A2-3341-9D2F-DBFBBC7DA62E}"/>
                </a:ext>
              </a:extLst>
            </p:cNvPr>
            <p:cNvSpPr/>
            <p:nvPr/>
          </p:nvSpPr>
          <p:spPr>
            <a:xfrm>
              <a:off x="17578598" y="11165080"/>
              <a:ext cx="2032000" cy="533777"/>
            </a:xfrm>
            <a:prstGeom prst="ellipse">
              <a:avLst/>
            </a:prstGeom>
            <a:solidFill>
              <a:schemeClr val="accent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Produit A</a:t>
              </a:r>
            </a:p>
          </p:txBody>
        </p:sp>
        <p:sp>
          <p:nvSpPr>
            <p:cNvPr id="16" name="ZoneTexte 15">
              <a:extLst>
                <a:ext uri="{FF2B5EF4-FFF2-40B4-BE49-F238E27FC236}">
                  <a16:creationId xmlns:a16="http://schemas.microsoft.com/office/drawing/2014/main" id="{4A9BEBD5-8B1C-FA4A-9E83-E5A900539FE6}"/>
                </a:ext>
              </a:extLst>
            </p:cNvPr>
            <p:cNvSpPr txBox="1"/>
            <p:nvPr/>
          </p:nvSpPr>
          <p:spPr>
            <a:xfrm>
              <a:off x="17511502" y="10734715"/>
              <a:ext cx="2099096"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000000"/>
                  </a:solidFill>
                  <a:effectLst/>
                  <a:uFillTx/>
                  <a:latin typeface="+mn-lt"/>
                  <a:ea typeface="+mn-ea"/>
                  <a:cs typeface="+mn-cs"/>
                  <a:sym typeface="Helvetica Light"/>
                </a:rPr>
                <a:t>…</a:t>
              </a:r>
            </a:p>
          </p:txBody>
        </p:sp>
        <p:sp>
          <p:nvSpPr>
            <p:cNvPr id="17" name="ZoneTexte 16">
              <a:extLst>
                <a:ext uri="{FF2B5EF4-FFF2-40B4-BE49-F238E27FC236}">
                  <a16:creationId xmlns:a16="http://schemas.microsoft.com/office/drawing/2014/main" id="{A0D43077-B3B0-994C-A1F8-AB7CF45BD047}"/>
                </a:ext>
              </a:extLst>
            </p:cNvPr>
            <p:cNvSpPr txBox="1"/>
            <p:nvPr/>
          </p:nvSpPr>
          <p:spPr>
            <a:xfrm>
              <a:off x="19070427" y="8628599"/>
              <a:ext cx="2099096"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000000"/>
                  </a:solidFill>
                  <a:effectLst/>
                  <a:uFillTx/>
                  <a:latin typeface="+mn-lt"/>
                  <a:ea typeface="+mn-ea"/>
                  <a:cs typeface="+mn-cs"/>
                  <a:sym typeface="Helvetica Light"/>
                </a:rPr>
                <a:t>…</a:t>
              </a:r>
            </a:p>
          </p:txBody>
        </p:sp>
        <p:sp>
          <p:nvSpPr>
            <p:cNvPr id="18" name="Ellipse 17">
              <a:extLst>
                <a:ext uri="{FF2B5EF4-FFF2-40B4-BE49-F238E27FC236}">
                  <a16:creationId xmlns:a16="http://schemas.microsoft.com/office/drawing/2014/main" id="{A2257902-139E-634A-A1ED-4F1736B6EB8B}"/>
                </a:ext>
              </a:extLst>
            </p:cNvPr>
            <p:cNvSpPr/>
            <p:nvPr/>
          </p:nvSpPr>
          <p:spPr>
            <a:xfrm>
              <a:off x="20729996" y="9426873"/>
              <a:ext cx="2032000" cy="533777"/>
            </a:xfrm>
            <a:prstGeom prst="ellipse">
              <a:avLst/>
            </a:prstGeom>
            <a:solidFill>
              <a:schemeClr val="accent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Produit X</a:t>
              </a:r>
            </a:p>
          </p:txBody>
        </p:sp>
        <p:sp>
          <p:nvSpPr>
            <p:cNvPr id="19" name="Ellipse 18">
              <a:extLst>
                <a:ext uri="{FF2B5EF4-FFF2-40B4-BE49-F238E27FC236}">
                  <a16:creationId xmlns:a16="http://schemas.microsoft.com/office/drawing/2014/main" id="{EC6AA7A6-CCC6-E542-93AE-C44DBEA93049}"/>
                </a:ext>
              </a:extLst>
            </p:cNvPr>
            <p:cNvSpPr/>
            <p:nvPr/>
          </p:nvSpPr>
          <p:spPr>
            <a:xfrm>
              <a:off x="20729996" y="10106169"/>
              <a:ext cx="2032000" cy="533777"/>
            </a:xfrm>
            <a:prstGeom prst="ellipse">
              <a:avLst/>
            </a:prstGeom>
            <a:solidFill>
              <a:schemeClr val="accent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Produit X</a:t>
              </a:r>
            </a:p>
          </p:txBody>
        </p:sp>
        <p:sp>
          <p:nvSpPr>
            <p:cNvPr id="20" name="Ellipse 19">
              <a:extLst>
                <a:ext uri="{FF2B5EF4-FFF2-40B4-BE49-F238E27FC236}">
                  <a16:creationId xmlns:a16="http://schemas.microsoft.com/office/drawing/2014/main" id="{AD6B844F-164B-0E4D-A712-0DC9A2D3D181}"/>
                </a:ext>
              </a:extLst>
            </p:cNvPr>
            <p:cNvSpPr/>
            <p:nvPr/>
          </p:nvSpPr>
          <p:spPr>
            <a:xfrm>
              <a:off x="20763544" y="11165080"/>
              <a:ext cx="2032000" cy="533777"/>
            </a:xfrm>
            <a:prstGeom prst="ellipse">
              <a:avLst/>
            </a:prstGeom>
            <a:solidFill>
              <a:schemeClr val="accent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Produit X</a:t>
              </a:r>
            </a:p>
          </p:txBody>
        </p:sp>
        <p:sp>
          <p:nvSpPr>
            <p:cNvPr id="21" name="ZoneTexte 20">
              <a:extLst>
                <a:ext uri="{FF2B5EF4-FFF2-40B4-BE49-F238E27FC236}">
                  <a16:creationId xmlns:a16="http://schemas.microsoft.com/office/drawing/2014/main" id="{A47B64D3-B14B-574D-AA0D-760BAA08EF75}"/>
                </a:ext>
              </a:extLst>
            </p:cNvPr>
            <p:cNvSpPr txBox="1"/>
            <p:nvPr/>
          </p:nvSpPr>
          <p:spPr>
            <a:xfrm>
              <a:off x="20696448" y="10734715"/>
              <a:ext cx="2099096"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000000"/>
                  </a:solidFill>
                  <a:effectLst/>
                  <a:uFillTx/>
                  <a:latin typeface="+mn-lt"/>
                  <a:ea typeface="+mn-ea"/>
                  <a:cs typeface="+mn-cs"/>
                  <a:sym typeface="Helvetica Light"/>
                </a:rPr>
                <a:t>…</a:t>
              </a:r>
            </a:p>
          </p:txBody>
        </p:sp>
        <p:sp>
          <p:nvSpPr>
            <p:cNvPr id="22" name="Accolade ouvrante 21">
              <a:extLst>
                <a:ext uri="{FF2B5EF4-FFF2-40B4-BE49-F238E27FC236}">
                  <a16:creationId xmlns:a16="http://schemas.microsoft.com/office/drawing/2014/main" id="{8D1D10DB-311F-8A46-A605-C3F176FDCA4A}"/>
                </a:ext>
              </a:extLst>
            </p:cNvPr>
            <p:cNvSpPr/>
            <p:nvPr/>
          </p:nvSpPr>
          <p:spPr>
            <a:xfrm>
              <a:off x="17322800" y="9426873"/>
              <a:ext cx="222250" cy="2271984"/>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sp>
          <p:nvSpPr>
            <p:cNvPr id="23" name="ZoneTexte 22">
              <a:extLst>
                <a:ext uri="{FF2B5EF4-FFF2-40B4-BE49-F238E27FC236}">
                  <a16:creationId xmlns:a16="http://schemas.microsoft.com/office/drawing/2014/main" id="{953A12EA-1609-2849-93D1-614B9137F964}"/>
                </a:ext>
              </a:extLst>
            </p:cNvPr>
            <p:cNvSpPr txBox="1"/>
            <p:nvPr/>
          </p:nvSpPr>
          <p:spPr>
            <a:xfrm>
              <a:off x="15756693" y="10265347"/>
              <a:ext cx="149560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85750" marR="0" indent="-285750" algn="r"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fr-FR" sz="1600" b="1" i="0" u="none" strike="noStrike" cap="none" spc="0" normalizeH="0" baseline="0" dirty="0">
                  <a:ln>
                    <a:noFill/>
                  </a:ln>
                  <a:solidFill>
                    <a:srgbClr val="000000"/>
                  </a:solidFill>
                  <a:effectLst/>
                  <a:uFillTx/>
                  <a:latin typeface="+mn-lt"/>
                  <a:ea typeface="+mn-ea"/>
                  <a:cs typeface="+mn-cs"/>
                  <a:sym typeface="Helvetica Light"/>
                </a:rPr>
                <a:t>Quantité</a:t>
              </a:r>
            </a:p>
            <a:p>
              <a:pPr marL="285750" marR="0" indent="-285750" algn="r" defTabSz="825500" rtl="0" fontAlgn="auto" latinLnBrk="0" hangingPunct="0">
                <a:lnSpc>
                  <a:spcPct val="100000"/>
                </a:lnSpc>
                <a:spcBef>
                  <a:spcPts val="0"/>
                </a:spcBef>
                <a:spcAft>
                  <a:spcPts val="0"/>
                </a:spcAft>
                <a:buClrTx/>
                <a:buSzTx/>
                <a:buFont typeface="Arial" panose="020B0604020202020204" pitchFamily="34" charset="0"/>
                <a:buChar char="•"/>
                <a:tabLst/>
              </a:pPr>
              <a:r>
                <a:rPr lang="fr-FR" sz="1600" b="1" dirty="0"/>
                <a:t>Prix Unitaire</a:t>
              </a:r>
              <a:endParaRPr kumimoji="0" lang="fr-FR" sz="1600" b="1"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25" name="Connecteur droit 24">
              <a:extLst>
                <a:ext uri="{FF2B5EF4-FFF2-40B4-BE49-F238E27FC236}">
                  <a16:creationId xmlns:a16="http://schemas.microsoft.com/office/drawing/2014/main" id="{70B66012-8538-7147-80E7-85EE435D28C7}"/>
                </a:ext>
              </a:extLst>
            </p:cNvPr>
            <p:cNvCxnSpPr>
              <a:stCxn id="8" idx="2"/>
              <a:endCxn id="11" idx="0"/>
            </p:cNvCxnSpPr>
            <p:nvPr/>
          </p:nvCxnSpPr>
          <p:spPr>
            <a:xfrm flipH="1">
              <a:off x="18561050" y="7976969"/>
              <a:ext cx="1530350" cy="62712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6" name="Connecteur droit 25">
              <a:extLst>
                <a:ext uri="{FF2B5EF4-FFF2-40B4-BE49-F238E27FC236}">
                  <a16:creationId xmlns:a16="http://schemas.microsoft.com/office/drawing/2014/main" id="{64BAC661-1184-1848-8084-237E101B5846}"/>
                </a:ext>
              </a:extLst>
            </p:cNvPr>
            <p:cNvCxnSpPr>
              <a:cxnSpLocks/>
              <a:stCxn id="8" idx="2"/>
              <a:endCxn id="12" idx="0"/>
            </p:cNvCxnSpPr>
            <p:nvPr/>
          </p:nvCxnSpPr>
          <p:spPr>
            <a:xfrm>
              <a:off x="20091400" y="7976969"/>
              <a:ext cx="1587500" cy="62712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
        <p:nvSpPr>
          <p:cNvPr id="3" name="Espace réservé du numéro de diapositive 2">
            <a:extLst>
              <a:ext uri="{FF2B5EF4-FFF2-40B4-BE49-F238E27FC236}">
                <a16:creationId xmlns:a16="http://schemas.microsoft.com/office/drawing/2014/main" id="{7308A3F3-811D-144A-81C5-DF5D92EB0387}"/>
              </a:ext>
            </a:extLst>
          </p:cNvPr>
          <p:cNvSpPr>
            <a:spLocks noGrp="1"/>
          </p:cNvSpPr>
          <p:nvPr>
            <p:ph type="sldNum" sz="quarter" idx="2"/>
          </p:nvPr>
        </p:nvSpPr>
        <p:spPr/>
        <p:txBody>
          <a:bodyPr/>
          <a:lstStyle/>
          <a:p>
            <a:fld id="{86CB4B4D-7CA3-9044-876B-883B54F8677D}" type="slidenum">
              <a:rPr lang="fr-RE" smtClean="0"/>
              <a:t>7</a:t>
            </a:fld>
            <a:endParaRPr lang="fr-RE" dirty="0"/>
          </a:p>
        </p:txBody>
      </p:sp>
    </p:spTree>
    <p:extLst>
      <p:ext uri="{BB962C8B-B14F-4D97-AF65-F5344CB8AC3E}">
        <p14:creationId xmlns:p14="http://schemas.microsoft.com/office/powerpoint/2010/main" val="5972125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Valeurs manquantes et doublons</a:t>
            </a:r>
          </a:p>
        </p:txBody>
      </p:sp>
      <p:sp>
        <p:nvSpPr>
          <p:cNvPr id="6" name="Espace réservé du texte 3"/>
          <p:cNvSpPr>
            <a:spLocks noGrp="1"/>
          </p:cNvSpPr>
          <p:nvPr>
            <p:ph type="body" idx="1"/>
          </p:nvPr>
        </p:nvSpPr>
        <p:spPr>
          <a:xfrm>
            <a:off x="891308" y="2984500"/>
            <a:ext cx="13577456" cy="9258300"/>
          </a:xfrm>
        </p:spPr>
        <p:txBody>
          <a:bodyPr>
            <a:normAutofit/>
          </a:bodyPr>
          <a:lstStyle/>
          <a:p>
            <a:r>
              <a:rPr lang="fr-FR" sz="4000" dirty="0"/>
              <a:t>La base de données est plutôt complète</a:t>
            </a:r>
          </a:p>
          <a:p>
            <a:r>
              <a:rPr lang="fr-FR" sz="4000" dirty="0"/>
              <a:t> La colonne </a:t>
            </a:r>
            <a:r>
              <a:rPr lang="fr-FR" sz="4000" b="1" i="1" dirty="0" err="1"/>
              <a:t>CustomerID</a:t>
            </a:r>
            <a:r>
              <a:rPr lang="fr-FR" sz="4000" dirty="0"/>
              <a:t> est celle qui contient le plus de valeur vide (25%)</a:t>
            </a:r>
          </a:p>
          <a:p>
            <a:r>
              <a:rPr lang="fr-FR" sz="4000" dirty="0"/>
              <a:t>Quelques valeurs manquantes au niveau </a:t>
            </a:r>
            <a:r>
              <a:rPr lang="fr-FR" sz="4000" b="1" i="1" dirty="0"/>
              <a:t>Description</a:t>
            </a:r>
          </a:p>
          <a:p>
            <a:r>
              <a:rPr lang="fr-FR" sz="4000" dirty="0"/>
              <a:t>Remplacement des valeurs Description à partir d’autres transactions (même code produit).</a:t>
            </a:r>
          </a:p>
          <a:p>
            <a:r>
              <a:rPr lang="fr-FR" sz="4000" dirty="0"/>
              <a:t>Suppression des lignes sans identifiant client.</a:t>
            </a:r>
          </a:p>
          <a:p>
            <a:r>
              <a:rPr lang="fr-FR" sz="4000" dirty="0"/>
              <a:t>Doublons : 5225 transactions en double =&gt; choix de les supprimer</a:t>
            </a:r>
          </a:p>
        </p:txBody>
      </p:sp>
      <p:pic>
        <p:nvPicPr>
          <p:cNvPr id="5" name="Image 4">
            <a:extLst>
              <a:ext uri="{FF2B5EF4-FFF2-40B4-BE49-F238E27FC236}">
                <a16:creationId xmlns:a16="http://schemas.microsoft.com/office/drawing/2014/main" id="{70C7FD7B-B7FF-B845-8EE9-AB81DC437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7764" y="4737100"/>
            <a:ext cx="8680498" cy="4965700"/>
          </a:xfrm>
          <a:prstGeom prst="rect">
            <a:avLst/>
          </a:prstGeom>
        </p:spPr>
      </p:pic>
      <p:sp>
        <p:nvSpPr>
          <p:cNvPr id="3" name="Espace réservé du numéro de diapositive 2">
            <a:extLst>
              <a:ext uri="{FF2B5EF4-FFF2-40B4-BE49-F238E27FC236}">
                <a16:creationId xmlns:a16="http://schemas.microsoft.com/office/drawing/2014/main" id="{DC191357-7C41-7947-92ED-B8E3CCFD6A87}"/>
              </a:ext>
            </a:extLst>
          </p:cNvPr>
          <p:cNvSpPr>
            <a:spLocks noGrp="1"/>
          </p:cNvSpPr>
          <p:nvPr>
            <p:ph type="sldNum" sz="quarter" idx="2"/>
          </p:nvPr>
        </p:nvSpPr>
        <p:spPr/>
        <p:txBody>
          <a:bodyPr/>
          <a:lstStyle/>
          <a:p>
            <a:fld id="{86CB4B4D-7CA3-9044-876B-883B54F8677D}" type="slidenum">
              <a:rPr lang="fr-RE" smtClean="0"/>
              <a:t>8</a:t>
            </a:fld>
            <a:endParaRPr lang="fr-RE" dirty="0"/>
          </a:p>
        </p:txBody>
      </p:sp>
    </p:spTree>
    <p:extLst>
      <p:ext uri="{BB962C8B-B14F-4D97-AF65-F5344CB8AC3E}">
        <p14:creationId xmlns:p14="http://schemas.microsoft.com/office/powerpoint/2010/main" val="93061950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commandes</a:t>
            </a:r>
          </a:p>
        </p:txBody>
      </p:sp>
      <p:sp>
        <p:nvSpPr>
          <p:cNvPr id="4" name="Espace réservé du texte 3"/>
          <p:cNvSpPr>
            <a:spLocks noGrp="1"/>
          </p:cNvSpPr>
          <p:nvPr>
            <p:ph type="body" idx="1"/>
          </p:nvPr>
        </p:nvSpPr>
        <p:spPr>
          <a:xfrm>
            <a:off x="1038805" y="2040796"/>
            <a:ext cx="12753395" cy="5473700"/>
          </a:xfrm>
        </p:spPr>
        <p:txBody>
          <a:bodyPr>
            <a:noAutofit/>
          </a:bodyPr>
          <a:lstStyle/>
          <a:p>
            <a:r>
              <a:rPr lang="fr-FR" sz="4000" b="1" dirty="0"/>
              <a:t>Historique :</a:t>
            </a:r>
          </a:p>
          <a:p>
            <a:pPr lvl="1">
              <a:spcBef>
                <a:spcPts val="600"/>
              </a:spcBef>
            </a:pPr>
            <a:r>
              <a:rPr lang="fr-FR" sz="3600" dirty="0">
                <a:latin typeface="Helvetica Neue" charset="0"/>
                <a:ea typeface="Helvetica Neue" charset="0"/>
                <a:cs typeface="Helvetica Neue" charset="0"/>
              </a:rPr>
              <a:t>Du 1</a:t>
            </a:r>
            <a:r>
              <a:rPr lang="fr-FR" sz="3600" baseline="30000" dirty="0">
                <a:latin typeface="Helvetica Neue" charset="0"/>
                <a:ea typeface="Helvetica Neue" charset="0"/>
                <a:cs typeface="Helvetica Neue" charset="0"/>
              </a:rPr>
              <a:t>er</a:t>
            </a:r>
            <a:r>
              <a:rPr lang="fr-FR" sz="3600" dirty="0">
                <a:latin typeface="Helvetica Neue" charset="0"/>
                <a:ea typeface="Helvetica Neue" charset="0"/>
                <a:cs typeface="Helvetica Neue" charset="0"/>
              </a:rPr>
              <a:t> Décembre 2010 au 9 Décembre 2011</a:t>
            </a:r>
          </a:p>
          <a:p>
            <a:pPr lvl="1">
              <a:spcBef>
                <a:spcPts val="600"/>
              </a:spcBef>
            </a:pPr>
            <a:r>
              <a:rPr lang="fr-FR" sz="3600" b="1" dirty="0">
                <a:latin typeface="Helvetica Neue" charset="0"/>
                <a:ea typeface="Helvetica Neue" charset="0"/>
                <a:cs typeface="Helvetica Neue" charset="0"/>
              </a:rPr>
              <a:t>4 372 clients </a:t>
            </a:r>
            <a:r>
              <a:rPr lang="fr-FR" sz="3600" dirty="0">
                <a:latin typeface="Helvetica Neue" charset="0"/>
                <a:ea typeface="Helvetica Neue" charset="0"/>
                <a:cs typeface="Helvetica Neue" charset="0"/>
              </a:rPr>
              <a:t>uniques</a:t>
            </a:r>
          </a:p>
          <a:p>
            <a:pPr lvl="1">
              <a:spcBef>
                <a:spcPts val="600"/>
              </a:spcBef>
            </a:pPr>
            <a:r>
              <a:rPr lang="fr-FR" sz="3600" dirty="0">
                <a:latin typeface="Helvetica Neue" charset="0"/>
                <a:ea typeface="Helvetica Neue" charset="0"/>
                <a:cs typeface="Helvetica Neue" charset="0"/>
              </a:rPr>
              <a:t>Plus de </a:t>
            </a:r>
            <a:r>
              <a:rPr lang="fr-FR" sz="3600" b="1" dirty="0">
                <a:latin typeface="Helvetica Neue" charset="0"/>
                <a:ea typeface="Helvetica Neue" charset="0"/>
                <a:cs typeface="Helvetica Neue" charset="0"/>
              </a:rPr>
              <a:t>22 000 </a:t>
            </a:r>
            <a:r>
              <a:rPr lang="fr-FR" sz="3600" dirty="0">
                <a:latin typeface="Helvetica Neue" charset="0"/>
                <a:ea typeface="Helvetica Neue" charset="0"/>
                <a:cs typeface="Helvetica Neue" charset="0"/>
              </a:rPr>
              <a:t>transactions</a:t>
            </a:r>
          </a:p>
          <a:p>
            <a:pPr lvl="1">
              <a:spcBef>
                <a:spcPts val="600"/>
              </a:spcBef>
            </a:pPr>
            <a:r>
              <a:rPr lang="fr-FR" sz="3600" dirty="0">
                <a:latin typeface="Helvetica Neue" charset="0"/>
                <a:ea typeface="Helvetica Neue" charset="0"/>
                <a:cs typeface="Helvetica Neue" charset="0"/>
              </a:rPr>
              <a:t>Plus de </a:t>
            </a:r>
            <a:r>
              <a:rPr lang="fr-FR" sz="3600" b="1" dirty="0">
                <a:latin typeface="Helvetica Neue" charset="0"/>
                <a:ea typeface="Helvetica Neue" charset="0"/>
                <a:cs typeface="Helvetica Neue" charset="0"/>
              </a:rPr>
              <a:t>3 500</a:t>
            </a:r>
            <a:r>
              <a:rPr lang="fr-FR" sz="3600" dirty="0">
                <a:latin typeface="Helvetica Neue" charset="0"/>
                <a:ea typeface="Helvetica Neue" charset="0"/>
                <a:cs typeface="Helvetica Neue" charset="0"/>
              </a:rPr>
              <a:t> types de produits</a:t>
            </a:r>
          </a:p>
          <a:p>
            <a:pPr lvl="1">
              <a:spcBef>
                <a:spcPts val="600"/>
              </a:spcBef>
            </a:pPr>
            <a:r>
              <a:rPr lang="fr-FR" sz="3600" b="1" dirty="0">
                <a:latin typeface="Helvetica Neue" charset="0"/>
                <a:ea typeface="Helvetica Neue" charset="0"/>
                <a:cs typeface="Helvetica Neue" charset="0"/>
              </a:rPr>
              <a:t>8 millions </a:t>
            </a:r>
            <a:r>
              <a:rPr lang="fr-FR" sz="3600" dirty="0">
                <a:latin typeface="Helvetica Neue" charset="0"/>
                <a:ea typeface="Helvetica Neue" charset="0"/>
                <a:cs typeface="Helvetica Neue" charset="0"/>
              </a:rPr>
              <a:t>de £ de CA</a:t>
            </a:r>
          </a:p>
          <a:p>
            <a:pPr lvl="1">
              <a:spcBef>
                <a:spcPts val="600"/>
              </a:spcBef>
            </a:pPr>
            <a:r>
              <a:rPr lang="fr-FR" sz="3600" dirty="0">
                <a:latin typeface="Helvetica Neue" charset="0"/>
                <a:ea typeface="Helvetica Neue" charset="0"/>
                <a:cs typeface="Helvetica Neue" charset="0"/>
              </a:rPr>
              <a:t>Augmentation des ventes en fin d’année (à partir de septembre)</a:t>
            </a:r>
          </a:p>
        </p:txBody>
      </p:sp>
      <p:pic>
        <p:nvPicPr>
          <p:cNvPr id="6" name="Image 5">
            <a:extLst>
              <a:ext uri="{FF2B5EF4-FFF2-40B4-BE49-F238E27FC236}">
                <a16:creationId xmlns:a16="http://schemas.microsoft.com/office/drawing/2014/main" id="{02522B60-A532-0742-8869-53808FA7F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853" y="7864910"/>
            <a:ext cx="8521700" cy="5178116"/>
          </a:xfrm>
          <a:prstGeom prst="rect">
            <a:avLst/>
          </a:prstGeom>
        </p:spPr>
      </p:pic>
      <p:sp>
        <p:nvSpPr>
          <p:cNvPr id="7" name="Espace réservé du texte 3">
            <a:extLst>
              <a:ext uri="{FF2B5EF4-FFF2-40B4-BE49-F238E27FC236}">
                <a16:creationId xmlns:a16="http://schemas.microsoft.com/office/drawing/2014/main" id="{08432325-E05B-0D45-82AE-EB3363AA9A1E}"/>
              </a:ext>
            </a:extLst>
          </p:cNvPr>
          <p:cNvSpPr txBox="1">
            <a:spLocks/>
          </p:cNvSpPr>
          <p:nvPr/>
        </p:nvSpPr>
        <p:spPr>
          <a:xfrm>
            <a:off x="10609553" y="7628795"/>
            <a:ext cx="12268199"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hangingPunct="1">
              <a:spcBef>
                <a:spcPts val="600"/>
              </a:spcBef>
            </a:pPr>
            <a:r>
              <a:rPr lang="fr-FR" sz="4000" b="1" dirty="0"/>
              <a:t>Quantité</a:t>
            </a:r>
          </a:p>
          <a:p>
            <a:pPr lvl="1" hangingPunct="1">
              <a:spcBef>
                <a:spcPts val="600"/>
              </a:spcBef>
            </a:pPr>
            <a:r>
              <a:rPr lang="fr-FR" sz="3600" b="1" dirty="0"/>
              <a:t>Quantité &lt; 15 en grande majorité mais existence de valeur extrême allant jusqu’à 80 000</a:t>
            </a:r>
          </a:p>
          <a:p>
            <a:pPr lvl="1" hangingPunct="1">
              <a:spcBef>
                <a:spcPts val="600"/>
              </a:spcBef>
            </a:pPr>
            <a:r>
              <a:rPr lang="fr-FR" sz="3600" b="1" dirty="0"/>
              <a:t>Négative = commande annulée</a:t>
            </a:r>
          </a:p>
          <a:p>
            <a:pPr lvl="1" hangingPunct="1">
              <a:spcBef>
                <a:spcPts val="600"/>
              </a:spcBef>
            </a:pPr>
            <a:r>
              <a:rPr lang="fr-FR" sz="3600" b="1" dirty="0"/>
              <a:t>Avec code ‘D’ = Discount</a:t>
            </a:r>
          </a:p>
          <a:p>
            <a:pPr lvl="1" hangingPunct="1">
              <a:spcBef>
                <a:spcPts val="600"/>
              </a:spcBef>
            </a:pPr>
            <a:r>
              <a:rPr lang="fr-FR" sz="3600" b="1" dirty="0"/>
              <a:t>Création de colonne spécifique pour indiquer annulation et remise.</a:t>
            </a:r>
          </a:p>
        </p:txBody>
      </p:sp>
      <p:pic>
        <p:nvPicPr>
          <p:cNvPr id="9" name="Image 8">
            <a:extLst>
              <a:ext uri="{FF2B5EF4-FFF2-40B4-BE49-F238E27FC236}">
                <a16:creationId xmlns:a16="http://schemas.microsoft.com/office/drawing/2014/main" id="{88A5986E-A032-5D40-91AF-AEBDD2D26D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3992" y="2603500"/>
            <a:ext cx="10360908" cy="4677210"/>
          </a:xfrm>
          <a:prstGeom prst="rect">
            <a:avLst/>
          </a:prstGeom>
        </p:spPr>
      </p:pic>
      <p:sp>
        <p:nvSpPr>
          <p:cNvPr id="3" name="Espace réservé du numéro de diapositive 2">
            <a:extLst>
              <a:ext uri="{FF2B5EF4-FFF2-40B4-BE49-F238E27FC236}">
                <a16:creationId xmlns:a16="http://schemas.microsoft.com/office/drawing/2014/main" id="{4846B1A8-4518-894E-9919-96BE52762A27}"/>
              </a:ext>
            </a:extLst>
          </p:cNvPr>
          <p:cNvSpPr>
            <a:spLocks noGrp="1"/>
          </p:cNvSpPr>
          <p:nvPr>
            <p:ph type="sldNum" sz="quarter" idx="2"/>
          </p:nvPr>
        </p:nvSpPr>
        <p:spPr/>
        <p:txBody>
          <a:bodyPr/>
          <a:lstStyle/>
          <a:p>
            <a:fld id="{86CB4B4D-7CA3-9044-876B-883B54F8677D}" type="slidenum">
              <a:rPr lang="fr-RE" smtClean="0"/>
              <a:t>9</a:t>
            </a:fld>
            <a:endParaRPr lang="fr-RE" dirty="0"/>
          </a:p>
        </p:txBody>
      </p:sp>
    </p:spTree>
    <p:extLst>
      <p:ext uri="{BB962C8B-B14F-4D97-AF65-F5344CB8AC3E}">
        <p14:creationId xmlns:p14="http://schemas.microsoft.com/office/powerpoint/2010/main" val="60520946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4779</TotalTime>
  <Words>2682</Words>
  <Application>Microsoft Macintosh PowerPoint</Application>
  <PresentationFormat>Personnalisé</PresentationFormat>
  <Paragraphs>362</Paragraphs>
  <Slides>36</Slides>
  <Notes>30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36</vt:i4>
      </vt:variant>
    </vt:vector>
  </HeadingPairs>
  <TitlesOfParts>
    <vt:vector size="43" baseType="lpstr">
      <vt:lpstr>Arial</vt:lpstr>
      <vt:lpstr>Calibri</vt:lpstr>
      <vt:lpstr>Helvetica Light</vt:lpstr>
      <vt:lpstr>Helvetica Neue</vt:lpstr>
      <vt:lpstr>Symbol</vt:lpstr>
      <vt:lpstr>Wingdings</vt:lpstr>
      <vt:lpstr>White</vt:lpstr>
      <vt:lpstr>Présentation PowerPoint</vt:lpstr>
      <vt:lpstr>Sommaire</vt:lpstr>
      <vt:lpstr>Introduction</vt:lpstr>
      <vt:lpstr>Objectif du projet</vt:lpstr>
      <vt:lpstr>Exploration des données</vt:lpstr>
      <vt:lpstr>Les données</vt:lpstr>
      <vt:lpstr>Caractéristiques des données</vt:lpstr>
      <vt:lpstr>Valeurs manquantes et doublons</vt:lpstr>
      <vt:lpstr>Les commandes</vt:lpstr>
      <vt:lpstr>Les produits</vt:lpstr>
      <vt:lpstr>Les clients</vt:lpstr>
      <vt:lpstr>Segmentation clients</vt:lpstr>
      <vt:lpstr>L’objectif</vt:lpstr>
      <vt:lpstr>Notre démarche</vt:lpstr>
      <vt:lpstr>La recherche de clusters</vt:lpstr>
      <vt:lpstr>Les scénarios de tests</vt:lpstr>
      <vt:lpstr>Les résultats</vt:lpstr>
      <vt:lpstr>Interprétation des clusters</vt:lpstr>
      <vt:lpstr>Apprentissage de la classification</vt:lpstr>
      <vt:lpstr>L’objectif</vt:lpstr>
      <vt:lpstr>Notre démarche d’évaluation de modèle</vt:lpstr>
      <vt:lpstr>Les algorithmes testés – hyper-paramètres</vt:lpstr>
      <vt:lpstr>Evaluation des algorithmes</vt:lpstr>
      <vt:lpstr>Résultats et implémentation</vt:lpstr>
      <vt:lpstr>Résultats – Accuracy Score</vt:lpstr>
      <vt:lpstr>Choix du modèle final</vt:lpstr>
      <vt:lpstr>Présentation de l’algorithme Gradient Boosting</vt:lpstr>
      <vt:lpstr>Les méthodes ensemblistes</vt:lpstr>
      <vt:lpstr>Bagging / Boosting</vt:lpstr>
      <vt:lpstr>Gradient Boosting</vt:lpstr>
      <vt:lpstr>Gradient Boosting</vt:lpstr>
      <vt:lpstr>Gradient Boosting </vt:lpstr>
      <vt:lpstr>Gradient Boosting </vt:lpstr>
      <vt:lpstr>Conclusion</vt:lpstr>
      <vt:lpstr>Présentation PowerPoint</vt:lpstr>
      <vt:lpstr>Merci à mon mentor Amine Abdaoui pour sa disponibilité, ses explications et ses précieux conseils</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dc:title>
  <cp:lastModifiedBy>Utilisateur de Microsoft Office</cp:lastModifiedBy>
  <cp:revision>632</cp:revision>
  <cp:lastPrinted>2018-02-27T11:47:55Z</cp:lastPrinted>
  <dcterms:modified xsi:type="dcterms:W3CDTF">2018-04-14T13:02:37Z</dcterms:modified>
</cp:coreProperties>
</file>