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5" r:id="rId3"/>
    <p:sldId id="316" r:id="rId4"/>
    <p:sldId id="317" r:id="rId5"/>
    <p:sldId id="320" r:id="rId6"/>
    <p:sldId id="321" r:id="rId7"/>
    <p:sldId id="311" r:id="rId8"/>
    <p:sldId id="322" r:id="rId9"/>
    <p:sldId id="297" r:id="rId10"/>
    <p:sldId id="337" r:id="rId11"/>
    <p:sldId id="261" r:id="rId12"/>
    <p:sldId id="324" r:id="rId13"/>
    <p:sldId id="340" r:id="rId14"/>
    <p:sldId id="339" r:id="rId15"/>
    <p:sldId id="338" r:id="rId16"/>
    <p:sldId id="341" r:id="rId17"/>
    <p:sldId id="318" r:id="rId18"/>
    <p:sldId id="342" r:id="rId19"/>
    <p:sldId id="343" r:id="rId20"/>
    <p:sldId id="344" r:id="rId21"/>
    <p:sldId id="319" r:id="rId22"/>
    <p:sldId id="345" r:id="rId23"/>
    <p:sldId id="328" r:id="rId24"/>
    <p:sldId id="329" r:id="rId25"/>
    <p:sldId id="331" r:id="rId26"/>
    <p:sldId id="332" r:id="rId27"/>
    <p:sldId id="346" r:id="rId28"/>
    <p:sldId id="330" r:id="rId29"/>
    <p:sldId id="336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7655"/>
  </p:normalViewPr>
  <p:slideViewPr>
    <p:cSldViewPr snapToGrid="0" snapToObjects="1">
      <p:cViewPr varScale="1">
        <p:scale>
          <a:sx n="39" d="100"/>
          <a:sy n="39" d="100"/>
        </p:scale>
        <p:origin x="168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5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8EBE-6B32-8843-896B-954530FB7CBD}" type="datetimeFigureOut">
              <a:rPr lang="fr-FR" smtClean="0"/>
              <a:t>12/04/2018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0DC-8800-D143-A892-2F42494BC9A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559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0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26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60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97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639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94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83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713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16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45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907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66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57776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563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394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19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7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78442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2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3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3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4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06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4975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458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165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dirty="0"/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689100" y="2603500"/>
            <a:ext cx="21005800" cy="9842500"/>
          </a:xfrm>
          <a:prstGeom prst="rect">
            <a:avLst/>
          </a:prstGeom>
        </p:spPr>
        <p:txBody>
          <a:bodyPr>
            <a:normAutofit/>
          </a:bodyPr>
          <a:lstStyle>
            <a:lvl1pPr marL="635000" indent="-635000">
              <a:spcBef>
                <a:spcPts val="3500"/>
              </a:spcBef>
              <a:buFont typeface="Wingdings" charset="2"/>
              <a:buChar char="q"/>
              <a:defRPr sz="4800">
                <a:latin typeface="Helvetica Neue" charset="0"/>
                <a:ea typeface="Helvetica Neue" charset="0"/>
                <a:cs typeface="Helvetica Neue" charset="0"/>
              </a:defRPr>
            </a:lvl1pPr>
            <a:lvl2pPr marL="1270000" indent="-635000">
              <a:buFont typeface="Wingdings" charset="2"/>
              <a:buChar char="§"/>
              <a:defRPr/>
            </a:lvl2pPr>
            <a:lvl3pPr>
              <a:spcBef>
                <a:spcPts val="600"/>
              </a:spcBef>
              <a:defRPr sz="4400">
                <a:latin typeface="Helvetica Neue" charset="0"/>
                <a:ea typeface="Helvetica Neue" charset="0"/>
                <a:cs typeface="Helvetica Neue" charset="0"/>
              </a:defRPr>
            </a:lvl3pPr>
            <a:lvl5pPr>
              <a:spcBef>
                <a:spcPts val="600"/>
              </a:spcBef>
              <a:defRPr sz="4000">
                <a:latin typeface="Helvetica Neue" charset="0"/>
                <a:ea typeface="Helvetica Neue" charset="0"/>
                <a:cs typeface="Helvetica Neue" charset="0"/>
              </a:defRPr>
            </a:lvl5pPr>
            <a:lvl7pPr>
              <a:spcBef>
                <a:spcPts val="600"/>
              </a:spcBef>
              <a:defRPr sz="4000">
                <a:latin typeface="Helvetica Neue" charset="0"/>
                <a:ea typeface="Helvetica Neue" charset="0"/>
                <a:cs typeface="Helvetica Neue" charset="0"/>
              </a:defRPr>
            </a:lvl7pPr>
            <a:lvl9pPr>
              <a:spcBef>
                <a:spcPts val="600"/>
              </a:spcBef>
              <a:defRPr sz="4000">
                <a:latin typeface="Helvetica Neue" charset="0"/>
                <a:ea typeface="Helvetica Neue" charset="0"/>
                <a:cs typeface="Helvetica Neue" charset="0"/>
              </a:defRPr>
            </a:lvl9pPr>
          </a:lstStyle>
          <a:p>
            <a:r>
              <a:rPr dirty="0"/>
              <a:t>Texte niveau 1</a:t>
            </a:r>
          </a:p>
          <a:p>
            <a:pPr lvl="2"/>
            <a:r>
              <a:rPr dirty="0"/>
              <a:t>Texte niveau 2</a:t>
            </a:r>
          </a:p>
          <a:p>
            <a:pPr lvl="4"/>
            <a:r>
              <a:rPr dirty="0"/>
              <a:t>Texte niveau 3</a:t>
            </a:r>
          </a:p>
          <a:p>
            <a:pPr lvl="6"/>
            <a:r>
              <a:rPr dirty="0"/>
              <a:t>Texte niveau 4</a:t>
            </a:r>
          </a:p>
          <a:p>
            <a:pPr lvl="8"/>
            <a:r>
              <a:rPr dirty="0"/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Texte niveau 1</a:t>
            </a:r>
          </a:p>
          <a:p>
            <a:pPr lvl="1"/>
            <a:r>
              <a:rPr dirty="0"/>
              <a:t>Texte niveau 2</a:t>
            </a:r>
          </a:p>
          <a:p>
            <a:pPr lvl="2"/>
            <a:r>
              <a:rPr dirty="0"/>
              <a:t>Texte niveau 3</a:t>
            </a:r>
          </a:p>
          <a:p>
            <a:pPr lvl="3"/>
            <a:r>
              <a:rPr dirty="0"/>
              <a:t>Texte niveau 4</a:t>
            </a:r>
          </a:p>
          <a:p>
            <a:pPr lvl="4"/>
            <a:r>
              <a:rPr dirty="0"/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boulhoussen/projet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1244600" y="1998660"/>
            <a:ext cx="22174200" cy="101726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6600" b="1" dirty="0"/>
          </a:p>
          <a:p>
            <a:endParaRPr lang="fr-FR" sz="6600" b="1" dirty="0"/>
          </a:p>
          <a:p>
            <a:endParaRPr lang="fr-FR" sz="6600" b="1" dirty="0"/>
          </a:p>
          <a:p>
            <a:r>
              <a:rPr lang="fr-FR" sz="7200" b="1" cap="all" dirty="0"/>
              <a:t>SEGMENTEZ LES COMPORTEMENTS DES CLIENTS</a:t>
            </a:r>
            <a:endParaRPr lang="fr-FR" sz="7200" dirty="0"/>
          </a:p>
          <a:p>
            <a:endParaRPr lang="fr-FR" sz="2800" dirty="0"/>
          </a:p>
          <a:p>
            <a:r>
              <a:rPr lang="fr-FR" sz="5400" b="1" dirty="0"/>
              <a:t>Projet 5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3200" dirty="0"/>
              <a:t>Azim Makboulhoussen</a:t>
            </a:r>
          </a:p>
          <a:p>
            <a:r>
              <a:rPr lang="fr-FR" sz="3200" dirty="0"/>
              <a:t>18 Avril 2018</a:t>
            </a:r>
            <a:endParaRPr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E4D22E-3546-F846-AED1-43BCF07C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0" y="6538909"/>
            <a:ext cx="8255000" cy="619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3CD49B-30FA-4D41-A79F-67B7CDB0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795930"/>
            <a:ext cx="5308600" cy="24054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produits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08432325-E05B-0D45-82AE-EB3363AA9A1E}"/>
              </a:ext>
            </a:extLst>
          </p:cNvPr>
          <p:cNvSpPr txBox="1">
            <a:spLocks/>
          </p:cNvSpPr>
          <p:nvPr/>
        </p:nvSpPr>
        <p:spPr>
          <a:xfrm>
            <a:off x="330201" y="7614227"/>
            <a:ext cx="11658599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fr-FR" sz="3600" dirty="0"/>
              <a:t>20 produits représentent 11% du volume des ventes</a:t>
            </a:r>
          </a:p>
          <a:p>
            <a:pPr>
              <a:spcBef>
                <a:spcPts val="1200"/>
              </a:spcBef>
            </a:pPr>
            <a:r>
              <a:rPr lang="fr-RE" sz="3600" dirty="0"/>
              <a:t>World </a:t>
            </a:r>
            <a:r>
              <a:rPr lang="fr-RE" sz="3600" dirty="0" err="1"/>
              <a:t>War</a:t>
            </a:r>
            <a:r>
              <a:rPr lang="fr-RE" sz="3600" dirty="0"/>
              <a:t> 2 </a:t>
            </a:r>
            <a:r>
              <a:rPr lang="fr-RE" sz="3600" dirty="0" err="1"/>
              <a:t>gliders</a:t>
            </a:r>
            <a:r>
              <a:rPr lang="fr-RE" sz="3600" dirty="0"/>
              <a:t> et Jumbo Bag </a:t>
            </a:r>
            <a:r>
              <a:rPr lang="fr-RE" sz="3600" dirty="0" err="1"/>
              <a:t>Red</a:t>
            </a:r>
            <a:r>
              <a:rPr lang="fr-RE" sz="3600" dirty="0"/>
              <a:t> sont les plus vendus</a:t>
            </a:r>
          </a:p>
          <a:p>
            <a:pPr hangingPunct="1">
              <a:spcBef>
                <a:spcPts val="600"/>
              </a:spcBef>
            </a:pPr>
            <a:r>
              <a:rPr lang="fr-FR" sz="3600" dirty="0"/>
              <a:t> Produits avec codes spéciaux (</a:t>
            </a:r>
            <a:r>
              <a:rPr lang="fr-RE" sz="3600" dirty="0"/>
              <a:t>POSTAGE, CARRIAGE, …) : choix de les supprimer pour le projet car correspondent surtout à des frais de ports, ...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053395-99D6-CE49-9704-C0A75F9A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2330415"/>
            <a:ext cx="8635999" cy="61315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2505842-B1BA-CC4B-807E-151EBA2A0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24" y="2330415"/>
            <a:ext cx="9315450" cy="5498291"/>
          </a:xfrm>
          <a:prstGeom prst="rect">
            <a:avLst/>
          </a:prstGeom>
        </p:spPr>
      </p:pic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5A8BFB6-1079-AE44-8B21-72C593BB36D8}"/>
              </a:ext>
            </a:extLst>
          </p:cNvPr>
          <p:cNvSpPr txBox="1">
            <a:spLocks/>
          </p:cNvSpPr>
          <p:nvPr/>
        </p:nvSpPr>
        <p:spPr>
          <a:xfrm>
            <a:off x="13430250" y="7207827"/>
            <a:ext cx="10845799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fr-FR" sz="3600" dirty="0"/>
              <a:t>Prix unitaire essentiellement inférieur à 10 £ mais avec quelques produits allant jusqu’à 38 000 £</a:t>
            </a:r>
          </a:p>
          <a:p>
            <a:pPr hangingPunct="1">
              <a:spcBef>
                <a:spcPts val="600"/>
              </a:spcBef>
            </a:pPr>
            <a:r>
              <a:rPr lang="fr-FR" sz="3600" dirty="0"/>
              <a:t>Produit à 0 £ =&gt; hypothèse promotion</a:t>
            </a:r>
          </a:p>
          <a:p>
            <a:pPr hangingPunct="1">
              <a:spcBef>
                <a:spcPts val="600"/>
              </a:spcBef>
            </a:pPr>
            <a:r>
              <a:rPr lang="fr-FR" sz="3600" dirty="0"/>
              <a:t>Création d’une colonne indiquant ‘</a:t>
            </a:r>
            <a:r>
              <a:rPr lang="fr-FR" sz="3600" b="1" dirty="0"/>
              <a:t>Promotion</a:t>
            </a:r>
            <a:r>
              <a:rPr lang="fr-FR" sz="3600" dirty="0"/>
              <a:t>’</a:t>
            </a:r>
          </a:p>
          <a:p>
            <a:pPr hangingPunct="1">
              <a:spcBef>
                <a:spcPts val="600"/>
              </a:spcBef>
            </a:pPr>
            <a:r>
              <a:rPr lang="fr-FR" sz="3600" dirty="0"/>
              <a:t>Création d’une colonne ‘</a:t>
            </a:r>
            <a:r>
              <a:rPr lang="fr-FR" sz="3600" b="1" dirty="0" err="1"/>
              <a:t>TotalPrice</a:t>
            </a:r>
            <a:r>
              <a:rPr lang="fr-FR" sz="3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096838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clients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18638D-F372-8745-AA67-0F1C1A46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067"/>
            <a:ext cx="10234795" cy="56585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FDA9D8D-F4AC-3142-AF0F-C6BEF8B88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192" y="8261348"/>
            <a:ext cx="5562600" cy="4419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60852B2-C4B5-6D4E-92A8-C8344ED8B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1" y="8496298"/>
            <a:ext cx="9946634" cy="4833327"/>
          </a:xfrm>
          <a:prstGeom prst="rect">
            <a:avLst/>
          </a:prstGeom>
        </p:spPr>
      </p:pic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ADEDA73-AAFB-A343-BBBE-861F20D2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7810" y="2438400"/>
            <a:ext cx="12753395" cy="3949700"/>
          </a:xfrm>
        </p:spPr>
        <p:txBody>
          <a:bodyPr>
            <a:noAutofit/>
          </a:bodyPr>
          <a:lstStyle/>
          <a:p>
            <a:r>
              <a:rPr lang="fr-FR" sz="3600" b="1" dirty="0"/>
              <a:t>Pays :</a:t>
            </a:r>
          </a:p>
          <a:p>
            <a:pPr lvl="1">
              <a:spcBef>
                <a:spcPts val="600"/>
              </a:spcBef>
            </a:pPr>
            <a:r>
              <a:rPr lang="fr-FR" sz="3200" dirty="0">
                <a:latin typeface="Helvetica Neue" charset="0"/>
                <a:ea typeface="Helvetica Neue" charset="0"/>
                <a:cs typeface="Helvetica Neue" charset="0"/>
              </a:rPr>
              <a:t>Les clients en très forte majorité Anglais</a:t>
            </a:r>
          </a:p>
          <a:p>
            <a:pPr lvl="1">
              <a:spcBef>
                <a:spcPts val="600"/>
              </a:spcBef>
            </a:pPr>
            <a:r>
              <a:rPr lang="fr-FR" sz="3200" dirty="0">
                <a:latin typeface="Helvetica Neue" charset="0"/>
                <a:ea typeface="Helvetica Neue" charset="0"/>
                <a:cs typeface="Helvetica Neue" charset="0"/>
              </a:rPr>
              <a:t>Des commandes à destination de nombreux autres pays (Europe)</a:t>
            </a:r>
          </a:p>
          <a:p>
            <a:pPr lvl="1">
              <a:spcBef>
                <a:spcPts val="600"/>
              </a:spcBef>
            </a:pPr>
            <a:r>
              <a:rPr lang="fr-FR" sz="3200" dirty="0">
                <a:latin typeface="Helvetica Neue" charset="0"/>
                <a:ea typeface="Helvetica Neue" charset="0"/>
                <a:cs typeface="Helvetica Neue" charset="0"/>
              </a:rPr>
              <a:t>Ajout d’une colonne pour indiquer si client Anglais ou pas.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273CF9BC-E43F-A647-BA3B-E59C147B2C98}"/>
              </a:ext>
            </a:extLst>
          </p:cNvPr>
          <p:cNvSpPr txBox="1">
            <a:spLocks/>
          </p:cNvSpPr>
          <p:nvPr/>
        </p:nvSpPr>
        <p:spPr>
          <a:xfrm>
            <a:off x="10275002" y="8496298"/>
            <a:ext cx="8506190" cy="394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hangingPunct="1"/>
            <a:r>
              <a:rPr lang="fr-FR" sz="3600" b="1" dirty="0"/>
              <a:t>Achats :</a:t>
            </a:r>
          </a:p>
          <a:p>
            <a:pPr lvl="1" hangingPunct="1">
              <a:spcBef>
                <a:spcPts val="600"/>
              </a:spcBef>
            </a:pPr>
            <a:r>
              <a:rPr lang="fr-FR" sz="3200" dirty="0">
                <a:latin typeface="Helvetica Neue" charset="0"/>
                <a:ea typeface="Helvetica Neue" charset="0"/>
                <a:cs typeface="Helvetica Neue" charset="0"/>
              </a:rPr>
              <a:t>20 meilleurs clients (0,5%) représentent 20% du CA</a:t>
            </a:r>
          </a:p>
          <a:p>
            <a:pPr lvl="1" hangingPunct="1">
              <a:spcBef>
                <a:spcPts val="600"/>
              </a:spcBef>
            </a:pPr>
            <a:r>
              <a:rPr lang="fr-FR" sz="3200" dirty="0">
                <a:latin typeface="Helvetica Neue" charset="0"/>
                <a:ea typeface="Helvetica Neue" charset="0"/>
                <a:cs typeface="Helvetica Neue" charset="0"/>
              </a:rPr>
              <a:t>Panier moyen client : 380 £</a:t>
            </a:r>
          </a:p>
          <a:p>
            <a:pPr lvl="1" hangingPunct="1">
              <a:spcBef>
                <a:spcPts val="600"/>
              </a:spcBef>
            </a:pPr>
            <a:r>
              <a:rPr lang="fr-FR" sz="3200" dirty="0">
                <a:latin typeface="Helvetica Neue" charset="0"/>
                <a:ea typeface="Helvetica Neue" charset="0"/>
                <a:cs typeface="Helvetica Neue" charset="0"/>
              </a:rPr>
              <a:t>La majorité (65%) ont un panier compris entre 100 et 500£</a:t>
            </a:r>
          </a:p>
        </p:txBody>
      </p:sp>
    </p:spTree>
    <p:extLst>
      <p:ext uri="{BB962C8B-B14F-4D97-AF65-F5344CB8AC3E}">
        <p14:creationId xmlns:p14="http://schemas.microsoft.com/office/powerpoint/2010/main" val="20155228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Segmentation clients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61076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L’objectif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1186180" y="4001629"/>
            <a:ext cx="19296380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Identifier des catégories clients à partir des données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Les catégories doivent regrouper des comportements similaires de clients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Ces groupes serviront aux marketing pour mieux comprendre les clients et cibler les opérations pour augmenter les ventes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Ils seront utilisés pour l’apprentissage de la classification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5D0FE-406C-354B-9CA5-5D9463A0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510" y="5429590"/>
            <a:ext cx="2603500" cy="27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36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55203-6F42-0E44-8C9B-B0CC38F8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démarche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3E5C7-BEC4-824C-A46E-161C283F8779}"/>
              </a:ext>
            </a:extLst>
          </p:cNvPr>
          <p:cNvSpPr txBox="1">
            <a:spLocks/>
          </p:cNvSpPr>
          <p:nvPr/>
        </p:nvSpPr>
        <p:spPr>
          <a:xfrm>
            <a:off x="881380" y="1415589"/>
            <a:ext cx="22203073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Transformation des données en une table par client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Recherche des </a:t>
            </a:r>
            <a:r>
              <a:rPr lang="fr-FR" sz="3600" b="1" i="1" dirty="0" err="1"/>
              <a:t>features</a:t>
            </a:r>
            <a:r>
              <a:rPr lang="fr-FR" sz="3600" dirty="0"/>
              <a:t> qui permettent de détecter des groupes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Utiliser une méthode d’apprentissage non supervisée pour regrouper les clients par groupes similaires (clusters).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DFC7C-0FC3-1E4D-B8C3-26E24E128318}"/>
              </a:ext>
            </a:extLst>
          </p:cNvPr>
          <p:cNvSpPr/>
          <p:nvPr/>
        </p:nvSpPr>
        <p:spPr>
          <a:xfrm>
            <a:off x="6593201" y="5807807"/>
            <a:ext cx="2795737" cy="170341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E1F8B-7773-8B4F-8055-1CAB2C68C5BD}"/>
              </a:ext>
            </a:extLst>
          </p:cNvPr>
          <p:cNvSpPr/>
          <p:nvPr/>
        </p:nvSpPr>
        <p:spPr>
          <a:xfrm>
            <a:off x="10577658" y="6139160"/>
            <a:ext cx="2971800" cy="104070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Clients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2A71E4C-B2FA-AC47-849B-3A11ECD4C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77" y="5771943"/>
            <a:ext cx="446203" cy="713925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F788BF40-646A-6548-A18D-D23614111F40}"/>
              </a:ext>
            </a:extLst>
          </p:cNvPr>
          <p:cNvSpPr/>
          <p:nvPr/>
        </p:nvSpPr>
        <p:spPr>
          <a:xfrm>
            <a:off x="16072546" y="5134130"/>
            <a:ext cx="2460392" cy="1347353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Catégorie 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0D8AF2E-2330-ED4B-AED5-0019618010C4}"/>
              </a:ext>
            </a:extLst>
          </p:cNvPr>
          <p:cNvSpPr/>
          <p:nvPr/>
        </p:nvSpPr>
        <p:spPr>
          <a:xfrm>
            <a:off x="16464541" y="6139160"/>
            <a:ext cx="2460392" cy="13473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Catégorie C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456A32-D35F-8E4A-B8F7-8AE3A0C5A2EF}"/>
              </a:ext>
            </a:extLst>
          </p:cNvPr>
          <p:cNvSpPr/>
          <p:nvPr/>
        </p:nvSpPr>
        <p:spPr>
          <a:xfrm>
            <a:off x="15464618" y="7144190"/>
            <a:ext cx="2460392" cy="13473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Catégorie D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B7BE9F-C9A0-9D4B-B6A9-69F9C85724E2}"/>
              </a:ext>
            </a:extLst>
          </p:cNvPr>
          <p:cNvCxnSpPr/>
          <p:nvPr/>
        </p:nvCxnSpPr>
        <p:spPr>
          <a:xfrm>
            <a:off x="9388938" y="6659515"/>
            <a:ext cx="118872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8291C3-884A-BF42-B887-74DCE4D98ED8}"/>
              </a:ext>
            </a:extLst>
          </p:cNvPr>
          <p:cNvCxnSpPr/>
          <p:nvPr/>
        </p:nvCxnSpPr>
        <p:spPr>
          <a:xfrm>
            <a:off x="13549458" y="6659515"/>
            <a:ext cx="291508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53300-3CA5-4E49-A936-AD62B4F30CA6}"/>
              </a:ext>
            </a:extLst>
          </p:cNvPr>
          <p:cNvSpPr/>
          <p:nvPr/>
        </p:nvSpPr>
        <p:spPr>
          <a:xfrm>
            <a:off x="881380" y="9998936"/>
            <a:ext cx="4294909" cy="209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à exploiter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C4A8F-0F73-6B42-BE80-7E9AE6397169}"/>
              </a:ext>
            </a:extLst>
          </p:cNvPr>
          <p:cNvSpPr/>
          <p:nvPr/>
        </p:nvSpPr>
        <p:spPr>
          <a:xfrm>
            <a:off x="7656437" y="9661426"/>
            <a:ext cx="4294909" cy="138545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entrainement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81CB-FF10-1445-8135-EDAE5302A6D7}"/>
              </a:ext>
            </a:extLst>
          </p:cNvPr>
          <p:cNvSpPr/>
          <p:nvPr/>
        </p:nvSpPr>
        <p:spPr>
          <a:xfrm>
            <a:off x="7656437" y="11809457"/>
            <a:ext cx="4294909" cy="675019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 test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C2108337-32F9-1345-99AC-952B6331AFAB}"/>
              </a:ext>
            </a:extLst>
          </p:cNvPr>
          <p:cNvCxnSpPr>
            <a:cxnSpLocks/>
          </p:cNvCxnSpPr>
          <p:nvPr/>
        </p:nvCxnSpPr>
        <p:spPr>
          <a:xfrm>
            <a:off x="5176289" y="11273554"/>
            <a:ext cx="2480148" cy="873412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70B418BD-3164-5846-AE59-9A24149CE599}"/>
              </a:ext>
            </a:extLst>
          </p:cNvPr>
          <p:cNvCxnSpPr>
            <a:cxnSpLocks/>
          </p:cNvCxnSpPr>
          <p:nvPr/>
        </p:nvCxnSpPr>
        <p:spPr>
          <a:xfrm flipV="1">
            <a:off x="5176289" y="10354153"/>
            <a:ext cx="2480148" cy="345787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E4E8E3D-E17D-B048-9ECF-C8BC6A3C975F}"/>
              </a:ext>
            </a:extLst>
          </p:cNvPr>
          <p:cNvSpPr txBox="1">
            <a:spLocks/>
          </p:cNvSpPr>
          <p:nvPr/>
        </p:nvSpPr>
        <p:spPr>
          <a:xfrm>
            <a:off x="12303043" y="8221708"/>
            <a:ext cx="11243934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Découpage des données en jeu d’entrainement et de test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Utilisation du jeu d’entrainement pour le </a:t>
            </a:r>
            <a:r>
              <a:rPr lang="fr-FR" sz="3600" dirty="0" err="1"/>
              <a:t>clustering</a:t>
            </a:r>
            <a:r>
              <a:rPr lang="fr-FR" sz="3600" dirty="0"/>
              <a:t> et l’apprentissage de la classification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Le jeu de test permettra de vérifier la stabilité de notre modèle 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692525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recherche de clusters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1339249" y="5004252"/>
            <a:ext cx="18067571" cy="8711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Création de nouvelles </a:t>
            </a:r>
            <a:r>
              <a:rPr lang="fr-FR" sz="3600" dirty="0" err="1"/>
              <a:t>features</a:t>
            </a:r>
            <a:r>
              <a:rPr lang="fr-FR" sz="3600" dirty="0"/>
              <a:t> pour catégoriser les clients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Nombreux tests de combinaison de </a:t>
            </a:r>
            <a:r>
              <a:rPr lang="fr-FR" sz="3600" dirty="0" err="1"/>
              <a:t>features</a:t>
            </a:r>
            <a:r>
              <a:rPr lang="fr-FR" sz="3600" dirty="0"/>
              <a:t> pour trouver des clusters homogènes et en nombre raisonnable (découpage par mois, score RFM, …)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Utilisation de l’algorithme k-</a:t>
            </a:r>
            <a:r>
              <a:rPr lang="fr-FR" sz="3600" dirty="0" err="1"/>
              <a:t>Means</a:t>
            </a:r>
            <a:r>
              <a:rPr lang="fr-FR" sz="3600" dirty="0"/>
              <a:t> pour trouver les cluster</a:t>
            </a:r>
          </a:p>
          <a:p>
            <a:pPr>
              <a:spcBef>
                <a:spcPts val="0"/>
              </a:spcBef>
            </a:pPr>
            <a:r>
              <a:rPr lang="fr-FR" sz="3600" dirty="0"/>
              <a:t>Se fait en 3 étapes :</a:t>
            </a: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Initialisation des k </a:t>
            </a:r>
            <a:r>
              <a:rPr lang="fr-FR" sz="3600" dirty="0" err="1">
                <a:latin typeface="Helvetica Neue" charset="0"/>
                <a:ea typeface="Helvetica Neue" charset="0"/>
                <a:cs typeface="Helvetica Neue" charset="0"/>
              </a:rPr>
              <a:t>centroïde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 aléatoirement</a:t>
            </a: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k clusters sont créés en associant chaque observation au plus proche </a:t>
            </a:r>
            <a:r>
              <a:rPr lang="fr-FR" sz="3600" dirty="0" err="1">
                <a:latin typeface="Helvetica Neue" charset="0"/>
                <a:ea typeface="Helvetica Neue" charset="0"/>
                <a:cs typeface="Helvetica Neue" charset="0"/>
              </a:rPr>
              <a:t>centroïde</a:t>
            </a:r>
            <a:endParaRPr lang="fr-FR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On calcule de nouveau le </a:t>
            </a:r>
            <a:r>
              <a:rPr lang="fr-FR" sz="3600" dirty="0" err="1">
                <a:latin typeface="Helvetica Neue" charset="0"/>
                <a:ea typeface="Helvetica Neue" charset="0"/>
                <a:cs typeface="Helvetica Neue" charset="0"/>
              </a:rPr>
              <a:t>centroïde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 de chaque cluster et on recommence l’opération</a:t>
            </a:r>
          </a:p>
          <a:p>
            <a:pPr>
              <a:spcBef>
                <a:spcPts val="0"/>
              </a:spcBef>
            </a:pPr>
            <a:r>
              <a:rPr lang="fr-FR" sz="3600" dirty="0"/>
              <a:t>Utilisation du coefficient de silhouette pour déterminer la meilleure valeur de k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4E7FE6-7BCD-8643-8ABB-C5D735E13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90" y="2929268"/>
            <a:ext cx="6087310" cy="37222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4C97AB-917E-BC45-A6AA-0BD83D323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820" y="7386052"/>
            <a:ext cx="3867050" cy="387701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32A9ABA-1D63-DD42-912B-91440BDAE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32" y="2622120"/>
            <a:ext cx="13910074" cy="26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09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scénarii de tests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553133" y="4639408"/>
            <a:ext cx="23537789" cy="907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Découpage aléatoire de la base clients (70% pour entrainement </a:t>
            </a:r>
            <a:r>
              <a:rPr lang="fr-FR" sz="3600" dirty="0" err="1"/>
              <a:t>clustering</a:t>
            </a:r>
            <a:r>
              <a:rPr lang="fr-FR" sz="3600" dirty="0"/>
              <a:t>) et le reste pour valider la stabilité de l’algorithme de classification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Découpage temporel des commandes (9 mois de commandes jusqu’à Septembre 2011) et la totalité des commandes pour le test de la classification.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Découpage des données clients en training et </a:t>
            </a:r>
            <a:r>
              <a:rPr lang="fr-FR" sz="3600" dirty="0" err="1"/>
              <a:t>testing</a:t>
            </a:r>
            <a:r>
              <a:rPr lang="fr-FR" sz="3600" dirty="0"/>
              <a:t> set pour le </a:t>
            </a:r>
            <a:r>
              <a:rPr lang="fr-FR" sz="3600" dirty="0" err="1"/>
              <a:t>clustering</a:t>
            </a:r>
            <a:endParaRPr lang="fr-FR" sz="3600" dirty="0"/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3600" dirty="0"/>
              <a:t>Visualisation des clusters en appliquant une réduction de dimension </a:t>
            </a:r>
            <a:r>
              <a:rPr lang="fr-FR" sz="3600" dirty="0" err="1"/>
              <a:t>t</a:t>
            </a:r>
            <a:r>
              <a:rPr lang="fr-FR" sz="3600" dirty="0"/>
              <a:t>-SNE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0E456-1F40-CB46-8AC2-D114D8FF5566}"/>
              </a:ext>
            </a:extLst>
          </p:cNvPr>
          <p:cNvSpPr/>
          <p:nvPr/>
        </p:nvSpPr>
        <p:spPr>
          <a:xfrm>
            <a:off x="6814551" y="3616448"/>
            <a:ext cx="2971800" cy="20459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3B56F-949E-754F-BEF6-8F6482ED0508}"/>
              </a:ext>
            </a:extLst>
          </p:cNvPr>
          <p:cNvSpPr/>
          <p:nvPr/>
        </p:nvSpPr>
        <p:spPr>
          <a:xfrm>
            <a:off x="11254154" y="3616448"/>
            <a:ext cx="3411415" cy="93487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85704D-F7AC-374A-9772-351086E379CA}"/>
              </a:ext>
            </a:extLst>
          </p:cNvPr>
          <p:cNvSpPr/>
          <p:nvPr/>
        </p:nvSpPr>
        <p:spPr>
          <a:xfrm>
            <a:off x="11254154" y="4876237"/>
            <a:ext cx="3411415" cy="78613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180277-2458-7343-BE77-FBA5269D92BB}"/>
              </a:ext>
            </a:extLst>
          </p:cNvPr>
          <p:cNvSpPr txBox="1"/>
          <p:nvPr/>
        </p:nvSpPr>
        <p:spPr>
          <a:xfrm>
            <a:off x="14949956" y="3795147"/>
            <a:ext cx="41806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Clustering</a:t>
            </a: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/ Classification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29F7F79-CF70-5649-8B8E-41263837FAE7}"/>
              </a:ext>
            </a:extLst>
          </p:cNvPr>
          <p:cNvSpPr txBox="1"/>
          <p:nvPr/>
        </p:nvSpPr>
        <p:spPr>
          <a:xfrm>
            <a:off x="14949956" y="5090788"/>
            <a:ext cx="2962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 classification</a:t>
            </a:r>
          </a:p>
        </p:txBody>
      </p: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3D0575C2-FAFB-B448-B114-3D56326EBA9C}"/>
              </a:ext>
            </a:extLst>
          </p:cNvPr>
          <p:cNvCxnSpPr>
            <a:stCxn id="15" idx="3"/>
          </p:cNvCxnSpPr>
          <p:nvPr/>
        </p:nvCxnSpPr>
        <p:spPr>
          <a:xfrm flipV="1">
            <a:off x="9786351" y="4083885"/>
            <a:ext cx="1467803" cy="555523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8BBA2325-EB3E-684A-981F-C201810896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786351" y="4551322"/>
            <a:ext cx="1467803" cy="717980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98713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résultats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289170AC-5779-D945-B44B-78F44204DC17}"/>
              </a:ext>
            </a:extLst>
          </p:cNvPr>
          <p:cNvSpPr txBox="1">
            <a:spLocks/>
          </p:cNvSpPr>
          <p:nvPr/>
        </p:nvSpPr>
        <p:spPr>
          <a:xfrm>
            <a:off x="1689100" y="2603500"/>
            <a:ext cx="19296380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Pour que le découpage soit exploitable par le Marketing nous avons ciblé un nombre de clusters supérieur à  3 et plus petit que 7.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Nous avons choisi k=5 qui donne un bon score de coefficient 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Les groupes sont homogènes et équilibrés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Nous obtenons des résultats similaires avec les 2 scénarii 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C634300-2179-004D-B3ED-641483B0BFEA}"/>
              </a:ext>
            </a:extLst>
          </p:cNvPr>
          <p:cNvGrpSpPr/>
          <p:nvPr/>
        </p:nvGrpSpPr>
        <p:grpSpPr>
          <a:xfrm>
            <a:off x="4728611" y="8494559"/>
            <a:ext cx="6071073" cy="4352819"/>
            <a:chOff x="17565380" y="3110805"/>
            <a:chExt cx="6071073" cy="4352819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0BAE804-3401-2745-897A-A2A074818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5380" y="3110805"/>
              <a:ext cx="6071073" cy="3942450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4E6F17C-1298-2344-B90C-1F1C9D8CDFBF}"/>
                </a:ext>
              </a:extLst>
            </p:cNvPr>
            <p:cNvSpPr txBox="1"/>
            <p:nvPr/>
          </p:nvSpPr>
          <p:spPr>
            <a:xfrm>
              <a:off x="19313450" y="7053255"/>
              <a:ext cx="251350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Découpage aléatoire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F0CA45-08DF-1C47-AE2A-61C9CB9435A6}"/>
              </a:ext>
            </a:extLst>
          </p:cNvPr>
          <p:cNvGrpSpPr/>
          <p:nvPr/>
        </p:nvGrpSpPr>
        <p:grpSpPr>
          <a:xfrm>
            <a:off x="13380241" y="8494559"/>
            <a:ext cx="6009653" cy="4475819"/>
            <a:chOff x="13415410" y="8296442"/>
            <a:chExt cx="6009653" cy="4475819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42297B3-9B71-A548-8AEE-3DBB4BB84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5410" y="8296442"/>
              <a:ext cx="6009653" cy="3942450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D4C157C-2993-734D-B17F-1C8FAA2C39C1}"/>
                </a:ext>
              </a:extLst>
            </p:cNvPr>
            <p:cNvSpPr txBox="1"/>
            <p:nvPr/>
          </p:nvSpPr>
          <p:spPr>
            <a:xfrm>
              <a:off x="15112185" y="12361892"/>
              <a:ext cx="261610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Découpage temporel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457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Interprétation des clusters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418B4C-4E93-4748-9DCD-63D289ADD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39" y="2976196"/>
            <a:ext cx="17677448" cy="3776297"/>
          </a:xfrm>
          <a:prstGeom prst="rect">
            <a:avLst/>
          </a:prstGeom>
        </p:spPr>
      </p:pic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289170AC-5779-D945-B44B-78F44204DC17}"/>
              </a:ext>
            </a:extLst>
          </p:cNvPr>
          <p:cNvSpPr txBox="1">
            <a:spLocks/>
          </p:cNvSpPr>
          <p:nvPr/>
        </p:nvSpPr>
        <p:spPr>
          <a:xfrm>
            <a:off x="9542585" y="7125189"/>
            <a:ext cx="15263446" cy="61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q"/>
            </a:pPr>
            <a:r>
              <a:rPr lang="fr-FR" sz="3200" dirty="0"/>
              <a:t>1 : clients fidèles : ont achetés régulièrement et plus que la moyenne.</a:t>
            </a:r>
          </a:p>
          <a:p>
            <a:pPr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q"/>
            </a:pPr>
            <a:r>
              <a:rPr lang="fr-FR" sz="3200" dirty="0"/>
              <a:t>2 : clients à haute valeur : Ils ont un panier moyen élevé et ils reviennent faire des achats.</a:t>
            </a:r>
          </a:p>
          <a:p>
            <a:pPr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q"/>
            </a:pPr>
            <a:r>
              <a:rPr lang="fr-FR" sz="3200" dirty="0"/>
              <a:t>3 : clients à potentiel : clients rares mais qui ont un panier moyen très élevé.</a:t>
            </a:r>
          </a:p>
          <a:p>
            <a:pPr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q"/>
            </a:pPr>
            <a:r>
              <a:rPr lang="fr-FR" sz="3200" dirty="0"/>
              <a:t>4 : clients standards : clients qui ont acheté plusieurs fois mais pas de commandes très élevées.</a:t>
            </a:r>
          </a:p>
          <a:p>
            <a:pPr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q"/>
            </a:pPr>
            <a:r>
              <a:rPr lang="fr-FR" sz="3200" dirty="0"/>
              <a:t>0  : clients à faible valeur : ils ont de petits paniers d'achats et ne sont pas revenus pour la plupart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44B820-A5D0-A541-912C-1533030D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91" y="7265866"/>
            <a:ext cx="8921263" cy="53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27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Apprentissage de la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47285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Analyse exploratoire des données</a:t>
            </a:r>
          </a:p>
          <a:p>
            <a:r>
              <a:rPr lang="fr-FR" dirty="0"/>
              <a:t>Classification des clients</a:t>
            </a:r>
          </a:p>
          <a:p>
            <a:r>
              <a:rPr lang="fr-FR" dirty="0"/>
              <a:t>Pistes de modélisations pour classement automatique des clients</a:t>
            </a:r>
          </a:p>
          <a:p>
            <a:r>
              <a:rPr lang="fr-FR" dirty="0"/>
              <a:t>Résultat et implémentation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945214" y="1392783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L’objectif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1689100" y="2603500"/>
            <a:ext cx="21779328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Trouver un modèle capable de prédire la catégorie d’un client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Le </a:t>
            </a:r>
            <a:r>
              <a:rPr lang="fr-FR" sz="4000" dirty="0" err="1"/>
              <a:t>clustering</a:t>
            </a:r>
            <a:r>
              <a:rPr lang="fr-FR" sz="4000" dirty="0"/>
              <a:t> défini précédemment servira comme variable cible pour l’apprentissage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 Nous allons utiliser les jeux d’entrainement des 2 scénarios (découpage aléatoire et temporel) pour tester nos algorithmes de machine </a:t>
            </a:r>
            <a:r>
              <a:rPr lang="fr-FR" sz="4000" dirty="0" err="1"/>
              <a:t>learning</a:t>
            </a:r>
            <a:endParaRPr lang="fr-FR" sz="4000" dirty="0"/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Les jeux de tests seront utilisés pour vérifier la stabilité des modèles.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endParaRPr lang="fr-FR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4977-9018-6C44-A908-FFA121B04076}"/>
              </a:ext>
            </a:extLst>
          </p:cNvPr>
          <p:cNvSpPr/>
          <p:nvPr/>
        </p:nvSpPr>
        <p:spPr>
          <a:xfrm>
            <a:off x="2851905" y="8180380"/>
            <a:ext cx="4294909" cy="209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à exploiter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aseline="0" dirty="0">
                <a:solidFill>
                  <a:srgbClr val="FFFFFF"/>
                </a:solidFill>
              </a:rPr>
              <a:t>(Training Cluster)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1303F-5C55-0C4D-8AAB-34A419884559}"/>
              </a:ext>
            </a:extLst>
          </p:cNvPr>
          <p:cNvSpPr/>
          <p:nvPr/>
        </p:nvSpPr>
        <p:spPr>
          <a:xfrm>
            <a:off x="9626962" y="7842870"/>
            <a:ext cx="4294909" cy="138545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entrainement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0555B-3056-0F47-9B59-E74BD7768770}"/>
              </a:ext>
            </a:extLst>
          </p:cNvPr>
          <p:cNvSpPr/>
          <p:nvPr/>
        </p:nvSpPr>
        <p:spPr>
          <a:xfrm>
            <a:off x="9626962" y="9990901"/>
            <a:ext cx="4294909" cy="675019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 test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C3D7FA59-9BFE-624B-9275-BBF483637D3A}"/>
              </a:ext>
            </a:extLst>
          </p:cNvPr>
          <p:cNvCxnSpPr/>
          <p:nvPr/>
        </p:nvCxnSpPr>
        <p:spPr>
          <a:xfrm>
            <a:off x="7146814" y="9454998"/>
            <a:ext cx="2480148" cy="873412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61B49775-CCB6-F94B-B871-6403E57BCA7E}"/>
              </a:ext>
            </a:extLst>
          </p:cNvPr>
          <p:cNvCxnSpPr/>
          <p:nvPr/>
        </p:nvCxnSpPr>
        <p:spPr>
          <a:xfrm flipV="1">
            <a:off x="7146814" y="8535597"/>
            <a:ext cx="2480148" cy="345787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F560307-0CE1-884C-BE6C-3998944EC9A5}"/>
              </a:ext>
            </a:extLst>
          </p:cNvPr>
          <p:cNvSpPr txBox="1"/>
          <p:nvPr/>
        </p:nvSpPr>
        <p:spPr>
          <a:xfrm>
            <a:off x="14071555" y="9157480"/>
            <a:ext cx="971339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1. Séparation en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jeu d’entrainement et jeu de test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2CED3-67F4-3447-BA8C-506EE3CF56B7}"/>
              </a:ext>
            </a:extLst>
          </p:cNvPr>
          <p:cNvSpPr/>
          <p:nvPr/>
        </p:nvSpPr>
        <p:spPr>
          <a:xfrm>
            <a:off x="2851904" y="10631488"/>
            <a:ext cx="4294909" cy="15159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fr-FR" sz="3200" dirty="0">
                <a:solidFill>
                  <a:srgbClr val="FFFFFF"/>
                </a:solidFill>
              </a:rPr>
              <a:t>Validation</a:t>
            </a:r>
            <a:endParaRPr kumimoji="0" lang="fr-FR" sz="32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aseline="0" dirty="0">
                <a:solidFill>
                  <a:srgbClr val="FFFFFF"/>
                </a:solidFill>
              </a:rPr>
              <a:t>(</a:t>
            </a:r>
            <a:r>
              <a:rPr lang="fr-FR" sz="3200" baseline="0" dirty="0" err="1">
                <a:solidFill>
                  <a:srgbClr val="FFFFFF"/>
                </a:solidFill>
              </a:rPr>
              <a:t>Testing</a:t>
            </a:r>
            <a:r>
              <a:rPr lang="fr-FR" sz="3200" baseline="0" dirty="0">
                <a:solidFill>
                  <a:srgbClr val="FFFFFF"/>
                </a:solidFill>
              </a:rPr>
              <a:t> Cluster)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795881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Notre démarche d’évaluation de modèle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5274" y="6200373"/>
            <a:ext cx="238157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2. Evaluation</a:t>
            </a:r>
            <a:r>
              <a:rPr kumimoji="0" lang="fr-FR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de différentes valeurs d’hyper-paramètres par une rechercher sur grille </a:t>
            </a:r>
            <a:r>
              <a:rPr lang="fr-FR" sz="28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fr-FR" sz="2800" baseline="0" dirty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fr-FR" sz="2800" dirty="0">
                <a:latin typeface="Helvetica Neue" charset="0"/>
                <a:ea typeface="Helvetica Neue" charset="0"/>
                <a:cs typeface="Helvetica Neue" charset="0"/>
              </a:rPr>
              <a:t> une validation croisée pour trouver la meilleure performance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1580621" y="3449948"/>
            <a:ext cx="3657600" cy="1808915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Algorithme d’apprentissage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734" y="2821580"/>
            <a:ext cx="762000" cy="7366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8038432" y="3015473"/>
            <a:ext cx="12824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Performance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734" y="3951870"/>
            <a:ext cx="762000" cy="7366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18038432" y="4145763"/>
            <a:ext cx="12824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Performance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734" y="5258863"/>
            <a:ext cx="762000" cy="7366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8038432" y="5452756"/>
            <a:ext cx="12824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Performance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94691" y="3618394"/>
            <a:ext cx="4294909" cy="138545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entrainement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rapèze 10"/>
          <p:cNvSpPr/>
          <p:nvPr/>
        </p:nvSpPr>
        <p:spPr>
          <a:xfrm>
            <a:off x="6892726" y="3335225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29" name="Trapèze 28"/>
          <p:cNvSpPr/>
          <p:nvPr/>
        </p:nvSpPr>
        <p:spPr>
          <a:xfrm>
            <a:off x="6892725" y="4217689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30" name="Trapèze 29"/>
          <p:cNvSpPr/>
          <p:nvPr/>
        </p:nvSpPr>
        <p:spPr>
          <a:xfrm>
            <a:off x="6892725" y="5273528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32" name="Flèche vers la droite 31"/>
          <p:cNvSpPr/>
          <p:nvPr/>
        </p:nvSpPr>
        <p:spPr>
          <a:xfrm>
            <a:off x="5594867" y="4236549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Flèche vers la droite 32"/>
          <p:cNvSpPr/>
          <p:nvPr/>
        </p:nvSpPr>
        <p:spPr>
          <a:xfrm>
            <a:off x="10615271" y="4236548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Flèche vers la droite 33"/>
          <p:cNvSpPr/>
          <p:nvPr/>
        </p:nvSpPr>
        <p:spPr>
          <a:xfrm>
            <a:off x="15916136" y="4107414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105752" y="7558067"/>
            <a:ext cx="3657600" cy="1808915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Algorithme d’apprentissage</a:t>
            </a:r>
          </a:p>
        </p:txBody>
      </p:sp>
      <p:sp>
        <p:nvSpPr>
          <p:cNvPr id="38" name="Hexagone 37"/>
          <p:cNvSpPr/>
          <p:nvPr/>
        </p:nvSpPr>
        <p:spPr>
          <a:xfrm>
            <a:off x="18781390" y="9757933"/>
            <a:ext cx="2226807" cy="1976641"/>
          </a:xfrm>
          <a:prstGeom prst="hexagon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Modèle</a:t>
            </a:r>
          </a:p>
        </p:txBody>
      </p:sp>
      <p:sp>
        <p:nvSpPr>
          <p:cNvPr id="39" name="Flèche vers la droite 38"/>
          <p:cNvSpPr/>
          <p:nvPr/>
        </p:nvSpPr>
        <p:spPr>
          <a:xfrm>
            <a:off x="4843053" y="7992657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Flèche vers la droite 39"/>
          <p:cNvSpPr/>
          <p:nvPr/>
        </p:nvSpPr>
        <p:spPr>
          <a:xfrm>
            <a:off x="9949236" y="8116780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51449" y="9870576"/>
            <a:ext cx="1122917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3. On évalue notre algorithme sur les meilleures valeurs des hyper-paramètres avec les données de test. </a:t>
            </a:r>
          </a:p>
        </p:txBody>
      </p:sp>
      <p:sp>
        <p:nvSpPr>
          <p:cNvPr id="46" name="Rectangle avec coin diagonal arrondi 45"/>
          <p:cNvSpPr/>
          <p:nvPr/>
        </p:nvSpPr>
        <p:spPr>
          <a:xfrm>
            <a:off x="21213912" y="9395498"/>
            <a:ext cx="2299855" cy="522129"/>
          </a:xfrm>
          <a:prstGeom prst="round2Diag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Prédiction</a:t>
            </a:r>
          </a:p>
        </p:txBody>
      </p:sp>
      <p:sp>
        <p:nvSpPr>
          <p:cNvPr id="47" name="Rectangle avec coin diagonal arrondi 46"/>
          <p:cNvSpPr/>
          <p:nvPr/>
        </p:nvSpPr>
        <p:spPr>
          <a:xfrm>
            <a:off x="21284339" y="10727634"/>
            <a:ext cx="2540042" cy="930751"/>
          </a:xfrm>
          <a:prstGeom prst="round2Diag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Clustering</a:t>
            </a: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K-</a:t>
            </a:r>
            <a:r>
              <a:rPr kumimoji="0" lang="fr-FR" sz="2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Means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4977588" y="11947038"/>
            <a:ext cx="884679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4. Vérification de la stabilité du modèle avec les données de test du </a:t>
            </a:r>
            <a:r>
              <a:rPr kumimoji="0" lang="fr-F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clustering</a:t>
            </a: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.</a:t>
            </a:r>
          </a:p>
        </p:txBody>
      </p:sp>
      <p:sp>
        <p:nvSpPr>
          <p:cNvPr id="37" name="Trapèze 36"/>
          <p:cNvSpPr/>
          <p:nvPr/>
        </p:nvSpPr>
        <p:spPr>
          <a:xfrm>
            <a:off x="6423694" y="9180480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D6D9FF-C98A-554A-8AFC-1596DB4A6798}"/>
              </a:ext>
            </a:extLst>
          </p:cNvPr>
          <p:cNvSpPr/>
          <p:nvPr/>
        </p:nvSpPr>
        <p:spPr>
          <a:xfrm>
            <a:off x="1089716" y="7939644"/>
            <a:ext cx="3415053" cy="649008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 test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Rectangle avec coin diagonal arrondi 52">
            <a:extLst>
              <a:ext uri="{FF2B5EF4-FFF2-40B4-BE49-F238E27FC236}">
                <a16:creationId xmlns:a16="http://schemas.microsoft.com/office/drawing/2014/main" id="{B2210446-EA20-7A42-8DF5-E014763C2F80}"/>
              </a:ext>
            </a:extLst>
          </p:cNvPr>
          <p:cNvSpPr/>
          <p:nvPr/>
        </p:nvSpPr>
        <p:spPr>
          <a:xfrm>
            <a:off x="11007772" y="7336922"/>
            <a:ext cx="2299855" cy="522129"/>
          </a:xfrm>
          <a:prstGeom prst="round2Diag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Prédiction</a:t>
            </a:r>
          </a:p>
        </p:txBody>
      </p:sp>
      <p:sp>
        <p:nvSpPr>
          <p:cNvPr id="54" name="Rectangle avec coin diagonal arrondi 53">
            <a:extLst>
              <a:ext uri="{FF2B5EF4-FFF2-40B4-BE49-F238E27FC236}">
                <a16:creationId xmlns:a16="http://schemas.microsoft.com/office/drawing/2014/main" id="{E9189565-13BD-DE4E-8118-64F60022CD4C}"/>
              </a:ext>
            </a:extLst>
          </p:cNvPr>
          <p:cNvSpPr/>
          <p:nvPr/>
        </p:nvSpPr>
        <p:spPr>
          <a:xfrm>
            <a:off x="11078199" y="8873369"/>
            <a:ext cx="2299855" cy="522129"/>
          </a:xfrm>
          <a:prstGeom prst="round2Diag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Mesures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481B2F-9F63-7A4D-B0CB-49DFC3BF083B}"/>
              </a:ext>
            </a:extLst>
          </p:cNvPr>
          <p:cNvSpPr/>
          <p:nvPr/>
        </p:nvSpPr>
        <p:spPr>
          <a:xfrm>
            <a:off x="14210339" y="9781692"/>
            <a:ext cx="4294909" cy="15159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fr-FR" sz="3200" dirty="0">
                <a:solidFill>
                  <a:srgbClr val="FFFFFF"/>
                </a:solidFill>
              </a:rPr>
              <a:t>Validation</a:t>
            </a:r>
            <a:endParaRPr kumimoji="0" lang="fr-FR" sz="32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aseline="0" dirty="0">
                <a:solidFill>
                  <a:srgbClr val="FFFFFF"/>
                </a:solidFill>
              </a:rPr>
              <a:t>(</a:t>
            </a:r>
            <a:r>
              <a:rPr lang="fr-FR" sz="3200" baseline="0" dirty="0" err="1">
                <a:solidFill>
                  <a:srgbClr val="FFFFFF"/>
                </a:solidFill>
              </a:rPr>
              <a:t>Testing</a:t>
            </a:r>
            <a:r>
              <a:rPr lang="fr-FR" sz="3200" baseline="0" dirty="0">
                <a:solidFill>
                  <a:srgbClr val="FFFFFF"/>
                </a:solidFill>
              </a:rPr>
              <a:t> Cluster)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76621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 testés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D1C48D1-3B8A-014F-BAB6-8F78172B5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43058"/>
              </p:ext>
            </p:extLst>
          </p:nvPr>
        </p:nvGraphicFramePr>
        <p:xfrm>
          <a:off x="2024184" y="3021948"/>
          <a:ext cx="20378616" cy="84466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90968">
                  <a:extLst>
                    <a:ext uri="{9D8B030D-6E8A-4147-A177-3AD203B41FA5}">
                      <a16:colId xmlns:a16="http://schemas.microsoft.com/office/drawing/2014/main" val="2283768927"/>
                    </a:ext>
                  </a:extLst>
                </a:gridCol>
                <a:gridCol w="12687648">
                  <a:extLst>
                    <a:ext uri="{9D8B030D-6E8A-4147-A177-3AD203B41FA5}">
                      <a16:colId xmlns:a16="http://schemas.microsoft.com/office/drawing/2014/main" val="129383596"/>
                    </a:ext>
                  </a:extLst>
                </a:gridCol>
              </a:tblGrid>
              <a:tr h="924821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SVM </a:t>
                      </a:r>
                      <a:r>
                        <a:rPr lang="fr-FR" sz="3200" b="1" dirty="0" err="1"/>
                        <a:t>Linéraire</a:t>
                      </a:r>
                      <a:endParaRPr lang="fr-FR" sz="3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dirty="0"/>
                        <a:t>Cherche à séparer linéairement les données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55981"/>
                  </a:ext>
                </a:extLst>
              </a:tr>
              <a:tr h="924821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/>
                        <a:t>Régression Logistique</a:t>
                      </a:r>
                    </a:p>
                    <a:p>
                      <a:pPr algn="ctr"/>
                      <a:endParaRPr lang="fr-FR" sz="3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dirty="0"/>
                        <a:t>Modélise la probabilité qu’une observation appartienne à une classe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03445"/>
                  </a:ext>
                </a:extLst>
              </a:tr>
              <a:tr h="1262966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Arbre de décision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dirty="0"/>
                        <a:t>Classification suivant des critères qu’on appelle décision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41655"/>
                  </a:ext>
                </a:extLst>
              </a:tr>
              <a:tr h="924821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Plus proches voisins (K-NN)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dirty="0"/>
                        <a:t>Prend en compte les k échantillons qui sont le plus proche de l’observation suivant une distance à définir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243590"/>
                  </a:ext>
                </a:extLst>
              </a:tr>
              <a:tr h="924821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Forêt Aléatoire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dirty="0"/>
                        <a:t>Ensemble d’arbres de décisions entrainés individuellement puis vote pour prendre une décision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86138"/>
                  </a:ext>
                </a:extLst>
              </a:tr>
              <a:tr h="924821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Gradient </a:t>
                      </a:r>
                      <a:r>
                        <a:rPr lang="fr-FR" sz="3200" b="1" dirty="0" err="1"/>
                        <a:t>Boosting</a:t>
                      </a:r>
                      <a:endParaRPr lang="fr-FR" sz="3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Fait une optimisation numérique visant à minimiser une fonction de perte de manière successive à l’instar d’une descente de gradient</a:t>
                      </a:r>
                      <a:r>
                        <a:rPr lang="fr-RE" sz="3200" b="0" dirty="0">
                          <a:effectLst/>
                        </a:rPr>
                        <a:t> </a:t>
                      </a:r>
                      <a:endParaRPr lang="fr-FR" sz="3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81314"/>
                  </a:ext>
                </a:extLst>
              </a:tr>
              <a:tr h="924821">
                <a:tc>
                  <a:txBody>
                    <a:bodyPr/>
                    <a:lstStyle/>
                    <a:p>
                      <a: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32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XGBoost</a:t>
                      </a:r>
                      <a:endParaRPr lang="fr-FR" sz="32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Implémentation </a:t>
                      </a:r>
                      <a:r>
                        <a:rPr lang="fr-FR" sz="3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Opensource</a:t>
                      </a:r>
                      <a:r>
                        <a:rPr lang="fr-FR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de Gradient </a:t>
                      </a:r>
                      <a:r>
                        <a:rPr lang="fr-FR" sz="3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Boosting</a:t>
                      </a:r>
                      <a:endParaRPr lang="fr-FR" sz="32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90107"/>
                  </a:ext>
                </a:extLst>
              </a:tr>
              <a:tr h="924821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/>
                        <a:t>VotingClassifier</a:t>
                      </a:r>
                      <a:endParaRPr lang="fr-FR" sz="3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fr-FR" sz="3200" b="0" dirty="0"/>
                        <a:t>Combine le résultat de plusieurs </a:t>
                      </a:r>
                      <a:r>
                        <a:rPr lang="fr-FR" sz="3200" b="0" dirty="0" err="1"/>
                        <a:t>classifiers</a:t>
                      </a:r>
                      <a:r>
                        <a:rPr lang="fr-FR" sz="3200" b="0" dirty="0"/>
                        <a:t> et utilise le vote pour prédire la valeur d’une observation.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2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943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des algorithmes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997526" y="2382982"/>
            <a:ext cx="16797483" cy="10584873"/>
          </a:xfrm>
        </p:spPr>
        <p:txBody>
          <a:bodyPr>
            <a:noAutofit/>
          </a:bodyPr>
          <a:lstStyle/>
          <a:p>
            <a:r>
              <a:rPr lang="fr-FR" sz="4000" b="1" dirty="0">
                <a:latin typeface="+mj-lt"/>
              </a:rPr>
              <a:t>Validation croisée et recherche sur grille :</a:t>
            </a:r>
          </a:p>
          <a:p>
            <a:pPr lvl="1">
              <a:spcBef>
                <a:spcPts val="0"/>
              </a:spcBef>
            </a:pPr>
            <a:r>
              <a:rPr lang="fr-FR" sz="4000" dirty="0">
                <a:latin typeface="+mj-lt"/>
                <a:ea typeface="Helvetica Neue" charset="0"/>
                <a:cs typeface="Helvetica Neue" charset="0"/>
              </a:rPr>
              <a:t>Donne les meilleurs paramètres au sens de la fonction de perte</a:t>
            </a:r>
          </a:p>
          <a:p>
            <a:pPr lvl="1">
              <a:spcBef>
                <a:spcPts val="0"/>
              </a:spcBef>
            </a:pPr>
            <a:endParaRPr lang="fr-FR" sz="4000" dirty="0">
              <a:latin typeface="+mj-lt"/>
              <a:ea typeface="Helvetica Neue" charset="0"/>
              <a:cs typeface="Helvetica Neue" charset="0"/>
            </a:endParaRPr>
          </a:p>
          <a:p>
            <a:r>
              <a:rPr lang="fr-FR" sz="4000" b="1" dirty="0">
                <a:latin typeface="+mj-lt"/>
              </a:rPr>
              <a:t>Comparaison entre les algorithmes  :</a:t>
            </a:r>
          </a:p>
          <a:p>
            <a:pPr lvl="1">
              <a:spcBef>
                <a:spcPts val="0"/>
              </a:spcBef>
            </a:pPr>
            <a:r>
              <a:rPr lang="fr-FR" sz="4000" dirty="0" err="1">
                <a:latin typeface="+mj-lt"/>
                <a:ea typeface="Helvetica Neue" charset="0"/>
                <a:cs typeface="Helvetica Neue" charset="0"/>
              </a:rPr>
              <a:t>Accuracy</a:t>
            </a:r>
            <a:r>
              <a:rPr lang="fr-FR" sz="4000" dirty="0">
                <a:latin typeface="+mj-lt"/>
                <a:ea typeface="Helvetica Neue" charset="0"/>
                <a:cs typeface="Helvetica Neue" charset="0"/>
              </a:rPr>
              <a:t> Score</a:t>
            </a:r>
          </a:p>
          <a:p>
            <a:pPr lvl="1">
              <a:spcBef>
                <a:spcPts val="0"/>
              </a:spcBef>
            </a:pPr>
            <a:r>
              <a:rPr lang="fr-FR" sz="4000" dirty="0">
                <a:latin typeface="+mj-lt"/>
                <a:ea typeface="Helvetica Neue" charset="0"/>
                <a:cs typeface="Helvetica Neue" charset="0"/>
              </a:rPr>
              <a:t>Matrice de confusion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010" y="4820806"/>
            <a:ext cx="4427682" cy="38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068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Résultats et implémentation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53981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1651000"/>
          </a:xfrm>
        </p:spPr>
        <p:txBody>
          <a:bodyPr/>
          <a:lstStyle/>
          <a:p>
            <a:r>
              <a:rPr lang="fr-FR" dirty="0"/>
              <a:t>Résultats – </a:t>
            </a:r>
            <a:r>
              <a:rPr lang="fr-FR" dirty="0" err="1"/>
              <a:t>Accuracy</a:t>
            </a:r>
            <a:r>
              <a:rPr lang="fr-FR" dirty="0"/>
              <a:t> Score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84252" y="4295020"/>
            <a:ext cx="20381256" cy="87734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chemeClr val="bg1"/>
                </a:solidFill>
              </a:rPr>
              <a:t>SVM	</a:t>
            </a:r>
            <a:r>
              <a:rPr lang="fr-FR" sz="2800" b="1" dirty="0">
                <a:solidFill>
                  <a:schemeClr val="bg1"/>
                </a:solidFill>
              </a:rPr>
              <a:t>									</a:t>
            </a:r>
            <a:r>
              <a:rPr lang="fr-FR" sz="3200" b="1" dirty="0">
                <a:solidFill>
                  <a:schemeClr val="bg1"/>
                </a:solidFill>
              </a:rPr>
              <a:t>   97,17% 							97,14%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84252" y="5578295"/>
            <a:ext cx="20381256" cy="82369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l"/>
            <a:r>
              <a:rPr lang="fr-FR" sz="3200" b="1" dirty="0" err="1">
                <a:solidFill>
                  <a:schemeClr val="bg1"/>
                </a:solidFill>
              </a:rPr>
              <a:t>Logistic</a:t>
            </a:r>
            <a:r>
              <a:rPr lang="fr-FR" sz="3200" b="1" dirty="0">
                <a:solidFill>
                  <a:schemeClr val="bg1"/>
                </a:solidFill>
              </a:rPr>
              <a:t> </a:t>
            </a:r>
            <a:r>
              <a:rPr lang="fr-FR" sz="3200" b="1" dirty="0" err="1">
                <a:solidFill>
                  <a:schemeClr val="bg1"/>
                </a:solidFill>
              </a:rPr>
              <a:t>Regression</a:t>
            </a:r>
            <a:r>
              <a:rPr lang="fr-FR" sz="3200" b="1" dirty="0">
                <a:solidFill>
                  <a:schemeClr val="bg1"/>
                </a:solidFill>
              </a:rPr>
              <a:t>						          97,92% 							97,48%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84252" y="6807921"/>
            <a:ext cx="20381256" cy="8536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chemeClr val="bg1"/>
                </a:solidFill>
              </a:rPr>
              <a:t>K-NN										   97,07%							98,03%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E29E4F0-4B00-4640-B71C-2002371F8320}"/>
              </a:ext>
            </a:extLst>
          </p:cNvPr>
          <p:cNvSpPr txBox="1"/>
          <p:nvPr/>
        </p:nvSpPr>
        <p:spPr>
          <a:xfrm>
            <a:off x="2584252" y="8067466"/>
            <a:ext cx="20381256" cy="8536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err="1">
                <a:solidFill>
                  <a:schemeClr val="bg1"/>
                </a:solidFill>
              </a:rPr>
              <a:t>Decision</a:t>
            </a:r>
            <a:r>
              <a:rPr lang="fr-FR" sz="3200" b="1" dirty="0">
                <a:solidFill>
                  <a:schemeClr val="bg1"/>
                </a:solidFill>
              </a:rPr>
              <a:t> </a:t>
            </a:r>
            <a:r>
              <a:rPr lang="fr-FR" sz="3200" b="1" dirty="0" err="1">
                <a:solidFill>
                  <a:schemeClr val="bg1"/>
                </a:solidFill>
              </a:rPr>
              <a:t>Tree</a:t>
            </a:r>
            <a:r>
              <a:rPr lang="fr-FR" sz="3200" b="1" dirty="0">
                <a:solidFill>
                  <a:schemeClr val="bg1"/>
                </a:solidFill>
              </a:rPr>
              <a:t>								  86,99%								89,63%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C9B189-A7FD-B342-A372-84ABA3809F8D}"/>
              </a:ext>
            </a:extLst>
          </p:cNvPr>
          <p:cNvSpPr txBox="1"/>
          <p:nvPr/>
        </p:nvSpPr>
        <p:spPr>
          <a:xfrm>
            <a:off x="2584252" y="11846099"/>
            <a:ext cx="20381256" cy="8536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err="1">
                <a:solidFill>
                  <a:schemeClr val="bg1"/>
                </a:solidFill>
              </a:rPr>
              <a:t>XGBoost</a:t>
            </a:r>
            <a:r>
              <a:rPr lang="fr-FR" sz="3200" b="1" dirty="0">
                <a:solidFill>
                  <a:schemeClr val="bg1"/>
                </a:solidFill>
              </a:rPr>
              <a:t>										   94,25%							94,32%	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CA4B038-996A-714F-8D37-CC16AACEA0C9}"/>
              </a:ext>
            </a:extLst>
          </p:cNvPr>
          <p:cNvSpPr txBox="1"/>
          <p:nvPr/>
        </p:nvSpPr>
        <p:spPr>
          <a:xfrm>
            <a:off x="2584252" y="9327011"/>
            <a:ext cx="20381256" cy="8536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err="1">
                <a:solidFill>
                  <a:schemeClr val="bg1"/>
                </a:solidFill>
              </a:rPr>
              <a:t>Random</a:t>
            </a:r>
            <a:r>
              <a:rPr lang="fr-FR" sz="3200" b="1" dirty="0">
                <a:solidFill>
                  <a:schemeClr val="bg1"/>
                </a:solidFill>
              </a:rPr>
              <a:t> Forest								   98,16% 							98,52%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659120-6D63-9649-A337-41021B724CA3}"/>
              </a:ext>
            </a:extLst>
          </p:cNvPr>
          <p:cNvSpPr txBox="1"/>
          <p:nvPr/>
        </p:nvSpPr>
        <p:spPr>
          <a:xfrm>
            <a:off x="2584252" y="10586556"/>
            <a:ext cx="20381256" cy="8536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chemeClr val="bg1"/>
                </a:solidFill>
              </a:rPr>
              <a:t>Gradient </a:t>
            </a:r>
            <a:r>
              <a:rPr lang="fr-FR" sz="3200" b="1" dirty="0" err="1">
                <a:solidFill>
                  <a:schemeClr val="bg1"/>
                </a:solidFill>
              </a:rPr>
              <a:t>Boosting</a:t>
            </a:r>
            <a:r>
              <a:rPr lang="fr-FR" sz="3200" b="1" dirty="0">
                <a:solidFill>
                  <a:schemeClr val="bg1"/>
                </a:solidFill>
              </a:rPr>
              <a:t>							   98,30								98,80%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11FC48D-E712-BE44-A80A-30759D9A38A7}"/>
              </a:ext>
            </a:extLst>
          </p:cNvPr>
          <p:cNvSpPr txBox="1"/>
          <p:nvPr/>
        </p:nvSpPr>
        <p:spPr>
          <a:xfrm>
            <a:off x="10641280" y="3066219"/>
            <a:ext cx="4267200" cy="766082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Découpage aléatoire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DCC200-F32A-B540-8625-38B3D7289B80}"/>
              </a:ext>
            </a:extLst>
          </p:cNvPr>
          <p:cNvSpPr txBox="1"/>
          <p:nvPr/>
        </p:nvSpPr>
        <p:spPr>
          <a:xfrm>
            <a:off x="17737018" y="3066219"/>
            <a:ext cx="4267200" cy="766082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Découpage temporel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33466F-0C38-2C4D-B3D7-FDE4DAF289F2}"/>
              </a:ext>
            </a:extLst>
          </p:cNvPr>
          <p:cNvSpPr/>
          <p:nvPr/>
        </p:nvSpPr>
        <p:spPr>
          <a:xfrm>
            <a:off x="11234057" y="10180623"/>
            <a:ext cx="2383972" cy="1665476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98A954C-9BE1-BF40-A12B-33DD79BDF5BB}"/>
              </a:ext>
            </a:extLst>
          </p:cNvPr>
          <p:cNvSpPr/>
          <p:nvPr/>
        </p:nvSpPr>
        <p:spPr>
          <a:xfrm>
            <a:off x="18678632" y="10180623"/>
            <a:ext cx="2383972" cy="1665476"/>
          </a:xfrm>
          <a:prstGeom prst="ellipse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08356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 final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31271" y="3463637"/>
            <a:ext cx="22887710" cy="5126182"/>
          </a:xfrm>
        </p:spPr>
        <p:txBody>
          <a:bodyPr>
            <a:noAutofit/>
          </a:bodyPr>
          <a:lstStyle/>
          <a:p>
            <a:endParaRPr lang="fr-FR" sz="4000" b="1" dirty="0">
              <a:latin typeface="+mj-lt"/>
            </a:endParaRPr>
          </a:p>
          <a:p>
            <a:endParaRPr lang="fr-FR" sz="4000" b="1" dirty="0">
              <a:latin typeface="+mj-lt"/>
            </a:endParaRP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4D671E2-B144-6E4B-B6B4-E758A4AF06C7}"/>
              </a:ext>
            </a:extLst>
          </p:cNvPr>
          <p:cNvSpPr txBox="1">
            <a:spLocks/>
          </p:cNvSpPr>
          <p:nvPr/>
        </p:nvSpPr>
        <p:spPr>
          <a:xfrm>
            <a:off x="1689100" y="2603500"/>
            <a:ext cx="19296380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Validation des résultats par le test avec la base clients non utilisée pour le </a:t>
            </a:r>
            <a:r>
              <a:rPr lang="fr-FR" sz="4000" dirty="0" err="1"/>
              <a:t>clustering</a:t>
            </a:r>
            <a:r>
              <a:rPr lang="fr-FR" sz="4000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Choix de l’algorithme qui donne le meilleur score : Gradient </a:t>
            </a:r>
            <a:r>
              <a:rPr lang="fr-FR" sz="4000" dirty="0" err="1"/>
              <a:t>Boosting</a:t>
            </a:r>
            <a:endParaRPr lang="fr-FR" sz="4000" dirty="0"/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q"/>
            </a:pPr>
            <a:r>
              <a:rPr lang="fr-FR" sz="4000" dirty="0"/>
              <a:t>Implémentation au niveau d’un module python qui prend en entrée un fichier Excel de transactions clients et génère en sortie un fichier Excel qui prédit la catégorie des clients.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552C98-77B8-7449-A033-13606FE5AAA7}"/>
              </a:ext>
            </a:extLst>
          </p:cNvPr>
          <p:cNvSpPr txBox="1"/>
          <p:nvPr/>
        </p:nvSpPr>
        <p:spPr>
          <a:xfrm>
            <a:off x="0" y="9113983"/>
            <a:ext cx="243840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 sources </a:t>
            </a:r>
            <a:r>
              <a:rPr lang="fr-FR" sz="3600" dirty="0"/>
              <a:t>sont disponibles ici </a:t>
            </a:r>
            <a:r>
              <a:rPr lang="fr-FR" dirty="0"/>
              <a:t>: </a:t>
            </a:r>
            <a:r>
              <a:rPr lang="fr-FR" sz="4400" dirty="0">
                <a:hlinkClick r:id="rId3"/>
              </a:rPr>
              <a:t>https://github.com/makboulhoussen/projet5</a:t>
            </a:r>
            <a:endParaRPr lang="fr-FR" sz="4400" dirty="0"/>
          </a:p>
          <a:p>
            <a:r>
              <a:rPr lang="fr-FR" dirty="0"/>
              <a:t> 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22634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Présentation théorique du Gradient </a:t>
            </a:r>
            <a:r>
              <a:rPr lang="fr-FR" dirty="0" err="1"/>
              <a:t>Boosting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16613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80459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689100" y="3008539"/>
            <a:ext cx="21005800" cy="10217604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Bef>
                <a:spcPts val="2000"/>
              </a:spcBef>
              <a:buFont typeface="Wingdings" charset="2"/>
              <a:buChar char="q"/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Bla </a:t>
            </a:r>
            <a:r>
              <a:rPr lang="fr-FR" sz="3600" dirty="0" err="1">
                <a:latin typeface="Helvetica Neue" charset="0"/>
                <a:ea typeface="Helvetica Neue" charset="0"/>
                <a:cs typeface="Helvetica Neue" charset="0"/>
              </a:rPr>
              <a:t>bla</a:t>
            </a:r>
            <a:endParaRPr lang="fr-FR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pPr fontAlgn="base">
              <a:lnSpc>
                <a:spcPct val="120000"/>
              </a:lnSpc>
              <a:spcBef>
                <a:spcPts val="2000"/>
              </a:spcBef>
              <a:buFont typeface="Wingdings" charset="2"/>
              <a:buChar char="q"/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Pistes d’améliorations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689100" y="952500"/>
            <a:ext cx="21005800" cy="16510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49445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44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Objectif du projet</a:t>
            </a:r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1689100" y="3440113"/>
            <a:ext cx="19639812" cy="920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Mieux comprendre le comportement des clients afin d’augmenter les ventes.</a:t>
            </a:r>
          </a:p>
          <a:p>
            <a:r>
              <a:rPr lang="fr-FR" dirty="0"/>
              <a:t>Segmentation des individus (clients) afin de détecter des catégories de clients.</a:t>
            </a:r>
          </a:p>
          <a:p>
            <a:r>
              <a:rPr lang="fr-FR" dirty="0"/>
              <a:t>Evaluation et amélioration des performances de  différents modèles d’apprentissage machine capables de prédire la catégorie d’un client à partir de son historique d’achat.</a:t>
            </a:r>
          </a:p>
          <a:p>
            <a:r>
              <a:rPr lang="fr-FR" dirty="0"/>
              <a:t>Implémentation d’un module capable de classer automatiquement un client dès son premier achat.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3420" y="115887"/>
            <a:ext cx="3007235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042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Exploration des données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3385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798162" y="2369230"/>
            <a:ext cx="19648838" cy="4874986"/>
          </a:xfrm>
        </p:spPr>
        <p:txBody>
          <a:bodyPr>
            <a:normAutofit/>
          </a:bodyPr>
          <a:lstStyle/>
          <a:p>
            <a:r>
              <a:rPr lang="fr-FR" sz="4000" dirty="0"/>
              <a:t>Transactions de ventes sur une année (Déc. 2010 – Déc. 2011)</a:t>
            </a:r>
          </a:p>
          <a:p>
            <a:r>
              <a:rPr lang="fr-FR" sz="4000" dirty="0"/>
              <a:t>La base contient plus de 500 000 transactions</a:t>
            </a:r>
          </a:p>
          <a:p>
            <a:r>
              <a:rPr lang="fr-FR" sz="4000" dirty="0"/>
              <a:t>Chaque transaction est décrite par </a:t>
            </a:r>
            <a:r>
              <a:rPr lang="fr-FR" sz="4000" b="1" dirty="0"/>
              <a:t>8</a:t>
            </a:r>
            <a:r>
              <a:rPr lang="fr-FR" sz="4000" dirty="0"/>
              <a:t> variables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9144" y="1243693"/>
            <a:ext cx="2866694" cy="37973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EA0CE1-4092-FB4F-8944-EEAC25B67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17" y="7244216"/>
            <a:ext cx="2225842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24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des données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idx="1"/>
          </p:nvPr>
        </p:nvSpPr>
        <p:spPr>
          <a:xfrm>
            <a:off x="1015756" y="7225325"/>
            <a:ext cx="13816591" cy="59108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sz="3600" dirty="0"/>
              <a:t>Compréhension de chacune des variables</a:t>
            </a:r>
          </a:p>
          <a:p>
            <a:pPr>
              <a:spcBef>
                <a:spcPts val="0"/>
              </a:spcBef>
            </a:pPr>
            <a:r>
              <a:rPr lang="fr-FR" sz="3600" dirty="0"/>
              <a:t>Chaque ligne correspond à une transaction appartenant à une commande.</a:t>
            </a:r>
          </a:p>
          <a:p>
            <a:pPr>
              <a:spcBef>
                <a:spcPts val="0"/>
              </a:spcBef>
            </a:pPr>
            <a:r>
              <a:rPr lang="fr-FR" sz="3600" dirty="0"/>
              <a:t>Une transaction concerne un produit particulier.</a:t>
            </a:r>
          </a:p>
          <a:p>
            <a:pPr>
              <a:spcBef>
                <a:spcPts val="600"/>
              </a:spcBef>
            </a:pPr>
            <a:r>
              <a:rPr lang="fr-FR" sz="3600" dirty="0"/>
              <a:t>Les données sont composées de variables :</a:t>
            </a:r>
          </a:p>
          <a:p>
            <a:pPr lvl="1">
              <a:spcBef>
                <a:spcPts val="0"/>
              </a:spcBef>
            </a:pPr>
            <a:r>
              <a:rPr lang="fr-FR" sz="3600" b="1" dirty="0">
                <a:latin typeface="Helvetica Neue" charset="0"/>
                <a:ea typeface="Helvetica Neue" charset="0"/>
                <a:cs typeface="Helvetica Neue" charset="0"/>
              </a:rPr>
              <a:t>catégorielles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 comme le code du produit ou le pays de l’acheteur</a:t>
            </a:r>
          </a:p>
          <a:p>
            <a:pPr lvl="1">
              <a:spcBef>
                <a:spcPts val="0"/>
              </a:spcBef>
            </a:pPr>
            <a:r>
              <a:rPr lang="fr-FR" sz="3600" b="1" dirty="0">
                <a:latin typeface="Helvetica Neue" charset="0"/>
                <a:ea typeface="Helvetica Neue" charset="0"/>
                <a:cs typeface="Helvetica Neue" charset="0"/>
              </a:rPr>
              <a:t>continues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 comme la quantité et le prix unitaire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D5C152-A177-CB4B-B59A-ACC316449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" y="2536598"/>
            <a:ext cx="11506078" cy="4688727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B065AD02-3E1E-DC43-9F21-F0F6DA057652}"/>
              </a:ext>
            </a:extLst>
          </p:cNvPr>
          <p:cNvGrpSpPr/>
          <p:nvPr/>
        </p:nvGrpSpPr>
        <p:grpSpPr>
          <a:xfrm>
            <a:off x="15985293" y="5322752"/>
            <a:ext cx="7038851" cy="4175913"/>
            <a:chOff x="15756693" y="7522944"/>
            <a:chExt cx="7038851" cy="4175913"/>
          </a:xfrm>
        </p:grpSpPr>
        <p:sp>
          <p:nvSpPr>
            <p:cNvPr id="8" name="Rectangle à coins arrondis 7">
              <a:extLst>
                <a:ext uri="{FF2B5EF4-FFF2-40B4-BE49-F238E27FC236}">
                  <a16:creationId xmlns:a16="http://schemas.microsoft.com/office/drawing/2014/main" id="{8902329D-66CD-C34C-9AEC-C16EBBA6E175}"/>
                </a:ext>
              </a:extLst>
            </p:cNvPr>
            <p:cNvSpPr/>
            <p:nvPr/>
          </p:nvSpPr>
          <p:spPr>
            <a:xfrm>
              <a:off x="18923000" y="7522944"/>
              <a:ext cx="2336800" cy="4540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Commande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32A9-4C9E-6544-8E0C-19A7FDA16A86}"/>
                </a:ext>
              </a:extLst>
            </p:cNvPr>
            <p:cNvSpPr/>
            <p:nvPr/>
          </p:nvSpPr>
          <p:spPr>
            <a:xfrm>
              <a:off x="17545050" y="8604096"/>
              <a:ext cx="2032000" cy="4103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6524C3-BDF4-1B48-B07B-D280CB10F985}"/>
                </a:ext>
              </a:extLst>
            </p:cNvPr>
            <p:cNvSpPr/>
            <p:nvPr/>
          </p:nvSpPr>
          <p:spPr>
            <a:xfrm>
              <a:off x="20662900" y="8604096"/>
              <a:ext cx="2032000" cy="4103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Transaction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C77E06E-C97F-A744-A7FA-AA57A4A193C5}"/>
                </a:ext>
              </a:extLst>
            </p:cNvPr>
            <p:cNvSpPr/>
            <p:nvPr/>
          </p:nvSpPr>
          <p:spPr>
            <a:xfrm>
              <a:off x="17545050" y="9426873"/>
              <a:ext cx="2032000" cy="5337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Produit A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4E17C78-E992-FD4C-A978-DE0929CE6D10}"/>
                </a:ext>
              </a:extLst>
            </p:cNvPr>
            <p:cNvSpPr/>
            <p:nvPr/>
          </p:nvSpPr>
          <p:spPr>
            <a:xfrm>
              <a:off x="17545050" y="10106169"/>
              <a:ext cx="2032000" cy="5337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Produit A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839C3BE-66A2-3341-9D2F-DBFBBC7DA62E}"/>
                </a:ext>
              </a:extLst>
            </p:cNvPr>
            <p:cNvSpPr/>
            <p:nvPr/>
          </p:nvSpPr>
          <p:spPr>
            <a:xfrm>
              <a:off x="17578598" y="11165080"/>
              <a:ext cx="2032000" cy="5337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Produit A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A9BEBD5-8B1C-FA4A-9E83-E5A900539FE6}"/>
                </a:ext>
              </a:extLst>
            </p:cNvPr>
            <p:cNvSpPr txBox="1"/>
            <p:nvPr/>
          </p:nvSpPr>
          <p:spPr>
            <a:xfrm>
              <a:off x="17511502" y="10734715"/>
              <a:ext cx="209909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…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0D43077-B3B0-994C-A1F8-AB7CF45BD047}"/>
                </a:ext>
              </a:extLst>
            </p:cNvPr>
            <p:cNvSpPr txBox="1"/>
            <p:nvPr/>
          </p:nvSpPr>
          <p:spPr>
            <a:xfrm>
              <a:off x="19070427" y="8628599"/>
              <a:ext cx="209909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…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2257902-139E-634A-A1ED-4F1736B6EB8B}"/>
                </a:ext>
              </a:extLst>
            </p:cNvPr>
            <p:cNvSpPr/>
            <p:nvPr/>
          </p:nvSpPr>
          <p:spPr>
            <a:xfrm>
              <a:off x="20729996" y="9426873"/>
              <a:ext cx="2032000" cy="53377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Produit X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C6AA7A6-CCC6-E542-93AE-C44DBEA93049}"/>
                </a:ext>
              </a:extLst>
            </p:cNvPr>
            <p:cNvSpPr/>
            <p:nvPr/>
          </p:nvSpPr>
          <p:spPr>
            <a:xfrm>
              <a:off x="20729996" y="10106169"/>
              <a:ext cx="2032000" cy="53377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Produit X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D6B844F-164B-0E4D-A712-0DC9A2D3D181}"/>
                </a:ext>
              </a:extLst>
            </p:cNvPr>
            <p:cNvSpPr/>
            <p:nvPr/>
          </p:nvSpPr>
          <p:spPr>
            <a:xfrm>
              <a:off x="20763544" y="11165080"/>
              <a:ext cx="2032000" cy="53377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Produit 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47B64D3-B14B-574D-AA0D-760BAA08EF75}"/>
                </a:ext>
              </a:extLst>
            </p:cNvPr>
            <p:cNvSpPr txBox="1"/>
            <p:nvPr/>
          </p:nvSpPr>
          <p:spPr>
            <a:xfrm>
              <a:off x="20696448" y="10734715"/>
              <a:ext cx="209909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…</a:t>
              </a:r>
            </a:p>
          </p:txBody>
        </p:sp>
        <p:sp>
          <p:nvSpPr>
            <p:cNvPr id="22" name="Accolade ouvrante 21">
              <a:extLst>
                <a:ext uri="{FF2B5EF4-FFF2-40B4-BE49-F238E27FC236}">
                  <a16:creationId xmlns:a16="http://schemas.microsoft.com/office/drawing/2014/main" id="{8D1D10DB-311F-8A46-A605-C3F176FDCA4A}"/>
                </a:ext>
              </a:extLst>
            </p:cNvPr>
            <p:cNvSpPr/>
            <p:nvPr/>
          </p:nvSpPr>
          <p:spPr>
            <a:xfrm>
              <a:off x="17322800" y="9426873"/>
              <a:ext cx="222250" cy="2271984"/>
            </a:xfrm>
            <a:prstGeom prst="lef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53A12EA-1609-2849-93D1-614B9137F964}"/>
                </a:ext>
              </a:extLst>
            </p:cNvPr>
            <p:cNvSpPr txBox="1"/>
            <p:nvPr/>
          </p:nvSpPr>
          <p:spPr>
            <a:xfrm>
              <a:off x="15756693" y="10265347"/>
              <a:ext cx="1495602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285750" marR="0" indent="-28575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fr-FR" sz="1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Quantité</a:t>
              </a:r>
            </a:p>
            <a:p>
              <a:pPr marL="285750" marR="0" indent="-28575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fr-FR" sz="1600" b="1" dirty="0"/>
                <a:t>Prix Unitaire</a:t>
              </a:r>
              <a:endParaRPr kumimoji="0" lang="fr-FR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70B66012-8538-7147-80E7-85EE435D28C7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flipH="1">
              <a:off x="18561050" y="7976969"/>
              <a:ext cx="1530350" cy="6271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4BAC661-1184-1848-8084-237E101B5846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0091400" y="7976969"/>
              <a:ext cx="1587500" cy="6271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597212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manquantes et doublons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idx="1"/>
          </p:nvPr>
        </p:nvSpPr>
        <p:spPr>
          <a:xfrm>
            <a:off x="891308" y="2984500"/>
            <a:ext cx="13577456" cy="9258300"/>
          </a:xfrm>
        </p:spPr>
        <p:txBody>
          <a:bodyPr>
            <a:normAutofit/>
          </a:bodyPr>
          <a:lstStyle/>
          <a:p>
            <a:r>
              <a:rPr lang="fr-FR" sz="4000" dirty="0"/>
              <a:t>La base de données est plutôt complète</a:t>
            </a:r>
          </a:p>
          <a:p>
            <a:r>
              <a:rPr lang="fr-FR" sz="4000" dirty="0"/>
              <a:t> La colonne </a:t>
            </a:r>
            <a:r>
              <a:rPr lang="fr-FR" sz="4000" b="1" i="1" dirty="0" err="1"/>
              <a:t>CustomerID</a:t>
            </a:r>
            <a:r>
              <a:rPr lang="fr-FR" sz="4000" dirty="0"/>
              <a:t> est celle qui contient le plus de valeur vide (25%)</a:t>
            </a:r>
          </a:p>
          <a:p>
            <a:r>
              <a:rPr lang="fr-FR" sz="4000" dirty="0"/>
              <a:t>Quelques valeurs manquantes au niveau </a:t>
            </a:r>
            <a:r>
              <a:rPr lang="fr-FR" sz="4000" b="1" i="1" dirty="0"/>
              <a:t>Description</a:t>
            </a:r>
          </a:p>
          <a:p>
            <a:r>
              <a:rPr lang="fr-FR" sz="4000" dirty="0"/>
              <a:t>Remplacement des valeurs Description à partir d’autres transactions (même code produit).</a:t>
            </a:r>
          </a:p>
          <a:p>
            <a:r>
              <a:rPr lang="fr-FR" sz="4000" dirty="0"/>
              <a:t>Suppression des lignes sans identifiant client.</a:t>
            </a:r>
          </a:p>
          <a:p>
            <a:r>
              <a:rPr lang="fr-FR" sz="4000" dirty="0"/>
              <a:t>Doublons : 5225 transactions en double =&gt; choix de les supprimer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C7FD7B-B7FF-B845-8EE9-AB81DC437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764" y="4737100"/>
            <a:ext cx="8680498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95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commandes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038805" y="2040796"/>
            <a:ext cx="12753395" cy="5473700"/>
          </a:xfrm>
        </p:spPr>
        <p:txBody>
          <a:bodyPr>
            <a:noAutofit/>
          </a:bodyPr>
          <a:lstStyle/>
          <a:p>
            <a:r>
              <a:rPr lang="fr-FR" sz="4000" b="1" dirty="0"/>
              <a:t>Historique :</a:t>
            </a: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Du 1</a:t>
            </a:r>
            <a:r>
              <a:rPr lang="fr-FR" sz="3600" baseline="30000" dirty="0">
                <a:latin typeface="Helvetica Neue" charset="0"/>
                <a:ea typeface="Helvetica Neue" charset="0"/>
                <a:cs typeface="Helvetica Neue" charset="0"/>
              </a:rPr>
              <a:t>er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 Décembre 2010 au 9 Décembre 2011</a:t>
            </a:r>
          </a:p>
          <a:p>
            <a:pPr lvl="1">
              <a:spcBef>
                <a:spcPts val="600"/>
              </a:spcBef>
            </a:pPr>
            <a:r>
              <a:rPr lang="fr-FR" sz="3600" b="1" dirty="0">
                <a:latin typeface="Helvetica Neue" charset="0"/>
                <a:ea typeface="Helvetica Neue" charset="0"/>
                <a:cs typeface="Helvetica Neue" charset="0"/>
              </a:rPr>
              <a:t>4 372 clients 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uniques</a:t>
            </a: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Plus de </a:t>
            </a:r>
            <a:r>
              <a:rPr lang="fr-FR" sz="3600" b="1" dirty="0">
                <a:latin typeface="Helvetica Neue" charset="0"/>
                <a:ea typeface="Helvetica Neue" charset="0"/>
                <a:cs typeface="Helvetica Neue" charset="0"/>
              </a:rPr>
              <a:t>22 000 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transactions</a:t>
            </a: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Plus de </a:t>
            </a:r>
            <a:r>
              <a:rPr lang="fr-FR" sz="3600" b="1" dirty="0">
                <a:latin typeface="Helvetica Neue" charset="0"/>
                <a:ea typeface="Helvetica Neue" charset="0"/>
                <a:cs typeface="Helvetica Neue" charset="0"/>
              </a:rPr>
              <a:t>3 500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 types de produits</a:t>
            </a:r>
          </a:p>
          <a:p>
            <a:pPr lvl="1">
              <a:spcBef>
                <a:spcPts val="600"/>
              </a:spcBef>
            </a:pPr>
            <a:r>
              <a:rPr lang="fr-FR" sz="3600" b="1" dirty="0">
                <a:latin typeface="Helvetica Neue" charset="0"/>
                <a:ea typeface="Helvetica Neue" charset="0"/>
                <a:cs typeface="Helvetica Neue" charset="0"/>
              </a:rPr>
              <a:t>8 millions </a:t>
            </a: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de £ de CA</a:t>
            </a:r>
          </a:p>
          <a:p>
            <a:pPr lvl="1">
              <a:spcBef>
                <a:spcPts val="600"/>
              </a:spcBef>
            </a:pPr>
            <a:r>
              <a:rPr lang="fr-FR" sz="3600" dirty="0">
                <a:latin typeface="Helvetica Neue" charset="0"/>
                <a:ea typeface="Helvetica Neue" charset="0"/>
                <a:cs typeface="Helvetica Neue" charset="0"/>
              </a:rPr>
              <a:t>Augmentation des ventes en fin d’année (à partir de septembre)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522B60-A532-0742-8869-53808FA7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53" y="7864910"/>
            <a:ext cx="8521700" cy="5178116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08432325-E05B-0D45-82AE-EB3363AA9A1E}"/>
              </a:ext>
            </a:extLst>
          </p:cNvPr>
          <p:cNvSpPr txBox="1">
            <a:spLocks/>
          </p:cNvSpPr>
          <p:nvPr/>
        </p:nvSpPr>
        <p:spPr>
          <a:xfrm>
            <a:off x="10609553" y="7628795"/>
            <a:ext cx="12268199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fr-FR" sz="4000" b="1" dirty="0"/>
              <a:t>Quantité</a:t>
            </a:r>
          </a:p>
          <a:p>
            <a:pPr lvl="1" hangingPunct="1">
              <a:spcBef>
                <a:spcPts val="600"/>
              </a:spcBef>
            </a:pPr>
            <a:r>
              <a:rPr lang="fr-FR" sz="3600" b="1" dirty="0"/>
              <a:t>Quantité &lt; 15 en grande majorité mais existence de valeur extrême allant jusqu’à 80 000</a:t>
            </a:r>
          </a:p>
          <a:p>
            <a:pPr lvl="1" hangingPunct="1">
              <a:spcBef>
                <a:spcPts val="600"/>
              </a:spcBef>
            </a:pPr>
            <a:r>
              <a:rPr lang="fr-FR" sz="3600" b="1" dirty="0"/>
              <a:t>Négative = commande annulée</a:t>
            </a:r>
          </a:p>
          <a:p>
            <a:pPr lvl="1" hangingPunct="1">
              <a:spcBef>
                <a:spcPts val="600"/>
              </a:spcBef>
            </a:pPr>
            <a:r>
              <a:rPr lang="fr-FR" sz="3600" b="1" dirty="0"/>
              <a:t>Avec code ‘D’ = Discount</a:t>
            </a:r>
          </a:p>
          <a:p>
            <a:pPr lvl="1" hangingPunct="1">
              <a:spcBef>
                <a:spcPts val="600"/>
              </a:spcBef>
            </a:pPr>
            <a:r>
              <a:rPr lang="fr-FR" sz="3600" b="1" dirty="0"/>
              <a:t>Création de colonne spécifique pour indiquer annulation et remise.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A5986E-A032-5D40-91AF-AEBDD2D26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92" y="2603500"/>
            <a:ext cx="10360908" cy="46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94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</TotalTime>
  <Words>1402</Words>
  <Application>Microsoft Macintosh PowerPoint</Application>
  <PresentationFormat>Personnalisé</PresentationFormat>
  <Paragraphs>226</Paragraphs>
  <Slides>29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Light</vt:lpstr>
      <vt:lpstr>Helvetica Neue</vt:lpstr>
      <vt:lpstr>Wingdings</vt:lpstr>
      <vt:lpstr>White</vt:lpstr>
      <vt:lpstr>Présentation PowerPoint</vt:lpstr>
      <vt:lpstr>Sommaire</vt:lpstr>
      <vt:lpstr>Introduction</vt:lpstr>
      <vt:lpstr>Objectif du projet</vt:lpstr>
      <vt:lpstr>Exploration des données</vt:lpstr>
      <vt:lpstr>Les données</vt:lpstr>
      <vt:lpstr>Caractéristiques des données</vt:lpstr>
      <vt:lpstr>Valeurs manquantes et doublons</vt:lpstr>
      <vt:lpstr>Les commandes</vt:lpstr>
      <vt:lpstr>Les produits</vt:lpstr>
      <vt:lpstr>Les clients</vt:lpstr>
      <vt:lpstr>Segmentation clients</vt:lpstr>
      <vt:lpstr>L’objectif</vt:lpstr>
      <vt:lpstr>Notre démarche</vt:lpstr>
      <vt:lpstr>La recherche de clusters</vt:lpstr>
      <vt:lpstr>Les scénarii de tests</vt:lpstr>
      <vt:lpstr>Les résultats</vt:lpstr>
      <vt:lpstr>Interprétation des clusters</vt:lpstr>
      <vt:lpstr>Apprentissage de la classification</vt:lpstr>
      <vt:lpstr>L’objectif</vt:lpstr>
      <vt:lpstr>Notre démarche d’évaluation de modèle</vt:lpstr>
      <vt:lpstr>Les algorithmes testés</vt:lpstr>
      <vt:lpstr>Evaluation des algorithmes</vt:lpstr>
      <vt:lpstr>Résultats et implémentation</vt:lpstr>
      <vt:lpstr>Résultats – Accuracy Score</vt:lpstr>
      <vt:lpstr>Choix du modèle final</vt:lpstr>
      <vt:lpstr>Présentation théorique du Gradient Boosting</vt:lpstr>
      <vt:lpstr>Conclusion</vt:lpstr>
      <vt:lpstr>Présentation PowerPoint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</dc:title>
  <cp:lastModifiedBy>Utilisateur de Microsoft Office</cp:lastModifiedBy>
  <cp:revision>563</cp:revision>
  <cp:lastPrinted>2018-02-27T11:47:55Z</cp:lastPrinted>
  <dcterms:modified xsi:type="dcterms:W3CDTF">2018-04-12T14:29:39Z</dcterms:modified>
</cp:coreProperties>
</file>