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5" r:id="rId3"/>
    <p:sldId id="316" r:id="rId4"/>
    <p:sldId id="317" r:id="rId5"/>
    <p:sldId id="320" r:id="rId6"/>
    <p:sldId id="321" r:id="rId7"/>
    <p:sldId id="356" r:id="rId8"/>
    <p:sldId id="311" r:id="rId9"/>
    <p:sldId id="322" r:id="rId10"/>
    <p:sldId id="324" r:id="rId11"/>
    <p:sldId id="340" r:id="rId12"/>
    <p:sldId id="338" r:id="rId13"/>
    <p:sldId id="339" r:id="rId14"/>
    <p:sldId id="343" r:id="rId15"/>
    <p:sldId id="341" r:id="rId16"/>
    <p:sldId id="318" r:id="rId17"/>
    <p:sldId id="342" r:id="rId18"/>
    <p:sldId id="344" r:id="rId19"/>
    <p:sldId id="329" r:id="rId20"/>
    <p:sldId id="358" r:id="rId21"/>
    <p:sldId id="345" r:id="rId22"/>
    <p:sldId id="319" r:id="rId23"/>
    <p:sldId id="328" r:id="rId24"/>
    <p:sldId id="357" r:id="rId25"/>
    <p:sldId id="331" r:id="rId26"/>
    <p:sldId id="332" r:id="rId27"/>
    <p:sldId id="330" r:id="rId28"/>
    <p:sldId id="336" r:id="rId29"/>
    <p:sldId id="355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5204"/>
  </p:normalViewPr>
  <p:slideViewPr>
    <p:cSldViewPr snapToGrid="0" snapToObjects="1">
      <p:cViewPr>
        <p:scale>
          <a:sx n="40" d="100"/>
          <a:sy n="40" d="100"/>
        </p:scale>
        <p:origin x="1680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5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8EBE-6B32-8843-896B-954530FB7CBD}" type="datetimeFigureOut">
              <a:rPr lang="fr-FR" smtClean="0"/>
              <a:t>23/05/2018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F0DC-8800-D143-A892-2F42494BC9A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559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0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Projet 5 : Segmentation des comportements clients.</a:t>
            </a:r>
          </a:p>
        </p:txBody>
      </p:sp>
    </p:spTree>
    <p:extLst>
      <p:ext uri="{BB962C8B-B14F-4D97-AF65-F5344CB8AC3E}">
        <p14:creationId xmlns:p14="http://schemas.microsoft.com/office/powerpoint/2010/main" val="157926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971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Symbol" pitchFamily="2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04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Maintenant que nous avons nos catégories de clients, il nous faut trouver un modèle </a:t>
            </a:r>
            <a:r>
              <a:rPr lang="fr-FR" dirty="0" err="1"/>
              <a:t>cabable</a:t>
            </a:r>
            <a:r>
              <a:rPr lang="fr-FR" dirty="0"/>
              <a:t> de prédire cette catégorie.</a:t>
            </a:r>
          </a:p>
        </p:txBody>
      </p:sp>
    </p:spTree>
    <p:extLst>
      <p:ext uri="{BB962C8B-B14F-4D97-AF65-F5344CB8AC3E}">
        <p14:creationId xmlns:p14="http://schemas.microsoft.com/office/powerpoint/2010/main" val="146071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639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942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831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16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Voyons maintenant les résultats obtenus</a:t>
            </a:r>
          </a:p>
        </p:txBody>
      </p:sp>
    </p:spTree>
    <p:extLst>
      <p:ext uri="{BB962C8B-B14F-4D97-AF65-F5344CB8AC3E}">
        <p14:creationId xmlns:p14="http://schemas.microsoft.com/office/powerpoint/2010/main" val="1964563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968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 tableau ici affiche les algorithmes de classification que nous avons testés ainsi que les hyper-paramètres qui ont été </a:t>
            </a:r>
            <a:r>
              <a:rPr lang="fr-FR" dirty="0" err="1"/>
              <a:t>tuné</a:t>
            </a:r>
            <a:r>
              <a:rPr lang="fr-FR" dirty="0"/>
              <a:t> pour chacun.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SVM : le principe est de séparer linéairement les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Régression logistique : se base sur la probabilité qu’une observation </a:t>
            </a:r>
            <a:r>
              <a:rPr lang="fr-FR" dirty="0" err="1"/>
              <a:t>appartienent</a:t>
            </a:r>
            <a:r>
              <a:rPr lang="fr-FR" dirty="0"/>
              <a:t> à un classe ou pas.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Arbre de décision : se base sur un ensemble de critère qui servent à partitionner nos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KNN : prend en compte les échantillons les plus proches pour définir la classe de notre observation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Forêt aléatoire, Gradient </a:t>
            </a:r>
            <a:r>
              <a:rPr lang="fr-FR" dirty="0" err="1"/>
              <a:t>Boosting</a:t>
            </a:r>
            <a:r>
              <a:rPr lang="fr-FR" dirty="0"/>
              <a:t> et </a:t>
            </a:r>
            <a:r>
              <a:rPr lang="fr-FR" dirty="0" err="1"/>
              <a:t>XGBoost</a:t>
            </a:r>
            <a:r>
              <a:rPr lang="fr-FR" dirty="0"/>
              <a:t> sont des méthodes ensembliste.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: arbre, ensembliste, n’est pas parallèle mais séquentiel. On regarde là où l’</a:t>
            </a:r>
            <a:r>
              <a:rPr lang="fr-FR" dirty="0" err="1"/>
              <a:t>algo</a:t>
            </a:r>
            <a:r>
              <a:rPr lang="fr-FR" dirty="0"/>
              <a:t> se plante, pour ensuite apprendre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90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Suggérer automatiquement aux utilisateurs du site Stack Overflow des tags en lien avec leur question.</a:t>
            </a:r>
          </a:p>
          <a:p>
            <a:r>
              <a:rPr lang="fr-FR" dirty="0"/>
              <a:t>Traitement de données textuelles pour les rendre utilisables par l’apprentissage machine.</a:t>
            </a:r>
          </a:p>
          <a:p>
            <a:r>
              <a:rPr lang="fr-FR" dirty="0"/>
              <a:t>Implémentation et évaluation de systèmes de recommandation de tags basés sur des approches supervisés et non supervisés.</a:t>
            </a:r>
          </a:p>
          <a:p>
            <a:r>
              <a:rPr lang="fr-FR" dirty="0"/>
              <a:t>Réalisation d’une interface web de suggestion de tags à partir du contenu d’une question saisie par l’utilisateur.</a:t>
            </a:r>
          </a:p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57776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452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668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Voyons maintenant les résultats obtenus</a:t>
            </a:r>
          </a:p>
        </p:txBody>
      </p:sp>
    </p:spTree>
    <p:extLst>
      <p:ext uri="{BB962C8B-B14F-4D97-AF65-F5344CB8AC3E}">
        <p14:creationId xmlns:p14="http://schemas.microsoft.com/office/powerpoint/2010/main" val="2169594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394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01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19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16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7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67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</p:spTree>
    <p:extLst>
      <p:ext uri="{BB962C8B-B14F-4D97-AF65-F5344CB8AC3E}">
        <p14:creationId xmlns:p14="http://schemas.microsoft.com/office/powerpoint/2010/main" val="178442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2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6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Après l’analyse, on va essayer de regrouper les clients</a:t>
            </a:r>
          </a:p>
        </p:txBody>
      </p:sp>
    </p:spTree>
    <p:extLst>
      <p:ext uri="{BB962C8B-B14F-4D97-AF65-F5344CB8AC3E}">
        <p14:creationId xmlns:p14="http://schemas.microsoft.com/office/powerpoint/2010/main" val="148406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660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4975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458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Texte du titre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1329872" y="756558"/>
            <a:ext cx="21365027" cy="1651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0">
                <a:latin typeface="Helvetica" pitchFamily="2" charset="0"/>
              </a:defRPr>
            </a:lvl1pPr>
          </a:lstStyle>
          <a:p>
            <a:r>
              <a:rPr dirty="0"/>
              <a:t>Texte du titre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689100" y="2603500"/>
            <a:ext cx="21005800" cy="9842500"/>
          </a:xfrm>
          <a:prstGeom prst="rect">
            <a:avLst/>
          </a:prstGeom>
        </p:spPr>
        <p:txBody>
          <a:bodyPr>
            <a:normAutofit/>
          </a:bodyPr>
          <a:lstStyle>
            <a:lvl1pPr marL="635000" indent="-635000">
              <a:spcBef>
                <a:spcPts val="3500"/>
              </a:spcBef>
              <a:buFont typeface="Wingdings" pitchFamily="2" charset="2"/>
              <a:buChar char="§"/>
              <a:defRPr sz="480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1270000" indent="-635000">
              <a:buFont typeface="Wingdings" charset="2"/>
              <a:buChar char="§"/>
              <a:defRPr/>
            </a:lvl2pPr>
            <a:lvl3pPr marL="1905000" indent="-635000">
              <a:spcBef>
                <a:spcPts val="600"/>
              </a:spcBef>
              <a:buFont typeface="Courier New" panose="02070309020205020404" pitchFamily="49" charset="0"/>
              <a:buChar char="o"/>
              <a:defRPr sz="4400">
                <a:latin typeface="Helvetica" pitchFamily="2" charset="0"/>
                <a:ea typeface="Helvetica Neue" charset="0"/>
                <a:cs typeface="Helvetica Neue" charset="0"/>
              </a:defRPr>
            </a:lvl3pPr>
            <a:lvl5pPr marL="3175000" indent="-635000">
              <a:spcBef>
                <a:spcPts val="600"/>
              </a:spcBef>
              <a:buFont typeface="Arial" panose="020B0604020202020204" pitchFamily="34" charset="0"/>
              <a:buChar char="•"/>
              <a:defRPr sz="4000">
                <a:latin typeface="Helvetica" pitchFamily="2" charset="0"/>
                <a:ea typeface="Helvetica Neue" charset="0"/>
                <a:cs typeface="Helvetica Neue" charset="0"/>
              </a:defRPr>
            </a:lvl5pPr>
            <a:lvl7pPr marL="4445000" indent="-635000">
              <a:spcBef>
                <a:spcPts val="600"/>
              </a:spcBef>
              <a:buFont typeface="Wingdings" pitchFamily="2" charset="2"/>
              <a:buChar char="§"/>
              <a:defRPr sz="4000">
                <a:latin typeface="Helvetica" pitchFamily="2" charset="0"/>
                <a:ea typeface="Helvetica Neue" charset="0"/>
                <a:cs typeface="Helvetica Neue" charset="0"/>
              </a:defRPr>
            </a:lvl7pPr>
            <a:lvl9pPr marL="5715000" indent="-635000">
              <a:spcBef>
                <a:spcPts val="600"/>
              </a:spcBef>
              <a:buFont typeface="Wingdings" pitchFamily="2" charset="2"/>
              <a:buChar char="§"/>
              <a:defRPr sz="4000">
                <a:latin typeface="Helvetica" pitchFamily="2" charset="0"/>
                <a:ea typeface="Helvetica Neue" charset="0"/>
                <a:cs typeface="Helvetica Neue" charset="0"/>
              </a:defRPr>
            </a:lvl9pPr>
          </a:lstStyle>
          <a:p>
            <a:r>
              <a:rPr dirty="0"/>
              <a:t>Texte niveau 1</a:t>
            </a:r>
          </a:p>
          <a:p>
            <a:pPr lvl="2"/>
            <a:r>
              <a:rPr dirty="0"/>
              <a:t>Texte niveau 2</a:t>
            </a:r>
          </a:p>
          <a:p>
            <a:pPr lvl="4"/>
            <a:r>
              <a:rPr dirty="0"/>
              <a:t>Texte niveau 3</a:t>
            </a:r>
          </a:p>
          <a:p>
            <a:pPr lvl="6"/>
            <a:r>
              <a:rPr dirty="0"/>
              <a:t>Texte niveau 4</a:t>
            </a:r>
          </a:p>
          <a:p>
            <a:pPr lvl="8"/>
            <a:r>
              <a:rPr dirty="0"/>
              <a:t>Texte niveau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-Gilles Allain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Texte niveau 1</a:t>
            </a:r>
          </a:p>
          <a:p>
            <a:pPr lvl="1"/>
            <a:r>
              <a:rPr dirty="0"/>
              <a:t>Texte niveau 2</a:t>
            </a:r>
          </a:p>
          <a:p>
            <a:pPr lvl="2"/>
            <a:r>
              <a:rPr dirty="0"/>
              <a:t>Texte niveau 3</a:t>
            </a:r>
          </a:p>
          <a:p>
            <a:pPr lvl="3"/>
            <a:r>
              <a:rPr dirty="0"/>
              <a:t>Texte niveau 4</a:t>
            </a:r>
          </a:p>
          <a:p>
            <a:pPr lvl="4"/>
            <a:r>
              <a:rPr dirty="0"/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‹N°›</a:t>
            </a:fld>
            <a:endParaRPr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744F8-C406-BF4F-BB8D-E161AED15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uggesttags.herokuap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1244600" y="1998660"/>
            <a:ext cx="22174200" cy="101726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fr-FR" sz="6600" b="1" dirty="0"/>
          </a:p>
          <a:p>
            <a:endParaRPr lang="fr-FR" sz="6600" b="1" dirty="0"/>
          </a:p>
          <a:p>
            <a:endParaRPr lang="fr-FR" sz="6600" b="1" dirty="0"/>
          </a:p>
          <a:p>
            <a:r>
              <a:rPr lang="fr-FR" sz="7200" b="1" cap="all" dirty="0">
                <a:latin typeface="Helvetica" pitchFamily="2" charset="0"/>
              </a:rPr>
              <a:t>CATEGORISEZ AUTOMATIQUEMENT DES QUESTIONS</a:t>
            </a:r>
            <a:endParaRPr lang="fr-FR" sz="7200" dirty="0">
              <a:latin typeface="Helvetica" pitchFamily="2" charset="0"/>
            </a:endParaRPr>
          </a:p>
          <a:p>
            <a:endParaRPr lang="fr-FR" sz="2800" dirty="0"/>
          </a:p>
          <a:p>
            <a:r>
              <a:rPr lang="fr-FR" sz="5400" b="1" dirty="0"/>
              <a:t>Projet 6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3200" dirty="0"/>
              <a:t>Azim Makboulhoussen</a:t>
            </a:r>
          </a:p>
          <a:p>
            <a:r>
              <a:rPr lang="fr-FR" sz="3200" dirty="0"/>
              <a:t>23 Mai 2018</a:t>
            </a:r>
            <a:endParaRPr sz="3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33E8769-EC1E-1744-A927-61C692F0D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886" y="8196713"/>
            <a:ext cx="6008914" cy="39746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97CAFD-A7C0-EF48-ADE4-BAE26F9BB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2359"/>
            <a:ext cx="7492220" cy="17950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Préparation pour modélisation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FE8317-980D-0E4C-B6BD-8283EDF606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10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89261076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Transformation des données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0083A2C1-3326-C04F-890A-B93701068565}"/>
              </a:ext>
            </a:extLst>
          </p:cNvPr>
          <p:cNvSpPr txBox="1">
            <a:spLocks/>
          </p:cNvSpPr>
          <p:nvPr/>
        </p:nvSpPr>
        <p:spPr>
          <a:xfrm>
            <a:off x="3070938" y="7665604"/>
            <a:ext cx="19296380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/>
              <a:t>Algorithmes d’apprentissage ne savent pas traiter du texte brut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/>
              <a:t>Il faut traduire le texte en objet interprétable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/>
              <a:t>Transformer des données textuelles en matrice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/>
              <a:t>Stratégie de modélisation sur les données transformées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endParaRPr lang="fr-FR"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3B273B-E1D7-A941-88BF-27F9615BB4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11</a:t>
            </a:fld>
            <a:endParaRPr lang="fr-R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B3AB97-6946-B64F-BAC0-A211117E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79" y="3533111"/>
            <a:ext cx="2782751" cy="26757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05CB3A-434F-5A47-B766-19C870FCA0C9}"/>
              </a:ext>
            </a:extLst>
          </p:cNvPr>
          <p:cNvSpPr/>
          <p:nvPr/>
        </p:nvSpPr>
        <p:spPr>
          <a:xfrm>
            <a:off x="8795430" y="4578301"/>
            <a:ext cx="65434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7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?</a:t>
            </a:r>
            <a:endParaRPr lang="fr-FR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45DCCD7-5583-F642-BA4B-812F761DD254}"/>
              </a:ext>
            </a:extLst>
          </p:cNvPr>
          <p:cNvGrpSpPr/>
          <p:nvPr/>
        </p:nvGrpSpPr>
        <p:grpSpPr>
          <a:xfrm>
            <a:off x="2694686" y="3465774"/>
            <a:ext cx="2881086" cy="3601358"/>
            <a:chOff x="1279609" y="3286062"/>
            <a:chExt cx="2881086" cy="360135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879CCE6-E4BF-C540-A087-40652E79A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609" y="3286062"/>
              <a:ext cx="2881086" cy="360135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D0AB5A0-7B82-CA4F-A98F-C8F9E89C36C7}"/>
                </a:ext>
              </a:extLst>
            </p:cNvPr>
            <p:cNvSpPr txBox="1"/>
            <p:nvPr/>
          </p:nvSpPr>
          <p:spPr>
            <a:xfrm>
              <a:off x="2039706" y="4193405"/>
              <a:ext cx="1226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Texte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D50AB26-719A-7B46-B0D3-1AB7A2C2EAB3}"/>
              </a:ext>
            </a:extLst>
          </p:cNvPr>
          <p:cNvGrpSpPr/>
          <p:nvPr/>
        </p:nvGrpSpPr>
        <p:grpSpPr>
          <a:xfrm>
            <a:off x="11959031" y="3442984"/>
            <a:ext cx="2881086" cy="3601358"/>
            <a:chOff x="1279609" y="3286062"/>
            <a:chExt cx="2881086" cy="3601358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4A1F633-A63A-7E43-9DDD-65D4A51BE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609" y="3286062"/>
              <a:ext cx="2881086" cy="3601358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052653F-1ED9-4B4F-8DC7-BCC694E9657E}"/>
                </a:ext>
              </a:extLst>
            </p:cNvPr>
            <p:cNvSpPr txBox="1"/>
            <p:nvPr/>
          </p:nvSpPr>
          <p:spPr>
            <a:xfrm>
              <a:off x="2039706" y="4193405"/>
              <a:ext cx="1226008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Texte</a:t>
              </a:r>
            </a:p>
          </p:txBody>
        </p: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62E8208-CC5D-004C-B845-71074CE155DA}"/>
              </a:ext>
            </a:extLst>
          </p:cNvPr>
          <p:cNvCxnSpPr/>
          <p:nvPr/>
        </p:nvCxnSpPr>
        <p:spPr>
          <a:xfrm>
            <a:off x="5440888" y="5266453"/>
            <a:ext cx="89498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98C30937-12A2-A847-B6A1-D8A782795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323" y="3973023"/>
            <a:ext cx="2586861" cy="2586861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F43F6DB-A0CF-9840-BB9D-F39B7E6D21D4}"/>
              </a:ext>
            </a:extLst>
          </p:cNvPr>
          <p:cNvCxnSpPr/>
          <p:nvPr/>
        </p:nvCxnSpPr>
        <p:spPr>
          <a:xfrm>
            <a:off x="14840117" y="5257661"/>
            <a:ext cx="89498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F02E7178-3D95-9A45-92E9-A974DBE2A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5976" y="3717991"/>
            <a:ext cx="2509255" cy="2586861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8F5D712-4122-6C41-9648-E4FE450E1312}"/>
              </a:ext>
            </a:extLst>
          </p:cNvPr>
          <p:cNvCxnSpPr/>
          <p:nvPr/>
        </p:nvCxnSpPr>
        <p:spPr>
          <a:xfrm>
            <a:off x="18450995" y="5313108"/>
            <a:ext cx="89498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917336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Matrices de représentation du texte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0083A2C1-3326-C04F-890A-B93701068565}"/>
              </a:ext>
            </a:extLst>
          </p:cNvPr>
          <p:cNvSpPr txBox="1">
            <a:spLocks/>
          </p:cNvSpPr>
          <p:nvPr/>
        </p:nvSpPr>
        <p:spPr>
          <a:xfrm>
            <a:off x="759706" y="8034089"/>
            <a:ext cx="22851887" cy="521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numCol="2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FR" sz="4000" b="1" dirty="0">
                <a:latin typeface="Helvetica" pitchFamily="2" charset="0"/>
              </a:rPr>
              <a:t>Bag Of </a:t>
            </a:r>
            <a:r>
              <a:rPr lang="fr-FR" sz="4000" b="1" dirty="0" err="1">
                <a:latin typeface="Helvetica" pitchFamily="2" charset="0"/>
              </a:rPr>
              <a:t>Words</a:t>
            </a:r>
            <a:r>
              <a:rPr lang="fr-FR" sz="4000" b="1" dirty="0">
                <a:latin typeface="Helvetica" pitchFamily="2" charset="0"/>
              </a:rPr>
              <a:t> :</a:t>
            </a:r>
          </a:p>
          <a:p>
            <a:pPr marL="1377950" lvl="1" indent="-742950">
              <a:spcBef>
                <a:spcPts val="1200"/>
              </a:spcBef>
              <a:spcAft>
                <a:spcPts val="1200"/>
              </a:spcAft>
              <a:buSzTx/>
              <a:buFont typeface="+mj-lt"/>
              <a:buAutoNum type="arabicPeriod"/>
            </a:pPr>
            <a:r>
              <a:rPr lang="fr-FR" sz="4000" dirty="0">
                <a:latin typeface="Helvetica" pitchFamily="2" charset="0"/>
              </a:rPr>
              <a:t>Détermination vocabulaire du corpus</a:t>
            </a:r>
          </a:p>
          <a:p>
            <a:pPr marL="1377950" lvl="1" indent="-742950">
              <a:spcBef>
                <a:spcPts val="1200"/>
              </a:spcBef>
              <a:spcAft>
                <a:spcPts val="1200"/>
              </a:spcAft>
              <a:buSzTx/>
              <a:buFont typeface="+mj-lt"/>
              <a:buAutoNum type="arabicPeriod"/>
            </a:pPr>
            <a:r>
              <a:rPr lang="fr-FR" sz="4000" dirty="0">
                <a:latin typeface="Helvetica" pitchFamily="2" charset="0"/>
              </a:rPr>
              <a:t>Vecteur de document : occurrence de chaque mot</a:t>
            </a:r>
          </a:p>
          <a:p>
            <a:pPr marL="1377950" lvl="1" indent="-742950">
              <a:spcBef>
                <a:spcPts val="1200"/>
              </a:spcBef>
              <a:spcAft>
                <a:spcPts val="1200"/>
              </a:spcAft>
              <a:buSzTx/>
              <a:buFont typeface="+mj-lt"/>
              <a:buAutoNum type="arabicPeriod"/>
            </a:pPr>
            <a:r>
              <a:rPr lang="fr-FR" sz="4000" dirty="0">
                <a:latin typeface="Helvetica" pitchFamily="2" charset="0"/>
              </a:rPr>
              <a:t>Matrice Documents / Mots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FR" sz="4000" b="1" dirty="0">
                <a:latin typeface="Helvetica" pitchFamily="2" charset="0"/>
              </a:rPr>
              <a:t>N-Gramme :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Séquence de n mots dans le corpus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Bi-gramme : </a:t>
            </a:r>
            <a:r>
              <a:rPr lang="fr-FR" sz="2800" dirty="0">
                <a:latin typeface="Helvetica" pitchFamily="2" charset="0"/>
              </a:rPr>
              <a:t>le chat, change mange, mange la souris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endParaRPr lang="fr-FR" sz="4000" dirty="0">
              <a:latin typeface="Helvetica" pitchFamily="2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endParaRPr lang="fr-FR" sz="4000" dirty="0">
              <a:latin typeface="Helvetica" pitchFamily="2" charset="0"/>
            </a:endParaRPr>
          </a:p>
          <a:p>
            <a:pPr marL="635000" lvl="1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FR" sz="4000" b="1" dirty="0">
                <a:latin typeface="Helvetica" pitchFamily="2" charset="0"/>
              </a:rPr>
              <a:t>TF-IDF :</a:t>
            </a:r>
            <a:r>
              <a:rPr lang="fr-FR" sz="4000" dirty="0">
                <a:latin typeface="Helvetica" pitchFamily="2" charset="0"/>
              </a:rPr>
              <a:t>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Méthode de pondération pour évaluer l’importance d’un document dans un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TF-IDF = TF x IDF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3600" dirty="0">
                <a:latin typeface="Helvetica" pitchFamily="2" charset="0"/>
              </a:rPr>
              <a:t>TF : Fréquence d’un mot dans le document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3600" dirty="0">
                <a:latin typeface="Helvetica" pitchFamily="2" charset="0"/>
              </a:rPr>
              <a:t>IDF : Fréquence inverse du document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endParaRPr lang="fr-FR" sz="4000" dirty="0">
              <a:latin typeface="Helvetica" pitchFamily="2" charset="0"/>
            </a:endParaRPr>
          </a:p>
          <a:p>
            <a:pPr marL="1377950" lvl="1" indent="-742950">
              <a:spcBef>
                <a:spcPts val="1200"/>
              </a:spcBef>
              <a:spcAft>
                <a:spcPts val="1200"/>
              </a:spcAft>
              <a:buSzTx/>
              <a:buFont typeface="+mj-lt"/>
              <a:buAutoNum type="arabicPeriod"/>
            </a:pPr>
            <a:endParaRPr lang="fr-FR" sz="4000" dirty="0">
              <a:latin typeface="Helvetica" pitchFamily="2" charset="0"/>
            </a:endParaRPr>
          </a:p>
          <a:p>
            <a:pPr marL="1377950" lvl="1" indent="-742950">
              <a:spcBef>
                <a:spcPts val="1200"/>
              </a:spcBef>
              <a:spcAft>
                <a:spcPts val="1200"/>
              </a:spcAft>
              <a:buSzTx/>
              <a:buFont typeface="+mj-lt"/>
              <a:buAutoNum type="arabicPeriod"/>
            </a:pPr>
            <a:endParaRPr lang="fr-FR"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88D2EB-F6FB-A04E-A256-F90E83390C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12</a:t>
            </a:fld>
            <a:endParaRPr lang="fr-RE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5A94F62-C4A6-3B49-81C0-E8D5B2B3028C}"/>
              </a:ext>
            </a:extLst>
          </p:cNvPr>
          <p:cNvGrpSpPr/>
          <p:nvPr/>
        </p:nvGrpSpPr>
        <p:grpSpPr>
          <a:xfrm>
            <a:off x="5412015" y="3017183"/>
            <a:ext cx="1746685" cy="2151255"/>
            <a:chOff x="1279609" y="3286062"/>
            <a:chExt cx="2881086" cy="3601358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45D3CA6-491B-F44A-9922-846D41A3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609" y="3286062"/>
              <a:ext cx="2881086" cy="360135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D58D0A4-FEC7-9544-869C-FF307347D988}"/>
                </a:ext>
              </a:extLst>
            </p:cNvPr>
            <p:cNvSpPr txBox="1"/>
            <p:nvPr/>
          </p:nvSpPr>
          <p:spPr>
            <a:xfrm>
              <a:off x="2039706" y="4055096"/>
              <a:ext cx="1226009" cy="686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34065912-B0A0-BC4A-BE5A-4FE3DEB6DCAB}"/>
              </a:ext>
            </a:extLst>
          </p:cNvPr>
          <p:cNvSpPr txBox="1"/>
          <p:nvPr/>
        </p:nvSpPr>
        <p:spPr>
          <a:xfrm>
            <a:off x="5412015" y="2637592"/>
            <a:ext cx="167353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TITLE +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BAC02-24FF-D74C-878A-BC3A1C252D30}"/>
              </a:ext>
            </a:extLst>
          </p:cNvPr>
          <p:cNvSpPr/>
          <p:nvPr/>
        </p:nvSpPr>
        <p:spPr>
          <a:xfrm>
            <a:off x="14198983" y="3209476"/>
            <a:ext cx="5029200" cy="2111362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0483139-2548-C04D-8730-8F5AED218FB6}"/>
              </a:ext>
            </a:extLst>
          </p:cNvPr>
          <p:cNvCxnSpPr>
            <a:cxnSpLocks/>
          </p:cNvCxnSpPr>
          <p:nvPr/>
        </p:nvCxnSpPr>
        <p:spPr>
          <a:xfrm>
            <a:off x="15015412" y="3209476"/>
            <a:ext cx="0" cy="2079872"/>
          </a:xfrm>
          <a:prstGeom prst="line">
            <a:avLst/>
          </a:prstGeom>
          <a:noFill/>
          <a:ln w="25400" cap="flat">
            <a:solidFill>
              <a:schemeClr val="bg1">
                <a:lumMod val="9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29CDB7D-2F7F-ED4E-85F7-A6A910496650}"/>
              </a:ext>
            </a:extLst>
          </p:cNvPr>
          <p:cNvCxnSpPr>
            <a:cxnSpLocks/>
          </p:cNvCxnSpPr>
          <p:nvPr/>
        </p:nvCxnSpPr>
        <p:spPr>
          <a:xfrm>
            <a:off x="14198983" y="3657969"/>
            <a:ext cx="5026989" cy="0"/>
          </a:xfrm>
          <a:prstGeom prst="line">
            <a:avLst/>
          </a:prstGeom>
          <a:noFill/>
          <a:ln w="25400" cap="flat">
            <a:solidFill>
              <a:schemeClr val="bg1">
                <a:lumMod val="9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42A266F-C310-644B-9361-7553FCEE875D}"/>
              </a:ext>
            </a:extLst>
          </p:cNvPr>
          <p:cNvSpPr/>
          <p:nvPr/>
        </p:nvSpPr>
        <p:spPr>
          <a:xfrm>
            <a:off x="8941485" y="4039331"/>
            <a:ext cx="2841171" cy="471924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Vocabulaire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5420BB9-A4FB-B14C-891D-51166D91E5A7}"/>
              </a:ext>
            </a:extLst>
          </p:cNvPr>
          <p:cNvGrpSpPr/>
          <p:nvPr/>
        </p:nvGrpSpPr>
        <p:grpSpPr>
          <a:xfrm>
            <a:off x="5564415" y="3169583"/>
            <a:ext cx="1746685" cy="2151255"/>
            <a:chOff x="1279609" y="3286062"/>
            <a:chExt cx="2881086" cy="3601358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54417805-6248-514F-A23D-8CFCB0AC3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609" y="3286062"/>
              <a:ext cx="2881086" cy="3601358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4B2B35F-7117-664D-9060-91E97ECCF303}"/>
                </a:ext>
              </a:extLst>
            </p:cNvPr>
            <p:cNvSpPr txBox="1"/>
            <p:nvPr/>
          </p:nvSpPr>
          <p:spPr>
            <a:xfrm>
              <a:off x="2039706" y="4055096"/>
              <a:ext cx="1226009" cy="686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37F199C-ACCE-214C-A197-2DC4FBBF9A7A}"/>
              </a:ext>
            </a:extLst>
          </p:cNvPr>
          <p:cNvGrpSpPr/>
          <p:nvPr/>
        </p:nvGrpSpPr>
        <p:grpSpPr>
          <a:xfrm>
            <a:off x="5716815" y="3321983"/>
            <a:ext cx="1746685" cy="2151255"/>
            <a:chOff x="1279609" y="3286062"/>
            <a:chExt cx="2881086" cy="3601358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CBE12FF5-E692-9A4D-AFD9-28B3CB9F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609" y="3286062"/>
              <a:ext cx="2881086" cy="3601358"/>
            </a:xfrm>
            <a:prstGeom prst="rect">
              <a:avLst/>
            </a:prstGeom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8C9D344A-2D86-3340-94E2-64DE0A5F93A5}"/>
                </a:ext>
              </a:extLst>
            </p:cNvPr>
            <p:cNvSpPr txBox="1"/>
            <p:nvPr/>
          </p:nvSpPr>
          <p:spPr>
            <a:xfrm>
              <a:off x="2039706" y="4055096"/>
              <a:ext cx="1226009" cy="686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</p:grp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CAC42CE-A048-134D-9666-45C6C682CF20}"/>
              </a:ext>
            </a:extLst>
          </p:cNvPr>
          <p:cNvCxnSpPr>
            <a:cxnSpLocks/>
          </p:cNvCxnSpPr>
          <p:nvPr/>
        </p:nvCxnSpPr>
        <p:spPr>
          <a:xfrm>
            <a:off x="7463500" y="4245210"/>
            <a:ext cx="1325585" cy="1994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597B592-A07B-A342-A235-CB158A38D83A}"/>
              </a:ext>
            </a:extLst>
          </p:cNvPr>
          <p:cNvCxnSpPr>
            <a:cxnSpLocks/>
          </p:cNvCxnSpPr>
          <p:nvPr/>
        </p:nvCxnSpPr>
        <p:spPr>
          <a:xfrm>
            <a:off x="11937529" y="4265319"/>
            <a:ext cx="1325585" cy="1994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C112C416-A9E9-C649-892E-61CF67B315A3}"/>
              </a:ext>
            </a:extLst>
          </p:cNvPr>
          <p:cNvSpPr txBox="1"/>
          <p:nvPr/>
        </p:nvSpPr>
        <p:spPr>
          <a:xfrm>
            <a:off x="14299699" y="2675997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fr-F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ots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78CF7C4-7F55-2A4B-9E89-96CAE519B608}"/>
              </a:ext>
            </a:extLst>
          </p:cNvPr>
          <p:cNvSpPr txBox="1"/>
          <p:nvPr/>
        </p:nvSpPr>
        <p:spPr>
          <a:xfrm rot="16200000">
            <a:off x="12615873" y="3986050"/>
            <a:ext cx="234979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kumimoji="0" lang="fr-F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760409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55203-6F42-0E44-8C9B-B0CC38F8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démarche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3E5C7-BEC4-824C-A46E-161C283F8779}"/>
              </a:ext>
            </a:extLst>
          </p:cNvPr>
          <p:cNvSpPr txBox="1">
            <a:spLocks/>
          </p:cNvSpPr>
          <p:nvPr/>
        </p:nvSpPr>
        <p:spPr>
          <a:xfrm>
            <a:off x="10384971" y="6764412"/>
            <a:ext cx="13999029" cy="622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Recherche des tags les plus courants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Filtre des données sur ces tags 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</a:pPr>
            <a:r>
              <a:rPr lang="fr-FR" sz="4000" dirty="0">
                <a:latin typeface="Helvetica" pitchFamily="2" charset="0"/>
              </a:rPr>
              <a:t>Réduction de la volumétrie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</a:pPr>
            <a:r>
              <a:rPr lang="fr-FR" sz="4000" dirty="0">
                <a:latin typeface="Helvetica" pitchFamily="2" charset="0"/>
              </a:rPr>
              <a:t>Meilleur performance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</a:pPr>
            <a:r>
              <a:rPr lang="fr-FR" sz="4000" dirty="0">
                <a:latin typeface="Helvetica" pitchFamily="2" charset="0"/>
              </a:rPr>
              <a:t>Prédiction plus pertinente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</a:pPr>
            <a:r>
              <a:rPr lang="fr-FR" sz="4000" dirty="0">
                <a:latin typeface="Helvetica" pitchFamily="2" charset="0"/>
              </a:rPr>
              <a:t>Données validation pas filtrés sur tags fréquents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53300-3CA5-4E49-A936-AD62B4F30CA6}"/>
              </a:ext>
            </a:extLst>
          </p:cNvPr>
          <p:cNvSpPr/>
          <p:nvPr/>
        </p:nvSpPr>
        <p:spPr>
          <a:xfrm>
            <a:off x="11972427" y="3173360"/>
            <a:ext cx="4294909" cy="209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à exploiter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C4A8F-0F73-6B42-BE80-7E9AE6397169}"/>
              </a:ext>
            </a:extLst>
          </p:cNvPr>
          <p:cNvSpPr/>
          <p:nvPr/>
        </p:nvSpPr>
        <p:spPr>
          <a:xfrm>
            <a:off x="18747484" y="2835850"/>
            <a:ext cx="4294909" cy="138545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entrainement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781CB-FF10-1445-8135-EDAE5302A6D7}"/>
              </a:ext>
            </a:extLst>
          </p:cNvPr>
          <p:cNvSpPr/>
          <p:nvPr/>
        </p:nvSpPr>
        <p:spPr>
          <a:xfrm>
            <a:off x="18747484" y="4983881"/>
            <a:ext cx="4294909" cy="675019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 validation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C2108337-32F9-1345-99AC-952B6331AFAB}"/>
              </a:ext>
            </a:extLst>
          </p:cNvPr>
          <p:cNvCxnSpPr>
            <a:cxnSpLocks/>
          </p:cNvCxnSpPr>
          <p:nvPr/>
        </p:nvCxnSpPr>
        <p:spPr>
          <a:xfrm>
            <a:off x="16267336" y="4447978"/>
            <a:ext cx="2480148" cy="873412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70B418BD-3164-5846-AE59-9A24149CE599}"/>
              </a:ext>
            </a:extLst>
          </p:cNvPr>
          <p:cNvCxnSpPr>
            <a:cxnSpLocks/>
          </p:cNvCxnSpPr>
          <p:nvPr/>
        </p:nvCxnSpPr>
        <p:spPr>
          <a:xfrm flipV="1">
            <a:off x="16267336" y="3528577"/>
            <a:ext cx="2480148" cy="345787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E4E8E3D-E17D-B048-9ECF-C8BC6A3C975F}"/>
              </a:ext>
            </a:extLst>
          </p:cNvPr>
          <p:cNvSpPr txBox="1">
            <a:spLocks/>
          </p:cNvSpPr>
          <p:nvPr/>
        </p:nvSpPr>
        <p:spPr>
          <a:xfrm>
            <a:off x="2780337" y="2478962"/>
            <a:ext cx="11112128" cy="309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Découpage des données en jeu d’entrainement et de validation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7671D3-6AAD-3446-A5B2-7F703E6920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13</a:t>
            </a:fld>
            <a:endParaRPr lang="fr-RE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76DC65AC-EE26-C346-AE08-ECD157D95EC8}"/>
              </a:ext>
            </a:extLst>
          </p:cNvPr>
          <p:cNvSpPr/>
          <p:nvPr/>
        </p:nvSpPr>
        <p:spPr>
          <a:xfrm>
            <a:off x="1062597" y="7333516"/>
            <a:ext cx="1555555" cy="4199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24" name="Rectangle à coins arrondis 23">
            <a:extLst>
              <a:ext uri="{FF2B5EF4-FFF2-40B4-BE49-F238E27FC236}">
                <a16:creationId xmlns:a16="http://schemas.microsoft.com/office/drawing/2014/main" id="{EE5CA2A2-CC52-8F42-9B63-E17DC515CBBB}"/>
              </a:ext>
            </a:extLst>
          </p:cNvPr>
          <p:cNvSpPr/>
          <p:nvPr/>
        </p:nvSpPr>
        <p:spPr>
          <a:xfrm>
            <a:off x="2128295" y="7111210"/>
            <a:ext cx="1555555" cy="4199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54EA46E4-4558-2E49-9C5A-6A326091DC23}"/>
              </a:ext>
            </a:extLst>
          </p:cNvPr>
          <p:cNvSpPr/>
          <p:nvPr/>
        </p:nvSpPr>
        <p:spPr>
          <a:xfrm>
            <a:off x="2808102" y="7589648"/>
            <a:ext cx="1555555" cy="419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27" name="Rectangle à coins arrondis 26">
            <a:extLst>
              <a:ext uri="{FF2B5EF4-FFF2-40B4-BE49-F238E27FC236}">
                <a16:creationId xmlns:a16="http://schemas.microsoft.com/office/drawing/2014/main" id="{50DA5FDD-BC14-A84D-A9A0-400BFF0E5393}"/>
              </a:ext>
            </a:extLst>
          </p:cNvPr>
          <p:cNvSpPr/>
          <p:nvPr/>
        </p:nvSpPr>
        <p:spPr>
          <a:xfrm>
            <a:off x="2232358" y="7847781"/>
            <a:ext cx="1555555" cy="4199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28" name="Rectangle à coins arrondis 27">
            <a:extLst>
              <a:ext uri="{FF2B5EF4-FFF2-40B4-BE49-F238E27FC236}">
                <a16:creationId xmlns:a16="http://schemas.microsoft.com/office/drawing/2014/main" id="{784B4B0E-384D-E84F-A3D0-5F8FCAA6E51B}"/>
              </a:ext>
            </a:extLst>
          </p:cNvPr>
          <p:cNvSpPr/>
          <p:nvPr/>
        </p:nvSpPr>
        <p:spPr>
          <a:xfrm>
            <a:off x="3537639" y="7089933"/>
            <a:ext cx="1555555" cy="4199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29" name="Rectangle à coins arrondis 28">
            <a:extLst>
              <a:ext uri="{FF2B5EF4-FFF2-40B4-BE49-F238E27FC236}">
                <a16:creationId xmlns:a16="http://schemas.microsoft.com/office/drawing/2014/main" id="{0BFAF576-3854-5C45-AFD1-134FD6ED307A}"/>
              </a:ext>
            </a:extLst>
          </p:cNvPr>
          <p:cNvSpPr/>
          <p:nvPr/>
        </p:nvSpPr>
        <p:spPr>
          <a:xfrm>
            <a:off x="4767723" y="7657386"/>
            <a:ext cx="1555555" cy="419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30" name="Rectangle à coins arrondis 29">
            <a:extLst>
              <a:ext uri="{FF2B5EF4-FFF2-40B4-BE49-F238E27FC236}">
                <a16:creationId xmlns:a16="http://schemas.microsoft.com/office/drawing/2014/main" id="{35131AB5-EF94-FE4D-B9AF-BC678D14380A}"/>
              </a:ext>
            </a:extLst>
          </p:cNvPr>
          <p:cNvSpPr/>
          <p:nvPr/>
        </p:nvSpPr>
        <p:spPr>
          <a:xfrm>
            <a:off x="4767723" y="7060701"/>
            <a:ext cx="1555555" cy="4199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31" name="Rectangle à coins arrondis 30">
            <a:extLst>
              <a:ext uri="{FF2B5EF4-FFF2-40B4-BE49-F238E27FC236}">
                <a16:creationId xmlns:a16="http://schemas.microsoft.com/office/drawing/2014/main" id="{C0B63208-29A3-E241-ACE0-D0039D762C9F}"/>
              </a:ext>
            </a:extLst>
          </p:cNvPr>
          <p:cNvSpPr/>
          <p:nvPr/>
        </p:nvSpPr>
        <p:spPr>
          <a:xfrm>
            <a:off x="3989945" y="6536881"/>
            <a:ext cx="1555555" cy="4199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32" name="Rectangle à coins arrondis 31">
            <a:extLst>
              <a:ext uri="{FF2B5EF4-FFF2-40B4-BE49-F238E27FC236}">
                <a16:creationId xmlns:a16="http://schemas.microsoft.com/office/drawing/2014/main" id="{A0CB99EB-5D58-0F42-82B6-32CEF7A90927}"/>
              </a:ext>
            </a:extLst>
          </p:cNvPr>
          <p:cNvSpPr/>
          <p:nvPr/>
        </p:nvSpPr>
        <p:spPr>
          <a:xfrm>
            <a:off x="1675988" y="6748823"/>
            <a:ext cx="1555555" cy="4199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33" name="Rectangle à coins arrondis 32">
            <a:extLst>
              <a:ext uri="{FF2B5EF4-FFF2-40B4-BE49-F238E27FC236}">
                <a16:creationId xmlns:a16="http://schemas.microsoft.com/office/drawing/2014/main" id="{653B84CB-47BE-984E-B1B5-BC765892A6A9}"/>
              </a:ext>
            </a:extLst>
          </p:cNvPr>
          <p:cNvSpPr/>
          <p:nvPr/>
        </p:nvSpPr>
        <p:spPr>
          <a:xfrm>
            <a:off x="3977863" y="7937606"/>
            <a:ext cx="1555555" cy="419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34" name="Rectangle à coins arrondis 33">
            <a:extLst>
              <a:ext uri="{FF2B5EF4-FFF2-40B4-BE49-F238E27FC236}">
                <a16:creationId xmlns:a16="http://schemas.microsoft.com/office/drawing/2014/main" id="{09A372AE-BD21-6149-94B3-9974566CB76C}"/>
              </a:ext>
            </a:extLst>
          </p:cNvPr>
          <p:cNvSpPr/>
          <p:nvPr/>
        </p:nvSpPr>
        <p:spPr>
          <a:xfrm>
            <a:off x="1244008" y="9611552"/>
            <a:ext cx="1555555" cy="4199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35" name="Rectangle à coins arrondis 34">
            <a:extLst>
              <a:ext uri="{FF2B5EF4-FFF2-40B4-BE49-F238E27FC236}">
                <a16:creationId xmlns:a16="http://schemas.microsoft.com/office/drawing/2014/main" id="{8EBC7436-E342-D140-BB95-662DB427679D}"/>
              </a:ext>
            </a:extLst>
          </p:cNvPr>
          <p:cNvSpPr/>
          <p:nvPr/>
        </p:nvSpPr>
        <p:spPr>
          <a:xfrm>
            <a:off x="3231543" y="9613579"/>
            <a:ext cx="1555555" cy="4199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36" name="Rectangle à coins arrondis 35">
            <a:extLst>
              <a:ext uri="{FF2B5EF4-FFF2-40B4-BE49-F238E27FC236}">
                <a16:creationId xmlns:a16="http://schemas.microsoft.com/office/drawing/2014/main" id="{A9E0CF87-91C1-7949-94F1-BC84237ED341}"/>
              </a:ext>
            </a:extLst>
          </p:cNvPr>
          <p:cNvSpPr/>
          <p:nvPr/>
        </p:nvSpPr>
        <p:spPr>
          <a:xfrm>
            <a:off x="5219078" y="9604217"/>
            <a:ext cx="1555555" cy="419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A526393B-64E7-FE43-AD63-8E72BC8B744B}"/>
              </a:ext>
            </a:extLst>
          </p:cNvPr>
          <p:cNvSpPr/>
          <p:nvPr/>
        </p:nvSpPr>
        <p:spPr>
          <a:xfrm>
            <a:off x="3749164" y="8612656"/>
            <a:ext cx="306095" cy="751114"/>
          </a:xfrm>
          <a:prstGeom prst="downArrow">
            <a:avLst/>
          </a:prstGeom>
          <a:solidFill>
            <a:schemeClr val="bg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76E666-A31C-B242-A317-FAFF3592298F}"/>
              </a:ext>
            </a:extLst>
          </p:cNvPr>
          <p:cNvSpPr/>
          <p:nvPr/>
        </p:nvSpPr>
        <p:spPr>
          <a:xfrm>
            <a:off x="2545746" y="11110437"/>
            <a:ext cx="6082715" cy="138545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      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entrainement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8" name="Rectangle à coins arrondis 37">
            <a:extLst>
              <a:ext uri="{FF2B5EF4-FFF2-40B4-BE49-F238E27FC236}">
                <a16:creationId xmlns:a16="http://schemas.microsoft.com/office/drawing/2014/main" id="{4F114923-EC67-9944-B0B8-5F483FBFFEFF}"/>
              </a:ext>
            </a:extLst>
          </p:cNvPr>
          <p:cNvSpPr/>
          <p:nvPr/>
        </p:nvSpPr>
        <p:spPr>
          <a:xfrm>
            <a:off x="2107702" y="11163148"/>
            <a:ext cx="1555555" cy="41997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39" name="Rectangle à coins arrondis 38">
            <a:extLst>
              <a:ext uri="{FF2B5EF4-FFF2-40B4-BE49-F238E27FC236}">
                <a16:creationId xmlns:a16="http://schemas.microsoft.com/office/drawing/2014/main" id="{C6F47AAF-7411-E44D-81A6-0B053022BB8C}"/>
              </a:ext>
            </a:extLst>
          </p:cNvPr>
          <p:cNvSpPr/>
          <p:nvPr/>
        </p:nvSpPr>
        <p:spPr>
          <a:xfrm>
            <a:off x="2122305" y="12142824"/>
            <a:ext cx="1555555" cy="4199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sp>
        <p:nvSpPr>
          <p:cNvPr id="40" name="Rectangle à coins arrondis 39">
            <a:extLst>
              <a:ext uri="{FF2B5EF4-FFF2-40B4-BE49-F238E27FC236}">
                <a16:creationId xmlns:a16="http://schemas.microsoft.com/office/drawing/2014/main" id="{84705599-2391-4941-984F-2F068F4A3765}"/>
              </a:ext>
            </a:extLst>
          </p:cNvPr>
          <p:cNvSpPr/>
          <p:nvPr/>
        </p:nvSpPr>
        <p:spPr>
          <a:xfrm>
            <a:off x="2122305" y="11650026"/>
            <a:ext cx="1555555" cy="419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3B32CF73-6F97-5440-AA1F-75D431C66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11" y="10098696"/>
            <a:ext cx="974303" cy="99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525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Apprentissage non supervisé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CB7196-FB7C-EE4B-A0BA-1DF3B8E721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14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332447285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Topic Modeling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0083A2C1-3326-C04F-890A-B93701068565}"/>
              </a:ext>
            </a:extLst>
          </p:cNvPr>
          <p:cNvSpPr txBox="1">
            <a:spLocks/>
          </p:cNvSpPr>
          <p:nvPr/>
        </p:nvSpPr>
        <p:spPr>
          <a:xfrm>
            <a:off x="846211" y="8001000"/>
            <a:ext cx="23537789" cy="457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/>
              <a:t>Modèle permettant de déterminer des sujets (topics) dans un ensemble de documents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/>
              <a:t>Extraction des sujets de façon non supervisée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/>
              <a:t>Capable de déterminer les sujets présents dans un document en observant tous les mots de celui-ci et en produisant une distribution des sujets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4C90C50-9750-2148-A573-01BCB82099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15</a:t>
            </a:fld>
            <a:endParaRPr lang="fr-RE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6161CDA-7089-7D49-8A22-2B911634422B}"/>
              </a:ext>
            </a:extLst>
          </p:cNvPr>
          <p:cNvSpPr txBox="1"/>
          <p:nvPr/>
        </p:nvSpPr>
        <p:spPr>
          <a:xfrm>
            <a:off x="3289115" y="6381500"/>
            <a:ext cx="310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latin typeface="Century Schoolbook" panose="02040604050505020304" pitchFamily="18" charset="0"/>
              </a:rPr>
              <a:t>Fréquence de mots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D8BD771-3E64-A44A-BE14-FDA935A2A3F8}"/>
              </a:ext>
            </a:extLst>
          </p:cNvPr>
          <p:cNvGrpSpPr/>
          <p:nvPr/>
        </p:nvGrpSpPr>
        <p:grpSpPr>
          <a:xfrm>
            <a:off x="2573411" y="4956318"/>
            <a:ext cx="2024469" cy="1369181"/>
            <a:chOff x="846211" y="3941010"/>
            <a:chExt cx="2024469" cy="1369181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8E6E4E99-C583-6D4A-913B-F6C644E47F4F}"/>
                </a:ext>
              </a:extLst>
            </p:cNvPr>
            <p:cNvSpPr txBox="1"/>
            <p:nvPr/>
          </p:nvSpPr>
          <p:spPr>
            <a:xfrm>
              <a:off x="846211" y="3941010"/>
              <a:ext cx="202446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Topic #1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0937BD0-BE1B-B94C-8FE9-4B64560E9DD0}"/>
                </a:ext>
              </a:extLst>
            </p:cNvPr>
            <p:cNvSpPr txBox="1"/>
            <p:nvPr/>
          </p:nvSpPr>
          <p:spPr>
            <a:xfrm>
              <a:off x="1409604" y="4376602"/>
              <a:ext cx="897682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lvl="3" indent="0" algn="l"/>
              <a:r>
                <a:rPr lang="fr-FR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: Mot </a:t>
              </a:r>
            </a:p>
            <a:p>
              <a:pPr lvl="3" indent="0" algn="l"/>
              <a:r>
                <a:rPr lang="fr-FR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: Mot</a:t>
              </a:r>
              <a:endParaRPr lang="fr-FR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lvl="3" indent="0" algn="l"/>
              <a:r>
                <a:rPr lang="fr-FR" sz="18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: Mot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8081CAC-2EB3-334F-AD5D-E2843063E22E}"/>
              </a:ext>
            </a:extLst>
          </p:cNvPr>
          <p:cNvGrpSpPr/>
          <p:nvPr/>
        </p:nvGrpSpPr>
        <p:grpSpPr>
          <a:xfrm>
            <a:off x="4066128" y="4956318"/>
            <a:ext cx="2024469" cy="1369181"/>
            <a:chOff x="2338928" y="3941010"/>
            <a:chExt cx="2024469" cy="136918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DD43EF5-781E-914E-8FDD-AE6350E2C1A6}"/>
                </a:ext>
              </a:extLst>
            </p:cNvPr>
            <p:cNvSpPr txBox="1"/>
            <p:nvPr/>
          </p:nvSpPr>
          <p:spPr>
            <a:xfrm>
              <a:off x="2338928" y="3941010"/>
              <a:ext cx="202446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Topic #2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5D322AE-ED6F-9546-8724-4AB2781F0599}"/>
                </a:ext>
              </a:extLst>
            </p:cNvPr>
            <p:cNvSpPr txBox="1"/>
            <p:nvPr/>
          </p:nvSpPr>
          <p:spPr>
            <a:xfrm>
              <a:off x="2902321" y="4376602"/>
              <a:ext cx="897682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lvl="3" indent="0" algn="l"/>
              <a:r>
                <a:rPr lang="fr-FR" sz="18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: Mot </a:t>
              </a:r>
            </a:p>
            <a:p>
              <a:pPr lvl="3" indent="0" algn="l"/>
              <a:r>
                <a:rPr lang="fr-FR" sz="18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: Mot</a:t>
              </a:r>
              <a:endParaRPr lang="fr-FR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lvl="3" indent="0" algn="l"/>
              <a:r>
                <a:rPr lang="fr-FR" sz="18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: Mot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7FCD9272-6BBC-6B40-A955-260D126D0EFD}"/>
              </a:ext>
            </a:extLst>
          </p:cNvPr>
          <p:cNvGrpSpPr/>
          <p:nvPr/>
        </p:nvGrpSpPr>
        <p:grpSpPr>
          <a:xfrm>
            <a:off x="5382218" y="4956318"/>
            <a:ext cx="2024469" cy="1369181"/>
            <a:chOff x="3655018" y="3941010"/>
            <a:chExt cx="2024469" cy="1369181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D860083-6B51-604F-A71E-280CE1A2406F}"/>
                </a:ext>
              </a:extLst>
            </p:cNvPr>
            <p:cNvSpPr txBox="1"/>
            <p:nvPr/>
          </p:nvSpPr>
          <p:spPr>
            <a:xfrm>
              <a:off x="3655018" y="3941010"/>
              <a:ext cx="2024469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0" u="none" strike="noStrike" cap="none" spc="0" normalizeH="0" baseline="0" dirty="0">
                  <a:ln>
                    <a:noFill/>
                  </a:ln>
                  <a:solidFill>
                    <a:schemeClr val="accent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Topic #3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37C13322-6726-0342-8AE9-ADB069913C9F}"/>
                </a:ext>
              </a:extLst>
            </p:cNvPr>
            <p:cNvSpPr txBox="1"/>
            <p:nvPr/>
          </p:nvSpPr>
          <p:spPr>
            <a:xfrm>
              <a:off x="4218411" y="4376602"/>
              <a:ext cx="897682" cy="933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lvl="3" indent="0" algn="l"/>
              <a:r>
                <a:rPr lang="fr-FR" sz="18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: Mot </a:t>
              </a:r>
            </a:p>
            <a:p>
              <a:pPr lvl="3" indent="0" algn="l"/>
              <a:r>
                <a:rPr lang="fr-FR" sz="18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: Mot</a:t>
              </a:r>
              <a:endParaRPr lang="fr-FR" dirty="0">
                <a:solidFill>
                  <a:schemeClr val="accent3"/>
                </a:solidFill>
              </a:endParaRPr>
            </a:p>
            <a:p>
              <a:pPr lvl="3" indent="0" algn="l"/>
              <a:r>
                <a:rPr lang="fr-FR" sz="18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: Mot</a:t>
              </a: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5C4B5FE0-F655-5547-8F86-E7828EF69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02" y="4183322"/>
            <a:ext cx="740490" cy="617075"/>
          </a:xfrm>
          <a:prstGeom prst="rect">
            <a:avLst/>
          </a:prstGeom>
        </p:spPr>
      </p:pic>
      <p:sp>
        <p:nvSpPr>
          <p:cNvPr id="12" name="Carré corné 11">
            <a:extLst>
              <a:ext uri="{FF2B5EF4-FFF2-40B4-BE49-F238E27FC236}">
                <a16:creationId xmlns:a16="http://schemas.microsoft.com/office/drawing/2014/main" id="{6D5D9E0D-2494-C24D-AEF2-0C3BF97A9EAB}"/>
              </a:ext>
            </a:extLst>
          </p:cNvPr>
          <p:cNvSpPr/>
          <p:nvPr/>
        </p:nvSpPr>
        <p:spPr>
          <a:xfrm>
            <a:off x="9192382" y="4016409"/>
            <a:ext cx="7162800" cy="279978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Carré corné 32">
            <a:extLst>
              <a:ext uri="{FF2B5EF4-FFF2-40B4-BE49-F238E27FC236}">
                <a16:creationId xmlns:a16="http://schemas.microsoft.com/office/drawing/2014/main" id="{07331335-9C9C-9C4B-AFA7-8145DEB63110}"/>
              </a:ext>
            </a:extLst>
          </p:cNvPr>
          <p:cNvSpPr/>
          <p:nvPr/>
        </p:nvSpPr>
        <p:spPr>
          <a:xfrm>
            <a:off x="9344782" y="4168809"/>
            <a:ext cx="7162800" cy="279978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arré corné 33">
            <a:extLst>
              <a:ext uri="{FF2B5EF4-FFF2-40B4-BE49-F238E27FC236}">
                <a16:creationId xmlns:a16="http://schemas.microsoft.com/office/drawing/2014/main" id="{BD7E4B6F-FFAE-A043-A322-FB0D42B01D70}"/>
              </a:ext>
            </a:extLst>
          </p:cNvPr>
          <p:cNvSpPr/>
          <p:nvPr/>
        </p:nvSpPr>
        <p:spPr>
          <a:xfrm>
            <a:off x="9497182" y="4365078"/>
            <a:ext cx="6858000" cy="188551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Mot</a:t>
            </a: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</a:t>
            </a: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Mot</a:t>
            </a: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</a:t>
            </a:r>
            <a:r>
              <a:rPr lang="fr-FR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 Mot</a:t>
            </a:r>
            <a:r>
              <a:rPr lang="fr-F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  <a:r>
              <a:rPr lang="fr-F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  <a:r>
              <a:rPr lang="fr-F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  <a:r>
              <a:rPr lang="fr-F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Mot</a:t>
            </a: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 </a:t>
            </a: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Mot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668A48-1983-F846-964D-632E837BB288}"/>
              </a:ext>
            </a:extLst>
          </p:cNvPr>
          <p:cNvSpPr txBox="1"/>
          <p:nvPr/>
        </p:nvSpPr>
        <p:spPr>
          <a:xfrm>
            <a:off x="4066128" y="3051237"/>
            <a:ext cx="119423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Topic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EAF0A6-69CC-374E-BE4D-07C7AD65490D}"/>
              </a:ext>
            </a:extLst>
          </p:cNvPr>
          <p:cNvSpPr txBox="1"/>
          <p:nvPr/>
        </p:nvSpPr>
        <p:spPr>
          <a:xfrm>
            <a:off x="11578877" y="3200057"/>
            <a:ext cx="233397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Documents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5BE2CE7-763E-D94F-BD44-AF35602077AF}"/>
              </a:ext>
            </a:extLst>
          </p:cNvPr>
          <p:cNvCxnSpPr>
            <a:cxnSpLocks/>
          </p:cNvCxnSpPr>
          <p:nvPr/>
        </p:nvCxnSpPr>
        <p:spPr>
          <a:xfrm>
            <a:off x="19024600" y="4407684"/>
            <a:ext cx="0" cy="2139948"/>
          </a:xfrm>
          <a:prstGeom prst="line">
            <a:avLst/>
          </a:prstGeom>
          <a:noFill/>
          <a:ln w="63500" cap="flat">
            <a:solidFill>
              <a:schemeClr val="accent5">
                <a:lumMod val="75000"/>
              </a:schemeClr>
            </a:solidFill>
            <a:prstDash val="solid"/>
            <a:miter lim="400000"/>
            <a:headEnd type="oval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7B23517-BCF0-6947-A01C-7AA04C76E6C4}"/>
              </a:ext>
            </a:extLst>
          </p:cNvPr>
          <p:cNvCxnSpPr>
            <a:cxnSpLocks/>
          </p:cNvCxnSpPr>
          <p:nvPr/>
        </p:nvCxnSpPr>
        <p:spPr>
          <a:xfrm>
            <a:off x="19697700" y="5350704"/>
            <a:ext cx="0" cy="1196928"/>
          </a:xfrm>
          <a:prstGeom prst="line">
            <a:avLst/>
          </a:prstGeom>
          <a:noFill/>
          <a:ln w="63500" cap="flat">
            <a:solidFill>
              <a:schemeClr val="accent2">
                <a:lumMod val="75000"/>
              </a:schemeClr>
            </a:solidFill>
            <a:prstDash val="solid"/>
            <a:miter lim="400000"/>
            <a:headEnd type="oval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12F9B9F-4644-3349-9024-9724C3B2C7A7}"/>
              </a:ext>
            </a:extLst>
          </p:cNvPr>
          <p:cNvCxnSpPr>
            <a:cxnSpLocks/>
          </p:cNvCxnSpPr>
          <p:nvPr/>
        </p:nvCxnSpPr>
        <p:spPr>
          <a:xfrm>
            <a:off x="20370800" y="4529115"/>
            <a:ext cx="0" cy="2018517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  <a:headEnd type="oval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B7A6519B-DD8E-224D-8D1C-416C70067F08}"/>
              </a:ext>
            </a:extLst>
          </p:cNvPr>
          <p:cNvSpPr txBox="1"/>
          <p:nvPr/>
        </p:nvSpPr>
        <p:spPr>
          <a:xfrm>
            <a:off x="18071616" y="6946171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latin typeface="Century Schoolbook" panose="02040604050505020304" pitchFamily="18" charset="0"/>
              </a:rPr>
              <a:t>Distribution de topics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9B50446-9028-214B-88A5-EA7D9478F622}"/>
              </a:ext>
            </a:extLst>
          </p:cNvPr>
          <p:cNvCxnSpPr>
            <a:cxnSpLocks/>
          </p:cNvCxnSpPr>
          <p:nvPr/>
        </p:nvCxnSpPr>
        <p:spPr>
          <a:xfrm>
            <a:off x="13606296" y="5335909"/>
            <a:ext cx="4805877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298713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Apprentissage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289170AC-5779-D945-B44B-78F44204DC17}"/>
              </a:ext>
            </a:extLst>
          </p:cNvPr>
          <p:cNvSpPr txBox="1">
            <a:spLocks/>
          </p:cNvSpPr>
          <p:nvPr/>
        </p:nvSpPr>
        <p:spPr>
          <a:xfrm>
            <a:off x="2255520" y="6989387"/>
            <a:ext cx="22548402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FR" sz="4000" b="1" dirty="0">
                <a:latin typeface="Helvetica" pitchFamily="2" charset="0"/>
              </a:rPr>
              <a:t>Input :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Matrice Documents / Mots</a:t>
            </a:r>
            <a:endParaRPr lang="fr-FR" sz="4000" dirty="0">
              <a:latin typeface="Helvetica" pitchFamily="2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FR" sz="4000" b="1" dirty="0">
                <a:latin typeface="Helvetica" pitchFamily="2" charset="0"/>
              </a:rPr>
              <a:t>Output :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Une matrice associant les documents aux topics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Une matrice associant les topics aux mots de notre vocabulaire</a:t>
            </a:r>
            <a:r>
              <a:rPr lang="fr-FR" sz="4000" dirty="0">
                <a:latin typeface="Helvetica" pitchFamily="2" charset="0"/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3C8052-B61D-7B44-828D-91B1901C26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16</a:t>
            </a:fld>
            <a:endParaRPr lang="fr-R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BAFBFE-8B7D-094A-9D42-1D0148B4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1088607"/>
            <a:ext cx="15410179" cy="8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57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Prédiction des tags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C07D83F-A98E-D741-9061-07D9E72B63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17</a:t>
            </a:fld>
            <a:endParaRPr lang="fr-R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AB2CE6-9A8B-574E-BF91-05969C6B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92" y="2848825"/>
            <a:ext cx="19438907" cy="3696970"/>
          </a:xfrm>
          <a:prstGeom prst="rect">
            <a:avLst/>
          </a:prstGeom>
        </p:spPr>
      </p:pic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0167605C-DCF9-2A41-A68B-3C00C59D047D}"/>
              </a:ext>
            </a:extLst>
          </p:cNvPr>
          <p:cNvSpPr txBox="1">
            <a:spLocks/>
          </p:cNvSpPr>
          <p:nvPr/>
        </p:nvSpPr>
        <p:spPr>
          <a:xfrm>
            <a:off x="2255520" y="6989387"/>
            <a:ext cx="22548402" cy="5650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Création d’une matrice Topics / Tags</a:t>
            </a:r>
          </a:p>
          <a:p>
            <a:pPr lvl="1">
              <a:spcBef>
                <a:spcPts val="0"/>
              </a:spcBef>
            </a:pPr>
            <a:r>
              <a:rPr lang="fr-RE" sz="3200" dirty="0">
                <a:latin typeface="Helvetica" pitchFamily="2" charset="0"/>
              </a:rPr>
              <a:t>pour chaque </a:t>
            </a:r>
            <a:r>
              <a:rPr lang="fr-RE" sz="3200" b="1" dirty="0">
                <a:latin typeface="Helvetica" pitchFamily="2" charset="0"/>
              </a:rPr>
              <a:t>tag i :</a:t>
            </a:r>
          </a:p>
          <a:p>
            <a:pPr lvl="2">
              <a:spcBef>
                <a:spcPts val="0"/>
              </a:spcBef>
            </a:pPr>
            <a:r>
              <a:rPr lang="fr-RE" sz="3200" dirty="0">
                <a:latin typeface="Helvetica" pitchFamily="2" charset="0"/>
              </a:rPr>
              <a:t>chaque </a:t>
            </a:r>
            <a:r>
              <a:rPr lang="fr-RE" sz="3200" b="1" dirty="0">
                <a:latin typeface="Helvetica" pitchFamily="2" charset="0"/>
              </a:rPr>
              <a:t>topic j :</a:t>
            </a:r>
          </a:p>
          <a:p>
            <a:pPr lvl="3">
              <a:spcBef>
                <a:spcPts val="0"/>
              </a:spcBef>
            </a:pPr>
            <a:r>
              <a:rPr lang="fr-RE" sz="3200" dirty="0">
                <a:latin typeface="Helvetica" pitchFamily="2" charset="0"/>
              </a:rPr>
              <a:t>SOMME probabilité d’appartenance au </a:t>
            </a:r>
            <a:r>
              <a:rPr lang="fr-RE" sz="3200" b="1" dirty="0">
                <a:latin typeface="Helvetica" pitchFamily="2" charset="0"/>
              </a:rPr>
              <a:t>topic j</a:t>
            </a:r>
            <a:r>
              <a:rPr lang="fr-RE" sz="3200" dirty="0">
                <a:latin typeface="Helvetica" pitchFamily="2" charset="0"/>
              </a:rPr>
              <a:t> des documents contenant le </a:t>
            </a:r>
            <a:r>
              <a:rPr lang="fr-RE" sz="3200" b="1" dirty="0">
                <a:latin typeface="Helvetica" pitchFamily="2" charset="0"/>
              </a:rPr>
              <a:t>tag i</a:t>
            </a:r>
            <a:endParaRPr lang="fr-FR" sz="3200" dirty="0">
              <a:latin typeface="Helvetica" pitchFamily="2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Utilisation du modèle pour déterminer la distribution des sujets présents dans une question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La multiplication va donner distribution des tags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On va alors sélectionner les N tags les plus pertinents</a:t>
            </a:r>
          </a:p>
        </p:txBody>
      </p:sp>
    </p:spTree>
    <p:extLst>
      <p:ext uri="{BB962C8B-B14F-4D97-AF65-F5344CB8AC3E}">
        <p14:creationId xmlns:p14="http://schemas.microsoft.com/office/powerpoint/2010/main" val="38560827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algorithmes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0083A2C1-3326-C04F-890A-B93701068565}"/>
              </a:ext>
            </a:extLst>
          </p:cNvPr>
          <p:cNvSpPr txBox="1">
            <a:spLocks/>
          </p:cNvSpPr>
          <p:nvPr/>
        </p:nvSpPr>
        <p:spPr>
          <a:xfrm>
            <a:off x="1751860" y="2954337"/>
            <a:ext cx="21809179" cy="606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numCol="2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RE" sz="4000" b="1" dirty="0">
                <a:latin typeface="Helvetica" pitchFamily="2" charset="0"/>
              </a:rPr>
              <a:t>Latent Dirichlet Allocation (LDA)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modèle probabiliste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fonctionne de manière itératif</a:t>
            </a:r>
            <a:endParaRPr lang="fr-FR" sz="4000" dirty="0">
              <a:latin typeface="Helvetica" pitchFamily="2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Bag of </a:t>
            </a:r>
            <a:r>
              <a:rPr lang="fr-FR" sz="4000" dirty="0" err="1">
                <a:latin typeface="Helvetica" pitchFamily="2" charset="0"/>
              </a:rPr>
              <a:t>Words</a:t>
            </a:r>
            <a:r>
              <a:rPr lang="fr-FR" sz="4000" dirty="0">
                <a:latin typeface="Helvetica" pitchFamily="2" charset="0"/>
              </a:rPr>
              <a:t> en entrée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Recherche sur grille pour le </a:t>
            </a:r>
            <a:r>
              <a:rPr lang="fr-FR" sz="4000" dirty="0" err="1">
                <a:latin typeface="Helvetica" pitchFamily="2" charset="0"/>
              </a:rPr>
              <a:t>tuning</a:t>
            </a:r>
            <a:r>
              <a:rPr lang="fr-FR" sz="4000" dirty="0">
                <a:latin typeface="Helvetica" pitchFamily="2" charset="0"/>
              </a:rPr>
              <a:t> </a:t>
            </a:r>
            <a:br>
              <a:rPr lang="fr-FR" sz="4000" dirty="0">
                <a:latin typeface="Helvetica" pitchFamily="2" charset="0"/>
              </a:rPr>
            </a:br>
            <a:r>
              <a:rPr lang="fr-FR" sz="4000" dirty="0">
                <a:latin typeface="Helvetica" pitchFamily="2" charset="0"/>
              </a:rPr>
              <a:t>(</a:t>
            </a:r>
            <a:r>
              <a:rPr lang="fr-FR" sz="4000" dirty="0" err="1">
                <a:latin typeface="Helvetica" pitchFamily="2" charset="0"/>
              </a:rPr>
              <a:t>min_df</a:t>
            </a:r>
            <a:r>
              <a:rPr lang="fr-FR" sz="4000" dirty="0">
                <a:latin typeface="Helvetica" pitchFamily="2" charset="0"/>
              </a:rPr>
              <a:t>, </a:t>
            </a:r>
            <a:r>
              <a:rPr lang="fr-FR" sz="4000" dirty="0" err="1">
                <a:latin typeface="Helvetica" pitchFamily="2" charset="0"/>
              </a:rPr>
              <a:t>max_df</a:t>
            </a:r>
            <a:r>
              <a:rPr lang="fr-FR" sz="4000" dirty="0">
                <a:latin typeface="Helvetica" pitchFamily="2" charset="0"/>
              </a:rPr>
              <a:t>, nombre topics)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endParaRPr lang="fr-FR" sz="4000" dirty="0">
              <a:latin typeface="Helvetica" pitchFamily="2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RE" sz="4000" b="1" dirty="0">
                <a:latin typeface="Helvetica" pitchFamily="2" charset="0"/>
              </a:rPr>
              <a:t>Non </a:t>
            </a:r>
            <a:r>
              <a:rPr lang="fr-RE" sz="4000" b="1" dirty="0" err="1">
                <a:latin typeface="Helvetica" pitchFamily="2" charset="0"/>
              </a:rPr>
              <a:t>Negative</a:t>
            </a:r>
            <a:r>
              <a:rPr lang="fr-RE" sz="4000" b="1" dirty="0">
                <a:latin typeface="Helvetica" pitchFamily="2" charset="0"/>
              </a:rPr>
              <a:t> Matrix </a:t>
            </a:r>
            <a:r>
              <a:rPr lang="fr-RE" sz="4000" b="1" dirty="0" err="1">
                <a:latin typeface="Helvetica" pitchFamily="2" charset="0"/>
              </a:rPr>
              <a:t>Factorization</a:t>
            </a:r>
            <a:r>
              <a:rPr lang="fr-RE" sz="4000" b="1" dirty="0">
                <a:latin typeface="Helvetica" pitchFamily="2" charset="0"/>
              </a:rPr>
              <a:t> (NMF)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modèle algébrique linéaire 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factorise les vecteurs à hautes dimensions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TF-IDF en entrée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 err="1">
                <a:latin typeface="Helvetica" pitchFamily="2" charset="0"/>
              </a:rPr>
              <a:t>Tuning</a:t>
            </a:r>
            <a:r>
              <a:rPr lang="fr-RE" sz="4000" dirty="0">
                <a:latin typeface="Helvetica" pitchFamily="2" charset="0"/>
              </a:rPr>
              <a:t> manuel</a:t>
            </a:r>
            <a:endParaRPr lang="fr-FR" sz="4000" dirty="0">
              <a:latin typeface="Helvetica" pitchFamily="2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65FCA6-39EB-9748-8600-42C8B8CBEE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18</a:t>
            </a:fld>
            <a:endParaRPr lang="fr-RE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2C83BE7-BA3F-E448-A213-757170A207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219" y="9047001"/>
            <a:ext cx="4765994" cy="1602423"/>
          </a:xfrm>
          <a:prstGeom prst="rect">
            <a:avLst/>
          </a:prstGeom>
        </p:spPr>
      </p:pic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A9649F8-857D-1942-9258-BC4D48283D72}"/>
              </a:ext>
            </a:extLst>
          </p:cNvPr>
          <p:cNvSpPr txBox="1">
            <a:spLocks/>
          </p:cNvSpPr>
          <p:nvPr/>
        </p:nvSpPr>
        <p:spPr>
          <a:xfrm>
            <a:off x="2562913" y="8465522"/>
            <a:ext cx="15804620" cy="43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RE" sz="4000" b="1" dirty="0">
                <a:latin typeface="Helvetica" pitchFamily="2" charset="0"/>
              </a:rPr>
              <a:t>Evaluation algorithme :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Validation avec données de tests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Calcul du score de prédiction </a:t>
            </a:r>
            <a:br>
              <a:rPr lang="fr-RE" sz="4000" dirty="0">
                <a:latin typeface="Helvetica" pitchFamily="2" charset="0"/>
              </a:rPr>
            </a:br>
            <a:r>
              <a:rPr lang="fr-RE" sz="4000" dirty="0">
                <a:latin typeface="Helvetica" pitchFamily="2" charset="0"/>
              </a:rPr>
              <a:t>(moyenne des </a:t>
            </a:r>
            <a:r>
              <a:rPr lang="fr-RE" sz="4000" dirty="0" err="1">
                <a:latin typeface="Helvetica" pitchFamily="2" charset="0"/>
              </a:rPr>
              <a:t>score_i</a:t>
            </a:r>
            <a:r>
              <a:rPr lang="fr-RE" sz="4000" dirty="0">
                <a:latin typeface="Helvetica" pitchFamily="2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B8B06C-4DB6-CD43-875F-232D90E85087}"/>
              </a:ext>
            </a:extLst>
          </p:cNvPr>
          <p:cNvSpPr/>
          <p:nvPr/>
        </p:nvSpPr>
        <p:spPr>
          <a:xfrm>
            <a:off x="12901794" y="11033489"/>
            <a:ext cx="80624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 algn="l"/>
            <a:r>
              <a:rPr lang="fr-RE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fr-RE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 nombre de tags identiques aux tags réels de la question i</a:t>
            </a:r>
          </a:p>
          <a:p>
            <a:pPr marL="899160" algn="l"/>
            <a:r>
              <a:rPr lang="fr-RE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 : nombre de tags total réel de la question i</a:t>
            </a:r>
            <a:r>
              <a:rPr lang="fr-R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881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Apprentissage supervisé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3A5CFC-BF58-F745-A932-24B3B57649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19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60253981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Les données</a:t>
            </a:r>
          </a:p>
          <a:p>
            <a:r>
              <a:rPr lang="fr-FR" dirty="0"/>
              <a:t>Prédiction en utilisant le topic modeling</a:t>
            </a:r>
          </a:p>
          <a:p>
            <a:r>
              <a:rPr lang="fr-FR" dirty="0"/>
              <a:t>Prédiction par apprentissage supervisé</a:t>
            </a:r>
          </a:p>
          <a:p>
            <a:r>
              <a:rPr lang="fr-FR" dirty="0"/>
              <a:t>Résultat et implémentation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945214" y="1392783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CAF1A2-3908-2D43-91A0-B0B0F7DED7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</a:t>
            </a:fld>
            <a:endParaRPr lang="fr-RE" dirty="0"/>
          </a:p>
        </p:txBody>
      </p:sp>
    </p:spTree>
    <p:extLst>
      <p:ext uri="{BB962C8B-B14F-4D97-AF65-F5344CB8AC3E}">
        <p14:creationId xmlns:p14="http://schemas.microsoft.com/office/powerpoint/2010/main" val="2550032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 cible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B26374-895B-6D4A-8957-E147AF37E4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20</a:t>
            </a:fld>
            <a:endParaRPr lang="fr-RE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BB25B4F4-830A-A742-8159-F0DC75D2F9DC}"/>
              </a:ext>
            </a:extLst>
          </p:cNvPr>
          <p:cNvSpPr txBox="1">
            <a:spLocks/>
          </p:cNvSpPr>
          <p:nvPr/>
        </p:nvSpPr>
        <p:spPr>
          <a:xfrm>
            <a:off x="1138068" y="3087947"/>
            <a:ext cx="14590396" cy="2886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FR" sz="4000" b="1" dirty="0">
                <a:latin typeface="Helvetica" pitchFamily="2" charset="0"/>
              </a:rPr>
              <a:t>Target :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Prédiction de plusieurs tags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Classification multi-label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Trouver un </a:t>
            </a:r>
            <a:r>
              <a:rPr lang="fr-FR" sz="4000" dirty="0" err="1">
                <a:latin typeface="Helvetica" pitchFamily="2" charset="0"/>
              </a:rPr>
              <a:t>mapping</a:t>
            </a:r>
            <a:r>
              <a:rPr lang="fr-FR" sz="4000" dirty="0">
                <a:latin typeface="Helvetica" pitchFamily="2" charset="0"/>
              </a:rPr>
              <a:t> entre X et un vecteur binaire Y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3B81C8C-8498-4540-825A-B1C400EA5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9607"/>
              </p:ext>
            </p:extLst>
          </p:nvPr>
        </p:nvGraphicFramePr>
        <p:xfrm>
          <a:off x="13400067" y="9494781"/>
          <a:ext cx="4533901" cy="929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986">
                  <a:extLst>
                    <a:ext uri="{9D8B030D-6E8A-4147-A177-3AD203B41FA5}">
                      <a16:colId xmlns:a16="http://schemas.microsoft.com/office/drawing/2014/main" val="2726374033"/>
                    </a:ext>
                  </a:extLst>
                </a:gridCol>
                <a:gridCol w="3651915">
                  <a:extLst>
                    <a:ext uri="{9D8B030D-6E8A-4147-A177-3AD203B41FA5}">
                      <a16:colId xmlns:a16="http://schemas.microsoft.com/office/drawing/2014/main" val="2016753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 1, Tag 3, Tag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3134"/>
                  </a:ext>
                </a:extLst>
              </a:tr>
              <a:tr h="472383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 2, Tag 3, Tag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1703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464BED9-10BF-8A41-B5A4-748E1616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22808"/>
              </p:ext>
            </p:extLst>
          </p:nvPr>
        </p:nvGraphicFramePr>
        <p:xfrm>
          <a:off x="18925539" y="9455776"/>
          <a:ext cx="4178300" cy="968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513240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685918314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84049423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998635480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79670610"/>
                    </a:ext>
                  </a:extLst>
                </a:gridCol>
              </a:tblGrid>
              <a:tr h="484294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236969"/>
                  </a:ext>
                </a:extLst>
              </a:tr>
              <a:tr h="484294"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94870"/>
                  </a:ext>
                </a:extLst>
              </a:tr>
            </a:tbl>
          </a:graphicData>
        </a:graphic>
      </p:graphicFrame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BE8FAB33-F343-3A42-A11A-EDBE8EF65C59}"/>
              </a:ext>
            </a:extLst>
          </p:cNvPr>
          <p:cNvSpPr/>
          <p:nvPr/>
        </p:nvSpPr>
        <p:spPr>
          <a:xfrm>
            <a:off x="18105904" y="9776692"/>
            <a:ext cx="637539" cy="365760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7D75F74D-9B35-4649-A37A-DB563DD6DB3C}"/>
              </a:ext>
            </a:extLst>
          </p:cNvPr>
          <p:cNvSpPr txBox="1">
            <a:spLocks/>
          </p:cNvSpPr>
          <p:nvPr/>
        </p:nvSpPr>
        <p:spPr>
          <a:xfrm>
            <a:off x="1138068" y="6654470"/>
            <a:ext cx="13166667" cy="5999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FR" sz="4000" b="1" dirty="0">
                <a:latin typeface="Helvetica" pitchFamily="2" charset="0"/>
              </a:rPr>
              <a:t>Multi label :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Librairie </a:t>
            </a:r>
            <a:r>
              <a:rPr lang="fr-FR" sz="4000" b="1" dirty="0" err="1">
                <a:latin typeface="Helvetica" pitchFamily="2" charset="0"/>
              </a:rPr>
              <a:t>sklearn</a:t>
            </a:r>
            <a:r>
              <a:rPr lang="fr-FR" sz="4000" dirty="0">
                <a:latin typeface="Helvetica" pitchFamily="2" charset="0"/>
              </a:rPr>
              <a:t> implémente le multi-label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 err="1">
                <a:latin typeface="Helvetica" pitchFamily="2" charset="0"/>
              </a:rPr>
              <a:t>Binarisation</a:t>
            </a:r>
            <a:r>
              <a:rPr lang="fr-FR" sz="4000" dirty="0">
                <a:latin typeface="Helvetica" pitchFamily="2" charset="0"/>
              </a:rPr>
              <a:t> de la variable Y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Entrainement d’un classifier à chaque label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Combinaison pour prédire le résultat final</a:t>
            </a:r>
            <a:br>
              <a:rPr lang="fr-FR" sz="4000" dirty="0">
                <a:latin typeface="Helvetica" pitchFamily="2" charset="0"/>
              </a:rPr>
            </a:br>
            <a:r>
              <a:rPr lang="fr-FR" sz="4000" dirty="0">
                <a:latin typeface="Helvetica" pitchFamily="2" charset="0"/>
              </a:rPr>
              <a:t>One-vs-</a:t>
            </a:r>
            <a:r>
              <a:rPr lang="fr-FR" sz="4000" dirty="0" err="1">
                <a:latin typeface="Helvetica" pitchFamily="2" charset="0"/>
              </a:rPr>
              <a:t>Rest</a:t>
            </a:r>
            <a:endParaRPr lang="fr-FR" sz="4000" dirty="0">
              <a:latin typeface="Helvetica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A86FA1-65A9-DC44-A379-D9ADDDF5BA58}"/>
              </a:ext>
            </a:extLst>
          </p:cNvPr>
          <p:cNvSpPr txBox="1"/>
          <p:nvPr/>
        </p:nvSpPr>
        <p:spPr>
          <a:xfrm>
            <a:off x="13400067" y="8814392"/>
            <a:ext cx="28373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Multilabel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Binarizer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C8FC5B-4DE0-FA46-8ECA-C0A25B7C6E61}"/>
              </a:ext>
            </a:extLst>
          </p:cNvPr>
          <p:cNvSpPr/>
          <p:nvPr/>
        </p:nvSpPr>
        <p:spPr>
          <a:xfrm>
            <a:off x="17578312" y="5767610"/>
            <a:ext cx="944096" cy="8603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4F68DA-9F40-6E44-86DB-80DFEB310928}"/>
              </a:ext>
            </a:extLst>
          </p:cNvPr>
          <p:cNvSpPr/>
          <p:nvPr/>
        </p:nvSpPr>
        <p:spPr>
          <a:xfrm>
            <a:off x="20013740" y="5767610"/>
            <a:ext cx="944096" cy="8603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X2</a:t>
            </a: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791D0403-70D6-2044-A895-FB3D6BB260F6}"/>
              </a:ext>
            </a:extLst>
          </p:cNvPr>
          <p:cNvSpPr/>
          <p:nvPr/>
        </p:nvSpPr>
        <p:spPr>
          <a:xfrm>
            <a:off x="15667017" y="3180765"/>
            <a:ext cx="1737063" cy="658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 1</a:t>
            </a:r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0ED8B551-B85C-0B4F-BDB6-4FB670C29C2B}"/>
              </a:ext>
            </a:extLst>
          </p:cNvPr>
          <p:cNvSpPr/>
          <p:nvPr/>
        </p:nvSpPr>
        <p:spPr>
          <a:xfrm>
            <a:off x="18324775" y="3180765"/>
            <a:ext cx="1737063" cy="658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 2</a:t>
            </a:r>
          </a:p>
        </p:txBody>
      </p:sp>
      <p:sp>
        <p:nvSpPr>
          <p:cNvPr id="15" name="Rectangle à coins arrondis 14">
            <a:extLst>
              <a:ext uri="{FF2B5EF4-FFF2-40B4-BE49-F238E27FC236}">
                <a16:creationId xmlns:a16="http://schemas.microsoft.com/office/drawing/2014/main" id="{2172A6BA-F9A8-F445-B08A-36CFD2831104}"/>
              </a:ext>
            </a:extLst>
          </p:cNvPr>
          <p:cNvSpPr/>
          <p:nvPr/>
        </p:nvSpPr>
        <p:spPr>
          <a:xfrm>
            <a:off x="20957836" y="3180765"/>
            <a:ext cx="1737063" cy="6583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 3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15C5E9-ACA7-E040-84D7-AAB21FFEA758}"/>
              </a:ext>
            </a:extLst>
          </p:cNvPr>
          <p:cNvCxnSpPr>
            <a:stCxn id="11" idx="0"/>
            <a:endCxn id="13" idx="2"/>
          </p:cNvCxnSpPr>
          <p:nvPr/>
        </p:nvCxnSpPr>
        <p:spPr>
          <a:xfrm flipH="1" flipV="1">
            <a:off x="16535549" y="3839101"/>
            <a:ext cx="1514811" cy="1928509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6B0986F-8A42-E542-ACE8-6382398CDA55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V="1">
            <a:off x="18050360" y="3839101"/>
            <a:ext cx="1142947" cy="1928509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F48232A-D55B-B245-8617-8AD1C2920C89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16535549" y="3839101"/>
            <a:ext cx="3950239" cy="1928509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FE2F6EC-744A-4144-B02A-5E65FE14A7A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0443215" y="3839101"/>
            <a:ext cx="1383153" cy="1928510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9858027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algorithmes testés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D1C48D1-3B8A-014F-BAB6-8F78172B5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31782"/>
              </p:ext>
            </p:extLst>
          </p:nvPr>
        </p:nvGraphicFramePr>
        <p:xfrm>
          <a:off x="16209568" y="2951580"/>
          <a:ext cx="6485331" cy="89050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85331">
                  <a:extLst>
                    <a:ext uri="{9D8B030D-6E8A-4147-A177-3AD203B41FA5}">
                      <a16:colId xmlns:a16="http://schemas.microsoft.com/office/drawing/2014/main" val="2283768927"/>
                    </a:ext>
                  </a:extLst>
                </a:gridCol>
              </a:tblGrid>
              <a:tr h="1240615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>
                          <a:latin typeface="Helvetica" pitchFamily="2" charset="0"/>
                        </a:rPr>
                        <a:t>SGD (optimisation SVM)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55981"/>
                  </a:ext>
                </a:extLst>
              </a:tr>
              <a:tr h="143107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dirty="0">
                          <a:latin typeface="Helvetica" pitchFamily="2" charset="0"/>
                        </a:rPr>
                        <a:t>Régression Logistique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03445"/>
                  </a:ext>
                </a:extLst>
              </a:tr>
              <a:tr h="1940095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err="1">
                          <a:latin typeface="Helvetica" pitchFamily="2" charset="0"/>
                        </a:rPr>
                        <a:t>Gaussian</a:t>
                      </a:r>
                      <a:r>
                        <a:rPr lang="fr-FR" sz="3200" b="1" dirty="0">
                          <a:latin typeface="Helvetica" pitchFamily="2" charset="0"/>
                        </a:rPr>
                        <a:t> </a:t>
                      </a:r>
                      <a:r>
                        <a:rPr lang="fr-FR" sz="3200" b="1" dirty="0" err="1">
                          <a:latin typeface="Helvetica" pitchFamily="2" charset="0"/>
                        </a:rPr>
                        <a:t>Naives</a:t>
                      </a:r>
                      <a:r>
                        <a:rPr lang="fr-FR" sz="3200" b="1" dirty="0">
                          <a:latin typeface="Helvetica" pitchFamily="2" charset="0"/>
                        </a:rPr>
                        <a:t> Bayes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141655"/>
                  </a:ext>
                </a:extLst>
              </a:tr>
              <a:tr h="1431075"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b="1" dirty="0">
                          <a:latin typeface="Helvetica" pitchFamily="2" charset="0"/>
                        </a:rPr>
                        <a:t>Arbre de décision</a:t>
                      </a:r>
                    </a:p>
                    <a:p>
                      <a:pPr algn="ctr"/>
                      <a:endParaRPr lang="fr-FR" sz="3200" b="1" dirty="0"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243590"/>
                  </a:ext>
                </a:extLst>
              </a:tr>
              <a:tr h="1431075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>
                          <a:latin typeface="Helvetica" pitchFamily="2" charset="0"/>
                        </a:rPr>
                        <a:t>Forêt Aléatoire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86138"/>
                  </a:ext>
                </a:extLst>
              </a:tr>
              <a:tr h="1431075"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>
                          <a:latin typeface="Helvetica" pitchFamily="2" charset="0"/>
                        </a:rPr>
                        <a:t>Gradient </a:t>
                      </a:r>
                      <a:r>
                        <a:rPr lang="fr-FR" sz="3200" b="1" dirty="0" err="1">
                          <a:latin typeface="Helvetica" pitchFamily="2" charset="0"/>
                        </a:rPr>
                        <a:t>Boosting</a:t>
                      </a:r>
                      <a:endParaRPr lang="fr-FR" sz="3200" b="1" dirty="0"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981314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B26374-895B-6D4A-8957-E147AF37E4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21</a:t>
            </a:fld>
            <a:endParaRPr lang="fr-RE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BB25B4F4-830A-A742-8159-F0DC75D2F9DC}"/>
              </a:ext>
            </a:extLst>
          </p:cNvPr>
          <p:cNvSpPr txBox="1">
            <a:spLocks/>
          </p:cNvSpPr>
          <p:nvPr/>
        </p:nvSpPr>
        <p:spPr>
          <a:xfrm>
            <a:off x="2225040" y="2951580"/>
            <a:ext cx="13746480" cy="822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FR" sz="4000" b="1" dirty="0">
                <a:latin typeface="Helvetica" pitchFamily="2" charset="0"/>
              </a:rPr>
              <a:t>Input :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Matrice Documents / Mots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>
                <a:latin typeface="Helvetica" pitchFamily="2" charset="0"/>
              </a:rPr>
              <a:t>TF-IDF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4000" dirty="0" err="1">
                <a:latin typeface="Helvetica" pitchFamily="2" charset="0"/>
              </a:rPr>
              <a:t>Unigramme</a:t>
            </a:r>
            <a:r>
              <a:rPr lang="fr-RE" sz="4000" dirty="0">
                <a:latin typeface="Helvetica" pitchFamily="2" charset="0"/>
              </a:rPr>
              <a:t> et </a:t>
            </a:r>
            <a:r>
              <a:rPr lang="fr-RE" sz="4000" dirty="0" err="1">
                <a:latin typeface="Helvetica" pitchFamily="2" charset="0"/>
              </a:rPr>
              <a:t>Bigramme</a:t>
            </a:r>
            <a:endParaRPr lang="fr-RE" sz="4000" dirty="0">
              <a:latin typeface="Helvetica" pitchFamily="2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endParaRPr lang="fr-FR" sz="4000" dirty="0">
              <a:latin typeface="Helvetica" pitchFamily="2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FR" sz="4000" b="1" dirty="0">
                <a:latin typeface="Helvetica" pitchFamily="2" charset="0"/>
              </a:rPr>
              <a:t>Hyper-paramètres :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 err="1">
                <a:latin typeface="Helvetica" pitchFamily="2" charset="0"/>
              </a:rPr>
              <a:t>min_df</a:t>
            </a:r>
            <a:r>
              <a:rPr lang="fr-FR" sz="4000" dirty="0">
                <a:latin typeface="Helvetica" pitchFamily="2" charset="0"/>
              </a:rPr>
              <a:t>,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 err="1">
                <a:latin typeface="Helvetica" pitchFamily="2" charset="0"/>
              </a:rPr>
              <a:t>max_df</a:t>
            </a:r>
            <a:endParaRPr lang="fr-FR" sz="4000" dirty="0">
              <a:latin typeface="Helvetica" pitchFamily="2" charset="0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 err="1">
                <a:latin typeface="Helvetica" pitchFamily="2" charset="0"/>
              </a:rPr>
              <a:t>unigramme</a:t>
            </a:r>
            <a:r>
              <a:rPr lang="fr-FR" sz="4000" dirty="0">
                <a:latin typeface="Helvetica" pitchFamily="2" charset="0"/>
              </a:rPr>
              <a:t>, </a:t>
            </a:r>
            <a:r>
              <a:rPr lang="fr-FR" sz="4000" dirty="0" err="1">
                <a:latin typeface="Helvetica" pitchFamily="2" charset="0"/>
              </a:rPr>
              <a:t>Bigramme</a:t>
            </a:r>
            <a:endParaRPr lang="fr-FR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943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Notre démarche d’évaluation de modèle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0926" y="6462527"/>
            <a:ext cx="2381577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rPr>
              <a:t>Evaluation</a:t>
            </a:r>
            <a:r>
              <a:rPr kumimoji="0" lang="fr-FR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rPr>
              <a:t> de différentes valeurs d’hyper-paramètres par une rechercher sur grille </a:t>
            </a:r>
            <a:r>
              <a:rPr lang="fr-FR" sz="2800" dirty="0">
                <a:latin typeface="Helvetica" pitchFamily="2" charset="0"/>
                <a:ea typeface="Helvetica Neue" charset="0"/>
                <a:cs typeface="Helvetica Neue" charset="0"/>
              </a:rPr>
              <a:t>e</a:t>
            </a:r>
            <a:r>
              <a:rPr lang="fr-FR" sz="2800" baseline="0" dirty="0">
                <a:latin typeface="Helvetica" pitchFamily="2" charset="0"/>
                <a:ea typeface="Helvetica Neue" charset="0"/>
                <a:cs typeface="Helvetica Neue" charset="0"/>
              </a:rPr>
              <a:t>t</a:t>
            </a:r>
            <a:r>
              <a:rPr lang="fr-FR" sz="2800" dirty="0">
                <a:latin typeface="Helvetica" pitchFamily="2" charset="0"/>
                <a:ea typeface="Helvetica Neue" charset="0"/>
                <a:cs typeface="Helvetica Neue" charset="0"/>
              </a:rPr>
              <a:t> une validation croisée pour trouver la meilleure performance</a:t>
            </a: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Helvetica Neue" charset="0"/>
              <a:cs typeface="Helvetica Neue" charset="0"/>
              <a:sym typeface="Helvetica Light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3177970" y="3580339"/>
            <a:ext cx="3657600" cy="1808915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Algorithme d’apprentissage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083" y="2951971"/>
            <a:ext cx="762000" cy="736600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9635781" y="3145864"/>
            <a:ext cx="128240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Performance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083" y="4082261"/>
            <a:ext cx="762000" cy="7366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19635781" y="4276154"/>
            <a:ext cx="128240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Performance</a:t>
            </a: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083" y="5389254"/>
            <a:ext cx="762000" cy="7366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9635781" y="5583147"/>
            <a:ext cx="128240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rPr>
              <a:t>Performance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92040" y="3748785"/>
            <a:ext cx="4294909" cy="138545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entrainement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rapèze 10"/>
          <p:cNvSpPr/>
          <p:nvPr/>
        </p:nvSpPr>
        <p:spPr>
          <a:xfrm>
            <a:off x="8490075" y="3465616"/>
            <a:ext cx="3186545" cy="386933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Hyper-paramètres</a:t>
            </a:r>
          </a:p>
        </p:txBody>
      </p:sp>
      <p:sp>
        <p:nvSpPr>
          <p:cNvPr id="29" name="Trapèze 28"/>
          <p:cNvSpPr/>
          <p:nvPr/>
        </p:nvSpPr>
        <p:spPr>
          <a:xfrm>
            <a:off x="8490074" y="4348080"/>
            <a:ext cx="3186545" cy="386933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Hyper-paramètres</a:t>
            </a:r>
          </a:p>
        </p:txBody>
      </p:sp>
      <p:sp>
        <p:nvSpPr>
          <p:cNvPr id="30" name="Trapèze 29"/>
          <p:cNvSpPr/>
          <p:nvPr/>
        </p:nvSpPr>
        <p:spPr>
          <a:xfrm>
            <a:off x="8490074" y="5403919"/>
            <a:ext cx="3186545" cy="386933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Hyper-paramètres</a:t>
            </a:r>
          </a:p>
        </p:txBody>
      </p:sp>
      <p:sp>
        <p:nvSpPr>
          <p:cNvPr id="32" name="Flèche vers la droite 31"/>
          <p:cNvSpPr/>
          <p:nvPr/>
        </p:nvSpPr>
        <p:spPr>
          <a:xfrm>
            <a:off x="7192216" y="4366940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Flèche vers la droite 32"/>
          <p:cNvSpPr/>
          <p:nvPr/>
        </p:nvSpPr>
        <p:spPr>
          <a:xfrm>
            <a:off x="12212620" y="4366939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Flèche vers la droite 33"/>
          <p:cNvSpPr/>
          <p:nvPr/>
        </p:nvSpPr>
        <p:spPr>
          <a:xfrm>
            <a:off x="17513485" y="4237805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7708076" y="8656451"/>
            <a:ext cx="3657600" cy="1808915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Algorithme d’apprentissage</a:t>
            </a:r>
          </a:p>
        </p:txBody>
      </p:sp>
      <p:sp>
        <p:nvSpPr>
          <p:cNvPr id="39" name="Flèche vers la droite 38"/>
          <p:cNvSpPr/>
          <p:nvPr/>
        </p:nvSpPr>
        <p:spPr>
          <a:xfrm>
            <a:off x="6445377" y="9091041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Flèche vers la droite 39"/>
          <p:cNvSpPr/>
          <p:nvPr/>
        </p:nvSpPr>
        <p:spPr>
          <a:xfrm>
            <a:off x="11551560" y="9215164"/>
            <a:ext cx="872652" cy="425509"/>
          </a:xfrm>
          <a:prstGeom prst="rightArrow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53773" y="10968960"/>
            <a:ext cx="11229172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rPr>
              <a:t>On évalue notre algorithme sur les meilleures valeurs des hyper-paramètres avec les données de test. </a:t>
            </a:r>
          </a:p>
        </p:txBody>
      </p:sp>
      <p:sp>
        <p:nvSpPr>
          <p:cNvPr id="37" name="Trapèze 36"/>
          <p:cNvSpPr/>
          <p:nvPr/>
        </p:nvSpPr>
        <p:spPr>
          <a:xfrm>
            <a:off x="8026018" y="10278864"/>
            <a:ext cx="3186545" cy="386933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Hyper-paramètres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D6D9FF-C98A-554A-8AFC-1596DB4A6798}"/>
              </a:ext>
            </a:extLst>
          </p:cNvPr>
          <p:cNvSpPr/>
          <p:nvPr/>
        </p:nvSpPr>
        <p:spPr>
          <a:xfrm>
            <a:off x="2692040" y="9038028"/>
            <a:ext cx="3415053" cy="649008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Données</a:t>
            </a:r>
            <a:r>
              <a:rPr kumimoji="0" lang="fr-FR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 test</a:t>
            </a: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3" name="Rectangle avec coin diagonal arrondi 52">
            <a:extLst>
              <a:ext uri="{FF2B5EF4-FFF2-40B4-BE49-F238E27FC236}">
                <a16:creationId xmlns:a16="http://schemas.microsoft.com/office/drawing/2014/main" id="{B2210446-EA20-7A42-8DF5-E014763C2F80}"/>
              </a:ext>
            </a:extLst>
          </p:cNvPr>
          <p:cNvSpPr/>
          <p:nvPr/>
        </p:nvSpPr>
        <p:spPr>
          <a:xfrm>
            <a:off x="12722463" y="8492552"/>
            <a:ext cx="3179526" cy="522129"/>
          </a:xfrm>
          <a:prstGeom prst="round2Diag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Prédiction</a:t>
            </a:r>
          </a:p>
        </p:txBody>
      </p:sp>
      <p:sp>
        <p:nvSpPr>
          <p:cNvPr id="54" name="Rectangle avec coin diagonal arrondi 53">
            <a:extLst>
              <a:ext uri="{FF2B5EF4-FFF2-40B4-BE49-F238E27FC236}">
                <a16:creationId xmlns:a16="http://schemas.microsoft.com/office/drawing/2014/main" id="{E9189565-13BD-DE4E-8118-64F60022CD4C}"/>
              </a:ext>
            </a:extLst>
          </p:cNvPr>
          <p:cNvSpPr/>
          <p:nvPr/>
        </p:nvSpPr>
        <p:spPr>
          <a:xfrm>
            <a:off x="12680523" y="9971753"/>
            <a:ext cx="2637801" cy="522129"/>
          </a:xfrm>
          <a:prstGeom prst="round2DiagRect">
            <a:avLst/>
          </a:prstGeom>
          <a:solidFill>
            <a:srgbClr val="00B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Tags réels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93CF8E7-AD98-7941-A25F-048609CA1D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22</a:t>
            </a:fld>
            <a:endParaRPr lang="fr-RE" dirty="0"/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B0DD4A95-495A-3B45-9BD1-E29ACA16D0DA}"/>
              </a:ext>
            </a:extLst>
          </p:cNvPr>
          <p:cNvSpPr txBox="1">
            <a:spLocks/>
          </p:cNvSpPr>
          <p:nvPr/>
        </p:nvSpPr>
        <p:spPr>
          <a:xfrm>
            <a:off x="16811787" y="7686178"/>
            <a:ext cx="8434716" cy="43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SzTx/>
              <a:buNone/>
            </a:pPr>
            <a:r>
              <a:rPr lang="fr-RE" sz="2800" b="1" dirty="0">
                <a:latin typeface="Helvetica" pitchFamily="2" charset="0"/>
              </a:rPr>
              <a:t>Comparaison algorithmes :</a:t>
            </a:r>
          </a:p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RE" sz="2800" dirty="0">
                <a:latin typeface="Helvetica" pitchFamily="2" charset="0"/>
              </a:rPr>
              <a:t>Calcul du score de prédiction (idem non supervisé)</a:t>
            </a:r>
          </a:p>
        </p:txBody>
      </p:sp>
    </p:spTree>
    <p:extLst>
      <p:ext uri="{BB962C8B-B14F-4D97-AF65-F5344CB8AC3E}">
        <p14:creationId xmlns:p14="http://schemas.microsoft.com/office/powerpoint/2010/main" val="14976621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 et évaluation des algorithmes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203810" y="2691815"/>
            <a:ext cx="16132234" cy="6212378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</a:pPr>
            <a:endParaRPr lang="fr-FR" sz="4000" dirty="0">
              <a:latin typeface="Helvetica" pitchFamily="2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r>
              <a:rPr lang="fr-FR" sz="4000" b="1" dirty="0"/>
              <a:t>Prédiction :</a:t>
            </a:r>
          </a:p>
          <a:p>
            <a:pPr lvl="1">
              <a:spcBef>
                <a:spcPts val="0"/>
              </a:spcBef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Prédiction p(</a:t>
            </a:r>
            <a:r>
              <a:rPr lang="fr-FR" sz="4000" dirty="0" err="1">
                <a:latin typeface="Helvetica" pitchFamily="2" charset="0"/>
                <a:ea typeface="Helvetica Neue" charset="0"/>
                <a:cs typeface="Helvetica Neue" charset="0"/>
              </a:rPr>
              <a:t>tag_k</a:t>
            </a: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=1</a:t>
            </a:r>
            <a:r>
              <a:rPr lang="fr-RE" sz="4000" dirty="0">
                <a:latin typeface="Helvetica" pitchFamily="2" charset="0"/>
              </a:rPr>
              <a:t>| </a:t>
            </a:r>
            <a:r>
              <a:rPr lang="fr-RE" sz="4000" dirty="0" err="1">
                <a:latin typeface="Helvetica" pitchFamily="2" charset="0"/>
              </a:rPr>
              <a:t>d_i</a:t>
            </a:r>
            <a:r>
              <a:rPr lang="fr-RE" sz="4000" dirty="0">
                <a:latin typeface="Helvetica" pitchFamily="2" charset="0"/>
              </a:rPr>
              <a:t>) pour tous les k de notre liste de tags</a:t>
            </a:r>
          </a:p>
          <a:p>
            <a:pPr lvl="1">
              <a:spcBef>
                <a:spcPts val="0"/>
              </a:spcBef>
            </a:pPr>
            <a:r>
              <a:rPr lang="fr-RE" sz="4000" dirty="0">
                <a:latin typeface="Helvetica" pitchFamily="2" charset="0"/>
                <a:ea typeface="Helvetica Neue" charset="0"/>
                <a:cs typeface="Helvetica Neue" charset="0"/>
              </a:rPr>
              <a:t>Sélection de N (5) tags ayant le meilleur score</a:t>
            </a:r>
          </a:p>
          <a:p>
            <a:pPr lvl="1">
              <a:spcBef>
                <a:spcPts val="0"/>
              </a:spcBef>
            </a:pPr>
            <a:endParaRPr lang="fr-FR" sz="4000" dirty="0">
              <a:latin typeface="Helvetica" pitchFamily="2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r>
              <a:rPr lang="fr-FR" sz="4000" b="1" dirty="0"/>
              <a:t>Comparaison entre les algorithmes  :</a:t>
            </a:r>
          </a:p>
          <a:p>
            <a:pPr lvl="1">
              <a:spcBef>
                <a:spcPts val="0"/>
              </a:spcBef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Score prédiction = équivalent à un score de rappel</a:t>
            </a:r>
          </a:p>
          <a:p>
            <a:pPr lvl="1">
              <a:spcBef>
                <a:spcPts val="0"/>
              </a:spcBef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Utilisation du jeu de test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41DB34-331A-324C-97C5-A43890E29B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23</a:t>
            </a:fld>
            <a:endParaRPr lang="fr-RE" dirty="0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AFE55E72-E315-F440-A480-83654F15682F}"/>
              </a:ext>
            </a:extLst>
          </p:cNvPr>
          <p:cNvSpPr/>
          <p:nvPr/>
        </p:nvSpPr>
        <p:spPr>
          <a:xfrm>
            <a:off x="2297452" y="10444930"/>
            <a:ext cx="1737063" cy="5221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TAG 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E3889590-DD37-3E48-84D3-A2EA66254035}"/>
              </a:ext>
            </a:extLst>
          </p:cNvPr>
          <p:cNvSpPr/>
          <p:nvPr/>
        </p:nvSpPr>
        <p:spPr>
          <a:xfrm>
            <a:off x="4251110" y="10444930"/>
            <a:ext cx="1737063" cy="5221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TAG 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71D01673-EBC6-AA43-8E23-87EF9714BF43}"/>
              </a:ext>
            </a:extLst>
          </p:cNvPr>
          <p:cNvSpPr/>
          <p:nvPr/>
        </p:nvSpPr>
        <p:spPr>
          <a:xfrm>
            <a:off x="6204768" y="10444930"/>
            <a:ext cx="1737063" cy="5221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TAG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437D6F-D65B-714F-92D4-FC2A302A3D58}"/>
              </a:ext>
            </a:extLst>
          </p:cNvPr>
          <p:cNvSpPr txBox="1"/>
          <p:nvPr/>
        </p:nvSpPr>
        <p:spPr>
          <a:xfrm>
            <a:off x="2297452" y="9515296"/>
            <a:ext cx="215443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Helvetica" pitchFamily="2" charset="0"/>
                <a:sym typeface="Helvetica Light"/>
              </a:rPr>
              <a:t>Prédiction</a:t>
            </a: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B90BC6AE-8E24-C449-A25C-BBCF209C0E84}"/>
              </a:ext>
            </a:extLst>
          </p:cNvPr>
          <p:cNvSpPr/>
          <p:nvPr/>
        </p:nvSpPr>
        <p:spPr>
          <a:xfrm>
            <a:off x="15308651" y="10444930"/>
            <a:ext cx="1737063" cy="5221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TAG</a:t>
            </a: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CED62B75-B4A1-0C49-8FB5-454A40024C42}"/>
              </a:ext>
            </a:extLst>
          </p:cNvPr>
          <p:cNvSpPr/>
          <p:nvPr/>
        </p:nvSpPr>
        <p:spPr>
          <a:xfrm>
            <a:off x="19073904" y="10444930"/>
            <a:ext cx="1737063" cy="5221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TAG</a:t>
            </a:r>
          </a:p>
        </p:txBody>
      </p:sp>
      <p:sp>
        <p:nvSpPr>
          <p:cNvPr id="12" name="Rectangle à coins arrondis 11">
            <a:extLst>
              <a:ext uri="{FF2B5EF4-FFF2-40B4-BE49-F238E27FC236}">
                <a16:creationId xmlns:a16="http://schemas.microsoft.com/office/drawing/2014/main" id="{DCE93BC4-E004-584E-ACE9-1F0200F3D3C6}"/>
              </a:ext>
            </a:extLst>
          </p:cNvPr>
          <p:cNvSpPr/>
          <p:nvPr/>
        </p:nvSpPr>
        <p:spPr>
          <a:xfrm>
            <a:off x="21025788" y="10444930"/>
            <a:ext cx="1737063" cy="522129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TAG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30BF07-6529-BC42-99C8-15CCB671226D}"/>
              </a:ext>
            </a:extLst>
          </p:cNvPr>
          <p:cNvSpPr txBox="1"/>
          <p:nvPr/>
        </p:nvSpPr>
        <p:spPr>
          <a:xfrm>
            <a:off x="15535270" y="9505494"/>
            <a:ext cx="105157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Helvetica" pitchFamily="2" charset="0"/>
                <a:sym typeface="Helvetica Light"/>
              </a:rPr>
              <a:t>Réel</a:t>
            </a:r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F43B5ED9-BB9D-C940-96BD-6C6613B29196}"/>
              </a:ext>
            </a:extLst>
          </p:cNvPr>
          <p:cNvSpPr/>
          <p:nvPr/>
        </p:nvSpPr>
        <p:spPr>
          <a:xfrm>
            <a:off x="8160200" y="10444930"/>
            <a:ext cx="1737063" cy="522129"/>
          </a:xfrm>
          <a:prstGeom prst="roundRect">
            <a:avLst/>
          </a:prstGeom>
          <a:solidFill>
            <a:srgbClr val="FFFF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TAG</a:t>
            </a:r>
          </a:p>
        </p:txBody>
      </p:sp>
      <p:sp>
        <p:nvSpPr>
          <p:cNvPr id="15" name="Rectangle à coins arrondis 14">
            <a:extLst>
              <a:ext uri="{FF2B5EF4-FFF2-40B4-BE49-F238E27FC236}">
                <a16:creationId xmlns:a16="http://schemas.microsoft.com/office/drawing/2014/main" id="{A594EE15-ADCC-8D47-8899-CF5D15EC0B95}"/>
              </a:ext>
            </a:extLst>
          </p:cNvPr>
          <p:cNvSpPr/>
          <p:nvPr/>
        </p:nvSpPr>
        <p:spPr>
          <a:xfrm>
            <a:off x="10112084" y="10444930"/>
            <a:ext cx="1737063" cy="5221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TAG</a:t>
            </a:r>
          </a:p>
        </p:txBody>
      </p: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BBD2F19F-C1CF-0940-B555-95AA9E6B36C7}"/>
              </a:ext>
            </a:extLst>
          </p:cNvPr>
          <p:cNvSpPr/>
          <p:nvPr/>
        </p:nvSpPr>
        <p:spPr>
          <a:xfrm>
            <a:off x="17260535" y="10444930"/>
            <a:ext cx="1737063" cy="5221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TAG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D20FF0-0041-0241-B8E2-528CD6198252}"/>
                  </a:ext>
                </a:extLst>
              </p:cNvPr>
              <p:cNvSpPr txBox="1"/>
              <p:nvPr/>
            </p:nvSpPr>
            <p:spPr>
              <a:xfrm>
                <a:off x="10751639" y="11462643"/>
                <a:ext cx="5112361" cy="15388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4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kumimoji="0" lang="fr-FR" sz="4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core</a:t>
                </a:r>
                <a:r>
                  <a:rPr kumimoji="0" lang="fr-FR" sz="4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fr-FR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fPr>
                      <m:num>
                        <m:r>
                          <a:rPr kumimoji="0" lang="fr-FR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num>
                      <m:den>
                        <m:r>
                          <a:rPr kumimoji="0" lang="fr-FR" sz="6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fr-FR" sz="6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</a:t>
                </a: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AD20FF0-0041-0241-B8E2-528CD6198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639" y="11462643"/>
                <a:ext cx="5112361" cy="1538883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 vers le haut 17">
            <a:extLst>
              <a:ext uri="{FF2B5EF4-FFF2-40B4-BE49-F238E27FC236}">
                <a16:creationId xmlns:a16="http://schemas.microsoft.com/office/drawing/2014/main" id="{70B6474E-C041-234B-809B-878D3584A04C}"/>
              </a:ext>
            </a:extLst>
          </p:cNvPr>
          <p:cNvSpPr/>
          <p:nvPr/>
        </p:nvSpPr>
        <p:spPr>
          <a:xfrm>
            <a:off x="2916718" y="11125665"/>
            <a:ext cx="457952" cy="673956"/>
          </a:xfrm>
          <a:prstGeom prst="up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Flèche vers le haut 18">
            <a:extLst>
              <a:ext uri="{FF2B5EF4-FFF2-40B4-BE49-F238E27FC236}">
                <a16:creationId xmlns:a16="http://schemas.microsoft.com/office/drawing/2014/main" id="{F6E0AAC9-FF55-FC4B-B66F-069EDBDCC0BA}"/>
              </a:ext>
            </a:extLst>
          </p:cNvPr>
          <p:cNvSpPr/>
          <p:nvPr/>
        </p:nvSpPr>
        <p:spPr>
          <a:xfrm>
            <a:off x="10751639" y="11143594"/>
            <a:ext cx="457952" cy="673956"/>
          </a:xfrm>
          <a:prstGeom prst="up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695068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Résultats et implémentation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3A5CFC-BF58-F745-A932-24B3B57649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24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257412337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1651000"/>
          </a:xfrm>
        </p:spPr>
        <p:txBody>
          <a:bodyPr/>
          <a:lstStyle/>
          <a:p>
            <a:r>
              <a:rPr lang="fr-FR" dirty="0"/>
              <a:t>Résultats –Score prédiction jeu de test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91C4802-19C8-A547-B7F2-1BC0D9F6D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55" y="3378756"/>
            <a:ext cx="19113500" cy="535178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74E743C-FFF8-8B4A-A2E7-9901F0338ABD}"/>
              </a:ext>
            </a:extLst>
          </p:cNvPr>
          <p:cNvSpPr/>
          <p:nvPr/>
        </p:nvSpPr>
        <p:spPr>
          <a:xfrm>
            <a:off x="14107885" y="3908181"/>
            <a:ext cx="1763486" cy="1904790"/>
          </a:xfrm>
          <a:prstGeom prst="ellipse">
            <a:avLst/>
          </a:prstGeom>
          <a:solidFill>
            <a:srgbClr val="FFFF00">
              <a:alpha val="25882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98C4C47D-C69E-034B-8372-387C9832A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71379"/>
            <a:ext cx="13977257" cy="2070232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</a:pPr>
            <a:endParaRPr lang="fr-FR" sz="4000" dirty="0">
              <a:latin typeface="Helvetica" pitchFamily="2" charset="0"/>
              <a:ea typeface="Helvetica Neue" charset="0"/>
              <a:cs typeface="Helvetica Neue" charset="0"/>
            </a:endParaRPr>
          </a:p>
          <a:p>
            <a:pPr lvl="1">
              <a:spcBef>
                <a:spcPts val="0"/>
              </a:spcBef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SVM Linéaire optimisé avec une descente de gradient </a:t>
            </a:r>
            <a:b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</a:b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  <a:sym typeface="Wingdings" pitchFamily="2" charset="2"/>
              </a:rPr>
              <a:t> </a:t>
            </a:r>
            <a:r>
              <a:rPr lang="fr-FR" sz="4000" b="1" dirty="0">
                <a:latin typeface="Helvetica" pitchFamily="2" charset="0"/>
                <a:ea typeface="Helvetica Neue" charset="0"/>
                <a:cs typeface="Helvetica Neue" charset="0"/>
                <a:sym typeface="Wingdings" pitchFamily="2" charset="2"/>
              </a:rPr>
              <a:t>55% </a:t>
            </a: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  <a:sym typeface="Wingdings" pitchFamily="2" charset="2"/>
              </a:rPr>
              <a:t>des tags correctement prédits (5 tags)</a:t>
            </a:r>
            <a:endParaRPr lang="fr-RE" sz="4000" dirty="0">
              <a:latin typeface="Helvetica" pitchFamily="2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BBE44ADA-8BD4-A54D-85F9-5AF2998F9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22585"/>
              </p:ext>
            </p:extLst>
          </p:nvPr>
        </p:nvGraphicFramePr>
        <p:xfrm>
          <a:off x="14663056" y="10359452"/>
          <a:ext cx="8882748" cy="993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8">
                  <a:extLst>
                    <a:ext uri="{9D8B030D-6E8A-4147-A177-3AD203B41FA5}">
                      <a16:colId xmlns:a16="http://schemas.microsoft.com/office/drawing/2014/main" val="125204939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51408461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1120106675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23990278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696218364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1770525841"/>
                    </a:ext>
                  </a:extLst>
                </a:gridCol>
              </a:tblGrid>
              <a:tr h="536700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628439"/>
                  </a:ext>
                </a:extLst>
              </a:tr>
              <a:tr h="139734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48,86%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52,86%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55,01%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56,21%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56,90%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Helvetica" pitchFamily="2" charset="0"/>
                        </a:rPr>
                        <a:t>57,45%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279787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853A10B6-6A2E-694C-9B25-934C1A6C6291}"/>
              </a:ext>
            </a:extLst>
          </p:cNvPr>
          <p:cNvSpPr txBox="1"/>
          <p:nvPr/>
        </p:nvSpPr>
        <p:spPr>
          <a:xfrm>
            <a:off x="14663056" y="9825973"/>
            <a:ext cx="90249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" pitchFamily="2" charset="0"/>
                <a:sym typeface="Helvetica Light"/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5708356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interface WEB</a:t>
            </a:r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F4D671E2-B144-6E4B-B6B4-E758A4AF06C7}"/>
              </a:ext>
            </a:extLst>
          </p:cNvPr>
          <p:cNvSpPr txBox="1">
            <a:spLocks/>
          </p:cNvSpPr>
          <p:nvPr/>
        </p:nvSpPr>
        <p:spPr>
          <a:xfrm>
            <a:off x="1101272" y="6775892"/>
            <a:ext cx="20604843" cy="2707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Tx/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</a:rPr>
              <a:t>Suggestion de 7 tags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552C98-77B8-7449-A033-13606FE5AAA7}"/>
              </a:ext>
            </a:extLst>
          </p:cNvPr>
          <p:cNvSpPr txBox="1"/>
          <p:nvPr/>
        </p:nvSpPr>
        <p:spPr>
          <a:xfrm>
            <a:off x="-4304393" y="2487552"/>
            <a:ext cx="2438400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fr-F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Interface </a:t>
            </a:r>
            <a:r>
              <a:rPr lang="fr-FR" sz="3600" dirty="0"/>
              <a:t>disponible ici </a:t>
            </a:r>
            <a:r>
              <a:rPr lang="fr-FR" dirty="0"/>
              <a:t>: </a:t>
            </a:r>
            <a:r>
              <a:rPr lang="fr-FR" sz="4400" dirty="0">
                <a:hlinkClick r:id="rId3"/>
              </a:rPr>
              <a:t>http://suggesttags.herokuapp.com/</a:t>
            </a:r>
            <a:r>
              <a:rPr lang="fr-FR" dirty="0"/>
              <a:t> 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5E656-BCC0-F44B-9137-C0A15F4F57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26</a:t>
            </a:fld>
            <a:endParaRPr lang="fr-R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250E3A-CD18-9543-8A8B-2C70014B8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32" y="3680554"/>
            <a:ext cx="15462250" cy="98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341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Conclusion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2DA6E8-8514-E241-A714-9AACF98990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27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72680459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933725" y="2603500"/>
            <a:ext cx="22800917" cy="10217604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Evaluation de différentes approches pour implémenter un système de suggestion de tags</a:t>
            </a:r>
          </a:p>
          <a:p>
            <a:pPr fontAlgn="base"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Sélection d’un algorithme supervisé de classification multi label</a:t>
            </a:r>
          </a:p>
          <a:p>
            <a:pPr fontAlgn="base"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Le topic modeling n’a pas donné les meilleurs résultats mais a permis une bonne exploration des sujets</a:t>
            </a:r>
          </a:p>
          <a:p>
            <a:pPr fontAlgn="base">
              <a:lnSpc>
                <a:spcPct val="120000"/>
              </a:lnSpc>
              <a:spcBef>
                <a:spcPts val="2000"/>
              </a:spcBef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Axes d’amélioration :</a:t>
            </a:r>
          </a:p>
          <a:p>
            <a:pPr lvl="1" fontAlgn="base">
              <a:lnSpc>
                <a:spcPct val="12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Word </a:t>
            </a:r>
            <a:r>
              <a:rPr lang="fr-FR" sz="4000" dirty="0" err="1">
                <a:latin typeface="Helvetica" pitchFamily="2" charset="0"/>
                <a:ea typeface="Helvetica Neue" charset="0"/>
                <a:cs typeface="Helvetica Neue" charset="0"/>
              </a:rPr>
              <a:t>embedding</a:t>
            </a: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 et réseaux de neurones</a:t>
            </a:r>
          </a:p>
          <a:p>
            <a:pPr lvl="1" fontAlgn="base">
              <a:lnSpc>
                <a:spcPct val="12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Exploitation historique des utilisateurs</a:t>
            </a:r>
          </a:p>
          <a:p>
            <a:pPr lvl="1" fontAlgn="base">
              <a:lnSpc>
                <a:spcPct val="120000"/>
              </a:lnSpc>
              <a:spcBef>
                <a:spcPts val="800"/>
              </a:spcBef>
              <a:buFont typeface="Wingdings" pitchFamily="2" charset="2"/>
              <a:buChar char="§"/>
            </a:pPr>
            <a:r>
              <a:rPr lang="fr-FR" sz="4000" dirty="0">
                <a:latin typeface="Helvetica" pitchFamily="2" charset="0"/>
                <a:ea typeface="Helvetica Neue" charset="0"/>
                <a:cs typeface="Helvetica Neue" charset="0"/>
              </a:rPr>
              <a:t>Proposition de tags non encore utilisés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689100" y="952500"/>
            <a:ext cx="21005800" cy="1651000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fr-FR" dirty="0"/>
              <a:t>Conclusion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830769-C01A-5A4A-98BC-AD3FFFEB4C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28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189494452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5400" dirty="0">
                <a:latin typeface="Helvetica" pitchFamily="2" charset="0"/>
                <a:ea typeface="Roboto" panose="02000000000000000000" pitchFamily="2" charset="0"/>
              </a:rPr>
              <a:t>Merci à mon mentor Amine </a:t>
            </a:r>
            <a:r>
              <a:rPr lang="fr-FR" sz="5400" dirty="0" err="1">
                <a:latin typeface="Helvetica" pitchFamily="2" charset="0"/>
                <a:ea typeface="Roboto" panose="02000000000000000000" pitchFamily="2" charset="0"/>
              </a:rPr>
              <a:t>Abdaoui</a:t>
            </a:r>
            <a:r>
              <a:rPr lang="fr-FR" sz="5400" dirty="0">
                <a:latin typeface="Helvetica" pitchFamily="2" charset="0"/>
                <a:ea typeface="Roboto" panose="02000000000000000000" pitchFamily="2" charset="0"/>
              </a:rPr>
              <a:t> pour sa disponibilité, ses explications et ses précieux conseils</a:t>
            </a:r>
            <a:endParaRPr sz="5400" dirty="0">
              <a:latin typeface="Helvetica" pitchFamily="2" charset="0"/>
              <a:ea typeface="Roboto" panose="020000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2DA6E8-8514-E241-A714-9AACF98990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29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3079791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Introduction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FF4572-B80C-B04E-91C1-05E2B5368D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3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787544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fr-FR" dirty="0">
                <a:latin typeface="Helvetica" pitchFamily="2" charset="0"/>
                <a:ea typeface="Roboto" panose="02000000000000000000" pitchFamily="2" charset="0"/>
              </a:rPr>
              <a:t>Objectif du projet</a:t>
            </a:r>
            <a:endParaRPr dirty="0">
              <a:latin typeface="Helvetica" pitchFamily="2" charset="0"/>
              <a:ea typeface="Roboto" panose="02000000000000000000" pitchFamily="2" charset="0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905329" y="1981201"/>
            <a:ext cx="13877470" cy="984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Suggestion automatique de tags</a:t>
            </a:r>
          </a:p>
          <a:p>
            <a:r>
              <a:rPr lang="fr-FR" dirty="0">
                <a:solidFill>
                  <a:schemeClr val="tx1"/>
                </a:solidFill>
              </a:rPr>
              <a:t>Traitement de données textuelles </a:t>
            </a:r>
          </a:p>
          <a:p>
            <a:r>
              <a:rPr lang="fr-FR" dirty="0">
                <a:solidFill>
                  <a:schemeClr val="tx1"/>
                </a:solidFill>
              </a:rPr>
              <a:t>Approches supervisées et non supervisés</a:t>
            </a:r>
          </a:p>
          <a:p>
            <a:r>
              <a:rPr lang="fr-FR" dirty="0">
                <a:solidFill>
                  <a:schemeClr val="tx1"/>
                </a:solidFill>
              </a:rPr>
              <a:t>Interface web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1965F7-5709-D14B-A232-0B31F6D359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4</a:t>
            </a:fld>
            <a:endParaRPr lang="fr-RE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CA3F282-10E7-FD4B-8C3B-1F8849A43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246" y="1981202"/>
            <a:ext cx="8329196" cy="9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0426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Les données</a:t>
            </a: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1149C0-316C-D34A-A7FB-3892F9BCCF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5</a:t>
            </a:fld>
            <a:endParaRPr lang="fr-RE"/>
          </a:p>
        </p:txBody>
      </p:sp>
    </p:spTree>
    <p:extLst>
      <p:ext uri="{BB962C8B-B14F-4D97-AF65-F5344CB8AC3E}">
        <p14:creationId xmlns:p14="http://schemas.microsoft.com/office/powerpoint/2010/main" val="53833855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Collecter les données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1091060" y="2407558"/>
            <a:ext cx="11905219" cy="499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/>
              <a:t>Récupération des questions</a:t>
            </a:r>
          </a:p>
          <a:p>
            <a:r>
              <a:rPr lang="fr-FR" sz="4000" dirty="0"/>
              <a:t>Outil d’export des données Stack Overflow</a:t>
            </a:r>
          </a:p>
          <a:p>
            <a:r>
              <a:rPr lang="fr-FR" sz="4000" dirty="0"/>
              <a:t>POST avec score &gt; 5</a:t>
            </a:r>
          </a:p>
          <a:p>
            <a:r>
              <a:rPr lang="fr-FR" sz="4000" dirty="0"/>
              <a:t>Limitation temps exécution </a:t>
            </a:r>
            <a:r>
              <a:rPr lang="fr-FR" sz="4000" dirty="0">
                <a:sym typeface="Wingdings" pitchFamily="2" charset="2"/>
              </a:rPr>
              <a:t> plusieurs requêtes</a:t>
            </a:r>
            <a:endParaRPr lang="fr-FR" sz="40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38774E-EF4E-8A48-8B0D-D30033C357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6</a:t>
            </a:fld>
            <a:endParaRPr lang="fr-R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90155F-9C12-FD48-A8E9-C31D3D0F3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72" y="3932405"/>
            <a:ext cx="3311678" cy="1330585"/>
          </a:xfrm>
          <a:prstGeom prst="rect">
            <a:avLst/>
          </a:prstGeom>
        </p:spPr>
      </p:pic>
      <p:sp>
        <p:nvSpPr>
          <p:cNvPr id="13" name="Carré corné 12">
            <a:extLst>
              <a:ext uri="{FF2B5EF4-FFF2-40B4-BE49-F238E27FC236}">
                <a16:creationId xmlns:a16="http://schemas.microsoft.com/office/drawing/2014/main" id="{CCD63517-EE4F-A44A-883D-67739BE22088}"/>
              </a:ext>
            </a:extLst>
          </p:cNvPr>
          <p:cNvSpPr/>
          <p:nvPr/>
        </p:nvSpPr>
        <p:spPr>
          <a:xfrm>
            <a:off x="8516310" y="3627605"/>
            <a:ext cx="1314465" cy="183609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314E87-F6B7-FA4A-B654-42913E8DDC23}"/>
              </a:ext>
            </a:extLst>
          </p:cNvPr>
          <p:cNvCxnSpPr>
            <a:cxnSpLocks/>
          </p:cNvCxnSpPr>
          <p:nvPr/>
        </p:nvCxnSpPr>
        <p:spPr>
          <a:xfrm>
            <a:off x="4735613" y="4927045"/>
            <a:ext cx="3479317" cy="0"/>
          </a:xfrm>
          <a:prstGeom prst="straightConnector1">
            <a:avLst/>
          </a:prstGeom>
          <a:noFill/>
          <a:ln w="1270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530ED8D-5242-8649-ABC5-8D30049F405C}"/>
              </a:ext>
            </a:extLst>
          </p:cNvPr>
          <p:cNvSpPr txBox="1"/>
          <p:nvPr/>
        </p:nvSpPr>
        <p:spPr>
          <a:xfrm>
            <a:off x="5904963" y="4202613"/>
            <a:ext cx="1074309" cy="882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SQL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16CB001-A2C6-7E4A-BE92-DE7E11B20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09" y="8137850"/>
            <a:ext cx="3519207" cy="415601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119380A-B44B-5B47-AC28-4917C3CE4272}"/>
              </a:ext>
            </a:extLst>
          </p:cNvPr>
          <p:cNvSpPr txBox="1"/>
          <p:nvPr/>
        </p:nvSpPr>
        <p:spPr>
          <a:xfrm>
            <a:off x="3134407" y="7604371"/>
            <a:ext cx="107882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8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Roboto" panose="02000000000000000000" pitchFamily="2" charset="0"/>
                <a:sym typeface="Helvetica Light"/>
              </a:rPr>
              <a:t>POST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1C493FAF-BC54-844F-828C-7814C5AFFEB6}"/>
              </a:ext>
            </a:extLst>
          </p:cNvPr>
          <p:cNvSpPr txBox="1">
            <a:spLocks/>
          </p:cNvSpPr>
          <p:nvPr/>
        </p:nvSpPr>
        <p:spPr>
          <a:xfrm>
            <a:off x="7419301" y="7750543"/>
            <a:ext cx="10997126" cy="5102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charset="2"/>
              <a:buChar char="q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hangingPunct="1">
              <a:buFont typeface="Wingdings" pitchFamily="2" charset="2"/>
              <a:buChar char="§"/>
            </a:pPr>
            <a:r>
              <a:rPr lang="fr-FR" sz="4000" dirty="0"/>
              <a:t>Nos données =</a:t>
            </a:r>
            <a:r>
              <a:rPr lang="fr-FR" sz="4000" b="1" dirty="0"/>
              <a:t> Questions</a:t>
            </a:r>
          </a:p>
          <a:p>
            <a:pPr hangingPunct="1">
              <a:buFont typeface="Wingdings" pitchFamily="2" charset="2"/>
              <a:buChar char="§"/>
            </a:pPr>
            <a:r>
              <a:rPr lang="fr-FR" sz="4000" dirty="0"/>
              <a:t>Question = </a:t>
            </a:r>
            <a:r>
              <a:rPr lang="fr-FR" sz="4000" b="1" dirty="0"/>
              <a:t>Titre</a:t>
            </a:r>
            <a:r>
              <a:rPr lang="fr-FR" sz="4000" dirty="0"/>
              <a:t> + </a:t>
            </a:r>
            <a:r>
              <a:rPr lang="fr-FR" sz="4000" b="1" dirty="0"/>
              <a:t>Corps</a:t>
            </a:r>
            <a:r>
              <a:rPr lang="fr-FR" sz="4000" dirty="0"/>
              <a:t> + </a:t>
            </a:r>
            <a:r>
              <a:rPr lang="fr-FR" sz="4000" b="1" dirty="0"/>
              <a:t>Tags</a:t>
            </a:r>
          </a:p>
          <a:p>
            <a:pPr hangingPunct="1">
              <a:buFont typeface="Wingdings" pitchFamily="2" charset="2"/>
              <a:buChar char="§"/>
            </a:pPr>
            <a:r>
              <a:rPr lang="fr-FR" sz="4000" dirty="0"/>
              <a:t>Entre 1 à 5 tags par question</a:t>
            </a:r>
          </a:p>
          <a:p>
            <a:pPr hangingPunct="1">
              <a:buFont typeface="Wingdings" pitchFamily="2" charset="2"/>
              <a:buChar char="§"/>
            </a:pPr>
            <a:r>
              <a:rPr lang="fr-FR" sz="4000" dirty="0"/>
              <a:t>Tag HTML dans le corps de la question</a:t>
            </a:r>
            <a:endParaRPr lang="fr-FR" sz="4400" dirty="0"/>
          </a:p>
        </p:txBody>
      </p:sp>
      <p:sp>
        <p:nvSpPr>
          <p:cNvPr id="23" name="Carré corné 22">
            <a:extLst>
              <a:ext uri="{FF2B5EF4-FFF2-40B4-BE49-F238E27FC236}">
                <a16:creationId xmlns:a16="http://schemas.microsoft.com/office/drawing/2014/main" id="{D479FE8D-F31B-C549-A935-F5F6BF713C6A}"/>
              </a:ext>
            </a:extLst>
          </p:cNvPr>
          <p:cNvSpPr/>
          <p:nvPr/>
        </p:nvSpPr>
        <p:spPr>
          <a:xfrm>
            <a:off x="8668710" y="3780005"/>
            <a:ext cx="1314465" cy="183609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Carré corné 23">
            <a:extLst>
              <a:ext uri="{FF2B5EF4-FFF2-40B4-BE49-F238E27FC236}">
                <a16:creationId xmlns:a16="http://schemas.microsoft.com/office/drawing/2014/main" id="{08CA233E-B367-124A-BB13-B918DC21E2C7}"/>
              </a:ext>
            </a:extLst>
          </p:cNvPr>
          <p:cNvSpPr/>
          <p:nvPr/>
        </p:nvSpPr>
        <p:spPr>
          <a:xfrm>
            <a:off x="8821110" y="3932405"/>
            <a:ext cx="1314465" cy="183609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28524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Les données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569042" y="2894693"/>
            <a:ext cx="19648838" cy="4874986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chemeClr val="bg2">
                    <a:lumMod val="25000"/>
                  </a:schemeClr>
                </a:solidFill>
              </a:rPr>
              <a:t>64 000</a:t>
            </a:r>
            <a:r>
              <a:rPr lang="fr-FR" sz="4400" dirty="0"/>
              <a:t> questions</a:t>
            </a:r>
          </a:p>
          <a:p>
            <a:r>
              <a:rPr lang="fr-FR" sz="4400" dirty="0" err="1"/>
              <a:t>Title</a:t>
            </a:r>
            <a:r>
              <a:rPr lang="fr-FR" sz="4400" dirty="0"/>
              <a:t>, Body et Tags : </a:t>
            </a:r>
            <a:r>
              <a:rPr lang="fr-FR" sz="4400" b="1" dirty="0">
                <a:solidFill>
                  <a:schemeClr val="bg2">
                    <a:lumMod val="25000"/>
                  </a:schemeClr>
                </a:solidFill>
              </a:rPr>
              <a:t>données textuelles</a:t>
            </a:r>
          </a:p>
          <a:p>
            <a:r>
              <a:rPr lang="fr-FR" sz="4400" dirty="0"/>
              <a:t>Pas de valeur </a:t>
            </a:r>
            <a:r>
              <a:rPr lang="fr-FR" sz="4400" b="1" dirty="0"/>
              <a:t>vide</a:t>
            </a:r>
          </a:p>
          <a:p>
            <a:r>
              <a:rPr lang="fr-FR" sz="4400" dirty="0"/>
              <a:t>Score : note attribuée au post par les utilisateurs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85797" y="3433536"/>
            <a:ext cx="2866694" cy="37973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38774E-EF4E-8A48-8B0D-D30033C357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7</a:t>
            </a:fld>
            <a:endParaRPr lang="fr-R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36A0B0-127B-3447-98CE-DA47BB393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88" y="8019596"/>
            <a:ext cx="21200886" cy="39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856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des données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idx="1"/>
          </p:nvPr>
        </p:nvSpPr>
        <p:spPr>
          <a:xfrm>
            <a:off x="807358" y="2799444"/>
            <a:ext cx="20648385" cy="10281556"/>
          </a:xfrm>
        </p:spPr>
        <p:txBody>
          <a:bodyPr numCol="2">
            <a:noAutofit/>
          </a:bodyPr>
          <a:lstStyle/>
          <a:p>
            <a:pPr>
              <a:spcBef>
                <a:spcPts val="0"/>
              </a:spcBef>
            </a:pPr>
            <a:r>
              <a:rPr lang="fr-FR" sz="4000" dirty="0">
                <a:latin typeface="Helvetica Neue" charset="0"/>
              </a:rPr>
              <a:t>Suppression </a:t>
            </a:r>
            <a:r>
              <a:rPr lang="fr-FR" sz="4000" dirty="0">
                <a:latin typeface="Helvetica Neue" charset="0"/>
                <a:ea typeface="Helvetica Neue" charset="0"/>
                <a:cs typeface="Helvetica Neue" charset="0"/>
              </a:rPr>
              <a:t>tags </a:t>
            </a:r>
            <a:r>
              <a:rPr lang="fr-FR" sz="4000" dirty="0">
                <a:latin typeface="Helvetica Neue" charset="0"/>
              </a:rPr>
              <a:t>HTML</a:t>
            </a:r>
          </a:p>
          <a:p>
            <a:pPr>
              <a:spcBef>
                <a:spcPts val="0"/>
              </a:spcBef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r>
              <a:rPr lang="fr-FR" sz="4000" dirty="0">
                <a:latin typeface="Helvetica Neue" charset="0"/>
                <a:ea typeface="Helvetica Neue" charset="0"/>
                <a:cs typeface="Helvetica Neue" charset="0"/>
              </a:rPr>
              <a:t>Unicode </a:t>
            </a:r>
            <a:r>
              <a:rPr lang="fr-FR" sz="4000" dirty="0">
                <a:latin typeface="Helvetica Neue" charset="0"/>
                <a:ea typeface="Helvetica Neue" charset="0"/>
                <a:cs typeface="Helvetica Neue" charset="0"/>
                <a:sym typeface="Wingdings" pitchFamily="2" charset="2"/>
              </a:rPr>
              <a:t> ASCII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r>
              <a:rPr lang="fr-FR" sz="4000" dirty="0">
                <a:latin typeface="Helvetica Neue" charset="0"/>
              </a:rPr>
              <a:t>Uniquement caractères alphabétiques</a:t>
            </a:r>
          </a:p>
          <a:p>
            <a:pPr marL="0" indent="0">
              <a:spcBef>
                <a:spcPts val="0"/>
              </a:spcBef>
              <a:buNone/>
            </a:pPr>
            <a:endParaRPr lang="fr-FR" sz="4000" dirty="0">
              <a:latin typeface="Helvetica Neue" charset="0"/>
            </a:endParaRPr>
          </a:p>
          <a:p>
            <a:pPr>
              <a:spcBef>
                <a:spcPts val="0"/>
              </a:spcBef>
            </a:pPr>
            <a:endParaRPr lang="fr-FR" sz="4000" dirty="0">
              <a:latin typeface="Helvetica Neue" charset="0"/>
            </a:endParaRPr>
          </a:p>
          <a:p>
            <a:pPr>
              <a:spcBef>
                <a:spcPts val="0"/>
              </a:spcBef>
            </a:pPr>
            <a:endParaRPr lang="fr-FR" sz="4000" dirty="0">
              <a:latin typeface="Helvetica Neue" charset="0"/>
            </a:endParaRPr>
          </a:p>
          <a:p>
            <a:pPr>
              <a:spcBef>
                <a:spcPts val="0"/>
              </a:spcBef>
            </a:pPr>
            <a:r>
              <a:rPr lang="fr-FR" sz="4000" dirty="0">
                <a:latin typeface="Helvetica Neue" charset="0"/>
              </a:rPr>
              <a:t>Minuscule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r>
              <a:rPr lang="fr-FR" sz="4000" dirty="0" err="1">
                <a:latin typeface="Helvetica Neue" charset="0"/>
              </a:rPr>
              <a:t>Tokenisation</a:t>
            </a:r>
            <a:endParaRPr lang="fr-FR" sz="4000" dirty="0">
              <a:latin typeface="Helvetica Neue" charset="0"/>
            </a:endParaRPr>
          </a:p>
          <a:p>
            <a:pPr>
              <a:spcBef>
                <a:spcPts val="0"/>
              </a:spcBef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</a:pPr>
            <a:r>
              <a:rPr lang="fr-FR" sz="4000" dirty="0">
                <a:latin typeface="Helvetica Neue" charset="0"/>
              </a:rPr>
              <a:t>Stop </a:t>
            </a:r>
            <a:r>
              <a:rPr lang="fr-FR" sz="4000" dirty="0" err="1">
                <a:latin typeface="Helvetica Neue" charset="0"/>
              </a:rPr>
              <a:t>Words</a:t>
            </a:r>
            <a:endParaRPr lang="fr-FR" sz="4000" dirty="0">
              <a:latin typeface="Helvetica Neue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fr-FR" sz="4000" dirty="0">
              <a:latin typeface="Helvetica Neue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fr-FR" sz="4000" dirty="0">
              <a:latin typeface="Helvetica Neue" charset="0"/>
            </a:endParaRPr>
          </a:p>
          <a:p>
            <a:pPr>
              <a:spcBef>
                <a:spcPts val="0"/>
              </a:spcBef>
            </a:pPr>
            <a:r>
              <a:rPr lang="fr-FR" sz="4000" dirty="0" err="1">
                <a:latin typeface="Helvetica Neue" charset="0"/>
                <a:ea typeface="Helvetica Neue" charset="0"/>
                <a:cs typeface="Helvetica Neue" charset="0"/>
              </a:rPr>
              <a:t>Stemming</a:t>
            </a:r>
            <a:endParaRPr lang="fr-FR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308A3F3-811D-144A-81C5-DF5D92EB03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8</a:t>
            </a:fld>
            <a:endParaRPr lang="fr-RE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66FC3E-6493-3242-8361-70E60F076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141" y="2799444"/>
            <a:ext cx="4178783" cy="872852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0B3541-EB08-6B4D-814B-05107AF77283}"/>
              </a:ext>
            </a:extLst>
          </p:cNvPr>
          <p:cNvSpPr txBox="1"/>
          <p:nvPr/>
        </p:nvSpPr>
        <p:spPr>
          <a:xfrm flipH="1">
            <a:off x="194388" y="3884689"/>
            <a:ext cx="51921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&lt;p&gt;Hello World&lt;</a:t>
            </a:r>
            <a:r>
              <a:rPr lang="fr-FR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/&gt;&lt;/p&gt;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35DFBD-376B-EA4B-9A88-84F445C6F20F}"/>
              </a:ext>
            </a:extLst>
          </p:cNvPr>
          <p:cNvSpPr txBox="1"/>
          <p:nvPr/>
        </p:nvSpPr>
        <p:spPr>
          <a:xfrm flipH="1">
            <a:off x="5112724" y="3850521"/>
            <a:ext cx="362834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Hello World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60C5F46-6624-F94F-9312-232A5017BF44}"/>
              </a:ext>
            </a:extLst>
          </p:cNvPr>
          <p:cNvCxnSpPr>
            <a:cxnSpLocks/>
          </p:cNvCxnSpPr>
          <p:nvPr/>
        </p:nvCxnSpPr>
        <p:spPr>
          <a:xfrm>
            <a:off x="4646021" y="4089873"/>
            <a:ext cx="1210341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AB1A38F-EEE1-054D-BD5D-F923377AB8E4}"/>
              </a:ext>
            </a:extLst>
          </p:cNvPr>
          <p:cNvSpPr txBox="1"/>
          <p:nvPr/>
        </p:nvSpPr>
        <p:spPr>
          <a:xfrm flipH="1">
            <a:off x="23747" y="6360394"/>
            <a:ext cx="51921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Données enregistrées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84E95D9-E03F-6D4D-9242-DB0293811241}"/>
              </a:ext>
            </a:extLst>
          </p:cNvPr>
          <p:cNvSpPr txBox="1"/>
          <p:nvPr/>
        </p:nvSpPr>
        <p:spPr>
          <a:xfrm flipH="1">
            <a:off x="5215931" y="6326225"/>
            <a:ext cx="362834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Donnees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enregistrees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220809C-415D-EA43-9A4F-38E5C9463ED8}"/>
              </a:ext>
            </a:extLst>
          </p:cNvPr>
          <p:cNvCxnSpPr>
            <a:cxnSpLocks/>
          </p:cNvCxnSpPr>
          <p:nvPr/>
        </p:nvCxnSpPr>
        <p:spPr>
          <a:xfrm>
            <a:off x="4475380" y="6565578"/>
            <a:ext cx="911192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964E165-F74A-5F46-AA51-3AABDE522150}"/>
              </a:ext>
            </a:extLst>
          </p:cNvPr>
          <p:cNvSpPr txBox="1"/>
          <p:nvPr/>
        </p:nvSpPr>
        <p:spPr>
          <a:xfrm flipH="1">
            <a:off x="23747" y="8836098"/>
            <a:ext cx="51921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Helvetica Light"/>
              </a:rPr>
              <a:t>Nombre &gt; 1 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occurrence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1B449CD-D983-3F43-9D83-1138CD31B766}"/>
              </a:ext>
            </a:extLst>
          </p:cNvPr>
          <p:cNvSpPr txBox="1"/>
          <p:nvPr/>
        </p:nvSpPr>
        <p:spPr>
          <a:xfrm flipH="1">
            <a:off x="5273855" y="8836098"/>
            <a:ext cx="362834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Nombre occurrence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4DA55CF-6B9D-6E46-B770-6566963E0D33}"/>
              </a:ext>
            </a:extLst>
          </p:cNvPr>
          <p:cNvCxnSpPr>
            <a:cxnSpLocks/>
          </p:cNvCxnSpPr>
          <p:nvPr/>
        </p:nvCxnSpPr>
        <p:spPr>
          <a:xfrm>
            <a:off x="4475380" y="9041282"/>
            <a:ext cx="911192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8FE222A1-810A-C644-A924-EF9BAF3BAEAE}"/>
              </a:ext>
            </a:extLst>
          </p:cNvPr>
          <p:cNvSpPr txBox="1"/>
          <p:nvPr/>
        </p:nvSpPr>
        <p:spPr>
          <a:xfrm flipH="1">
            <a:off x="-391414" y="11106618"/>
            <a:ext cx="51921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Helvetica Light"/>
              </a:rPr>
              <a:t>Texte Majuscule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D9967F8-FC9E-F14C-B3C5-AC4669D7A418}"/>
              </a:ext>
            </a:extLst>
          </p:cNvPr>
          <p:cNvSpPr txBox="1"/>
          <p:nvPr/>
        </p:nvSpPr>
        <p:spPr>
          <a:xfrm flipH="1">
            <a:off x="4042189" y="11106618"/>
            <a:ext cx="362834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texte majuscule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CA9A63F-19F5-B94A-ABC0-58720DED5E04}"/>
              </a:ext>
            </a:extLst>
          </p:cNvPr>
          <p:cNvCxnSpPr>
            <a:cxnSpLocks/>
          </p:cNvCxnSpPr>
          <p:nvPr/>
        </p:nvCxnSpPr>
        <p:spPr>
          <a:xfrm>
            <a:off x="3367810" y="11288388"/>
            <a:ext cx="1107570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32100D1-D55E-E64A-B826-C3EB49DCC6F6}"/>
              </a:ext>
            </a:extLst>
          </p:cNvPr>
          <p:cNvSpPr txBox="1"/>
          <p:nvPr/>
        </p:nvSpPr>
        <p:spPr>
          <a:xfrm flipH="1">
            <a:off x="9487412" y="4704416"/>
            <a:ext cx="51921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texte avec p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Helvetica Light"/>
              </a:rPr>
              <a:t>lusieurs mots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7E0A64E-7EEC-C14B-97D1-AFAB8F47D2CD}"/>
              </a:ext>
            </a:extLst>
          </p:cNvPr>
          <p:cNvSpPr txBox="1"/>
          <p:nvPr/>
        </p:nvSpPr>
        <p:spPr>
          <a:xfrm flipH="1">
            <a:off x="15502884" y="4704416"/>
            <a:ext cx="362834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texte, avec, plusieurs, mots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5F00796-D845-944B-B255-AF258FF282E0}"/>
              </a:ext>
            </a:extLst>
          </p:cNvPr>
          <p:cNvCxnSpPr>
            <a:cxnSpLocks/>
          </p:cNvCxnSpPr>
          <p:nvPr/>
        </p:nvCxnSpPr>
        <p:spPr>
          <a:xfrm>
            <a:off x="13939045" y="4909600"/>
            <a:ext cx="1484435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077364B-25F2-804A-8575-09B0D6FD76FF}"/>
              </a:ext>
            </a:extLst>
          </p:cNvPr>
          <p:cNvSpPr txBox="1"/>
          <p:nvPr/>
        </p:nvSpPr>
        <p:spPr>
          <a:xfrm flipH="1">
            <a:off x="10491519" y="7019756"/>
            <a:ext cx="51921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pour ajouter du texte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96A13E3-4229-0B4A-B471-2A7F218C9100}"/>
              </a:ext>
            </a:extLst>
          </p:cNvPr>
          <p:cNvSpPr txBox="1"/>
          <p:nvPr/>
        </p:nvSpPr>
        <p:spPr>
          <a:xfrm flipH="1">
            <a:off x="15955527" y="6987099"/>
            <a:ext cx="226715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ajouter texte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EA62FC8-F526-734F-BA38-E76E70FE7180}"/>
              </a:ext>
            </a:extLst>
          </p:cNvPr>
          <p:cNvCxnSpPr>
            <a:cxnSpLocks/>
          </p:cNvCxnSpPr>
          <p:nvPr/>
        </p:nvCxnSpPr>
        <p:spPr>
          <a:xfrm>
            <a:off x="14583925" y="7224940"/>
            <a:ext cx="1484435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80200F0C-855D-3548-9AAF-D2C6CF6A0820}"/>
              </a:ext>
            </a:extLst>
          </p:cNvPr>
          <p:cNvSpPr txBox="1"/>
          <p:nvPr/>
        </p:nvSpPr>
        <p:spPr>
          <a:xfrm flipH="1">
            <a:off x="10015646" y="9521088"/>
            <a:ext cx="519218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joueront petites  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3E38FC4-D399-BA4A-BD54-4D7E986B7044}"/>
              </a:ext>
            </a:extLst>
          </p:cNvPr>
          <p:cNvSpPr txBox="1"/>
          <p:nvPr/>
        </p:nvSpPr>
        <p:spPr>
          <a:xfrm flipH="1">
            <a:off x="15479654" y="9488431"/>
            <a:ext cx="226715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jouer petit</a:t>
            </a: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FillTx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Helvetica Light"/>
            </a:endParaRP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095D834-0189-B441-AD01-C6D651845C14}"/>
              </a:ext>
            </a:extLst>
          </p:cNvPr>
          <p:cNvCxnSpPr>
            <a:cxnSpLocks/>
          </p:cNvCxnSpPr>
          <p:nvPr/>
        </p:nvCxnSpPr>
        <p:spPr>
          <a:xfrm>
            <a:off x="14108052" y="9726272"/>
            <a:ext cx="1484435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972125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024FBD90-E1B5-2B43-80BD-2CE27BB1F9BC}"/>
              </a:ext>
            </a:extLst>
          </p:cNvPr>
          <p:cNvSpPr txBox="1">
            <a:spLocks/>
          </p:cNvSpPr>
          <p:nvPr/>
        </p:nvSpPr>
        <p:spPr>
          <a:xfrm>
            <a:off x="360576" y="8832466"/>
            <a:ext cx="12051693" cy="98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§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 typeface="Wingdings" charset="2"/>
              <a:buChar char="§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Courier New" panose="02070309020205020404" pitchFamily="49" charset="0"/>
              <a:buChar char="o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§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itchFamily="2" charset="2"/>
              <a:buChar char="§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Helvetica Neue" charset="0"/>
                <a:cs typeface="Helvetica Neue" charset="0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fr-FR" sz="4000" b="1" dirty="0"/>
              <a:t>TAGS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Body et Tags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idx="1"/>
          </p:nvPr>
        </p:nvSpPr>
        <p:spPr>
          <a:xfrm>
            <a:off x="8022778" y="2594639"/>
            <a:ext cx="15033165" cy="3926104"/>
          </a:xfrm>
        </p:spPr>
        <p:txBody>
          <a:bodyPr>
            <a:normAutofit/>
          </a:bodyPr>
          <a:lstStyle/>
          <a:p>
            <a:r>
              <a:rPr lang="fr-FR" sz="4000" dirty="0"/>
              <a:t>Séparation </a:t>
            </a:r>
            <a:r>
              <a:rPr lang="fr-FR" sz="4000" b="1" i="1" dirty="0"/>
              <a:t>code</a:t>
            </a:r>
            <a:r>
              <a:rPr lang="fr-FR" sz="4000" dirty="0"/>
              <a:t> et </a:t>
            </a:r>
            <a:r>
              <a:rPr lang="fr-FR" sz="4000" b="1" i="1" dirty="0"/>
              <a:t>texte</a:t>
            </a:r>
            <a:r>
              <a:rPr lang="fr-FR" sz="4000" dirty="0"/>
              <a:t> dans BODY</a:t>
            </a:r>
          </a:p>
          <a:p>
            <a:r>
              <a:rPr lang="fr-FR" sz="4000" dirty="0"/>
              <a:t>Code : suppression accents, caractères spéciaux, </a:t>
            </a:r>
            <a:r>
              <a:rPr lang="fr-FR" sz="4000" dirty="0" err="1"/>
              <a:t>tokenization</a:t>
            </a:r>
            <a:endParaRPr lang="fr-FR"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191357-7C41-7947-92ED-B8E3CCFD6A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RE" smtClean="0"/>
              <a:t>9</a:t>
            </a:fld>
            <a:endParaRPr lang="fr-R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07FFDE-4C02-3549-9277-2EDFE481EF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97" y="3516040"/>
            <a:ext cx="5645059" cy="24421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F2BBC5B-63F4-8F44-9F70-8C9754E5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818" y="6524487"/>
            <a:ext cx="11173500" cy="5851525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4D38932D-0E8E-1545-A30C-B070BBCC0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06052"/>
              </p:ext>
            </p:extLst>
          </p:nvPr>
        </p:nvGraphicFramePr>
        <p:xfrm>
          <a:off x="6756878" y="9971170"/>
          <a:ext cx="574765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2045590020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3837763657"/>
                    </a:ext>
                  </a:extLst>
                </a:gridCol>
                <a:gridCol w="1915886">
                  <a:extLst>
                    <a:ext uri="{9D8B030D-6E8A-4147-A177-3AD203B41FA5}">
                      <a16:colId xmlns:a16="http://schemas.microsoft.com/office/drawing/2014/main" val="855706374"/>
                    </a:ext>
                  </a:extLst>
                </a:gridCol>
              </a:tblGrid>
              <a:tr h="288243"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angular</a:t>
                      </a:r>
                      <a:endParaRPr lang="fr-FR" sz="2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0325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9FD9BBA1-0086-3C40-B8D8-AA292E5A12E5}"/>
              </a:ext>
            </a:extLst>
          </p:cNvPr>
          <p:cNvSpPr txBox="1"/>
          <p:nvPr/>
        </p:nvSpPr>
        <p:spPr>
          <a:xfrm>
            <a:off x="360576" y="9928678"/>
            <a:ext cx="450764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800" dirty="0"/>
              <a:t>&lt;java&gt;&lt;python&gt;&lt;</a:t>
            </a:r>
            <a:r>
              <a:rPr lang="fr-FR" sz="2800" dirty="0" err="1"/>
              <a:t>angular</a:t>
            </a:r>
            <a:r>
              <a:rPr lang="fr-FR" sz="2800" dirty="0"/>
              <a:t>&gt;</a:t>
            </a:r>
            <a:endParaRPr kumimoji="0" lang="fr-FR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557F470-729B-CC4F-B580-B8B5B7765DF5}"/>
              </a:ext>
            </a:extLst>
          </p:cNvPr>
          <p:cNvCxnSpPr>
            <a:cxnSpLocks/>
          </p:cNvCxnSpPr>
          <p:nvPr/>
        </p:nvCxnSpPr>
        <p:spPr>
          <a:xfrm>
            <a:off x="5250173" y="10195417"/>
            <a:ext cx="1210341" cy="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5891A9-F588-9C4B-B71F-12AA07794829}"/>
              </a:ext>
            </a:extLst>
          </p:cNvPr>
          <p:cNvSpPr/>
          <p:nvPr/>
        </p:nvSpPr>
        <p:spPr>
          <a:xfrm>
            <a:off x="13114818" y="9813909"/>
            <a:ext cx="111735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1"/>
            <a:endParaRPr lang="fr-FR" sz="5400" dirty="0"/>
          </a:p>
          <a:p>
            <a:pPr hangingPunct="1"/>
            <a:endParaRPr lang="fr-FR" sz="5400" dirty="0"/>
          </a:p>
          <a:p>
            <a:pPr hangingPunct="1"/>
            <a:endParaRPr lang="fr-FR" sz="5400" dirty="0"/>
          </a:p>
          <a:p>
            <a:pPr hangingPunct="1"/>
            <a:r>
              <a:rPr lang="fr-FR" sz="3200" dirty="0" err="1">
                <a:latin typeface="Helvetica" pitchFamily="2" charset="0"/>
              </a:rPr>
              <a:t>javascript</a:t>
            </a:r>
            <a:r>
              <a:rPr lang="fr-FR" sz="3200" dirty="0">
                <a:latin typeface="Helvetica" pitchFamily="2" charset="0"/>
              </a:rPr>
              <a:t>, </a:t>
            </a:r>
            <a:r>
              <a:rPr lang="fr-FR" sz="3200" dirty="0" err="1">
                <a:latin typeface="Helvetica" pitchFamily="2" charset="0"/>
              </a:rPr>
              <a:t>android</a:t>
            </a:r>
            <a:r>
              <a:rPr lang="fr-FR" sz="3200" dirty="0">
                <a:latin typeface="Helvetica" pitchFamily="2" charset="0"/>
              </a:rPr>
              <a:t>, python mots clés les plus courants </a:t>
            </a:r>
          </a:p>
        </p:txBody>
      </p:sp>
    </p:spTree>
    <p:extLst>
      <p:ext uri="{BB962C8B-B14F-4D97-AF65-F5344CB8AC3E}">
        <p14:creationId xmlns:p14="http://schemas.microsoft.com/office/powerpoint/2010/main" val="93061950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7221</TotalTime>
  <Words>1309</Words>
  <Application>Microsoft Macintosh PowerPoint</Application>
  <PresentationFormat>Personnalisé</PresentationFormat>
  <Paragraphs>368</Paragraphs>
  <Slides>29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2" baseType="lpstr">
      <vt:lpstr>Arial</vt:lpstr>
      <vt:lpstr>Calibri</vt:lpstr>
      <vt:lpstr>Cambria Math</vt:lpstr>
      <vt:lpstr>Century Schoolbook</vt:lpstr>
      <vt:lpstr>Courier New</vt:lpstr>
      <vt:lpstr>Helvetica</vt:lpstr>
      <vt:lpstr>Helvetica Light</vt:lpstr>
      <vt:lpstr>Helvetica Neue</vt:lpstr>
      <vt:lpstr>Roboto</vt:lpstr>
      <vt:lpstr>Roboto Black</vt:lpstr>
      <vt:lpstr>Symbol</vt:lpstr>
      <vt:lpstr>Wingdings</vt:lpstr>
      <vt:lpstr>White</vt:lpstr>
      <vt:lpstr>Présentation PowerPoint</vt:lpstr>
      <vt:lpstr>Sommaire</vt:lpstr>
      <vt:lpstr>Introduction</vt:lpstr>
      <vt:lpstr>Objectif du projet</vt:lpstr>
      <vt:lpstr>Les données</vt:lpstr>
      <vt:lpstr>Collecter les données</vt:lpstr>
      <vt:lpstr>Les données</vt:lpstr>
      <vt:lpstr>Traitement des données</vt:lpstr>
      <vt:lpstr>Body et Tags</vt:lpstr>
      <vt:lpstr>Préparation pour modélisation</vt:lpstr>
      <vt:lpstr>Transformation des données</vt:lpstr>
      <vt:lpstr>Matrices de représentation du texte</vt:lpstr>
      <vt:lpstr>Notre démarche</vt:lpstr>
      <vt:lpstr>Apprentissage non supervisé</vt:lpstr>
      <vt:lpstr>Topic Modeling</vt:lpstr>
      <vt:lpstr>Apprentissage</vt:lpstr>
      <vt:lpstr>Prédiction des tags</vt:lpstr>
      <vt:lpstr>Les algorithmes</vt:lpstr>
      <vt:lpstr>Apprentissage supervisé</vt:lpstr>
      <vt:lpstr>Variable cible</vt:lpstr>
      <vt:lpstr>Les algorithmes testés</vt:lpstr>
      <vt:lpstr>Notre démarche d’évaluation de modèle</vt:lpstr>
      <vt:lpstr>Prédiction et évaluation des algorithmes</vt:lpstr>
      <vt:lpstr>Résultats et implémentation</vt:lpstr>
      <vt:lpstr>Résultats –Score prédiction jeu de test</vt:lpstr>
      <vt:lpstr>Implémentation interface WEB</vt:lpstr>
      <vt:lpstr>Conclusion</vt:lpstr>
      <vt:lpstr>Présentation PowerPoint</vt:lpstr>
      <vt:lpstr>Merci à mon mentor Amine Abdaoui pour sa disponibilité, ses explications et ses précieux conseils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 </dc:title>
  <cp:lastModifiedBy>Utilisateur de Microsoft Office</cp:lastModifiedBy>
  <cp:revision>831</cp:revision>
  <cp:lastPrinted>2018-04-15T11:35:23Z</cp:lastPrinted>
  <dcterms:modified xsi:type="dcterms:W3CDTF">2018-05-24T17:43:47Z</dcterms:modified>
</cp:coreProperties>
</file>