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315" r:id="rId3"/>
    <p:sldId id="316" r:id="rId4"/>
    <p:sldId id="317" r:id="rId5"/>
    <p:sldId id="320" r:id="rId6"/>
    <p:sldId id="321" r:id="rId7"/>
    <p:sldId id="356" r:id="rId8"/>
    <p:sldId id="311" r:id="rId9"/>
    <p:sldId id="322" r:id="rId10"/>
    <p:sldId id="324" r:id="rId11"/>
    <p:sldId id="340" r:id="rId12"/>
    <p:sldId id="338" r:id="rId13"/>
    <p:sldId id="339" r:id="rId14"/>
    <p:sldId id="343" r:id="rId15"/>
    <p:sldId id="341" r:id="rId16"/>
    <p:sldId id="318" r:id="rId17"/>
    <p:sldId id="342" r:id="rId18"/>
    <p:sldId id="344" r:id="rId19"/>
    <p:sldId id="359" r:id="rId20"/>
    <p:sldId id="329" r:id="rId21"/>
    <p:sldId id="358" r:id="rId22"/>
    <p:sldId id="345" r:id="rId23"/>
    <p:sldId id="319" r:id="rId24"/>
    <p:sldId id="328" r:id="rId25"/>
    <p:sldId id="357" r:id="rId26"/>
    <p:sldId id="331" r:id="rId27"/>
    <p:sldId id="332" r:id="rId28"/>
    <p:sldId id="330" r:id="rId29"/>
    <p:sldId id="336" r:id="rId30"/>
    <p:sldId id="355"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82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76909"/>
  </p:normalViewPr>
  <p:slideViewPr>
    <p:cSldViewPr snapToGrid="0" snapToObjects="1">
      <p:cViewPr>
        <p:scale>
          <a:sx n="28" d="100"/>
          <a:sy n="28" d="100"/>
        </p:scale>
        <p:origin x="2536" y="4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3" d="100"/>
          <a:sy n="73" d="100"/>
        </p:scale>
        <p:origin x="356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4C8EBE-6B32-8843-896B-954530FB7CBD}" type="datetimeFigureOut">
              <a:rPr lang="fr-FR" smtClean="0"/>
              <a:t>25/05/2018</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99F0DC-8800-D143-A892-2F42494BC9AD}" type="slidenum">
              <a:rPr lang="fr-FR" smtClean="0"/>
              <a:t>‹N°›</a:t>
            </a:fld>
            <a:endParaRPr lang="fr-FR" dirty="0"/>
          </a:p>
        </p:txBody>
      </p:sp>
    </p:spTree>
    <p:extLst>
      <p:ext uri="{BB962C8B-B14F-4D97-AF65-F5344CB8AC3E}">
        <p14:creationId xmlns:p14="http://schemas.microsoft.com/office/powerpoint/2010/main" val="1496559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0403070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Projet 6 : Catégorisation automatique des questions </a:t>
            </a:r>
            <a:r>
              <a:rPr lang="fr-FR" dirty="0" err="1"/>
              <a:t>Stack</a:t>
            </a:r>
            <a:r>
              <a:rPr lang="fr-FR" dirty="0"/>
              <a:t> </a:t>
            </a:r>
            <a:r>
              <a:rPr lang="fr-FR" dirty="0" err="1"/>
              <a:t>Overflow</a:t>
            </a:r>
            <a:r>
              <a:rPr lang="fr-FR" dirty="0"/>
              <a:t>.</a:t>
            </a:r>
          </a:p>
        </p:txBody>
      </p:sp>
    </p:spTree>
    <p:extLst>
      <p:ext uri="{BB962C8B-B14F-4D97-AF65-F5344CB8AC3E}">
        <p14:creationId xmlns:p14="http://schemas.microsoft.com/office/powerpoint/2010/main" val="157926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Comme je le disais, notre démarche consiste à appliquer un algorithme de machine </a:t>
            </a:r>
            <a:r>
              <a:rPr lang="fr-FR" dirty="0" err="1"/>
              <a:t>learning</a:t>
            </a:r>
            <a:r>
              <a:rPr lang="fr-FR" dirty="0"/>
              <a:t> pour prédire les tags.</a:t>
            </a:r>
          </a:p>
          <a:p>
            <a:r>
              <a:rPr lang="fr-FR" dirty="0"/>
              <a:t>Nos données d’entrées constituaient par le titre et le corps de la question sont des données textuelles.</a:t>
            </a:r>
          </a:p>
          <a:p>
            <a:r>
              <a:rPr lang="fr-FR" dirty="0"/>
              <a:t>Or les algorithmes de machine </a:t>
            </a:r>
            <a:r>
              <a:rPr lang="fr-FR" dirty="0" err="1"/>
              <a:t>learning</a:t>
            </a:r>
            <a:r>
              <a:rPr lang="fr-FR" dirty="0"/>
              <a:t> ne savent pas traiter du texte brut. Ils fonctionnent avec des nombres. </a:t>
            </a:r>
          </a:p>
          <a:p>
            <a:r>
              <a:rPr lang="fr-FR" dirty="0"/>
              <a:t>Il faut donc trouver un moyen de transformer nos données en nombre pour qu’elles soient interprétable par les algorithmes de modélisation. </a:t>
            </a:r>
          </a:p>
          <a:p>
            <a:r>
              <a:rPr lang="fr-FR" dirty="0"/>
              <a:t>C’est ce que nous verrons dans cette section.</a:t>
            </a:r>
          </a:p>
        </p:txBody>
      </p:sp>
    </p:spTree>
    <p:extLst>
      <p:ext uri="{BB962C8B-B14F-4D97-AF65-F5344CB8AC3E}">
        <p14:creationId xmlns:p14="http://schemas.microsoft.com/office/powerpoint/2010/main" val="4126607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Une des solutions consiste à passer par une représentation vectorielle du texte.</a:t>
            </a:r>
          </a:p>
          <a:p>
            <a:endParaRPr lang="fr-FR" dirty="0"/>
          </a:p>
          <a:p>
            <a:r>
              <a:rPr lang="fr-FR" dirty="0"/>
              <a:t>Dans notre projet, nous avons utilisé 3 types de représentation : le sac de mots ou Bag of Word, la représentation par N-Gramme et le TF-IDF.</a:t>
            </a:r>
          </a:p>
          <a:p>
            <a:endParaRPr lang="fr-FR" dirty="0"/>
          </a:p>
          <a:p>
            <a:r>
              <a:rPr lang="fr-FR" dirty="0"/>
              <a:t>Le plus simple c’est le bag of </a:t>
            </a:r>
            <a:r>
              <a:rPr lang="fr-FR" dirty="0" err="1"/>
              <a:t>word</a:t>
            </a:r>
            <a:r>
              <a:rPr lang="fr-FR" dirty="0"/>
              <a:t>. Le principe est de construire un dictionnaire contenant les mots de notre corpus.</a:t>
            </a:r>
          </a:p>
          <a:p>
            <a:r>
              <a:rPr lang="fr-FR" dirty="0"/>
              <a:t>Puis pour chaque document, </a:t>
            </a:r>
            <a:r>
              <a:rPr lang="fr-FR" dirty="0" err="1"/>
              <a:t>constuire</a:t>
            </a:r>
            <a:r>
              <a:rPr lang="fr-FR" dirty="0"/>
              <a:t> un vecteur des occurrences de chacun des mots du dictionnaire dans le document.</a:t>
            </a:r>
          </a:p>
          <a:p>
            <a:r>
              <a:rPr lang="fr-FR" dirty="0"/>
              <a:t>On aura donc pour l’ensemble du corpus une matrice avec en colonne les mots du dictionnaire encore appelé vocabulaire et en ligne chacun des documents.</a:t>
            </a:r>
          </a:p>
          <a:p>
            <a:r>
              <a:rPr lang="fr-FR" dirty="0"/>
              <a:t>Chaque cellule va donner l’occurrence du mot i dans le document J. </a:t>
            </a:r>
          </a:p>
          <a:p>
            <a:r>
              <a:rPr lang="fr-FR" dirty="0"/>
              <a:t>On transforme du texte en matrice de nombre qui sera utilisable par les algorithmes.</a:t>
            </a:r>
          </a:p>
          <a:p>
            <a:endParaRPr lang="fr-FR" dirty="0"/>
          </a:p>
          <a:p>
            <a:r>
              <a:rPr lang="fr-FR" dirty="0"/>
              <a:t>L’autre représentation le le N-Gramme. Même principe que le BOW. Mais au lieu d’avoir un mot dans chaque colonne, on aura des séquences de N-Mots.</a:t>
            </a:r>
          </a:p>
          <a:p>
            <a:r>
              <a:rPr lang="fr-FR" dirty="0"/>
              <a:t>Dans notre projet, nous avons utilisé les bi-gramme, donc séquence de 2 mots. Un exemple dans le slide de bi-gramme</a:t>
            </a:r>
          </a:p>
          <a:p>
            <a:endParaRPr lang="fr-FR" dirty="0"/>
          </a:p>
          <a:p>
            <a:r>
              <a:rPr lang="fr-FR" dirty="0"/>
              <a:t>Enfin, on a également utilisé la représentation TF-IDF. Les représentation précédentes, ont l’inconvénient de </a:t>
            </a:r>
            <a:r>
              <a:rPr lang="fr-FR" dirty="0" err="1"/>
              <a:t>privéligier</a:t>
            </a:r>
            <a:r>
              <a:rPr lang="fr-FR" dirty="0"/>
              <a:t> (donner un bon score) aux mots qui apparaissent souvent. Or certains mots parce que trop présent mais ne vaut pas permettre de distinguer les textes. Pour éviter cette situation, TF-IDF va ajouter une pondération.</a:t>
            </a:r>
          </a:p>
          <a:p>
            <a:pPr marL="0" marR="0" lvl="0" indent="0" defTabSz="457200" eaLnBrk="1" fontAlgn="auto" latinLnBrk="0" hangingPunct="1">
              <a:lnSpc>
                <a:spcPct val="117999"/>
              </a:lnSpc>
              <a:spcBef>
                <a:spcPts val="0"/>
              </a:spcBef>
              <a:spcAft>
                <a:spcPts val="0"/>
              </a:spcAft>
              <a:buClrTx/>
              <a:buSzTx/>
              <a:buFontTx/>
              <a:buNone/>
              <a:tabLst/>
              <a:defRPr/>
            </a:pPr>
            <a:r>
              <a:rPr lang="fr-FR" dirty="0"/>
              <a:t>Qui  va permettre d’évaluer l’importance d’un terme contenu dans un document relativement aux autres documents. </a:t>
            </a:r>
            <a:r>
              <a:rPr lang="fr-RE" sz="2200" dirty="0">
                <a:effectLst/>
                <a:latin typeface="Helvetica Neue"/>
                <a:ea typeface="Helvetica Neue"/>
                <a:cs typeface="Helvetica Neue"/>
                <a:sym typeface="Helvetica Neue"/>
              </a:rPr>
              <a:t>elle vise à donner un poids plus important aux termes les moins </a:t>
            </a:r>
            <a:r>
              <a:rPr lang="fr-RE" sz="2200" dirty="0" err="1">
                <a:effectLst/>
                <a:latin typeface="Helvetica Neue"/>
                <a:ea typeface="Helvetica Neue"/>
                <a:cs typeface="Helvetica Neue"/>
                <a:sym typeface="Helvetica Neue"/>
              </a:rPr>
              <a:t>fréquents</a:t>
            </a:r>
            <a:r>
              <a:rPr lang="fr-RE" sz="2200" dirty="0">
                <a:effectLst/>
                <a:latin typeface="Helvetica Neue"/>
                <a:ea typeface="Helvetica Neue"/>
                <a:cs typeface="Helvetica Neue"/>
                <a:sym typeface="Helvetica Neue"/>
              </a:rPr>
              <a:t>, </a:t>
            </a:r>
            <a:r>
              <a:rPr lang="fr-RE" sz="2200" dirty="0" err="1">
                <a:effectLst/>
                <a:latin typeface="Helvetica Neue"/>
                <a:ea typeface="Helvetica Neue"/>
                <a:cs typeface="Helvetica Neue"/>
                <a:sym typeface="Helvetica Neue"/>
              </a:rPr>
              <a:t>considérés</a:t>
            </a:r>
            <a:r>
              <a:rPr lang="fr-RE" sz="2200" dirty="0">
                <a:effectLst/>
                <a:latin typeface="Helvetica Neue"/>
                <a:ea typeface="Helvetica Neue"/>
                <a:cs typeface="Helvetica Neue"/>
                <a:sym typeface="Helvetica Neue"/>
              </a:rPr>
              <a:t> comme plus discriminants </a:t>
            </a:r>
            <a:endParaRPr lang="fr-RE" dirty="0"/>
          </a:p>
          <a:p>
            <a:pPr marL="0" marR="0" lvl="0" indent="0" defTabSz="457200" eaLnBrk="1" fontAlgn="auto" latinLnBrk="0" hangingPunct="1">
              <a:lnSpc>
                <a:spcPct val="117999"/>
              </a:lnSpc>
              <a:spcBef>
                <a:spcPts val="0"/>
              </a:spcBef>
              <a:spcAft>
                <a:spcPts val="0"/>
              </a:spcAft>
              <a:buClrTx/>
              <a:buSzTx/>
              <a:buFontTx/>
              <a:buNone/>
              <a:tabLst/>
              <a:defRPr/>
            </a:pPr>
            <a:endParaRPr lang="fr-RE" dirty="0"/>
          </a:p>
          <a:p>
            <a:endParaRPr lang="fr-FR" dirty="0"/>
          </a:p>
          <a:p>
            <a:endParaRPr lang="fr-FR" dirty="0"/>
          </a:p>
        </p:txBody>
      </p:sp>
    </p:spTree>
    <p:extLst>
      <p:ext uri="{BB962C8B-B14F-4D97-AF65-F5344CB8AC3E}">
        <p14:creationId xmlns:p14="http://schemas.microsoft.com/office/powerpoint/2010/main" val="19059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0" indent="0">
              <a:buFont typeface="Symbol" pitchFamily="2" charset="2"/>
              <a:buNone/>
            </a:pPr>
            <a:r>
              <a:rPr lang="fr-FR" dirty="0"/>
              <a:t>La stratégie que nous avons utilisé pour notre projet.</a:t>
            </a:r>
          </a:p>
          <a:p>
            <a:pPr marL="0" indent="0">
              <a:buFont typeface="Symbol" pitchFamily="2" charset="2"/>
              <a:buNone/>
            </a:pPr>
            <a:endParaRPr lang="fr-FR" dirty="0"/>
          </a:p>
          <a:p>
            <a:pPr marL="0" indent="0">
              <a:buFont typeface="Symbol" pitchFamily="2" charset="2"/>
              <a:buNone/>
            </a:pPr>
            <a:r>
              <a:rPr lang="fr-FR" dirty="0"/>
              <a:t>La 1</a:t>
            </a:r>
            <a:r>
              <a:rPr lang="fr-FR" baseline="30000" dirty="0"/>
              <a:t>ère</a:t>
            </a:r>
            <a:r>
              <a:rPr lang="fr-FR" dirty="0"/>
              <a:t> chose c’est que nous avons découpé nos données en 2. Un jeu de données pour entrainer nos algorithmes et 1 jeu de données pour tester et valider la fiabilité de celui ci.</a:t>
            </a:r>
          </a:p>
          <a:p>
            <a:pPr marL="0" indent="0">
              <a:buFont typeface="Symbol" pitchFamily="2" charset="2"/>
              <a:buNone/>
            </a:pPr>
            <a:endParaRPr lang="fr-FR" dirty="0"/>
          </a:p>
          <a:p>
            <a:pPr marL="0" indent="0">
              <a:buFont typeface="Symbol" pitchFamily="2" charset="2"/>
              <a:buNone/>
            </a:pPr>
            <a:r>
              <a:rPr lang="fr-FR" dirty="0"/>
              <a:t>Nous avions au total 14 000 tags. Pour réduire la volumétrie de nos données, améliorer performance de nos algorithme et donc leur efficacité, nous avons </a:t>
            </a:r>
            <a:r>
              <a:rPr lang="fr-FR" dirty="0" err="1"/>
              <a:t>séléctionner</a:t>
            </a:r>
            <a:r>
              <a:rPr lang="fr-FR" dirty="0"/>
              <a:t> uniquement les tags présents dans au moins 10 documents. Il nous restait après traitement un peu plus de 2100 tags.</a:t>
            </a:r>
          </a:p>
          <a:p>
            <a:pPr marL="0" indent="0">
              <a:buFont typeface="Symbol" pitchFamily="2" charset="2"/>
              <a:buNone/>
            </a:pPr>
            <a:endParaRPr lang="fr-FR" dirty="0"/>
          </a:p>
          <a:p>
            <a:pPr marL="0" indent="0">
              <a:buFont typeface="Symbol" pitchFamily="2" charset="2"/>
              <a:buNone/>
            </a:pPr>
            <a:r>
              <a:rPr lang="fr-FR" dirty="0"/>
              <a:t>C’était un moyen d’avoir les tags pertinents.</a:t>
            </a:r>
          </a:p>
          <a:p>
            <a:pPr marL="0" indent="0">
              <a:buFont typeface="Symbol" pitchFamily="2" charset="2"/>
              <a:buNone/>
            </a:pPr>
            <a:r>
              <a:rPr lang="fr-FR" dirty="0"/>
              <a:t>On a ensuite filtrer notre jeu d’entrainement sur ces tags. </a:t>
            </a:r>
          </a:p>
          <a:p>
            <a:pPr marL="0" indent="0">
              <a:buFont typeface="Symbol" pitchFamily="2" charset="2"/>
              <a:buNone/>
            </a:pPr>
            <a:r>
              <a:rPr lang="fr-FR" dirty="0"/>
              <a:t>Par de </a:t>
            </a:r>
            <a:r>
              <a:rPr lang="fr-FR" dirty="0" err="1"/>
              <a:t>fitre</a:t>
            </a:r>
            <a:r>
              <a:rPr lang="fr-FR" dirty="0"/>
              <a:t> sur le jeu de test pour être proche de la réalité.</a:t>
            </a:r>
          </a:p>
        </p:txBody>
      </p:sp>
    </p:spTree>
    <p:extLst>
      <p:ext uri="{BB962C8B-B14F-4D97-AF65-F5344CB8AC3E}">
        <p14:creationId xmlns:p14="http://schemas.microsoft.com/office/powerpoint/2010/main" val="268404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Les premières approches que nous avons testé ont été des apprentissages non supervisé.</a:t>
            </a:r>
          </a:p>
        </p:txBody>
      </p:sp>
    </p:spTree>
    <p:extLst>
      <p:ext uri="{BB962C8B-B14F-4D97-AF65-F5344CB8AC3E}">
        <p14:creationId xmlns:p14="http://schemas.microsoft.com/office/powerpoint/2010/main" val="1460713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C’est un modèle statistique qui va </a:t>
            </a:r>
            <a:r>
              <a:rPr lang="fr-FR" dirty="0" err="1"/>
              <a:t>detecter</a:t>
            </a:r>
            <a:r>
              <a:rPr lang="fr-FR" dirty="0"/>
              <a:t> les sujets (les topics) abordés dans nos document.</a:t>
            </a:r>
          </a:p>
          <a:p>
            <a:pPr marL="0" marR="0" lvl="0" indent="0" defTabSz="457200" eaLnBrk="1" fontAlgn="auto" latinLnBrk="0" hangingPunct="1">
              <a:lnSpc>
                <a:spcPct val="117999"/>
              </a:lnSpc>
              <a:spcBef>
                <a:spcPts val="0"/>
              </a:spcBef>
              <a:spcAft>
                <a:spcPts val="0"/>
              </a:spcAft>
              <a:buClrTx/>
              <a:buSzTx/>
              <a:buFontTx/>
              <a:buNone/>
              <a:tabLst/>
              <a:defRPr/>
            </a:pPr>
            <a:r>
              <a:rPr lang="fr-FR" dirty="0" err="1"/>
              <a:t>Cest</a:t>
            </a:r>
            <a:r>
              <a:rPr lang="fr-FR" dirty="0"/>
              <a:t> un modèle d’apprentissage non supervisé qui va essayer de chercher des patterns dans les documents.</a:t>
            </a:r>
          </a:p>
          <a:p>
            <a:r>
              <a:rPr lang="fr-FR" dirty="0"/>
              <a:t>Un topic est un cluster de mots qui apparaissent dans plusieurs documents. Un topic c’est une fréquence de mots.</a:t>
            </a:r>
          </a:p>
          <a:p>
            <a:r>
              <a:rPr lang="fr-FR" dirty="0"/>
              <a:t>Le modèle va attribuer à chaque document, une distribution des topics. Il va par exemple dire que ce document est 10% sur la religion et 50% sur la politique en observant les mots du documents.</a:t>
            </a:r>
          </a:p>
        </p:txBody>
      </p:sp>
    </p:spTree>
    <p:extLst>
      <p:ext uri="{BB962C8B-B14F-4D97-AF65-F5344CB8AC3E}">
        <p14:creationId xmlns:p14="http://schemas.microsoft.com/office/powerpoint/2010/main" val="2874639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Le topic </a:t>
            </a:r>
            <a:r>
              <a:rPr lang="fr-FR" dirty="0" err="1"/>
              <a:t>modeling</a:t>
            </a:r>
            <a:r>
              <a:rPr lang="fr-FR" dirty="0"/>
              <a:t> utilise comme donnée source une matrice Documents / mots. C’est par exemple le Bag Of </a:t>
            </a:r>
            <a:r>
              <a:rPr lang="fr-FR" dirty="0" err="1"/>
              <a:t>Words</a:t>
            </a:r>
            <a:r>
              <a:rPr lang="fr-FR" dirty="0"/>
              <a:t> ou TF-IDF.</a:t>
            </a:r>
          </a:p>
          <a:p>
            <a:r>
              <a:rPr lang="fr-FR" dirty="0"/>
              <a:t>Il va ensuite produire 2 autres matrices. L’une représentant la distribution de mots par topic. Matrice topics / </a:t>
            </a:r>
            <a:r>
              <a:rPr lang="fr-FR" dirty="0" err="1"/>
              <a:t>Words</a:t>
            </a:r>
            <a:endParaRPr lang="fr-FR" dirty="0"/>
          </a:p>
          <a:p>
            <a:r>
              <a:rPr lang="fr-FR" dirty="0"/>
              <a:t>Et l’autre la </a:t>
            </a:r>
            <a:r>
              <a:rPr lang="fr-FR" dirty="0" err="1"/>
              <a:t>distribuion</a:t>
            </a:r>
            <a:r>
              <a:rPr lang="fr-FR" dirty="0"/>
              <a:t> de topics par documents. La matrice Documents / topics.</a:t>
            </a:r>
          </a:p>
          <a:p>
            <a:endParaRPr lang="fr-FR" dirty="0"/>
          </a:p>
          <a:p>
            <a:r>
              <a:rPr lang="fr-FR" dirty="0"/>
              <a:t>On pourra alors déterminer les topics prédominant dans chaque document. Et par rapport au mots associés aux topics essayé de trouver du sens au topic.</a:t>
            </a:r>
          </a:p>
        </p:txBody>
      </p:sp>
    </p:spTree>
    <p:extLst>
      <p:ext uri="{BB962C8B-B14F-4D97-AF65-F5344CB8AC3E}">
        <p14:creationId xmlns:p14="http://schemas.microsoft.com/office/powerpoint/2010/main" val="1019942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Pour pouvoir ensuite prédire nos tags, on va tout d’abord construire une matrice Topics / Tags.</a:t>
            </a:r>
          </a:p>
          <a:p>
            <a:r>
              <a:rPr lang="fr-FR" dirty="0"/>
              <a:t>Chaque cellule de notre matrice représentation la somme des probabilité d’appartenance au topic i de tous les documents contenant le tag j.</a:t>
            </a:r>
          </a:p>
          <a:p>
            <a:r>
              <a:rPr lang="fr-FR" dirty="0"/>
              <a:t>En gros, on cherche tous les documents ayant le tag j. </a:t>
            </a:r>
          </a:p>
          <a:p>
            <a:r>
              <a:rPr lang="fr-FR" dirty="0"/>
              <a:t>Puis à partir de la matrice topic document, pour un topic donné, on va sommer la probabilité des documents précédents.</a:t>
            </a:r>
          </a:p>
          <a:p>
            <a:endParaRPr lang="fr-FR" dirty="0"/>
          </a:p>
          <a:p>
            <a:r>
              <a:rPr lang="fr-FR" dirty="0"/>
              <a:t>On va ensuite se baser sur notre topic </a:t>
            </a:r>
            <a:r>
              <a:rPr lang="fr-FR" dirty="0" err="1"/>
              <a:t>modeling</a:t>
            </a:r>
            <a:r>
              <a:rPr lang="fr-FR" dirty="0"/>
              <a:t> pour déterminer la distribution des topics pour une question donnée.</a:t>
            </a:r>
          </a:p>
          <a:p>
            <a:r>
              <a:rPr lang="fr-FR" dirty="0"/>
              <a:t>En multipliant ce vecteur par la matrice on obtient une distribution des tags.</a:t>
            </a:r>
          </a:p>
          <a:p>
            <a:r>
              <a:rPr lang="fr-FR" dirty="0"/>
              <a:t>On pourra alors </a:t>
            </a:r>
            <a:r>
              <a:rPr lang="fr-FR" dirty="0" err="1"/>
              <a:t>séléctionner</a:t>
            </a:r>
            <a:r>
              <a:rPr lang="fr-FR" dirty="0"/>
              <a:t> les N tags ayant le score le plus forts, donc les plus pertinents.</a:t>
            </a:r>
          </a:p>
        </p:txBody>
      </p:sp>
    </p:spTree>
    <p:extLst>
      <p:ext uri="{BB962C8B-B14F-4D97-AF65-F5344CB8AC3E}">
        <p14:creationId xmlns:p14="http://schemas.microsoft.com/office/powerpoint/2010/main" val="1935831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Nous avons implémenté 2 algorithmes de Topic M. </a:t>
            </a:r>
          </a:p>
          <a:p>
            <a:endParaRPr lang="fr-FR" dirty="0"/>
          </a:p>
          <a:p>
            <a:r>
              <a:rPr lang="fr-FR" dirty="0"/>
              <a:t>Le LDA est l’</a:t>
            </a:r>
            <a:r>
              <a:rPr lang="fr-FR" dirty="0" err="1"/>
              <a:t>algo</a:t>
            </a:r>
            <a:r>
              <a:rPr lang="fr-FR" dirty="0"/>
              <a:t> de facto. C’est un modèle probabiliste qui fonctionne par itération. </a:t>
            </a:r>
          </a:p>
          <a:p>
            <a:r>
              <a:rPr lang="fr-FR" dirty="0"/>
              <a:t>Nous avons utilisé la matrice BOW en entrée et la recherche sur grille et la validation croisée</a:t>
            </a:r>
          </a:p>
          <a:p>
            <a:r>
              <a:rPr lang="fr-FR" dirty="0"/>
              <a:t>Pour tuner l’algorithme. On a notamment jouer sur les hyper-</a:t>
            </a:r>
            <a:r>
              <a:rPr lang="fr-FR" dirty="0" err="1"/>
              <a:t>paramètrr</a:t>
            </a:r>
            <a:r>
              <a:rPr lang="fr-FR" dirty="0"/>
              <a:t> Min et Max.</a:t>
            </a:r>
          </a:p>
          <a:p>
            <a:r>
              <a:rPr lang="fr-FR" dirty="0"/>
              <a:t>Min DF = Nombre minium de document dans </a:t>
            </a:r>
            <a:r>
              <a:rPr lang="fr-FR" dirty="0" err="1"/>
              <a:t>lesquel</a:t>
            </a:r>
            <a:r>
              <a:rPr lang="fr-FR" dirty="0"/>
              <a:t> le mot doit être présent pour faire partie du vocabulaire</a:t>
            </a:r>
          </a:p>
          <a:p>
            <a:r>
              <a:rPr lang="fr-FR" dirty="0"/>
              <a:t>Max DF = la même chose pour maximum de doc. Si le mot est présent dans plus de doc, on ne le garde pas.</a:t>
            </a:r>
          </a:p>
          <a:p>
            <a:r>
              <a:rPr lang="fr-FR" dirty="0"/>
              <a:t>Les </a:t>
            </a:r>
            <a:r>
              <a:rPr lang="fr-FR" dirty="0" err="1"/>
              <a:t>algo</a:t>
            </a:r>
            <a:r>
              <a:rPr lang="fr-FR" dirty="0"/>
              <a:t> de Topic </a:t>
            </a:r>
            <a:r>
              <a:rPr lang="fr-FR" dirty="0" err="1"/>
              <a:t>Modeling</a:t>
            </a:r>
            <a:r>
              <a:rPr lang="fr-FR" dirty="0"/>
              <a:t> ne savent pas déterminer automatiquement le nombre de topics à découvrir. Il faut donc leur fournir ce paramètre. </a:t>
            </a:r>
          </a:p>
          <a:p>
            <a:r>
              <a:rPr lang="fr-FR" dirty="0"/>
              <a:t>C’est aussi un </a:t>
            </a:r>
            <a:r>
              <a:rPr lang="fr-FR" dirty="0" err="1"/>
              <a:t>param</a:t>
            </a:r>
            <a:r>
              <a:rPr lang="fr-FR" dirty="0"/>
              <a:t> que nous avons </a:t>
            </a:r>
            <a:r>
              <a:rPr lang="fr-FR" dirty="0" err="1"/>
              <a:t>tuné</a:t>
            </a:r>
            <a:r>
              <a:rPr lang="fr-FR" dirty="0"/>
              <a:t>. </a:t>
            </a:r>
          </a:p>
          <a:p>
            <a:endParaRPr lang="fr-FR" dirty="0"/>
          </a:p>
          <a:p>
            <a:r>
              <a:rPr lang="fr-FR" dirty="0"/>
              <a:t>Ensuite nous avons testé le </a:t>
            </a:r>
            <a:r>
              <a:rPr lang="fr-FR" dirty="0" err="1"/>
              <a:t>NMFqui</a:t>
            </a:r>
            <a:r>
              <a:rPr lang="fr-FR" dirty="0"/>
              <a:t> va chercher 2 matrices (contenant que valeur </a:t>
            </a:r>
            <a:r>
              <a:rPr lang="fr-FR" dirty="0" err="1"/>
              <a:t>positve</a:t>
            </a:r>
            <a:r>
              <a:rPr lang="fr-FR" dirty="0"/>
              <a:t> ou nulle) dont le produit approche X.</a:t>
            </a:r>
          </a:p>
          <a:p>
            <a:r>
              <a:rPr lang="fr-FR" dirty="0"/>
              <a:t>La </a:t>
            </a:r>
            <a:r>
              <a:rPr lang="fr-FR" dirty="0" err="1"/>
              <a:t>premi!re</a:t>
            </a:r>
            <a:r>
              <a:rPr lang="fr-FR" dirty="0"/>
              <a:t> matrice sera la matrice Topics/Mots et l’autre Document / Topics</a:t>
            </a:r>
          </a:p>
          <a:p>
            <a:endParaRPr lang="fr-FR" dirty="0"/>
          </a:p>
          <a:p>
            <a:r>
              <a:rPr lang="fr-FR" dirty="0"/>
              <a:t>Pour évaluer nos algorithme, nous avons calculé un score qui ressemble à un rappel sur les données de validation.</a:t>
            </a:r>
          </a:p>
          <a:p>
            <a:r>
              <a:rPr lang="fr-FR" dirty="0"/>
              <a:t> On fait une moyenne du rapport entre le nb de tags correctement prédit sur le nb total de tags réel dans le jeu de validation.</a:t>
            </a:r>
          </a:p>
        </p:txBody>
      </p:sp>
    </p:spTree>
    <p:extLst>
      <p:ext uri="{BB962C8B-B14F-4D97-AF65-F5344CB8AC3E}">
        <p14:creationId xmlns:p14="http://schemas.microsoft.com/office/powerpoint/2010/main" val="2732165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On voit ici par exemple les mots prédominants pour chaque topic. On peut donner du sens à chacun exemple : le 5 fait penser à </a:t>
            </a:r>
            <a:r>
              <a:rPr lang="fr-FR" dirty="0" err="1"/>
              <a:t>Angular</a:t>
            </a:r>
            <a:r>
              <a:rPr lang="fr-FR" dirty="0"/>
              <a:t>, le 4 à .</a:t>
            </a:r>
            <a:r>
              <a:rPr lang="fr-FR"/>
              <a:t>Net Microsoft, le 0 à PHP</a:t>
            </a:r>
          </a:p>
        </p:txBody>
      </p:sp>
    </p:spTree>
    <p:extLst>
      <p:ext uri="{BB962C8B-B14F-4D97-AF65-F5344CB8AC3E}">
        <p14:creationId xmlns:p14="http://schemas.microsoft.com/office/powerpoint/2010/main" val="4050222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Voyons maintenant les approches supervisés.</a:t>
            </a:r>
          </a:p>
        </p:txBody>
      </p:sp>
    </p:spTree>
    <p:extLst>
      <p:ext uri="{BB962C8B-B14F-4D97-AF65-F5344CB8AC3E}">
        <p14:creationId xmlns:p14="http://schemas.microsoft.com/office/powerpoint/2010/main" val="196456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66747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Nous avons une particularité dans ce projet, c’est que nous ne devons pas prédire une valeur pour la variable cible mais plusieurs valeurs.</a:t>
            </a:r>
          </a:p>
          <a:p>
            <a:r>
              <a:rPr lang="fr-FR" dirty="0"/>
              <a:t>Chaque question peut être catégorisé par plusieurs tags.</a:t>
            </a:r>
          </a:p>
          <a:p>
            <a:r>
              <a:rPr lang="fr-FR" dirty="0"/>
              <a:t>On doit donc trouver un </a:t>
            </a:r>
            <a:r>
              <a:rPr lang="fr-FR" dirty="0" err="1"/>
              <a:t>mapping</a:t>
            </a:r>
            <a:r>
              <a:rPr lang="fr-FR" dirty="0"/>
              <a:t> en la matrice d’entrée X et un vecteur binaire Y. Nous sommes dans un cas de classification multi label.</a:t>
            </a:r>
          </a:p>
          <a:p>
            <a:endParaRPr lang="fr-FR" dirty="0"/>
          </a:p>
          <a:p>
            <a:r>
              <a:rPr lang="fr-FR" dirty="0"/>
              <a:t>Fort heureusement, la </a:t>
            </a:r>
            <a:r>
              <a:rPr lang="fr-FR" dirty="0" err="1"/>
              <a:t>lbrairie</a:t>
            </a:r>
            <a:r>
              <a:rPr lang="fr-FR" dirty="0"/>
              <a:t> </a:t>
            </a:r>
            <a:r>
              <a:rPr lang="fr-FR" dirty="0" err="1"/>
              <a:t>skit</a:t>
            </a:r>
            <a:r>
              <a:rPr lang="fr-FR" dirty="0"/>
              <a:t> </a:t>
            </a:r>
            <a:r>
              <a:rPr lang="fr-FR" dirty="0" err="1"/>
              <a:t>learn</a:t>
            </a:r>
            <a:r>
              <a:rPr lang="fr-FR" dirty="0"/>
              <a:t> implémente le multi-label. </a:t>
            </a:r>
          </a:p>
          <a:p>
            <a:r>
              <a:rPr lang="fr-FR" dirty="0"/>
              <a:t>Il faut dans un premier temps </a:t>
            </a:r>
            <a:r>
              <a:rPr lang="fr-FR" dirty="0" err="1"/>
              <a:t>binarisé</a:t>
            </a:r>
            <a:r>
              <a:rPr lang="fr-FR" dirty="0"/>
              <a:t> la variable cible, c’est ce que nous avons fait avec la classe </a:t>
            </a:r>
            <a:r>
              <a:rPr lang="fr-FR" dirty="0" err="1"/>
              <a:t>MultiLabelBinarizer</a:t>
            </a:r>
            <a:r>
              <a:rPr lang="fr-FR" dirty="0"/>
              <a:t>.</a:t>
            </a:r>
          </a:p>
          <a:p>
            <a:r>
              <a:rPr lang="fr-FR" dirty="0"/>
              <a:t>Il va créer une matrice avec en colonne chacun des tags et on indiquera par un 1 si le tag i décrit le document et 0 si non.</a:t>
            </a:r>
          </a:p>
          <a:p>
            <a:r>
              <a:rPr lang="fr-FR" dirty="0" err="1"/>
              <a:t>Sklearn</a:t>
            </a:r>
            <a:r>
              <a:rPr lang="fr-FR" dirty="0"/>
              <a:t> utilise la stratégie One VS REST pour le résultat finale. Elle va entrainer un classifier par classe (par tag) et les combinera pour le résultat final.</a:t>
            </a:r>
          </a:p>
        </p:txBody>
      </p:sp>
    </p:spTree>
    <p:extLst>
      <p:ext uri="{BB962C8B-B14F-4D97-AF65-F5344CB8AC3E}">
        <p14:creationId xmlns:p14="http://schemas.microsoft.com/office/powerpoint/2010/main" val="2849968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342900" indent="-342900">
              <a:buFont typeface="Arial" panose="020B0604020202020204" pitchFamily="34" charset="0"/>
              <a:buChar char="•"/>
            </a:pPr>
            <a:r>
              <a:rPr lang="fr-FR" dirty="0"/>
              <a:t>Le tableau ici affiche les algorithmes de classification que nous avons testés ainsi que les hyper-paramètres qui ont été </a:t>
            </a:r>
            <a:r>
              <a:rPr lang="fr-FR" dirty="0" err="1"/>
              <a:t>tuné</a:t>
            </a:r>
            <a:r>
              <a:rPr lang="fr-FR" dirty="0"/>
              <a:t> pour chacun.</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SVM : le principe est de séparer linéairement les données</a:t>
            </a:r>
          </a:p>
          <a:p>
            <a:pPr marL="342900" indent="-342900">
              <a:buFont typeface="Arial" panose="020B0604020202020204" pitchFamily="34" charset="0"/>
              <a:buChar char="•"/>
            </a:pPr>
            <a:r>
              <a:rPr lang="fr-FR" dirty="0"/>
              <a:t>Arbre de décision : se base sur un ensemble de critère qui servent à partitionner nos données</a:t>
            </a:r>
          </a:p>
          <a:p>
            <a:pPr marL="342900" indent="-342900">
              <a:buFont typeface="Arial" panose="020B0604020202020204" pitchFamily="34" charset="0"/>
              <a:buChar char="•"/>
            </a:pPr>
            <a:r>
              <a:rPr lang="fr-FR" dirty="0"/>
              <a:t>KNN : prend en compte les échantillons les plus proches pour définir la classe de notre observation</a:t>
            </a:r>
          </a:p>
          <a:p>
            <a:pPr marL="342900" indent="-342900">
              <a:buFont typeface="Arial" panose="020B0604020202020204" pitchFamily="34" charset="0"/>
              <a:buChar char="•"/>
            </a:pPr>
            <a:r>
              <a:rPr lang="fr-FR" dirty="0"/>
              <a:t>Forêt aléatoire, Gradient </a:t>
            </a:r>
            <a:r>
              <a:rPr lang="fr-FR" dirty="0" err="1"/>
              <a:t>Boosting</a:t>
            </a:r>
            <a:r>
              <a:rPr lang="fr-FR" dirty="0"/>
              <a:t> et </a:t>
            </a:r>
            <a:r>
              <a:rPr lang="fr-FR" dirty="0" err="1"/>
              <a:t>XGBoost</a:t>
            </a:r>
            <a:r>
              <a:rPr lang="fr-FR" dirty="0"/>
              <a:t> sont des méthodes ensembliste. </a:t>
            </a:r>
          </a:p>
          <a:p>
            <a:pPr marL="342900" indent="-342900">
              <a:buFont typeface="Arial" panose="020B0604020202020204" pitchFamily="34" charset="0"/>
              <a:buChar char="•"/>
            </a:pPr>
            <a:r>
              <a:rPr lang="fr-FR" dirty="0"/>
              <a:t>Gradient </a:t>
            </a:r>
            <a:r>
              <a:rPr lang="fr-FR" dirty="0" err="1"/>
              <a:t>Boosting</a:t>
            </a:r>
            <a:r>
              <a:rPr lang="fr-FR" dirty="0"/>
              <a:t> : arbre, ensembliste, n’est pas parallèle mais séquentiel. On regarde là où l’</a:t>
            </a:r>
            <a:r>
              <a:rPr lang="fr-FR" dirty="0" err="1"/>
              <a:t>algo</a:t>
            </a:r>
            <a:r>
              <a:rPr lang="fr-FR" dirty="0"/>
              <a:t> se plante, pour ensuite apprendre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Nous avons utilisé la recherche sur grille pour trouver les hyper paramètre donnant </a:t>
            </a:r>
            <a:r>
              <a:rPr lang="fr-FR" dirty="0" err="1"/>
              <a:t>ls</a:t>
            </a:r>
            <a:r>
              <a:rPr lang="fr-FR" dirty="0"/>
              <a:t> meilleurs </a:t>
            </a:r>
            <a:r>
              <a:rPr lang="fr-FR" dirty="0" err="1"/>
              <a:t>resultats</a:t>
            </a:r>
            <a:r>
              <a:rPr lang="fr-FR" dirty="0"/>
              <a:t>. En entrée nous avons utilisé la matrice TF-IDF (document / mots) et testé les transformation en </a:t>
            </a:r>
            <a:r>
              <a:rPr lang="fr-FR" dirty="0" err="1"/>
              <a:t>unigramme</a:t>
            </a:r>
            <a:r>
              <a:rPr lang="fr-FR" dirty="0"/>
              <a:t> et </a:t>
            </a:r>
            <a:r>
              <a:rPr lang="fr-FR" dirty="0" err="1"/>
              <a:t>bigramme</a:t>
            </a:r>
            <a:r>
              <a:rPr lang="fr-FR" dirty="0"/>
              <a:t>.</a:t>
            </a:r>
          </a:p>
          <a:p>
            <a:endParaRPr lang="fr-FR" dirty="0"/>
          </a:p>
        </p:txBody>
      </p:sp>
    </p:spTree>
    <p:extLst>
      <p:ext uri="{BB962C8B-B14F-4D97-AF65-F5344CB8AC3E}">
        <p14:creationId xmlns:p14="http://schemas.microsoft.com/office/powerpoint/2010/main" val="2398907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On a utilisé une recherche sur grille et une validation croisée pour optimiser nos algorithmes.</a:t>
            </a:r>
          </a:p>
          <a:p>
            <a:r>
              <a:rPr lang="fr-FR" dirty="0"/>
              <a:t>On a ensuite appliqué notre </a:t>
            </a:r>
            <a:r>
              <a:rPr lang="fr-FR" dirty="0" err="1"/>
              <a:t>algo</a:t>
            </a:r>
            <a:r>
              <a:rPr lang="fr-FR" dirty="0"/>
              <a:t> sur les données de validation et comparé les valeurs prédites au valeurs réels.</a:t>
            </a:r>
          </a:p>
        </p:txBody>
      </p:sp>
    </p:spTree>
    <p:extLst>
      <p:ext uri="{BB962C8B-B14F-4D97-AF65-F5344CB8AC3E}">
        <p14:creationId xmlns:p14="http://schemas.microsoft.com/office/powerpoint/2010/main" val="2081452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Les algorithmes donnent en sortie un matrice. </a:t>
            </a:r>
          </a:p>
          <a:p>
            <a:r>
              <a:rPr lang="fr-FR" dirty="0"/>
              <a:t>Chaque cellule donne la probabilité que le document i soit rattaché au tag j </a:t>
            </a:r>
          </a:p>
          <a:p>
            <a:r>
              <a:rPr lang="fr-FR" dirty="0"/>
              <a:t>Pour suggérer nos tags, on sélectionne donc les N tags ayant la meilleure valeur de probabilité.</a:t>
            </a:r>
          </a:p>
          <a:p>
            <a:endParaRPr lang="fr-FR" dirty="0"/>
          </a:p>
          <a:p>
            <a:r>
              <a:rPr lang="fr-FR" dirty="0"/>
              <a:t>Pour calculer le score, on compte le nb de tag correctement prédit sur le nombre total de tags réel.</a:t>
            </a:r>
          </a:p>
        </p:txBody>
      </p:sp>
    </p:spTree>
    <p:extLst>
      <p:ext uri="{BB962C8B-B14F-4D97-AF65-F5344CB8AC3E}">
        <p14:creationId xmlns:p14="http://schemas.microsoft.com/office/powerpoint/2010/main" val="1325668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Voyons maintenant les résultats obtenus</a:t>
            </a:r>
          </a:p>
        </p:txBody>
      </p:sp>
    </p:spTree>
    <p:extLst>
      <p:ext uri="{BB962C8B-B14F-4D97-AF65-F5344CB8AC3E}">
        <p14:creationId xmlns:p14="http://schemas.microsoft.com/office/powerpoint/2010/main" val="2169594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Les modèles supervisés donnent de meilleurs score que les topics </a:t>
            </a:r>
            <a:r>
              <a:rPr lang="fr-FR" dirty="0" err="1"/>
              <a:t>modeling</a:t>
            </a:r>
            <a:r>
              <a:rPr lang="fr-FR" dirty="0"/>
              <a:t>.</a:t>
            </a:r>
          </a:p>
          <a:p>
            <a:r>
              <a:rPr lang="fr-FR" dirty="0"/>
              <a:t>On a le meilleur score avec une modélisation à vecteur de support </a:t>
            </a:r>
            <a:r>
              <a:rPr lang="fr-FR" dirty="0" err="1"/>
              <a:t>optmisé</a:t>
            </a:r>
            <a:r>
              <a:rPr lang="fr-FR" dirty="0"/>
              <a:t> par une descente de gradient stochastique.</a:t>
            </a:r>
          </a:p>
          <a:p>
            <a:r>
              <a:rPr lang="fr-FR" dirty="0"/>
              <a:t>Il donne 55% des tags </a:t>
            </a:r>
            <a:r>
              <a:rPr lang="fr-FR" dirty="0" err="1"/>
              <a:t>correctmeent</a:t>
            </a:r>
            <a:r>
              <a:rPr lang="fr-FR" dirty="0"/>
              <a:t> prédit.</a:t>
            </a:r>
          </a:p>
          <a:p>
            <a:r>
              <a:rPr lang="fr-FR" dirty="0"/>
              <a:t>On remarque également que ce score augmente avec le nombre de tags à prédire.</a:t>
            </a:r>
          </a:p>
          <a:p>
            <a:r>
              <a:rPr lang="fr-FR" dirty="0"/>
              <a:t>Nous pensons que 7 est le nombre de tag maximum à suggérer. Au delà on risque de perde l’utilisateur plutôt que l’aider.</a:t>
            </a:r>
          </a:p>
        </p:txBody>
      </p:sp>
    </p:spTree>
    <p:extLst>
      <p:ext uri="{BB962C8B-B14F-4D97-AF65-F5344CB8AC3E}">
        <p14:creationId xmlns:p14="http://schemas.microsoft.com/office/powerpoint/2010/main" val="852394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Nous avons implémenté notre algorithme SGD sous forme d’interface WEB en utilisant le </a:t>
            </a:r>
            <a:r>
              <a:rPr lang="fr-FR" dirty="0" err="1"/>
              <a:t>framework</a:t>
            </a:r>
            <a:r>
              <a:rPr lang="fr-FR" dirty="0"/>
              <a:t> </a:t>
            </a:r>
            <a:r>
              <a:rPr lang="fr-FR" dirty="0" err="1"/>
              <a:t>Flask</a:t>
            </a:r>
            <a:r>
              <a:rPr lang="fr-FR" dirty="0"/>
              <a:t> de Python</a:t>
            </a:r>
          </a:p>
          <a:p>
            <a:r>
              <a:rPr lang="fr-FR" dirty="0"/>
              <a:t>L’utilisateur saisit son titre, et sa question et demande ensuite les tags suggérer pour son contenu.</a:t>
            </a:r>
          </a:p>
        </p:txBody>
      </p:sp>
    </p:spTree>
    <p:extLst>
      <p:ext uri="{BB962C8B-B14F-4D97-AF65-F5344CB8AC3E}">
        <p14:creationId xmlns:p14="http://schemas.microsoft.com/office/powerpoint/2010/main" val="176701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Pour répondre à notre problématique nous avons essayé différentes approches capable de suggérer des tags à partir de texte saisie par un utilisateur.</a:t>
            </a:r>
          </a:p>
          <a:p>
            <a:r>
              <a:rPr lang="fr-FR" dirty="0"/>
              <a:t>Nous avons </a:t>
            </a:r>
            <a:r>
              <a:rPr lang="fr-FR" dirty="0" err="1"/>
              <a:t>séléctionné</a:t>
            </a:r>
            <a:r>
              <a:rPr lang="fr-FR" dirty="0"/>
              <a:t> un algorithme d’apprentissage supervisé le SVM optimisé par un SGD qui a donné le meilleur </a:t>
            </a:r>
            <a:r>
              <a:rPr lang="fr-FR" dirty="0" err="1"/>
              <a:t>resultat</a:t>
            </a:r>
            <a:r>
              <a:rPr lang="fr-FR" dirty="0"/>
              <a:t>.</a:t>
            </a:r>
          </a:p>
          <a:p>
            <a:r>
              <a:rPr lang="fr-FR" dirty="0"/>
              <a:t>Le topic </a:t>
            </a:r>
            <a:r>
              <a:rPr lang="fr-FR" dirty="0" err="1"/>
              <a:t>modeling</a:t>
            </a:r>
            <a:r>
              <a:rPr lang="fr-FR" dirty="0"/>
              <a:t> n’a pas donné de très bon score mais il a permis d’avoir une meilleure visibilité des sujets et domaine traités par les questions.</a:t>
            </a:r>
          </a:p>
          <a:p>
            <a:r>
              <a:rPr lang="fr-FR" dirty="0"/>
              <a:t>Nous voyons quelques axes d’amélioration à notre </a:t>
            </a:r>
            <a:r>
              <a:rPr lang="fr-FR" dirty="0" err="1"/>
              <a:t>implémentaiton</a:t>
            </a:r>
            <a:r>
              <a:rPr lang="fr-FR" dirty="0"/>
              <a:t> :</a:t>
            </a:r>
          </a:p>
          <a:p>
            <a:r>
              <a:rPr lang="fr-FR" dirty="0"/>
              <a:t>La </a:t>
            </a:r>
            <a:r>
              <a:rPr lang="fr-FR" dirty="0" err="1"/>
              <a:t>premi!re</a:t>
            </a:r>
            <a:r>
              <a:rPr lang="fr-FR" dirty="0"/>
              <a:t>, il serait </a:t>
            </a:r>
            <a:r>
              <a:rPr lang="fr-FR" dirty="0" err="1"/>
              <a:t>judicueux</a:t>
            </a:r>
            <a:r>
              <a:rPr lang="fr-FR" dirty="0"/>
              <a:t> de tester le </a:t>
            </a:r>
            <a:r>
              <a:rPr lang="fr-FR" dirty="0" err="1"/>
              <a:t>word</a:t>
            </a:r>
            <a:r>
              <a:rPr lang="fr-FR" dirty="0"/>
              <a:t> </a:t>
            </a:r>
            <a:r>
              <a:rPr lang="fr-FR" dirty="0" err="1"/>
              <a:t>embedding</a:t>
            </a:r>
            <a:r>
              <a:rPr lang="fr-FR" dirty="0"/>
              <a:t> (plongement de mots en français) et les réseaux de neurones pour voir si on a de meilleurs </a:t>
            </a:r>
            <a:r>
              <a:rPr lang="fr-FR" dirty="0" err="1"/>
              <a:t>resultats</a:t>
            </a:r>
            <a:r>
              <a:rPr lang="fr-FR" dirty="0"/>
              <a:t>.</a:t>
            </a:r>
          </a:p>
          <a:p>
            <a:r>
              <a:rPr lang="fr-FR" dirty="0"/>
              <a:t>Nous pourrons aussi mieux exploiter l’</a:t>
            </a:r>
            <a:r>
              <a:rPr lang="fr-FR" dirty="0" err="1"/>
              <a:t>histirique</a:t>
            </a:r>
            <a:r>
              <a:rPr lang="fr-FR" dirty="0"/>
              <a:t> de l’</a:t>
            </a:r>
            <a:r>
              <a:rPr lang="fr-FR" dirty="0" err="1"/>
              <a:t>utilisateu</a:t>
            </a:r>
            <a:r>
              <a:rPr lang="fr-FR" dirty="0"/>
              <a:t>. Exemple un utilisateur qui pose beaucoup de question relatif à un tag particulier. Pour sa nouvelle question, on donnera plus de poids à ce tag.</a:t>
            </a:r>
          </a:p>
          <a:p>
            <a:r>
              <a:rPr lang="fr-FR" dirty="0"/>
              <a:t>Dans notre solution, nous ne proposons que des tags déjà utilisé dans le système. Nous ne sommes pas capable de prédire de nouveau tag et il sera intéressant de pouvoir le faire.</a:t>
            </a:r>
          </a:p>
        </p:txBody>
      </p:sp>
    </p:spTree>
    <p:extLst>
      <p:ext uri="{BB962C8B-B14F-4D97-AF65-F5344CB8AC3E}">
        <p14:creationId xmlns:p14="http://schemas.microsoft.com/office/powerpoint/2010/main" val="115019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Avant de présenter le travail réalisé, je vais juste refaire un rappel du contexte.</a:t>
            </a:r>
          </a:p>
          <a:p>
            <a:endParaRPr lang="fr-FR" dirty="0"/>
          </a:p>
          <a:p>
            <a:r>
              <a:rPr lang="fr-FR" dirty="0"/>
              <a:t>Ce projet concerne le site </a:t>
            </a:r>
            <a:r>
              <a:rPr lang="fr-FR" dirty="0" err="1"/>
              <a:t>Stack</a:t>
            </a:r>
            <a:r>
              <a:rPr lang="fr-FR" dirty="0"/>
              <a:t> </a:t>
            </a:r>
            <a:r>
              <a:rPr lang="fr-FR" dirty="0" err="1"/>
              <a:t>Overflow</a:t>
            </a:r>
            <a:r>
              <a:rPr lang="fr-FR" dirty="0"/>
              <a:t>.</a:t>
            </a:r>
          </a:p>
          <a:p>
            <a:r>
              <a:rPr lang="fr-FR" dirty="0"/>
              <a:t>C’est un site de question / réponse dans le domaine informatique.</a:t>
            </a:r>
          </a:p>
          <a:p>
            <a:r>
              <a:rPr lang="fr-FR" dirty="0"/>
              <a:t>Il est très connu et </a:t>
            </a:r>
            <a:r>
              <a:rPr lang="fr-FR" dirty="0" err="1"/>
              <a:t>particulèrement</a:t>
            </a:r>
            <a:r>
              <a:rPr lang="fr-FR" dirty="0"/>
              <a:t> utilisé par les développeurs. </a:t>
            </a:r>
          </a:p>
          <a:p>
            <a:endParaRPr lang="fr-FR" dirty="0"/>
          </a:p>
          <a:p>
            <a:r>
              <a:rPr lang="fr-FR" dirty="0"/>
              <a:t>Son principe est le suivant. Un utilisateur poste sa question à laquelle peuvent répondre les membres de la communautés.</a:t>
            </a:r>
          </a:p>
          <a:p>
            <a:r>
              <a:rPr lang="fr-FR" dirty="0"/>
              <a:t>Il intègre un système de notation permettant aux membres de noter à la fois la pertinence de la question mais aussi des </a:t>
            </a:r>
            <a:r>
              <a:rPr lang="fr-FR" dirty="0" err="1"/>
              <a:t>réponsess</a:t>
            </a:r>
            <a:r>
              <a:rPr lang="fr-FR" dirty="0"/>
              <a:t>.</a:t>
            </a:r>
          </a:p>
          <a:p>
            <a:r>
              <a:rPr lang="fr-FR" dirty="0"/>
              <a:t>Quand l’utilisateur poste sa question, il doit aussi indiquer des mots clés (appelés tags) pour catégoriser sa question. Ca permet de faciliter le classement et les recherches de sujets.</a:t>
            </a:r>
          </a:p>
          <a:p>
            <a:endParaRPr lang="fr-FR" dirty="0"/>
          </a:p>
          <a:p>
            <a:r>
              <a:rPr lang="fr-FR" dirty="0"/>
              <a:t>Notre objectif est d’aider les nouveaux utilisateurs du site. Pour cela nous proposons d’implémenter un système capable de leur suggérer automatiquement des tags quand il poste leur question.</a:t>
            </a:r>
          </a:p>
          <a:p>
            <a:endParaRPr lang="fr-FR" dirty="0"/>
          </a:p>
          <a:p>
            <a:r>
              <a:rPr lang="fr-FR" dirty="0"/>
              <a:t>Nous allons nous baser sur les techniques d’apprentissage machine pour mettre en place cet outil.</a:t>
            </a:r>
          </a:p>
          <a:p>
            <a:endParaRPr lang="fr-FR" dirty="0"/>
          </a:p>
          <a:p>
            <a:r>
              <a:rPr lang="fr-FR" dirty="0"/>
              <a:t>Nous commencerons d’abord par faire des traitement sur les données textuelles pour les rendre utilisables les algorithmes de machine </a:t>
            </a:r>
            <a:r>
              <a:rPr lang="fr-FR" dirty="0" err="1"/>
              <a:t>learning</a:t>
            </a:r>
            <a:r>
              <a:rPr lang="fr-FR" dirty="0"/>
              <a:t>.</a:t>
            </a:r>
          </a:p>
          <a:p>
            <a:r>
              <a:rPr lang="fr-FR" dirty="0"/>
              <a:t>Puis nous appliquerons et évaluons des modèles de prédictions de tags basés sur des approches supervisés et non supervisés.</a:t>
            </a:r>
          </a:p>
          <a:p>
            <a:r>
              <a:rPr lang="fr-FR" dirty="0"/>
              <a:t>Enfin nous sélectionnerons alors le modèle qui donnera les meilleurs résultats. Nous implémenterons alors une interface web de suggestion de tag à partir du contenu de la question de l’utilisateur.</a:t>
            </a:r>
          </a:p>
        </p:txBody>
      </p:sp>
    </p:spTree>
    <p:extLst>
      <p:ext uri="{BB962C8B-B14F-4D97-AF65-F5344CB8AC3E}">
        <p14:creationId xmlns:p14="http://schemas.microsoft.com/office/powerpoint/2010/main" val="577765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Commençons par la matière première : les données.</a:t>
            </a:r>
          </a:p>
        </p:txBody>
      </p:sp>
    </p:spTree>
    <p:extLst>
      <p:ext uri="{BB962C8B-B14F-4D97-AF65-F5344CB8AC3E}">
        <p14:creationId xmlns:p14="http://schemas.microsoft.com/office/powerpoint/2010/main" val="338316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Pour pouvoir appliquer les prédictions, il nous faut récupérer les questions des utilisateurs depuis le site de </a:t>
            </a:r>
            <a:r>
              <a:rPr lang="fr-FR" dirty="0" err="1"/>
              <a:t>Stack</a:t>
            </a:r>
            <a:r>
              <a:rPr lang="fr-FR" dirty="0"/>
              <a:t> </a:t>
            </a:r>
            <a:r>
              <a:rPr lang="fr-FR" dirty="0" err="1"/>
              <a:t>Overflow</a:t>
            </a:r>
            <a:r>
              <a:rPr lang="fr-FR" dirty="0"/>
              <a:t>.</a:t>
            </a:r>
          </a:p>
          <a:p>
            <a:r>
              <a:rPr lang="fr-FR" dirty="0"/>
              <a:t>Celui-ci fort heureusement fourni un outil permettant l’export de ces données. Il est basé sur des requêtes SQL.</a:t>
            </a:r>
          </a:p>
          <a:p>
            <a:endParaRPr lang="fr-FR" dirty="0"/>
          </a:p>
          <a:p>
            <a:r>
              <a:rPr lang="fr-FR" dirty="0"/>
              <a:t>Nous avons donc fait des requêtes pour récupérer ces questions (appelé POST chez </a:t>
            </a:r>
            <a:r>
              <a:rPr lang="fr-FR" dirty="0" err="1"/>
              <a:t>Stack</a:t>
            </a:r>
            <a:r>
              <a:rPr lang="fr-FR" dirty="0"/>
              <a:t> </a:t>
            </a:r>
            <a:r>
              <a:rPr lang="fr-FR" dirty="0" err="1"/>
              <a:t>Overflow</a:t>
            </a:r>
            <a:r>
              <a:rPr lang="fr-FR" dirty="0"/>
              <a:t>)</a:t>
            </a:r>
          </a:p>
          <a:p>
            <a:endParaRPr lang="fr-FR" dirty="0"/>
          </a:p>
          <a:p>
            <a:r>
              <a:rPr lang="fr-FR" dirty="0"/>
              <a:t>L’outil a des contraintes notamment une limite en terme de temps d’</a:t>
            </a:r>
            <a:r>
              <a:rPr lang="fr-FR" dirty="0" err="1"/>
              <a:t>execution</a:t>
            </a:r>
            <a:r>
              <a:rPr lang="fr-FR" dirty="0"/>
              <a:t>. Il n’est par exemple pas possible d’exporter l’ensemble des données en une seule requête.</a:t>
            </a:r>
          </a:p>
          <a:p>
            <a:endParaRPr lang="fr-FR" dirty="0"/>
          </a:p>
          <a:p>
            <a:pPr marL="342900" indent="-342900">
              <a:buFontTx/>
              <a:buChar char="-"/>
            </a:pPr>
            <a:r>
              <a:rPr lang="fr-FR" dirty="0"/>
              <a:t>Nous avons donc découper notre export en plusieurs requête pour avoir à chaque fois une partie des données.</a:t>
            </a:r>
          </a:p>
          <a:p>
            <a:pPr marL="342900" indent="-342900">
              <a:buFontTx/>
              <a:buChar char="-"/>
            </a:pPr>
            <a:r>
              <a:rPr lang="fr-FR" dirty="0"/>
              <a:t>Nous avons rajouté des filtres pour ne récupérer que les questions qui avaient une note &gt; 5 donc plutôt pertinente.</a:t>
            </a:r>
          </a:p>
          <a:p>
            <a:pPr marL="342900" indent="-342900">
              <a:buFontTx/>
              <a:buChar char="-"/>
            </a:pPr>
            <a:r>
              <a:rPr lang="fr-FR" dirty="0"/>
              <a:t>On a joué sur les ID pour ne pas avoir des données distinctes à chaque requêtes.</a:t>
            </a:r>
          </a:p>
          <a:p>
            <a:endParaRPr lang="fr-FR" dirty="0"/>
          </a:p>
          <a:p>
            <a:r>
              <a:rPr lang="fr-FR" dirty="0"/>
              <a:t>Les attributs de l’objet Question retenus pour répondre à notre objectifs sont : le titre, le corps de la question et la liste des tags associés. </a:t>
            </a:r>
          </a:p>
          <a:p>
            <a:r>
              <a:rPr lang="fr-FR" dirty="0"/>
              <a:t>Chaque question peut avoir entre 1 et 5 tags maximum.</a:t>
            </a:r>
          </a:p>
          <a:p>
            <a:r>
              <a:rPr lang="fr-FR" dirty="0"/>
              <a:t>Le corps de la question est au format HTML et peut également contenir des bouts de code servant à illustrer la question.</a:t>
            </a:r>
          </a:p>
        </p:txBody>
      </p:sp>
    </p:spTree>
    <p:extLst>
      <p:ext uri="{BB962C8B-B14F-4D97-AF65-F5344CB8AC3E}">
        <p14:creationId xmlns:p14="http://schemas.microsoft.com/office/powerpoint/2010/main" val="39667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Nous nous sommes limités à 64 000 questions au total. Nous avons jugé la volumétrie suffisante pour notre problème.</a:t>
            </a:r>
          </a:p>
          <a:p>
            <a:r>
              <a:rPr lang="fr-FR" dirty="0"/>
              <a:t>On voit ici le contenu de nos 5 premières questions.</a:t>
            </a:r>
          </a:p>
          <a:p>
            <a:r>
              <a:rPr lang="fr-FR" dirty="0"/>
              <a:t>Les 3 variables : titre, body et tags contiennent des données textuelles.</a:t>
            </a:r>
          </a:p>
          <a:p>
            <a:r>
              <a:rPr lang="fr-FR" dirty="0"/>
              <a:t>Notre base ne contient aucune valeur vide, ce qui est une bonne nouvelle et n’a donc pas nécessite de traitement particulier de remplacement / suppression.</a:t>
            </a:r>
          </a:p>
          <a:p>
            <a:r>
              <a:rPr lang="fr-FR" dirty="0"/>
              <a:t>Nb caractères moyens.</a:t>
            </a:r>
          </a:p>
          <a:p>
            <a:endParaRPr lang="fr-FR" dirty="0"/>
          </a:p>
        </p:txBody>
      </p:sp>
    </p:spTree>
    <p:extLst>
      <p:ext uri="{BB962C8B-B14F-4D97-AF65-F5344CB8AC3E}">
        <p14:creationId xmlns:p14="http://schemas.microsoft.com/office/powerpoint/2010/main" val="1823679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baseline="0" dirty="0"/>
              <a:t>Pour augmenter l’efficacité de nos modèles de machine </a:t>
            </a:r>
            <a:r>
              <a:rPr lang="fr-FR" baseline="0" dirty="0" err="1"/>
              <a:t>learning</a:t>
            </a:r>
            <a:r>
              <a:rPr lang="fr-FR" baseline="0" dirty="0"/>
              <a:t>, il nous faut dans un premier temps s’assurer de la qualité de nos données.</a:t>
            </a:r>
          </a:p>
          <a:p>
            <a:r>
              <a:rPr lang="fr-FR" baseline="0" dirty="0"/>
              <a:t>Les données textuelles sont très complexe à traiter. </a:t>
            </a:r>
          </a:p>
          <a:p>
            <a:r>
              <a:rPr lang="fr-FR" baseline="0" dirty="0"/>
              <a:t>Nous allons donc réaliser un certain nombre de </a:t>
            </a:r>
            <a:r>
              <a:rPr lang="fr-FR" baseline="0" dirty="0" err="1"/>
              <a:t>pré-traitement</a:t>
            </a:r>
            <a:r>
              <a:rPr lang="fr-FR" baseline="0" dirty="0"/>
              <a:t> sur nos données :</a:t>
            </a:r>
          </a:p>
          <a:p>
            <a:r>
              <a:rPr lang="fr-FR" baseline="0" dirty="0"/>
              <a:t>Notamment celui de les nettoyer d’</a:t>
            </a:r>
            <a:r>
              <a:rPr lang="fr-FR" baseline="0" dirty="0" err="1"/>
              <a:t>élèments</a:t>
            </a:r>
            <a:r>
              <a:rPr lang="fr-FR" baseline="0" dirty="0"/>
              <a:t> n’apportant pas réellement de valeur pour notre objectif de prédiction, mais également de normalisation du texte.</a:t>
            </a:r>
          </a:p>
          <a:p>
            <a:endParaRPr lang="fr-FR" baseline="0" dirty="0"/>
          </a:p>
          <a:p>
            <a:r>
              <a:rPr lang="fr-FR" baseline="0" dirty="0"/>
              <a:t>Pour réaliser ces tâches nous allons nous baser sur une librairies python très pratique appelé NLTK mais également sur les expressions régulières.</a:t>
            </a:r>
          </a:p>
          <a:p>
            <a:endParaRPr lang="fr-FR" baseline="0" dirty="0"/>
          </a:p>
          <a:p>
            <a:pPr marL="342900" indent="-342900">
              <a:buFontTx/>
              <a:buChar char="-"/>
            </a:pPr>
            <a:r>
              <a:rPr lang="fr-FR" baseline="0" dirty="0"/>
              <a:t>On commence par supprimer tous les tags HTML pour ne conserver que le contenu de nos questions.</a:t>
            </a:r>
          </a:p>
          <a:p>
            <a:pPr marL="342900" indent="-342900">
              <a:buFontTx/>
              <a:buChar char="-"/>
            </a:pPr>
            <a:r>
              <a:rPr lang="fr-FR" baseline="0" dirty="0"/>
              <a:t>Ensuite on supprime les accents et tous les caractères non ASCII</a:t>
            </a:r>
          </a:p>
          <a:p>
            <a:pPr marL="342900" indent="-342900">
              <a:buFontTx/>
              <a:buChar char="-"/>
            </a:pPr>
            <a:r>
              <a:rPr lang="fr-FR" baseline="0" dirty="0"/>
              <a:t>On ne garde que les caractères alphabétique (on supprime les chiffres, caractères spéciaux, …</a:t>
            </a:r>
          </a:p>
          <a:p>
            <a:pPr marL="342900" indent="-342900">
              <a:buFontTx/>
              <a:buChar char="-"/>
            </a:pPr>
            <a:r>
              <a:rPr lang="fr-FR" baseline="0" dirty="0"/>
              <a:t>On passe tous les mots en minuscule</a:t>
            </a:r>
          </a:p>
          <a:p>
            <a:pPr marL="342900" indent="-342900">
              <a:buFontTx/>
              <a:buChar char="-"/>
            </a:pPr>
            <a:r>
              <a:rPr lang="fr-FR" baseline="0" dirty="0"/>
              <a:t>On </a:t>
            </a:r>
            <a:r>
              <a:rPr lang="fr-FR" baseline="0" dirty="0" err="1"/>
              <a:t>tokenize</a:t>
            </a:r>
            <a:r>
              <a:rPr lang="fr-FR" baseline="0" dirty="0"/>
              <a:t> le texte, c’est à dire on découpe le texte en unité atomique (</a:t>
            </a:r>
            <a:r>
              <a:rPr lang="fr-FR" baseline="0" dirty="0" err="1"/>
              <a:t>token</a:t>
            </a:r>
            <a:r>
              <a:rPr lang="fr-FR" baseline="0" dirty="0"/>
              <a:t>)</a:t>
            </a:r>
          </a:p>
          <a:p>
            <a:pPr marL="342900" indent="-342900">
              <a:buFontTx/>
              <a:buChar char="-"/>
            </a:pPr>
            <a:r>
              <a:rPr lang="fr-FR" baseline="0" dirty="0"/>
              <a:t>On supprime les </a:t>
            </a:r>
            <a:r>
              <a:rPr lang="fr-FR" baseline="0" dirty="0" err="1"/>
              <a:t>stopswords</a:t>
            </a:r>
            <a:r>
              <a:rPr lang="fr-FR" baseline="0" dirty="0"/>
              <a:t>, c’est à dire les mots courants comme (le, la dans) pour ne garder que les mots qui vont être lié aux sujets de notre texte</a:t>
            </a:r>
          </a:p>
          <a:p>
            <a:pPr marL="342900" indent="-342900">
              <a:buFontTx/>
              <a:buChar char="-"/>
            </a:pPr>
            <a:r>
              <a:rPr lang="fr-FR" baseline="0" dirty="0"/>
              <a:t>Et enfin on applique le </a:t>
            </a:r>
            <a:r>
              <a:rPr lang="fr-FR" baseline="0" dirty="0" err="1"/>
              <a:t>stemming</a:t>
            </a:r>
            <a:r>
              <a:rPr lang="fr-FR" baseline="0" dirty="0"/>
              <a:t> (</a:t>
            </a:r>
            <a:r>
              <a:rPr lang="fr-FR" baseline="0" dirty="0" err="1"/>
              <a:t>racinisation</a:t>
            </a:r>
            <a:r>
              <a:rPr lang="fr-FR" baseline="0" dirty="0"/>
              <a:t>) =&gt; on supprime </a:t>
            </a:r>
            <a:r>
              <a:rPr lang="fr-FR" baseline="0" dirty="0" err="1"/>
              <a:t>prefixe</a:t>
            </a:r>
            <a:r>
              <a:rPr lang="fr-FR" baseline="0" dirty="0"/>
              <a:t> et suffixe pour ne garder que le radical du mot : </a:t>
            </a:r>
            <a:r>
              <a:rPr lang="fr-FR" baseline="0" dirty="0" err="1"/>
              <a:t>fishing</a:t>
            </a:r>
            <a:r>
              <a:rPr lang="fr-FR" baseline="0" dirty="0"/>
              <a:t>, et fixer vont donner la racine </a:t>
            </a:r>
            <a:r>
              <a:rPr lang="fr-FR" baseline="0" dirty="0" err="1"/>
              <a:t>fish</a:t>
            </a:r>
            <a:r>
              <a:rPr lang="fr-FR" baseline="0" dirty="0"/>
              <a:t>.</a:t>
            </a:r>
          </a:p>
          <a:p>
            <a:endParaRPr lang="fr-FR" baseline="0" dirty="0"/>
          </a:p>
        </p:txBody>
      </p:sp>
    </p:spTree>
    <p:extLst>
      <p:ext uri="{BB962C8B-B14F-4D97-AF65-F5344CB8AC3E}">
        <p14:creationId xmlns:p14="http://schemas.microsoft.com/office/powerpoint/2010/main" val="178442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2200" dirty="0">
                <a:latin typeface="Helvetica Neue"/>
                <a:ea typeface="Helvetica Neue"/>
                <a:cs typeface="Helvetica Neue"/>
                <a:sym typeface="Helvetica Neue"/>
              </a:rPr>
              <a:t>Pour la variable body nous avons fait un traitement particulier. Comme je le disais au début, le body peut contenir du code. On ne voulait pas appliquer tel quel le traitement précédent sur le code (notamment la partie </a:t>
            </a:r>
            <a:r>
              <a:rPr lang="fr-FR" sz="2200" dirty="0" err="1">
                <a:latin typeface="Helvetica Neue"/>
                <a:ea typeface="Helvetica Neue"/>
                <a:cs typeface="Helvetica Neue"/>
                <a:sym typeface="Helvetica Neue"/>
              </a:rPr>
              <a:t>stopwords</a:t>
            </a:r>
            <a:r>
              <a:rPr lang="fr-FR" sz="2200" dirty="0">
                <a:latin typeface="Helvetica Neue"/>
                <a:ea typeface="Helvetica Neue"/>
                <a:cs typeface="Helvetica Neue"/>
                <a:sym typeface="Helvetica Neue"/>
              </a:rPr>
              <a:t>, </a:t>
            </a:r>
            <a:r>
              <a:rPr lang="fr-FR" sz="2200" dirty="0" err="1">
                <a:latin typeface="Helvetica Neue"/>
                <a:ea typeface="Helvetica Neue"/>
                <a:cs typeface="Helvetica Neue"/>
                <a:sym typeface="Helvetica Neue"/>
              </a:rPr>
              <a:t>racinisation</a:t>
            </a:r>
            <a:r>
              <a:rPr lang="fr-FR" sz="2200" dirty="0">
                <a:latin typeface="Helvetica Neue"/>
                <a:ea typeface="Helvetica Neue"/>
                <a:cs typeface="Helvetica Neue"/>
                <a:sym typeface="Helvetica Neue"/>
              </a:rPr>
              <a:t>). Nous avons pensé qu’avoir des </a:t>
            </a:r>
            <a:r>
              <a:rPr lang="fr-FR" sz="2200" dirty="0" err="1">
                <a:latin typeface="Helvetica Neue"/>
                <a:ea typeface="Helvetica Neue"/>
                <a:cs typeface="Helvetica Neue"/>
                <a:sym typeface="Helvetica Neue"/>
              </a:rPr>
              <a:t>élèments</a:t>
            </a:r>
            <a:r>
              <a:rPr lang="fr-FR" sz="2200" dirty="0">
                <a:latin typeface="Helvetica Neue"/>
                <a:ea typeface="Helvetica Neue"/>
                <a:cs typeface="Helvetica Neue"/>
                <a:sym typeface="Helvetica Neue"/>
              </a:rPr>
              <a:t> du code dans l’apprentissage pourrait faciliter la recherche de tags.</a:t>
            </a:r>
          </a:p>
          <a:p>
            <a:r>
              <a:rPr lang="fr-FR" sz="2200" dirty="0">
                <a:latin typeface="Helvetica Neue"/>
                <a:ea typeface="Helvetica Neue"/>
                <a:cs typeface="Helvetica Neue"/>
                <a:sym typeface="Helvetica Neue"/>
              </a:rPr>
              <a:t>Nous avons donc séparer le code du reste de la question.</a:t>
            </a:r>
            <a:br>
              <a:rPr lang="fr-FR" sz="2200" dirty="0">
                <a:latin typeface="Helvetica Neue"/>
                <a:ea typeface="Helvetica Neue"/>
                <a:cs typeface="Helvetica Neue"/>
                <a:sym typeface="Helvetica Neue"/>
              </a:rPr>
            </a:br>
            <a:r>
              <a:rPr lang="fr-FR" sz="2200" dirty="0">
                <a:latin typeface="Helvetica Neue"/>
                <a:ea typeface="Helvetica Neue"/>
                <a:cs typeface="Helvetica Neue"/>
                <a:sym typeface="Helvetica Neue"/>
              </a:rPr>
              <a:t>Et pour le code, juste supprimer les caractères spéciaux, mis en </a:t>
            </a:r>
            <a:r>
              <a:rPr lang="fr-FR" sz="2200" dirty="0" err="1">
                <a:latin typeface="Helvetica Neue"/>
                <a:ea typeface="Helvetica Neue"/>
                <a:cs typeface="Helvetica Neue"/>
                <a:sym typeface="Helvetica Neue"/>
              </a:rPr>
              <a:t>miniuscule</a:t>
            </a:r>
            <a:r>
              <a:rPr lang="fr-FR" sz="2200" dirty="0">
                <a:latin typeface="Helvetica Neue"/>
                <a:ea typeface="Helvetica Neue"/>
                <a:cs typeface="Helvetica Neue"/>
                <a:sym typeface="Helvetica Neue"/>
              </a:rPr>
              <a:t> et </a:t>
            </a:r>
            <a:r>
              <a:rPr lang="fr-FR" sz="2200" dirty="0" err="1">
                <a:latin typeface="Helvetica Neue"/>
                <a:ea typeface="Helvetica Neue"/>
                <a:cs typeface="Helvetica Neue"/>
                <a:sym typeface="Helvetica Neue"/>
              </a:rPr>
              <a:t>tokeniser</a:t>
            </a:r>
            <a:r>
              <a:rPr lang="fr-FR" sz="2200" dirty="0">
                <a:latin typeface="Helvetica Neue"/>
                <a:ea typeface="Helvetica Neue"/>
                <a:cs typeface="Helvetica Neue"/>
                <a:sym typeface="Helvetica Neue"/>
              </a:rPr>
              <a:t> le code.</a:t>
            </a:r>
          </a:p>
          <a:p>
            <a:endParaRPr lang="fr-FR" sz="2200" dirty="0">
              <a:latin typeface="Helvetica Neue"/>
              <a:ea typeface="Helvetica Neue"/>
              <a:cs typeface="Helvetica Neue"/>
              <a:sym typeface="Helvetica Neue"/>
            </a:endParaRPr>
          </a:p>
          <a:p>
            <a:r>
              <a:rPr lang="fr-FR" sz="2200" dirty="0">
                <a:latin typeface="Helvetica Neue"/>
                <a:ea typeface="Helvetica Neue"/>
                <a:cs typeface="Helvetica Neue"/>
                <a:sym typeface="Helvetica Neue"/>
              </a:rPr>
              <a:t>Pour la partie tag, qui sont séparés par un &lt; et &gt;, nous avons récupéré les mots clés et mis dans une liste.</a:t>
            </a:r>
          </a:p>
          <a:p>
            <a:endParaRPr lang="fr-FR" sz="2200" dirty="0">
              <a:latin typeface="Helvetica Neue"/>
              <a:ea typeface="Helvetica Neue"/>
              <a:cs typeface="Helvetica Neue"/>
              <a:sym typeface="Helvetica Neue"/>
            </a:endParaRPr>
          </a:p>
          <a:p>
            <a:r>
              <a:rPr lang="fr-FR" sz="2200" dirty="0">
                <a:latin typeface="Helvetica Neue"/>
                <a:ea typeface="Helvetica Neue"/>
                <a:cs typeface="Helvetica Neue"/>
                <a:sym typeface="Helvetica Neue"/>
              </a:rPr>
              <a:t>On a ensuite fait l’analyse de nos données pour mieux les </a:t>
            </a:r>
            <a:r>
              <a:rPr lang="fr-FR" sz="2200" dirty="0" err="1">
                <a:latin typeface="Helvetica Neue"/>
                <a:ea typeface="Helvetica Neue"/>
                <a:cs typeface="Helvetica Neue"/>
                <a:sym typeface="Helvetica Neue"/>
              </a:rPr>
              <a:t>comprendres</a:t>
            </a:r>
            <a:r>
              <a:rPr lang="fr-FR" sz="2200" dirty="0">
                <a:latin typeface="Helvetica Neue"/>
                <a:ea typeface="Helvetica Neue"/>
                <a:cs typeface="Helvetica Neue"/>
                <a:sym typeface="Helvetica Neue"/>
              </a:rPr>
              <a:t> avant d’appliquer la modélisation. Je ne vais pas les détailler ici faute de temps mais je vous invite à les consulter au niveau du notebook. J’ai juste mis un graphique illustrant le nombre d’occurrences des 50 tags les plus fréquents. On peut voir que </a:t>
            </a:r>
            <a:r>
              <a:rPr lang="fr-FR" sz="2200" dirty="0" err="1">
                <a:latin typeface="Helvetica Neue"/>
                <a:ea typeface="Helvetica Neue"/>
                <a:cs typeface="Helvetica Neue"/>
                <a:sym typeface="Helvetica Neue"/>
              </a:rPr>
              <a:t>javascript</a:t>
            </a:r>
            <a:r>
              <a:rPr lang="fr-FR" sz="2200" dirty="0">
                <a:latin typeface="Helvetica Neue"/>
                <a:ea typeface="Helvetica Neue"/>
                <a:cs typeface="Helvetica Neue"/>
                <a:sym typeface="Helvetica Neue"/>
              </a:rPr>
              <a:t>, </a:t>
            </a:r>
            <a:r>
              <a:rPr lang="fr-FR" sz="2200" dirty="0" err="1">
                <a:latin typeface="Helvetica Neue"/>
                <a:ea typeface="Helvetica Neue"/>
                <a:cs typeface="Helvetica Neue"/>
                <a:sym typeface="Helvetica Neue"/>
              </a:rPr>
              <a:t>android</a:t>
            </a:r>
            <a:r>
              <a:rPr lang="fr-FR" sz="2200" dirty="0">
                <a:latin typeface="Helvetica Neue"/>
                <a:ea typeface="Helvetica Neue"/>
                <a:cs typeface="Helvetica Neue"/>
                <a:sym typeface="Helvetica Neue"/>
              </a:rPr>
              <a:t> et python font parti du top 3 !</a:t>
            </a:r>
          </a:p>
        </p:txBody>
      </p:sp>
    </p:spTree>
    <p:extLst>
      <p:ext uri="{BB962C8B-B14F-4D97-AF65-F5344CB8AC3E}">
        <p14:creationId xmlns:p14="http://schemas.microsoft.com/office/powerpoint/2010/main" val="11363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Une fois les données </a:t>
            </a:r>
            <a:r>
              <a:rPr lang="fr-FR" dirty="0" err="1"/>
              <a:t>pré-traités</a:t>
            </a:r>
            <a:r>
              <a:rPr lang="fr-FR" dirty="0"/>
              <a:t>, nous devons faire un certain nombre de transformation.</a:t>
            </a:r>
          </a:p>
        </p:txBody>
      </p:sp>
    </p:spTree>
    <p:extLst>
      <p:ext uri="{BB962C8B-B14F-4D97-AF65-F5344CB8AC3E}">
        <p14:creationId xmlns:p14="http://schemas.microsoft.com/office/powerpoint/2010/main" val="148406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re et sous-titre">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Texte du titre</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Texte niveau 1</a:t>
            </a:r>
          </a:p>
          <a:p>
            <a:pPr lvl="1"/>
            <a:r>
              <a:t>Texte niveau 2</a:t>
            </a:r>
          </a:p>
          <a:p>
            <a:pPr lvl="2"/>
            <a:r>
              <a:t>Texte niveau 3</a:t>
            </a:r>
          </a:p>
          <a:p>
            <a:pPr lvl="3"/>
            <a:r>
              <a:t>Texte niveau 4</a:t>
            </a:r>
          </a:p>
          <a:p>
            <a:pPr lvl="4"/>
            <a:r>
              <a:t>Texte niveau 5</a:t>
            </a:r>
          </a:p>
        </p:txBody>
      </p:sp>
      <p:sp>
        <p:nvSpPr>
          <p:cNvPr id="13" name="Shape 1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re - Centré">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Texte du titre</a:t>
            </a:r>
          </a:p>
        </p:txBody>
      </p:sp>
      <p:sp>
        <p:nvSpPr>
          <p:cNvPr id="31" name="Shape 31"/>
          <p:cNvSpPr>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58349756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uce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76" name="Shape 76"/>
          <p:cNvSpPr>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5894588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e">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Texte du titre</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Texte niveau 1</a:t>
            </a:r>
          </a:p>
          <a:p>
            <a:pPr lvl="1"/>
            <a:r>
              <a:t>Texte niveau 2</a:t>
            </a:r>
          </a:p>
          <a:p>
            <a:pPr lvl="2"/>
            <a:r>
              <a:t>Texte niveau 3</a:t>
            </a:r>
          </a:p>
          <a:p>
            <a:pPr lvl="3"/>
            <a:r>
              <a:t>Texte niveau 4</a:t>
            </a:r>
          </a:p>
          <a:p>
            <a:pPr lvl="4"/>
            <a:r>
              <a:t>Texte niveau 5</a:t>
            </a:r>
          </a:p>
        </p:txBody>
      </p:sp>
      <p:sp>
        <p:nvSpPr>
          <p:cNvPr id="23" name="Shape 2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e">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Texte du titre</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Texte niveau 1</a:t>
            </a:r>
          </a:p>
          <a:p>
            <a:pPr lvl="1"/>
            <a:r>
              <a:t>Texte niveau 2</a:t>
            </a:r>
          </a:p>
          <a:p>
            <a:pPr lvl="2"/>
            <a:r>
              <a:t>Texte niveau 3</a:t>
            </a:r>
          </a:p>
          <a:p>
            <a:pPr lvl="3"/>
            <a:r>
              <a:t>Texte niveau 4</a:t>
            </a:r>
          </a:p>
          <a:p>
            <a:pPr lvl="4"/>
            <a:r>
              <a:t>Texte niveau 5</a:t>
            </a:r>
          </a:p>
        </p:txBody>
      </p:sp>
      <p:sp>
        <p:nvSpPr>
          <p:cNvPr id="41" name="Shape 41"/>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56" name="Shape 56"/>
          <p:cNvSpPr>
            <a:spLocks noGrp="1"/>
          </p:cNvSpPr>
          <p:nvPr>
            <p:ph type="title"/>
          </p:nvPr>
        </p:nvSpPr>
        <p:spPr>
          <a:xfrm>
            <a:off x="1329872" y="756558"/>
            <a:ext cx="21365027" cy="1651000"/>
          </a:xfrm>
          <a:prstGeom prst="rect">
            <a:avLst/>
          </a:prstGeom>
        </p:spPr>
        <p:txBody>
          <a:bodyPr>
            <a:normAutofit/>
          </a:bodyPr>
          <a:lstStyle>
            <a:lvl1pPr algn="l">
              <a:defRPr sz="8000">
                <a:latin typeface="Helvetica" pitchFamily="2" charset="0"/>
              </a:defRPr>
            </a:lvl1pPr>
          </a:lstStyle>
          <a:p>
            <a:r>
              <a:rPr dirty="0"/>
              <a:t>Texte du titre</a:t>
            </a:r>
          </a:p>
        </p:txBody>
      </p:sp>
      <p:sp>
        <p:nvSpPr>
          <p:cNvPr id="57" name="Shape 57"/>
          <p:cNvSpPr>
            <a:spLocks noGrp="1"/>
          </p:cNvSpPr>
          <p:nvPr>
            <p:ph type="body" idx="1"/>
          </p:nvPr>
        </p:nvSpPr>
        <p:spPr>
          <a:xfrm>
            <a:off x="1689100" y="2603500"/>
            <a:ext cx="21005800" cy="9842500"/>
          </a:xfrm>
          <a:prstGeom prst="rect">
            <a:avLst/>
          </a:prstGeom>
        </p:spPr>
        <p:txBody>
          <a:bodyPr>
            <a:normAutofit/>
          </a:bodyPr>
          <a:lstStyle>
            <a:lvl1pPr marL="635000" indent="-635000">
              <a:spcBef>
                <a:spcPts val="3500"/>
              </a:spcBef>
              <a:buFont typeface="Wingdings" pitchFamily="2" charset="2"/>
              <a:buChar char="§"/>
              <a:defRPr sz="4800">
                <a:latin typeface="Helvetica" pitchFamily="2" charset="0"/>
                <a:ea typeface="Helvetica Neue" charset="0"/>
                <a:cs typeface="Helvetica Neue" charset="0"/>
              </a:defRPr>
            </a:lvl1pPr>
            <a:lvl2pPr marL="1270000" indent="-635000">
              <a:buFont typeface="Wingdings" charset="2"/>
              <a:buChar char="§"/>
              <a:defRPr/>
            </a:lvl2pPr>
            <a:lvl3pPr marL="1905000" indent="-635000">
              <a:spcBef>
                <a:spcPts val="600"/>
              </a:spcBef>
              <a:buFont typeface="Courier New" panose="02070309020205020404" pitchFamily="49" charset="0"/>
              <a:buChar char="o"/>
              <a:defRPr sz="4400">
                <a:latin typeface="Helvetica" pitchFamily="2" charset="0"/>
                <a:ea typeface="Helvetica Neue" charset="0"/>
                <a:cs typeface="Helvetica Neue" charset="0"/>
              </a:defRPr>
            </a:lvl3pPr>
            <a:lvl5pPr marL="3175000" indent="-635000">
              <a:spcBef>
                <a:spcPts val="600"/>
              </a:spcBef>
              <a:buFont typeface="Arial" panose="020B0604020202020204" pitchFamily="34" charset="0"/>
              <a:buChar char="•"/>
              <a:defRPr sz="4000">
                <a:latin typeface="Helvetica" pitchFamily="2" charset="0"/>
                <a:ea typeface="Helvetica Neue" charset="0"/>
                <a:cs typeface="Helvetica Neue" charset="0"/>
              </a:defRPr>
            </a:lvl5pPr>
            <a:lvl7pPr marL="4445000" indent="-635000">
              <a:spcBef>
                <a:spcPts val="600"/>
              </a:spcBef>
              <a:buFont typeface="Wingdings" pitchFamily="2" charset="2"/>
              <a:buChar char="§"/>
              <a:defRPr sz="4000">
                <a:latin typeface="Helvetica" pitchFamily="2" charset="0"/>
                <a:ea typeface="Helvetica Neue" charset="0"/>
                <a:cs typeface="Helvetica Neue" charset="0"/>
              </a:defRPr>
            </a:lvl7pPr>
            <a:lvl9pPr marL="5715000" indent="-635000">
              <a:spcBef>
                <a:spcPts val="600"/>
              </a:spcBef>
              <a:buFont typeface="Wingdings" pitchFamily="2" charset="2"/>
              <a:buChar char="§"/>
              <a:defRPr sz="4000">
                <a:latin typeface="Helvetica" pitchFamily="2" charset="0"/>
                <a:ea typeface="Helvetica Neue" charset="0"/>
                <a:cs typeface="Helvetica Neue" charset="0"/>
              </a:defRPr>
            </a:lvl9pPr>
          </a:lstStyle>
          <a:p>
            <a:r>
              <a:rPr dirty="0"/>
              <a:t>Texte niveau 1</a:t>
            </a:r>
          </a:p>
          <a:p>
            <a:pPr lvl="2"/>
            <a:r>
              <a:rPr dirty="0"/>
              <a:t>Texte niveau 2</a:t>
            </a:r>
          </a:p>
          <a:p>
            <a:pPr lvl="4"/>
            <a:r>
              <a:rPr dirty="0"/>
              <a:t>Texte niveau 3</a:t>
            </a:r>
          </a:p>
          <a:p>
            <a:pPr lvl="6"/>
            <a:r>
              <a:rPr dirty="0"/>
              <a:t>Texte niveau 4</a:t>
            </a:r>
          </a:p>
          <a:p>
            <a:pPr lvl="8"/>
            <a:r>
              <a:rPr dirty="0"/>
              <a:t>Texte niveau 5</a:t>
            </a:r>
          </a:p>
        </p:txBody>
      </p:sp>
      <p:sp>
        <p:nvSpPr>
          <p:cNvPr id="58" name="Shape 58"/>
          <p:cNvSpPr>
            <a:spLocks noGrp="1"/>
          </p:cNvSpPr>
          <p:nvPr>
            <p:ph type="sldNum" sz="quarter" idx="2"/>
          </p:nvPr>
        </p:nvSpPr>
        <p:spPr>
          <a:prstGeom prst="rect">
            <a:avLst/>
          </a:prstGeom>
        </p:spPr>
        <p:txBody>
          <a:bodyPr/>
          <a:lstStyle/>
          <a:p>
            <a:fld id="{86CB4B4D-7CA3-9044-876B-883B54F8677D}" type="slidenum">
              <a:t>‹N°›</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re, puces et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Texte du titre</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Texte niveau 1</a:t>
            </a:r>
          </a:p>
          <a:p>
            <a:pPr lvl="1"/>
            <a:r>
              <a:t>Texte niveau 2</a:t>
            </a:r>
          </a:p>
          <a:p>
            <a:pPr lvl="2"/>
            <a:r>
              <a:t>Texte niveau 3</a:t>
            </a:r>
          </a:p>
          <a:p>
            <a:pPr lvl="3"/>
            <a:r>
              <a:t>Texte niveau 4</a:t>
            </a:r>
          </a:p>
          <a:p>
            <a:pPr lvl="4"/>
            <a:r>
              <a:t>Texte niveau 5</a:t>
            </a:r>
          </a:p>
        </p:txBody>
      </p:sp>
      <p:sp>
        <p:nvSpPr>
          <p:cNvPr id="68" name="Shape 68"/>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 photos">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itation">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r>
              <a:t>-Gilles Allain</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 Saisissez une citation ici. » </a:t>
            </a:r>
          </a:p>
        </p:txBody>
      </p:sp>
      <p:sp>
        <p:nvSpPr>
          <p:cNvPr id="95" name="Shape 95"/>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Texte du titre</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Texte niveau 1</a:t>
            </a:r>
          </a:p>
          <a:p>
            <a:pPr lvl="1"/>
            <a:r>
              <a:rPr dirty="0"/>
              <a:t>Texte niveau 2</a:t>
            </a:r>
          </a:p>
          <a:p>
            <a:pPr lvl="2"/>
            <a:r>
              <a:rPr dirty="0"/>
              <a:t>Texte niveau 3</a:t>
            </a:r>
          </a:p>
          <a:p>
            <a:pPr lvl="3"/>
            <a:r>
              <a:rPr dirty="0"/>
              <a:t>Texte niveau 4</a:t>
            </a:r>
          </a:p>
          <a:p>
            <a:pPr lvl="4"/>
            <a:r>
              <a:rPr dirty="0"/>
              <a:t>Texte niveau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‹N°›</a:t>
            </a:fld>
            <a:endParaRPr dirty="0"/>
          </a:p>
        </p:txBody>
      </p:sp>
      <p:sp>
        <p:nvSpPr>
          <p:cNvPr id="5" name="Espace réservé du pied de page 4">
            <a:extLst>
              <a:ext uri="{FF2B5EF4-FFF2-40B4-BE49-F238E27FC236}">
                <a16:creationId xmlns:a16="http://schemas.microsoft.com/office/drawing/2014/main" id="{12D744F8-C406-BF4F-BB8D-E161AED153BA}"/>
              </a:ext>
            </a:extLst>
          </p:cNvPr>
          <p:cNvSpPr>
            <a:spLocks noGrp="1"/>
          </p:cNvSpPr>
          <p:nvPr>
            <p:ph type="ftr" sz="quarter" idx="3"/>
          </p:nvPr>
        </p:nvSpPr>
        <p:spPr>
          <a:xfrm>
            <a:off x="8077200" y="12712700"/>
            <a:ext cx="822960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uggesttags.herokuapp.co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body" sz="quarter" idx="1"/>
          </p:nvPr>
        </p:nvSpPr>
        <p:spPr>
          <a:xfrm>
            <a:off x="1244600" y="1998660"/>
            <a:ext cx="22174200" cy="10172699"/>
          </a:xfrm>
          <a:prstGeom prst="rect">
            <a:avLst/>
          </a:prstGeom>
        </p:spPr>
        <p:txBody>
          <a:bodyPr>
            <a:normAutofit lnSpcReduction="10000"/>
          </a:bodyPr>
          <a:lstStyle/>
          <a:p>
            <a:endParaRPr lang="fr-FR" sz="6600" b="1" dirty="0"/>
          </a:p>
          <a:p>
            <a:endParaRPr lang="fr-FR" sz="6600" b="1" dirty="0"/>
          </a:p>
          <a:p>
            <a:endParaRPr lang="fr-FR" sz="6600" b="1" dirty="0"/>
          </a:p>
          <a:p>
            <a:r>
              <a:rPr lang="fr-FR" sz="7200" b="1" cap="all" dirty="0">
                <a:latin typeface="Helvetica" pitchFamily="2" charset="0"/>
              </a:rPr>
              <a:t>CATEGORISEZ AUTOMATIQUEMENT DES QUESTIONS</a:t>
            </a:r>
            <a:endParaRPr lang="fr-FR" sz="7200" dirty="0">
              <a:latin typeface="Helvetica" pitchFamily="2" charset="0"/>
            </a:endParaRPr>
          </a:p>
          <a:p>
            <a:endParaRPr lang="fr-FR" sz="2800" dirty="0"/>
          </a:p>
          <a:p>
            <a:r>
              <a:rPr lang="fr-FR" sz="5400" b="1" dirty="0"/>
              <a:t>Projet 6</a:t>
            </a:r>
          </a:p>
          <a:p>
            <a:endParaRPr lang="fr-FR" sz="2800" dirty="0"/>
          </a:p>
          <a:p>
            <a:endParaRPr lang="fr-FR" sz="2800" dirty="0"/>
          </a:p>
          <a:p>
            <a:endParaRPr lang="fr-FR" sz="2800" dirty="0"/>
          </a:p>
          <a:p>
            <a:endParaRPr lang="fr-FR" sz="2800" dirty="0"/>
          </a:p>
          <a:p>
            <a:endParaRPr lang="fr-FR" sz="2800" dirty="0"/>
          </a:p>
          <a:p>
            <a:endParaRPr lang="fr-FR" sz="2800" dirty="0"/>
          </a:p>
          <a:p>
            <a:endParaRPr lang="fr-FR" sz="2800" dirty="0"/>
          </a:p>
          <a:p>
            <a:endParaRPr lang="fr-FR" sz="2800" dirty="0"/>
          </a:p>
          <a:p>
            <a:r>
              <a:rPr lang="fr-FR" sz="3200" dirty="0"/>
              <a:t>Azim Makboulhoussen</a:t>
            </a:r>
          </a:p>
          <a:p>
            <a:r>
              <a:rPr lang="fr-FR" sz="3200" dirty="0"/>
              <a:t>23 Mai 2018</a:t>
            </a:r>
            <a:endParaRPr sz="3200" dirty="0"/>
          </a:p>
        </p:txBody>
      </p:sp>
      <p:pic>
        <p:nvPicPr>
          <p:cNvPr id="8" name="Image 7">
            <a:extLst>
              <a:ext uri="{FF2B5EF4-FFF2-40B4-BE49-F238E27FC236}">
                <a16:creationId xmlns:a16="http://schemas.microsoft.com/office/drawing/2014/main" id="{A33E8769-EC1E-1744-A927-61C692F0D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9886" y="8196713"/>
            <a:ext cx="6008914" cy="3974646"/>
          </a:xfrm>
          <a:prstGeom prst="rect">
            <a:avLst/>
          </a:prstGeom>
        </p:spPr>
      </p:pic>
      <p:pic>
        <p:nvPicPr>
          <p:cNvPr id="11" name="Image 10">
            <a:extLst>
              <a:ext uri="{FF2B5EF4-FFF2-40B4-BE49-F238E27FC236}">
                <a16:creationId xmlns:a16="http://schemas.microsoft.com/office/drawing/2014/main" id="{2C97CAFD-A7C0-EF48-ADE4-BAE26F9BB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122359"/>
            <a:ext cx="7492220" cy="1795011"/>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Préparation pour modélisation</a:t>
            </a:r>
            <a:endParaRPr dirty="0"/>
          </a:p>
        </p:txBody>
      </p:sp>
      <p:sp>
        <p:nvSpPr>
          <p:cNvPr id="2" name="Espace réservé du numéro de diapositive 1">
            <a:extLst>
              <a:ext uri="{FF2B5EF4-FFF2-40B4-BE49-F238E27FC236}">
                <a16:creationId xmlns:a16="http://schemas.microsoft.com/office/drawing/2014/main" id="{A1FE8317-980D-0E4C-B6BD-8283EDF606C2}"/>
              </a:ext>
            </a:extLst>
          </p:cNvPr>
          <p:cNvSpPr>
            <a:spLocks noGrp="1"/>
          </p:cNvSpPr>
          <p:nvPr>
            <p:ph type="sldNum" sz="quarter" idx="2"/>
          </p:nvPr>
        </p:nvSpPr>
        <p:spPr/>
        <p:txBody>
          <a:bodyPr/>
          <a:lstStyle/>
          <a:p>
            <a:fld id="{86CB4B4D-7CA3-9044-876B-883B54F8677D}" type="slidenum">
              <a:rPr lang="fr-RE" smtClean="0"/>
              <a:t>10</a:t>
            </a:fld>
            <a:endParaRPr lang="fr-RE"/>
          </a:p>
        </p:txBody>
      </p:sp>
    </p:spTree>
    <p:extLst>
      <p:ext uri="{BB962C8B-B14F-4D97-AF65-F5344CB8AC3E}">
        <p14:creationId xmlns:p14="http://schemas.microsoft.com/office/powerpoint/2010/main" val="189261076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Transformation des données</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3070938" y="7665604"/>
            <a:ext cx="19296380"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
            </a:pPr>
            <a:r>
              <a:rPr lang="fr-FR" sz="4000" dirty="0"/>
              <a:t>Algorithmes d’apprentissage ne savent pas traiter du texte brut</a:t>
            </a:r>
          </a:p>
          <a:p>
            <a:pPr>
              <a:spcBef>
                <a:spcPts val="1200"/>
              </a:spcBef>
              <a:spcAft>
                <a:spcPts val="1200"/>
              </a:spcAft>
              <a:buSzTx/>
              <a:buFont typeface="Wingdings" pitchFamily="2" charset="2"/>
              <a:buChar char="§"/>
            </a:pPr>
            <a:r>
              <a:rPr lang="fr-FR" sz="4000" dirty="0"/>
              <a:t>Il faut traduire le texte en objet interprétable</a:t>
            </a:r>
          </a:p>
          <a:p>
            <a:pPr>
              <a:spcBef>
                <a:spcPts val="1200"/>
              </a:spcBef>
              <a:spcAft>
                <a:spcPts val="1200"/>
              </a:spcAft>
              <a:buSzTx/>
              <a:buFont typeface="Wingdings" pitchFamily="2" charset="2"/>
              <a:buChar char="§"/>
            </a:pPr>
            <a:r>
              <a:rPr lang="fr-FR" sz="4000" dirty="0"/>
              <a:t>Transformer des données textuelles en matrice</a:t>
            </a:r>
          </a:p>
          <a:p>
            <a:pPr>
              <a:spcBef>
                <a:spcPts val="1200"/>
              </a:spcBef>
              <a:spcAft>
                <a:spcPts val="1200"/>
              </a:spcAft>
              <a:buSzTx/>
              <a:buFont typeface="Wingdings" pitchFamily="2" charset="2"/>
              <a:buChar char="§"/>
            </a:pPr>
            <a:r>
              <a:rPr lang="fr-FR" sz="4000" dirty="0"/>
              <a:t>Stratégie de modélisation sur les données transformées</a:t>
            </a:r>
          </a:p>
          <a:p>
            <a:pPr>
              <a:spcBef>
                <a:spcPts val="1200"/>
              </a:spcBef>
              <a:spcAft>
                <a:spcPts val="1200"/>
              </a:spcAft>
              <a:buSzTx/>
              <a:buFont typeface="Wingdings" pitchFamily="2" charset="2"/>
              <a:buChar char="§"/>
            </a:pPr>
            <a:endParaRPr lang="fr-FR" sz="4000" dirty="0"/>
          </a:p>
        </p:txBody>
      </p:sp>
      <p:sp>
        <p:nvSpPr>
          <p:cNvPr id="3" name="Espace réservé du numéro de diapositive 2">
            <a:extLst>
              <a:ext uri="{FF2B5EF4-FFF2-40B4-BE49-F238E27FC236}">
                <a16:creationId xmlns:a16="http://schemas.microsoft.com/office/drawing/2014/main" id="{243B273B-E1D7-A941-88BF-27F9615BB494}"/>
              </a:ext>
            </a:extLst>
          </p:cNvPr>
          <p:cNvSpPr>
            <a:spLocks noGrp="1"/>
          </p:cNvSpPr>
          <p:nvPr>
            <p:ph type="sldNum" sz="quarter" idx="2"/>
          </p:nvPr>
        </p:nvSpPr>
        <p:spPr/>
        <p:txBody>
          <a:bodyPr/>
          <a:lstStyle/>
          <a:p>
            <a:fld id="{86CB4B4D-7CA3-9044-876B-883B54F8677D}" type="slidenum">
              <a:rPr lang="fr-RE" smtClean="0"/>
              <a:t>11</a:t>
            </a:fld>
            <a:endParaRPr lang="fr-RE" dirty="0"/>
          </a:p>
        </p:txBody>
      </p:sp>
      <p:pic>
        <p:nvPicPr>
          <p:cNvPr id="7" name="Image 6">
            <a:extLst>
              <a:ext uri="{FF2B5EF4-FFF2-40B4-BE49-F238E27FC236}">
                <a16:creationId xmlns:a16="http://schemas.microsoft.com/office/drawing/2014/main" id="{9BB3AB97-6946-B64F-BAC0-A211117EA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679" y="3533111"/>
            <a:ext cx="2782751" cy="2675722"/>
          </a:xfrm>
          <a:prstGeom prst="rect">
            <a:avLst/>
          </a:prstGeom>
        </p:spPr>
      </p:pic>
      <p:sp>
        <p:nvSpPr>
          <p:cNvPr id="8" name="Rectangle 7">
            <a:extLst>
              <a:ext uri="{FF2B5EF4-FFF2-40B4-BE49-F238E27FC236}">
                <a16:creationId xmlns:a16="http://schemas.microsoft.com/office/drawing/2014/main" id="{2305CB3A-434F-5A47-B766-19C870FCA0C9}"/>
              </a:ext>
            </a:extLst>
          </p:cNvPr>
          <p:cNvSpPr/>
          <p:nvPr/>
        </p:nvSpPr>
        <p:spPr>
          <a:xfrm>
            <a:off x="8795430" y="4578301"/>
            <a:ext cx="654346" cy="1200329"/>
          </a:xfrm>
          <a:prstGeom prst="rect">
            <a:avLst/>
          </a:prstGeom>
          <a:noFill/>
        </p:spPr>
        <p:txBody>
          <a:bodyPr wrap="none" lIns="91440" tIns="45720" rIns="91440" bIns="45720">
            <a:spAutoFit/>
          </a:bodyPr>
          <a:lstStyle/>
          <a:p>
            <a:pPr algn="ctr"/>
            <a:r>
              <a:rPr lang="fr-FR" sz="7200" b="1" dirty="0">
                <a:ln w="0"/>
                <a:solidFill>
                  <a:schemeClr val="tx1"/>
                </a:solidFill>
                <a:effectLst>
                  <a:outerShdw blurRad="38100" dist="19050" dir="2700000" algn="tl" rotWithShape="0">
                    <a:schemeClr val="dk1">
                      <a:alpha val="40000"/>
                    </a:schemeClr>
                  </a:outerShdw>
                </a:effectLst>
                <a:latin typeface="Roboto Black" panose="02000000000000000000" pitchFamily="2" charset="0"/>
                <a:ea typeface="Roboto Black" panose="02000000000000000000" pitchFamily="2" charset="0"/>
              </a:rPr>
              <a:t>?</a:t>
            </a:r>
            <a:endParaRPr lang="fr-FR" sz="7200" b="1" cap="none" spc="0" dirty="0">
              <a:ln w="0"/>
              <a:solidFill>
                <a:schemeClr val="tx1"/>
              </a:solidFill>
              <a:effectLst>
                <a:outerShdw blurRad="38100" dist="19050" dir="2700000" algn="tl" rotWithShape="0">
                  <a:schemeClr val="dk1">
                    <a:alpha val="40000"/>
                  </a:schemeClr>
                </a:outerShdw>
              </a:effectLst>
              <a:latin typeface="Roboto Black" panose="02000000000000000000" pitchFamily="2" charset="0"/>
              <a:ea typeface="Roboto Black" panose="02000000000000000000" pitchFamily="2" charset="0"/>
            </a:endParaRPr>
          </a:p>
        </p:txBody>
      </p:sp>
      <p:grpSp>
        <p:nvGrpSpPr>
          <p:cNvPr id="12" name="Groupe 11">
            <a:extLst>
              <a:ext uri="{FF2B5EF4-FFF2-40B4-BE49-F238E27FC236}">
                <a16:creationId xmlns:a16="http://schemas.microsoft.com/office/drawing/2014/main" id="{245DCCD7-5583-F642-BA4B-812F761DD254}"/>
              </a:ext>
            </a:extLst>
          </p:cNvPr>
          <p:cNvGrpSpPr/>
          <p:nvPr/>
        </p:nvGrpSpPr>
        <p:grpSpPr>
          <a:xfrm>
            <a:off x="2694686" y="3465774"/>
            <a:ext cx="2881086" cy="3601358"/>
            <a:chOff x="1279609" y="3286062"/>
            <a:chExt cx="2881086" cy="3601358"/>
          </a:xfrm>
        </p:grpSpPr>
        <p:pic>
          <p:nvPicPr>
            <p:cNvPr id="10" name="Image 9">
              <a:extLst>
                <a:ext uri="{FF2B5EF4-FFF2-40B4-BE49-F238E27FC236}">
                  <a16:creationId xmlns:a16="http://schemas.microsoft.com/office/drawing/2014/main" id="{8879CCE6-E4BF-C540-A087-40652E79A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9609" y="3286062"/>
              <a:ext cx="2881086" cy="3601358"/>
            </a:xfrm>
            <a:prstGeom prst="rect">
              <a:avLst/>
            </a:prstGeom>
          </p:spPr>
        </p:pic>
        <p:sp>
          <p:nvSpPr>
            <p:cNvPr id="11" name="ZoneTexte 10">
              <a:extLst>
                <a:ext uri="{FF2B5EF4-FFF2-40B4-BE49-F238E27FC236}">
                  <a16:creationId xmlns:a16="http://schemas.microsoft.com/office/drawing/2014/main" id="{2D0AB5A0-7B82-CA4F-A98F-C8F9E89C36C7}"/>
                </a:ext>
              </a:extLst>
            </p:cNvPr>
            <p:cNvSpPr txBox="1"/>
            <p:nvPr/>
          </p:nvSpPr>
          <p:spPr>
            <a:xfrm>
              <a:off x="2039706" y="4193405"/>
              <a:ext cx="122600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rPr>
                <a:t>Texte</a:t>
              </a:r>
            </a:p>
          </p:txBody>
        </p:sp>
      </p:grpSp>
      <p:grpSp>
        <p:nvGrpSpPr>
          <p:cNvPr id="14" name="Groupe 13">
            <a:extLst>
              <a:ext uri="{FF2B5EF4-FFF2-40B4-BE49-F238E27FC236}">
                <a16:creationId xmlns:a16="http://schemas.microsoft.com/office/drawing/2014/main" id="{2D50AB26-719A-7B46-B0D3-1AB7A2C2EAB3}"/>
              </a:ext>
            </a:extLst>
          </p:cNvPr>
          <p:cNvGrpSpPr/>
          <p:nvPr/>
        </p:nvGrpSpPr>
        <p:grpSpPr>
          <a:xfrm>
            <a:off x="11959031" y="3442984"/>
            <a:ext cx="2881086" cy="3601358"/>
            <a:chOff x="1279609" y="3286062"/>
            <a:chExt cx="2881086" cy="3601358"/>
          </a:xfrm>
        </p:grpSpPr>
        <p:pic>
          <p:nvPicPr>
            <p:cNvPr id="15" name="Image 14">
              <a:extLst>
                <a:ext uri="{FF2B5EF4-FFF2-40B4-BE49-F238E27FC236}">
                  <a16:creationId xmlns:a16="http://schemas.microsoft.com/office/drawing/2014/main" id="{64A1F633-A63A-7E43-9DDD-65D4A51BED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9609" y="3286062"/>
              <a:ext cx="2881086" cy="3601358"/>
            </a:xfrm>
            <a:prstGeom prst="rect">
              <a:avLst/>
            </a:prstGeom>
          </p:spPr>
        </p:pic>
        <p:sp>
          <p:nvSpPr>
            <p:cNvPr id="17" name="ZoneTexte 16">
              <a:extLst>
                <a:ext uri="{FF2B5EF4-FFF2-40B4-BE49-F238E27FC236}">
                  <a16:creationId xmlns:a16="http://schemas.microsoft.com/office/drawing/2014/main" id="{F052653F-1ED9-4B4F-8DC7-BCC694E9657E}"/>
                </a:ext>
              </a:extLst>
            </p:cNvPr>
            <p:cNvSpPr txBox="1"/>
            <p:nvPr/>
          </p:nvSpPr>
          <p:spPr>
            <a:xfrm>
              <a:off x="2039706" y="4193405"/>
              <a:ext cx="122600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rPr>
                <a:t>Texte</a:t>
              </a:r>
            </a:p>
          </p:txBody>
        </p:sp>
      </p:grpSp>
      <p:cxnSp>
        <p:nvCxnSpPr>
          <p:cNvPr id="18" name="Connecteur droit avec flèche 17">
            <a:extLst>
              <a:ext uri="{FF2B5EF4-FFF2-40B4-BE49-F238E27FC236}">
                <a16:creationId xmlns:a16="http://schemas.microsoft.com/office/drawing/2014/main" id="{B62E8208-CC5D-004C-B845-71074CE155DA}"/>
              </a:ext>
            </a:extLst>
          </p:cNvPr>
          <p:cNvCxnSpPr/>
          <p:nvPr/>
        </p:nvCxnSpPr>
        <p:spPr>
          <a:xfrm>
            <a:off x="5440888" y="5266453"/>
            <a:ext cx="894981"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1" name="Image 20">
            <a:extLst>
              <a:ext uri="{FF2B5EF4-FFF2-40B4-BE49-F238E27FC236}">
                <a16:creationId xmlns:a16="http://schemas.microsoft.com/office/drawing/2014/main" id="{98C30937-12A2-A847-B6A1-D8A7827958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29323" y="3973023"/>
            <a:ext cx="2586861" cy="2586861"/>
          </a:xfrm>
          <a:prstGeom prst="rect">
            <a:avLst/>
          </a:prstGeom>
        </p:spPr>
      </p:pic>
      <p:cxnSp>
        <p:nvCxnSpPr>
          <p:cNvPr id="22" name="Connecteur droit avec flèche 21">
            <a:extLst>
              <a:ext uri="{FF2B5EF4-FFF2-40B4-BE49-F238E27FC236}">
                <a16:creationId xmlns:a16="http://schemas.microsoft.com/office/drawing/2014/main" id="{FF43F6DB-A0CF-9840-BB9D-F39B7E6D21D4}"/>
              </a:ext>
            </a:extLst>
          </p:cNvPr>
          <p:cNvCxnSpPr/>
          <p:nvPr/>
        </p:nvCxnSpPr>
        <p:spPr>
          <a:xfrm>
            <a:off x="14840117" y="5257661"/>
            <a:ext cx="894981"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4" name="Image 23">
            <a:extLst>
              <a:ext uri="{FF2B5EF4-FFF2-40B4-BE49-F238E27FC236}">
                <a16:creationId xmlns:a16="http://schemas.microsoft.com/office/drawing/2014/main" id="{F02E7178-3D95-9A45-92E9-A974DBE2A2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45976" y="3717991"/>
            <a:ext cx="2509255" cy="2586861"/>
          </a:xfrm>
          <a:prstGeom prst="rect">
            <a:avLst/>
          </a:prstGeom>
        </p:spPr>
      </p:pic>
      <p:cxnSp>
        <p:nvCxnSpPr>
          <p:cNvPr id="25" name="Connecteur droit avec flèche 24">
            <a:extLst>
              <a:ext uri="{FF2B5EF4-FFF2-40B4-BE49-F238E27FC236}">
                <a16:creationId xmlns:a16="http://schemas.microsoft.com/office/drawing/2014/main" id="{F8F5D712-4122-6C41-9648-E4FE450E1312}"/>
              </a:ext>
            </a:extLst>
          </p:cNvPr>
          <p:cNvCxnSpPr/>
          <p:nvPr/>
        </p:nvCxnSpPr>
        <p:spPr>
          <a:xfrm>
            <a:off x="18450995" y="5313108"/>
            <a:ext cx="894981"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917336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Matrices de représentation du texte</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759706" y="8034089"/>
            <a:ext cx="22851887" cy="52154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a:spcBef>
                <a:spcPts val="1200"/>
              </a:spcBef>
              <a:spcAft>
                <a:spcPts val="1200"/>
              </a:spcAft>
              <a:buSzTx/>
              <a:buNone/>
            </a:pPr>
            <a:r>
              <a:rPr lang="fr-FR" sz="4000" b="1" dirty="0">
                <a:latin typeface="Helvetica" pitchFamily="2" charset="0"/>
              </a:rPr>
              <a:t>Bag Of </a:t>
            </a:r>
            <a:r>
              <a:rPr lang="fr-FR" sz="4000" b="1" dirty="0" err="1">
                <a:latin typeface="Helvetica" pitchFamily="2" charset="0"/>
              </a:rPr>
              <a:t>Words</a:t>
            </a:r>
            <a:r>
              <a:rPr lang="fr-FR" sz="4000" b="1" dirty="0">
                <a:latin typeface="Helvetica" pitchFamily="2" charset="0"/>
              </a:rPr>
              <a:t> :</a:t>
            </a:r>
          </a:p>
          <a:p>
            <a:pPr marL="1377950" lvl="1" indent="-742950">
              <a:spcBef>
                <a:spcPts val="1200"/>
              </a:spcBef>
              <a:spcAft>
                <a:spcPts val="1200"/>
              </a:spcAft>
              <a:buSzTx/>
              <a:buFont typeface="+mj-lt"/>
              <a:buAutoNum type="arabicPeriod"/>
            </a:pPr>
            <a:r>
              <a:rPr lang="fr-FR" sz="4000" dirty="0">
                <a:latin typeface="Helvetica" pitchFamily="2" charset="0"/>
              </a:rPr>
              <a:t>Détermination vocabulaire du corpus</a:t>
            </a:r>
          </a:p>
          <a:p>
            <a:pPr marL="1377950" lvl="1" indent="-742950">
              <a:spcBef>
                <a:spcPts val="1200"/>
              </a:spcBef>
              <a:spcAft>
                <a:spcPts val="1200"/>
              </a:spcAft>
              <a:buSzTx/>
              <a:buFont typeface="+mj-lt"/>
              <a:buAutoNum type="arabicPeriod"/>
            </a:pPr>
            <a:r>
              <a:rPr lang="fr-FR" sz="4000" dirty="0">
                <a:latin typeface="Helvetica" pitchFamily="2" charset="0"/>
              </a:rPr>
              <a:t>Vecteur de document : occurrence de chaque mot</a:t>
            </a:r>
          </a:p>
          <a:p>
            <a:pPr marL="1377950" lvl="1" indent="-742950">
              <a:spcBef>
                <a:spcPts val="1200"/>
              </a:spcBef>
              <a:spcAft>
                <a:spcPts val="1200"/>
              </a:spcAft>
              <a:buSzTx/>
              <a:buFont typeface="+mj-lt"/>
              <a:buAutoNum type="arabicPeriod"/>
            </a:pPr>
            <a:r>
              <a:rPr lang="fr-FR" sz="4000" dirty="0">
                <a:latin typeface="Helvetica" pitchFamily="2" charset="0"/>
              </a:rPr>
              <a:t>Matrice Documents / Mots</a:t>
            </a:r>
          </a:p>
          <a:p>
            <a:pPr marL="0" indent="0">
              <a:spcBef>
                <a:spcPts val="1200"/>
              </a:spcBef>
              <a:spcAft>
                <a:spcPts val="1200"/>
              </a:spcAft>
              <a:buSzTx/>
              <a:buNone/>
            </a:pPr>
            <a:r>
              <a:rPr lang="fr-FR" sz="4000" b="1" dirty="0">
                <a:latin typeface="Helvetica" pitchFamily="2" charset="0"/>
              </a:rPr>
              <a:t>N-Gramme :</a:t>
            </a:r>
          </a:p>
          <a:p>
            <a:pPr>
              <a:spcBef>
                <a:spcPts val="1200"/>
              </a:spcBef>
              <a:spcAft>
                <a:spcPts val="1200"/>
              </a:spcAft>
              <a:buSzTx/>
              <a:buFont typeface="Wingdings" pitchFamily="2" charset="2"/>
              <a:buChar char="§"/>
            </a:pPr>
            <a:r>
              <a:rPr lang="fr-FR" sz="4000" dirty="0">
                <a:latin typeface="Helvetica" pitchFamily="2" charset="0"/>
              </a:rPr>
              <a:t>Séquence de n mots dans le corpus</a:t>
            </a:r>
          </a:p>
          <a:p>
            <a:pPr>
              <a:spcBef>
                <a:spcPts val="1200"/>
              </a:spcBef>
              <a:spcAft>
                <a:spcPts val="1200"/>
              </a:spcAft>
              <a:buSzTx/>
              <a:buFont typeface="Wingdings" pitchFamily="2" charset="2"/>
              <a:buChar char="§"/>
            </a:pPr>
            <a:r>
              <a:rPr lang="fr-FR" sz="4000" dirty="0">
                <a:latin typeface="Helvetica" pitchFamily="2" charset="0"/>
              </a:rPr>
              <a:t>Bi-gramme : </a:t>
            </a:r>
            <a:r>
              <a:rPr lang="fr-FR" sz="2800" dirty="0">
                <a:latin typeface="Helvetica" pitchFamily="2" charset="0"/>
              </a:rPr>
              <a:t>le chat, change mange, mange la souris</a:t>
            </a:r>
          </a:p>
          <a:p>
            <a:pPr marL="0" indent="0">
              <a:spcBef>
                <a:spcPts val="1200"/>
              </a:spcBef>
              <a:spcAft>
                <a:spcPts val="1200"/>
              </a:spcAft>
              <a:buSzTx/>
              <a:buNone/>
            </a:pPr>
            <a:endParaRPr lang="fr-FR" sz="4000" dirty="0">
              <a:latin typeface="Helvetica" pitchFamily="2" charset="0"/>
            </a:endParaRPr>
          </a:p>
          <a:p>
            <a:pPr marL="0" indent="0">
              <a:spcBef>
                <a:spcPts val="1200"/>
              </a:spcBef>
              <a:spcAft>
                <a:spcPts val="1200"/>
              </a:spcAft>
              <a:buSzTx/>
              <a:buNone/>
            </a:pPr>
            <a:endParaRPr lang="fr-FR" sz="4000" dirty="0">
              <a:latin typeface="Helvetica" pitchFamily="2" charset="0"/>
            </a:endParaRPr>
          </a:p>
          <a:p>
            <a:pPr marL="635000" lvl="1" indent="0">
              <a:spcBef>
                <a:spcPts val="1200"/>
              </a:spcBef>
              <a:spcAft>
                <a:spcPts val="1200"/>
              </a:spcAft>
              <a:buSzTx/>
              <a:buNone/>
            </a:pPr>
            <a:r>
              <a:rPr lang="fr-FR" sz="4000" b="1" dirty="0">
                <a:latin typeface="Helvetica" pitchFamily="2" charset="0"/>
              </a:rPr>
              <a:t>TF-IDF :</a:t>
            </a:r>
            <a:r>
              <a:rPr lang="fr-FR" sz="4000" dirty="0">
                <a:latin typeface="Helvetica" pitchFamily="2" charset="0"/>
              </a:rPr>
              <a:t> </a:t>
            </a:r>
          </a:p>
          <a:p>
            <a:pPr lvl="1">
              <a:spcBef>
                <a:spcPts val="1200"/>
              </a:spcBef>
              <a:spcAft>
                <a:spcPts val="1200"/>
              </a:spcAft>
              <a:buSzTx/>
              <a:buFont typeface="Wingdings" pitchFamily="2" charset="2"/>
              <a:buChar char="§"/>
            </a:pPr>
            <a:r>
              <a:rPr lang="fr-FR" sz="4000" dirty="0">
                <a:latin typeface="Helvetica" pitchFamily="2" charset="0"/>
              </a:rPr>
              <a:t>Méthode de pondération pour évaluer l’importance d’un mot dans un document</a:t>
            </a:r>
          </a:p>
          <a:p>
            <a:pPr lvl="1">
              <a:spcBef>
                <a:spcPts val="1200"/>
              </a:spcBef>
              <a:spcAft>
                <a:spcPts val="1200"/>
              </a:spcAft>
              <a:buSzTx/>
              <a:buFont typeface="Wingdings" pitchFamily="2" charset="2"/>
              <a:buChar char="§"/>
            </a:pPr>
            <a:r>
              <a:rPr lang="fr-FR" sz="4000" dirty="0">
                <a:latin typeface="Helvetica" pitchFamily="2" charset="0"/>
              </a:rPr>
              <a:t>TF-IDF = TF x IDF</a:t>
            </a:r>
          </a:p>
          <a:p>
            <a:pPr lvl="1">
              <a:spcBef>
                <a:spcPts val="1200"/>
              </a:spcBef>
              <a:spcAft>
                <a:spcPts val="1200"/>
              </a:spcAft>
              <a:buSzTx/>
              <a:buFont typeface="Wingdings" pitchFamily="2" charset="2"/>
              <a:buChar char="§"/>
            </a:pPr>
            <a:r>
              <a:rPr lang="fr-FR" sz="3600" dirty="0">
                <a:latin typeface="Helvetica" pitchFamily="2" charset="0"/>
              </a:rPr>
              <a:t>TF : Fréquence d’un mot dans le document</a:t>
            </a:r>
          </a:p>
          <a:p>
            <a:pPr lvl="1">
              <a:spcBef>
                <a:spcPts val="1200"/>
              </a:spcBef>
              <a:spcAft>
                <a:spcPts val="1200"/>
              </a:spcAft>
              <a:buSzTx/>
              <a:buFont typeface="Wingdings" pitchFamily="2" charset="2"/>
              <a:buChar char="§"/>
            </a:pPr>
            <a:r>
              <a:rPr lang="fr-FR" sz="3600" dirty="0">
                <a:latin typeface="Helvetica" pitchFamily="2" charset="0"/>
              </a:rPr>
              <a:t>IDF : Fréquence inverse du document ( mesure de l'importance du terme dans l'ensemble du corpus)</a:t>
            </a:r>
          </a:p>
          <a:p>
            <a:pPr marL="0" indent="0">
              <a:spcBef>
                <a:spcPts val="1200"/>
              </a:spcBef>
              <a:spcAft>
                <a:spcPts val="1200"/>
              </a:spcAft>
              <a:buSzTx/>
              <a:buNone/>
            </a:pPr>
            <a:endParaRPr lang="fr-FR" sz="4000" dirty="0">
              <a:latin typeface="Helvetica" pitchFamily="2" charset="0"/>
            </a:endParaRPr>
          </a:p>
          <a:p>
            <a:pPr marL="1377950" lvl="1" indent="-742950">
              <a:spcBef>
                <a:spcPts val="1200"/>
              </a:spcBef>
              <a:spcAft>
                <a:spcPts val="1200"/>
              </a:spcAft>
              <a:buSzTx/>
              <a:buFont typeface="+mj-lt"/>
              <a:buAutoNum type="arabicPeriod"/>
            </a:pPr>
            <a:endParaRPr lang="fr-FR" sz="4000" dirty="0">
              <a:latin typeface="Helvetica" pitchFamily="2" charset="0"/>
            </a:endParaRPr>
          </a:p>
          <a:p>
            <a:pPr marL="1377950" lvl="1" indent="-742950">
              <a:spcBef>
                <a:spcPts val="1200"/>
              </a:spcBef>
              <a:spcAft>
                <a:spcPts val="1200"/>
              </a:spcAft>
              <a:buSzTx/>
              <a:buFont typeface="+mj-lt"/>
              <a:buAutoNum type="arabicPeriod"/>
            </a:pPr>
            <a:endParaRPr lang="fr-FR" sz="4000" dirty="0"/>
          </a:p>
        </p:txBody>
      </p:sp>
      <p:sp>
        <p:nvSpPr>
          <p:cNvPr id="3" name="Espace réservé du numéro de diapositive 2">
            <a:extLst>
              <a:ext uri="{FF2B5EF4-FFF2-40B4-BE49-F238E27FC236}">
                <a16:creationId xmlns:a16="http://schemas.microsoft.com/office/drawing/2014/main" id="{7988D2EB-F6FB-A04E-A256-F90E83390C0C}"/>
              </a:ext>
            </a:extLst>
          </p:cNvPr>
          <p:cNvSpPr>
            <a:spLocks noGrp="1"/>
          </p:cNvSpPr>
          <p:nvPr>
            <p:ph type="sldNum" sz="quarter" idx="2"/>
          </p:nvPr>
        </p:nvSpPr>
        <p:spPr/>
        <p:txBody>
          <a:bodyPr/>
          <a:lstStyle/>
          <a:p>
            <a:fld id="{86CB4B4D-7CA3-9044-876B-883B54F8677D}" type="slidenum">
              <a:rPr lang="fr-RE" smtClean="0"/>
              <a:t>12</a:t>
            </a:fld>
            <a:endParaRPr lang="fr-RE" dirty="0"/>
          </a:p>
        </p:txBody>
      </p:sp>
      <p:grpSp>
        <p:nvGrpSpPr>
          <p:cNvPr id="9" name="Groupe 8">
            <a:extLst>
              <a:ext uri="{FF2B5EF4-FFF2-40B4-BE49-F238E27FC236}">
                <a16:creationId xmlns:a16="http://schemas.microsoft.com/office/drawing/2014/main" id="{A5A94F62-C4A6-3B49-81C0-E8D5B2B3028C}"/>
              </a:ext>
            </a:extLst>
          </p:cNvPr>
          <p:cNvGrpSpPr/>
          <p:nvPr/>
        </p:nvGrpSpPr>
        <p:grpSpPr>
          <a:xfrm>
            <a:off x="5412015" y="3017183"/>
            <a:ext cx="1746685" cy="2151255"/>
            <a:chOff x="1279609" y="3286062"/>
            <a:chExt cx="2881086" cy="3601358"/>
          </a:xfrm>
        </p:grpSpPr>
        <p:pic>
          <p:nvPicPr>
            <p:cNvPr id="10" name="Image 9">
              <a:extLst>
                <a:ext uri="{FF2B5EF4-FFF2-40B4-BE49-F238E27FC236}">
                  <a16:creationId xmlns:a16="http://schemas.microsoft.com/office/drawing/2014/main" id="{C45D3CA6-491B-F44A-9922-846D41A37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09" y="3286062"/>
              <a:ext cx="2881086" cy="3601358"/>
            </a:xfrm>
            <a:prstGeom prst="rect">
              <a:avLst/>
            </a:prstGeom>
          </p:spPr>
        </p:pic>
        <p:sp>
          <p:nvSpPr>
            <p:cNvPr id="11" name="ZoneTexte 10">
              <a:extLst>
                <a:ext uri="{FF2B5EF4-FFF2-40B4-BE49-F238E27FC236}">
                  <a16:creationId xmlns:a16="http://schemas.microsoft.com/office/drawing/2014/main" id="{DD58D0A4-FEC7-9544-869C-FF307347D988}"/>
                </a:ext>
              </a:extLst>
            </p:cNvPr>
            <p:cNvSpPr txBox="1"/>
            <p:nvPr/>
          </p:nvSpPr>
          <p:spPr>
            <a:xfrm>
              <a:off x="2039706" y="4055096"/>
              <a:ext cx="1226009" cy="68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2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endParaRPr>
            </a:p>
          </p:txBody>
        </p:sp>
      </p:grpSp>
      <p:sp>
        <p:nvSpPr>
          <p:cNvPr id="4" name="ZoneTexte 3">
            <a:extLst>
              <a:ext uri="{FF2B5EF4-FFF2-40B4-BE49-F238E27FC236}">
                <a16:creationId xmlns:a16="http://schemas.microsoft.com/office/drawing/2014/main" id="{34065912-B0A0-BC4A-BE5A-4FE3DEB6DCAB}"/>
              </a:ext>
            </a:extLst>
          </p:cNvPr>
          <p:cNvSpPr txBox="1"/>
          <p:nvPr/>
        </p:nvSpPr>
        <p:spPr>
          <a:xfrm>
            <a:off x="5412015" y="2637592"/>
            <a:ext cx="167353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rPr>
              <a:t>TITLE + BODY</a:t>
            </a:r>
          </a:p>
        </p:txBody>
      </p:sp>
      <p:sp>
        <p:nvSpPr>
          <p:cNvPr id="5" name="Rectangle 4">
            <a:extLst>
              <a:ext uri="{FF2B5EF4-FFF2-40B4-BE49-F238E27FC236}">
                <a16:creationId xmlns:a16="http://schemas.microsoft.com/office/drawing/2014/main" id="{AF1BAC02-24FF-D74C-878A-BC3A1C252D30}"/>
              </a:ext>
            </a:extLst>
          </p:cNvPr>
          <p:cNvSpPr/>
          <p:nvPr/>
        </p:nvSpPr>
        <p:spPr>
          <a:xfrm>
            <a:off x="14198983" y="3209476"/>
            <a:ext cx="5029200" cy="2111362"/>
          </a:xfrm>
          <a:prstGeom prst="rect">
            <a:avLst/>
          </a:prstGeom>
          <a:solidFill>
            <a:schemeClr val="bg2">
              <a:lumMod val="2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7" name="Connecteur droit 6">
            <a:extLst>
              <a:ext uri="{FF2B5EF4-FFF2-40B4-BE49-F238E27FC236}">
                <a16:creationId xmlns:a16="http://schemas.microsoft.com/office/drawing/2014/main" id="{A0483139-2548-C04D-8730-8F5AED218FB6}"/>
              </a:ext>
            </a:extLst>
          </p:cNvPr>
          <p:cNvCxnSpPr>
            <a:cxnSpLocks/>
          </p:cNvCxnSpPr>
          <p:nvPr/>
        </p:nvCxnSpPr>
        <p:spPr>
          <a:xfrm>
            <a:off x="15015412" y="3209476"/>
            <a:ext cx="0" cy="2079872"/>
          </a:xfrm>
          <a:prstGeom prst="line">
            <a:avLst/>
          </a:prstGeom>
          <a:noFill/>
          <a:ln w="25400" cap="flat">
            <a:solidFill>
              <a:schemeClr val="bg1">
                <a:lumMod val="95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5" name="Connecteur droit 14">
            <a:extLst>
              <a:ext uri="{FF2B5EF4-FFF2-40B4-BE49-F238E27FC236}">
                <a16:creationId xmlns:a16="http://schemas.microsoft.com/office/drawing/2014/main" id="{829CDB7D-2F7F-ED4E-85F7-A6A910496650}"/>
              </a:ext>
            </a:extLst>
          </p:cNvPr>
          <p:cNvCxnSpPr>
            <a:cxnSpLocks/>
          </p:cNvCxnSpPr>
          <p:nvPr/>
        </p:nvCxnSpPr>
        <p:spPr>
          <a:xfrm>
            <a:off x="14198983" y="3657969"/>
            <a:ext cx="5026989" cy="0"/>
          </a:xfrm>
          <a:prstGeom prst="line">
            <a:avLst/>
          </a:prstGeom>
          <a:noFill/>
          <a:ln w="25400" cap="flat">
            <a:solidFill>
              <a:schemeClr val="bg1">
                <a:lumMod val="95000"/>
              </a:schemeClr>
            </a:solidFill>
            <a:prstDash val="solid"/>
            <a:miter lim="400000"/>
          </a:ln>
          <a:effectLst/>
          <a:sp3d/>
        </p:spPr>
        <p:style>
          <a:lnRef idx="0">
            <a:scrgbClr r="0" g="0" b="0"/>
          </a:lnRef>
          <a:fillRef idx="0">
            <a:scrgbClr r="0" g="0" b="0"/>
          </a:fillRef>
          <a:effectRef idx="0">
            <a:scrgbClr r="0" g="0" b="0"/>
          </a:effectRef>
          <a:fontRef idx="none"/>
        </p:style>
      </p:cxnSp>
      <p:sp>
        <p:nvSpPr>
          <p:cNvPr id="18" name="Rectangle 17">
            <a:extLst>
              <a:ext uri="{FF2B5EF4-FFF2-40B4-BE49-F238E27FC236}">
                <a16:creationId xmlns:a16="http://schemas.microsoft.com/office/drawing/2014/main" id="{A42A266F-C310-644B-9361-7553FCEE875D}"/>
              </a:ext>
            </a:extLst>
          </p:cNvPr>
          <p:cNvSpPr/>
          <p:nvPr/>
        </p:nvSpPr>
        <p:spPr>
          <a:xfrm>
            <a:off x="8941485" y="4039331"/>
            <a:ext cx="2841171" cy="471924"/>
          </a:xfrm>
          <a:prstGeom prst="rect">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mn-lt"/>
                <a:ea typeface="+mn-ea"/>
                <a:cs typeface="+mn-cs"/>
                <a:sym typeface="Helvetica Light"/>
              </a:rPr>
              <a:t>Vocabulaire</a:t>
            </a:r>
          </a:p>
        </p:txBody>
      </p:sp>
      <p:grpSp>
        <p:nvGrpSpPr>
          <p:cNvPr id="20" name="Groupe 19">
            <a:extLst>
              <a:ext uri="{FF2B5EF4-FFF2-40B4-BE49-F238E27FC236}">
                <a16:creationId xmlns:a16="http://schemas.microsoft.com/office/drawing/2014/main" id="{A5420BB9-A4FB-B14C-891D-51166D91E5A7}"/>
              </a:ext>
            </a:extLst>
          </p:cNvPr>
          <p:cNvGrpSpPr/>
          <p:nvPr/>
        </p:nvGrpSpPr>
        <p:grpSpPr>
          <a:xfrm>
            <a:off x="5564415" y="3169583"/>
            <a:ext cx="1746685" cy="2151255"/>
            <a:chOff x="1279609" y="3286062"/>
            <a:chExt cx="2881086" cy="3601358"/>
          </a:xfrm>
        </p:grpSpPr>
        <p:pic>
          <p:nvPicPr>
            <p:cNvPr id="21" name="Image 20">
              <a:extLst>
                <a:ext uri="{FF2B5EF4-FFF2-40B4-BE49-F238E27FC236}">
                  <a16:creationId xmlns:a16="http://schemas.microsoft.com/office/drawing/2014/main" id="{54417805-6248-514F-A23D-8CFCB0AC3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09" y="3286062"/>
              <a:ext cx="2881086" cy="3601358"/>
            </a:xfrm>
            <a:prstGeom prst="rect">
              <a:avLst/>
            </a:prstGeom>
          </p:spPr>
        </p:pic>
        <p:sp>
          <p:nvSpPr>
            <p:cNvPr id="22" name="ZoneTexte 21">
              <a:extLst>
                <a:ext uri="{FF2B5EF4-FFF2-40B4-BE49-F238E27FC236}">
                  <a16:creationId xmlns:a16="http://schemas.microsoft.com/office/drawing/2014/main" id="{34B2B35F-7117-664D-9060-91E97ECCF303}"/>
                </a:ext>
              </a:extLst>
            </p:cNvPr>
            <p:cNvSpPr txBox="1"/>
            <p:nvPr/>
          </p:nvSpPr>
          <p:spPr>
            <a:xfrm>
              <a:off x="2039706" y="4055096"/>
              <a:ext cx="1226009" cy="68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2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endParaRPr>
            </a:p>
          </p:txBody>
        </p:sp>
      </p:grpSp>
      <p:grpSp>
        <p:nvGrpSpPr>
          <p:cNvPr id="23" name="Groupe 22">
            <a:extLst>
              <a:ext uri="{FF2B5EF4-FFF2-40B4-BE49-F238E27FC236}">
                <a16:creationId xmlns:a16="http://schemas.microsoft.com/office/drawing/2014/main" id="{737F199C-ACCE-214C-A197-2DC4FBBF9A7A}"/>
              </a:ext>
            </a:extLst>
          </p:cNvPr>
          <p:cNvGrpSpPr/>
          <p:nvPr/>
        </p:nvGrpSpPr>
        <p:grpSpPr>
          <a:xfrm>
            <a:off x="5716815" y="3321983"/>
            <a:ext cx="1746685" cy="2151255"/>
            <a:chOff x="1279609" y="3286062"/>
            <a:chExt cx="2881086" cy="3601358"/>
          </a:xfrm>
        </p:grpSpPr>
        <p:pic>
          <p:nvPicPr>
            <p:cNvPr id="24" name="Image 23">
              <a:extLst>
                <a:ext uri="{FF2B5EF4-FFF2-40B4-BE49-F238E27FC236}">
                  <a16:creationId xmlns:a16="http://schemas.microsoft.com/office/drawing/2014/main" id="{CBE12FF5-E692-9A4D-AFD9-28B3CB9F7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09" y="3286062"/>
              <a:ext cx="2881086" cy="3601358"/>
            </a:xfrm>
            <a:prstGeom prst="rect">
              <a:avLst/>
            </a:prstGeom>
          </p:spPr>
        </p:pic>
        <p:sp>
          <p:nvSpPr>
            <p:cNvPr id="26" name="ZoneTexte 25">
              <a:extLst>
                <a:ext uri="{FF2B5EF4-FFF2-40B4-BE49-F238E27FC236}">
                  <a16:creationId xmlns:a16="http://schemas.microsoft.com/office/drawing/2014/main" id="{8C9D344A-2D86-3340-94E2-64DE0A5F93A5}"/>
                </a:ext>
              </a:extLst>
            </p:cNvPr>
            <p:cNvSpPr txBox="1"/>
            <p:nvPr/>
          </p:nvSpPr>
          <p:spPr>
            <a:xfrm>
              <a:off x="2039706" y="4055096"/>
              <a:ext cx="1226009" cy="68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2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endParaRPr>
            </a:p>
          </p:txBody>
        </p:sp>
      </p:grpSp>
      <p:cxnSp>
        <p:nvCxnSpPr>
          <p:cNvPr id="34" name="Connecteur droit avec flèche 33">
            <a:extLst>
              <a:ext uri="{FF2B5EF4-FFF2-40B4-BE49-F238E27FC236}">
                <a16:creationId xmlns:a16="http://schemas.microsoft.com/office/drawing/2014/main" id="{8CAC42CE-A048-134D-9666-45C6C682CF20}"/>
              </a:ext>
            </a:extLst>
          </p:cNvPr>
          <p:cNvCxnSpPr>
            <a:cxnSpLocks/>
          </p:cNvCxnSpPr>
          <p:nvPr/>
        </p:nvCxnSpPr>
        <p:spPr>
          <a:xfrm>
            <a:off x="7463500" y="4245210"/>
            <a:ext cx="1325585" cy="19947"/>
          </a:xfrm>
          <a:prstGeom prst="straightConnector1">
            <a:avLst/>
          </a:prstGeom>
          <a:noFill/>
          <a:ln w="25400" cap="flat">
            <a:solidFill>
              <a:schemeClr val="tx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Connecteur droit avec flèche 38">
            <a:extLst>
              <a:ext uri="{FF2B5EF4-FFF2-40B4-BE49-F238E27FC236}">
                <a16:creationId xmlns:a16="http://schemas.microsoft.com/office/drawing/2014/main" id="{4597B592-A07B-A342-A235-CB158A38D83A}"/>
              </a:ext>
            </a:extLst>
          </p:cNvPr>
          <p:cNvCxnSpPr>
            <a:cxnSpLocks/>
          </p:cNvCxnSpPr>
          <p:nvPr/>
        </p:nvCxnSpPr>
        <p:spPr>
          <a:xfrm>
            <a:off x="11937529" y="4265319"/>
            <a:ext cx="1325585" cy="19947"/>
          </a:xfrm>
          <a:prstGeom prst="straightConnector1">
            <a:avLst/>
          </a:prstGeom>
          <a:noFill/>
          <a:ln w="25400" cap="flat">
            <a:solidFill>
              <a:schemeClr val="tx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1" name="ZoneTexte 40">
            <a:extLst>
              <a:ext uri="{FF2B5EF4-FFF2-40B4-BE49-F238E27FC236}">
                <a16:creationId xmlns:a16="http://schemas.microsoft.com/office/drawing/2014/main" id="{C112C416-A9E9-C649-892E-61CF67B315A3}"/>
              </a:ext>
            </a:extLst>
          </p:cNvPr>
          <p:cNvSpPr txBox="1"/>
          <p:nvPr/>
        </p:nvSpPr>
        <p:spPr>
          <a:xfrm>
            <a:off x="14299699" y="2675997"/>
            <a:ext cx="94256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800" b="1" dirty="0">
                <a:latin typeface="Arial" panose="020B0604020202020204" pitchFamily="34" charset="0"/>
                <a:cs typeface="Arial" panose="020B0604020202020204" pitchFamily="34" charset="0"/>
              </a:rPr>
              <a:t>M</a:t>
            </a:r>
            <a:r>
              <a:rPr kumimoji="0" lang="fr-FR" sz="28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rPr>
              <a:t>ots</a:t>
            </a:r>
          </a:p>
        </p:txBody>
      </p:sp>
      <p:sp>
        <p:nvSpPr>
          <p:cNvPr id="42" name="ZoneTexte 41">
            <a:extLst>
              <a:ext uri="{FF2B5EF4-FFF2-40B4-BE49-F238E27FC236}">
                <a16:creationId xmlns:a16="http://schemas.microsoft.com/office/drawing/2014/main" id="{B78CF7C4-7F55-2A4B-9E89-96CAE519B608}"/>
              </a:ext>
            </a:extLst>
          </p:cNvPr>
          <p:cNvSpPr txBox="1"/>
          <p:nvPr/>
        </p:nvSpPr>
        <p:spPr>
          <a:xfrm rot="16200000">
            <a:off x="12615873" y="3986050"/>
            <a:ext cx="234979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800" b="1" dirty="0">
                <a:latin typeface="Arial" panose="020B0604020202020204" pitchFamily="34" charset="0"/>
                <a:cs typeface="Arial" panose="020B0604020202020204" pitchFamily="34" charset="0"/>
              </a:rPr>
              <a:t>Documents</a:t>
            </a:r>
            <a:endParaRPr kumimoji="0" lang="fr-FR" sz="28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endParaRPr>
          </a:p>
        </p:txBody>
      </p:sp>
    </p:spTree>
    <p:extLst>
      <p:ext uri="{BB962C8B-B14F-4D97-AF65-F5344CB8AC3E}">
        <p14:creationId xmlns:p14="http://schemas.microsoft.com/office/powerpoint/2010/main" val="7760409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55203-6F42-0E44-8C9B-B0CC38F816BE}"/>
              </a:ext>
            </a:extLst>
          </p:cNvPr>
          <p:cNvSpPr>
            <a:spLocks noGrp="1"/>
          </p:cNvSpPr>
          <p:nvPr>
            <p:ph type="title"/>
          </p:nvPr>
        </p:nvSpPr>
        <p:spPr/>
        <p:txBody>
          <a:bodyPr/>
          <a:lstStyle/>
          <a:p>
            <a:r>
              <a:rPr lang="fr-FR" dirty="0"/>
              <a:t>Notre démarche</a:t>
            </a:r>
          </a:p>
        </p:txBody>
      </p:sp>
      <p:sp>
        <p:nvSpPr>
          <p:cNvPr id="4" name="Espace réservé du texte 3">
            <a:extLst>
              <a:ext uri="{FF2B5EF4-FFF2-40B4-BE49-F238E27FC236}">
                <a16:creationId xmlns:a16="http://schemas.microsoft.com/office/drawing/2014/main" id="{AAE3E5C7-BEC4-824C-A46E-161C283F8779}"/>
              </a:ext>
            </a:extLst>
          </p:cNvPr>
          <p:cNvSpPr txBox="1">
            <a:spLocks/>
          </p:cNvSpPr>
          <p:nvPr/>
        </p:nvSpPr>
        <p:spPr>
          <a:xfrm>
            <a:off x="10384971" y="6764412"/>
            <a:ext cx="13999029" cy="62229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
            </a:pPr>
            <a:r>
              <a:rPr lang="fr-FR" sz="4000" dirty="0">
                <a:latin typeface="Helvetica" pitchFamily="2" charset="0"/>
              </a:rPr>
              <a:t>Recherche des tags les plus courants</a:t>
            </a:r>
          </a:p>
          <a:p>
            <a:pPr>
              <a:spcBef>
                <a:spcPts val="1200"/>
              </a:spcBef>
              <a:spcAft>
                <a:spcPts val="1200"/>
              </a:spcAft>
              <a:buSzTx/>
              <a:buFont typeface="Wingdings" pitchFamily="2" charset="2"/>
              <a:buChar char="§"/>
            </a:pPr>
            <a:r>
              <a:rPr lang="fr-FR" sz="4000" dirty="0">
                <a:latin typeface="Helvetica" pitchFamily="2" charset="0"/>
              </a:rPr>
              <a:t>Filtre des données sur ces tags :</a:t>
            </a:r>
          </a:p>
          <a:p>
            <a:pPr lvl="1">
              <a:spcBef>
                <a:spcPts val="1200"/>
              </a:spcBef>
              <a:spcAft>
                <a:spcPts val="1200"/>
              </a:spcAft>
              <a:buSzTx/>
              <a:buFont typeface="Arial" panose="020B0604020202020204" pitchFamily="34" charset="0"/>
              <a:buChar char="•"/>
            </a:pPr>
            <a:r>
              <a:rPr lang="fr-FR" sz="4000" dirty="0">
                <a:latin typeface="Helvetica" pitchFamily="2" charset="0"/>
              </a:rPr>
              <a:t>Réduction de la volumétrie</a:t>
            </a:r>
          </a:p>
          <a:p>
            <a:pPr lvl="1">
              <a:spcBef>
                <a:spcPts val="1200"/>
              </a:spcBef>
              <a:spcAft>
                <a:spcPts val="1200"/>
              </a:spcAft>
              <a:buSzTx/>
              <a:buFont typeface="Arial" panose="020B0604020202020204" pitchFamily="34" charset="0"/>
              <a:buChar char="•"/>
            </a:pPr>
            <a:r>
              <a:rPr lang="fr-FR" sz="4000" dirty="0">
                <a:latin typeface="Helvetica" pitchFamily="2" charset="0"/>
              </a:rPr>
              <a:t>Meilleur performance</a:t>
            </a:r>
          </a:p>
          <a:p>
            <a:pPr lvl="1">
              <a:spcBef>
                <a:spcPts val="1200"/>
              </a:spcBef>
              <a:spcAft>
                <a:spcPts val="1200"/>
              </a:spcAft>
              <a:buSzTx/>
              <a:buFont typeface="Arial" panose="020B0604020202020204" pitchFamily="34" charset="0"/>
              <a:buChar char="•"/>
            </a:pPr>
            <a:r>
              <a:rPr lang="fr-FR" sz="4000" dirty="0">
                <a:latin typeface="Helvetica" pitchFamily="2" charset="0"/>
              </a:rPr>
              <a:t>Prédiction plus pertinente</a:t>
            </a:r>
          </a:p>
          <a:p>
            <a:pPr>
              <a:spcBef>
                <a:spcPts val="1200"/>
              </a:spcBef>
              <a:spcAft>
                <a:spcPts val="1200"/>
              </a:spcAft>
              <a:buSzTx/>
              <a:buFont typeface="Arial" panose="020B0604020202020204" pitchFamily="34" charset="0"/>
              <a:buChar char="•"/>
            </a:pPr>
            <a:r>
              <a:rPr lang="fr-FR" sz="4000" dirty="0">
                <a:latin typeface="Helvetica" pitchFamily="2" charset="0"/>
              </a:rPr>
              <a:t>Données validation pas filtrés sur tags fréquents</a:t>
            </a:r>
          </a:p>
        </p:txBody>
      </p:sp>
      <p:sp>
        <p:nvSpPr>
          <p:cNvPr id="19" name="Rectangle 18">
            <a:extLst>
              <a:ext uri="{FF2B5EF4-FFF2-40B4-BE49-F238E27FC236}">
                <a16:creationId xmlns:a16="http://schemas.microsoft.com/office/drawing/2014/main" id="{32553300-3CA5-4E49-A936-AD62B4F30CA6}"/>
              </a:ext>
            </a:extLst>
          </p:cNvPr>
          <p:cNvSpPr/>
          <p:nvPr/>
        </p:nvSpPr>
        <p:spPr>
          <a:xfrm>
            <a:off x="11972427" y="3173360"/>
            <a:ext cx="4294909" cy="2095891"/>
          </a:xfrm>
          <a:prstGeom prst="rect">
            <a:avLst/>
          </a:prstGeom>
          <a:solidFill>
            <a:schemeClr val="tx2">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à exploiter</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0" name="Rectangle 19">
            <a:extLst>
              <a:ext uri="{FF2B5EF4-FFF2-40B4-BE49-F238E27FC236}">
                <a16:creationId xmlns:a16="http://schemas.microsoft.com/office/drawing/2014/main" id="{1B4C4A8F-0F73-6B42-BE80-7E9AE6397169}"/>
              </a:ext>
            </a:extLst>
          </p:cNvPr>
          <p:cNvSpPr/>
          <p:nvPr/>
        </p:nvSpPr>
        <p:spPr>
          <a:xfrm>
            <a:off x="18747484" y="2835850"/>
            <a:ext cx="4294909" cy="1385455"/>
          </a:xfrm>
          <a:prstGeom prst="rect">
            <a:avLst/>
          </a:prstGeom>
          <a:solidFill>
            <a:schemeClr val="accent5">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entrainement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1" name="Rectangle 20">
            <a:extLst>
              <a:ext uri="{FF2B5EF4-FFF2-40B4-BE49-F238E27FC236}">
                <a16:creationId xmlns:a16="http://schemas.microsoft.com/office/drawing/2014/main" id="{B4C781CB-FF10-1445-8135-EDAE5302A6D7}"/>
              </a:ext>
            </a:extLst>
          </p:cNvPr>
          <p:cNvSpPr/>
          <p:nvPr/>
        </p:nvSpPr>
        <p:spPr>
          <a:xfrm>
            <a:off x="18747484" y="4983881"/>
            <a:ext cx="4294909" cy="675019"/>
          </a:xfrm>
          <a:prstGeom prst="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de validation</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22" name="Connecteur en angle 21">
            <a:extLst>
              <a:ext uri="{FF2B5EF4-FFF2-40B4-BE49-F238E27FC236}">
                <a16:creationId xmlns:a16="http://schemas.microsoft.com/office/drawing/2014/main" id="{C2108337-32F9-1345-99AC-952B6331AFAB}"/>
              </a:ext>
            </a:extLst>
          </p:cNvPr>
          <p:cNvCxnSpPr>
            <a:cxnSpLocks/>
          </p:cNvCxnSpPr>
          <p:nvPr/>
        </p:nvCxnSpPr>
        <p:spPr>
          <a:xfrm>
            <a:off x="16267336" y="4447978"/>
            <a:ext cx="2480148" cy="873412"/>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Connecteur en angle 22">
            <a:extLst>
              <a:ext uri="{FF2B5EF4-FFF2-40B4-BE49-F238E27FC236}">
                <a16:creationId xmlns:a16="http://schemas.microsoft.com/office/drawing/2014/main" id="{70B418BD-3164-5846-AE59-9A24149CE599}"/>
              </a:ext>
            </a:extLst>
          </p:cNvPr>
          <p:cNvCxnSpPr>
            <a:cxnSpLocks/>
          </p:cNvCxnSpPr>
          <p:nvPr/>
        </p:nvCxnSpPr>
        <p:spPr>
          <a:xfrm flipV="1">
            <a:off x="16267336" y="3528577"/>
            <a:ext cx="2480148" cy="345787"/>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Espace réservé du texte 3">
            <a:extLst>
              <a:ext uri="{FF2B5EF4-FFF2-40B4-BE49-F238E27FC236}">
                <a16:creationId xmlns:a16="http://schemas.microsoft.com/office/drawing/2014/main" id="{DE4E8E3D-E17D-B048-9ECF-C8BC6A3C975F}"/>
              </a:ext>
            </a:extLst>
          </p:cNvPr>
          <p:cNvSpPr txBox="1">
            <a:spLocks/>
          </p:cNvSpPr>
          <p:nvPr/>
        </p:nvSpPr>
        <p:spPr>
          <a:xfrm>
            <a:off x="2780337" y="2478962"/>
            <a:ext cx="11112128" cy="30961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
            </a:pPr>
            <a:r>
              <a:rPr lang="fr-FR" sz="4000" dirty="0">
                <a:latin typeface="Helvetica" pitchFamily="2" charset="0"/>
              </a:rPr>
              <a:t>Découpage des données en jeu d’entrainement et de validation</a:t>
            </a:r>
          </a:p>
        </p:txBody>
      </p:sp>
      <p:sp>
        <p:nvSpPr>
          <p:cNvPr id="3" name="Espace réservé du numéro de diapositive 2">
            <a:extLst>
              <a:ext uri="{FF2B5EF4-FFF2-40B4-BE49-F238E27FC236}">
                <a16:creationId xmlns:a16="http://schemas.microsoft.com/office/drawing/2014/main" id="{807671D3-6AAD-3446-A5B2-7F703E6920CE}"/>
              </a:ext>
            </a:extLst>
          </p:cNvPr>
          <p:cNvSpPr>
            <a:spLocks noGrp="1"/>
          </p:cNvSpPr>
          <p:nvPr>
            <p:ph type="sldNum" sz="quarter" idx="2"/>
          </p:nvPr>
        </p:nvSpPr>
        <p:spPr/>
        <p:txBody>
          <a:bodyPr/>
          <a:lstStyle/>
          <a:p>
            <a:fld id="{86CB4B4D-7CA3-9044-876B-883B54F8677D}" type="slidenum">
              <a:rPr lang="fr-RE" smtClean="0"/>
              <a:t>13</a:t>
            </a:fld>
            <a:endParaRPr lang="fr-RE" dirty="0"/>
          </a:p>
        </p:txBody>
      </p:sp>
      <p:sp>
        <p:nvSpPr>
          <p:cNvPr id="5" name="Rectangle à coins arrondis 4">
            <a:extLst>
              <a:ext uri="{FF2B5EF4-FFF2-40B4-BE49-F238E27FC236}">
                <a16:creationId xmlns:a16="http://schemas.microsoft.com/office/drawing/2014/main" id="{76DC65AC-EE26-C346-AE08-ECD157D95EC8}"/>
              </a:ext>
            </a:extLst>
          </p:cNvPr>
          <p:cNvSpPr/>
          <p:nvPr/>
        </p:nvSpPr>
        <p:spPr>
          <a:xfrm>
            <a:off x="1062597" y="7333516"/>
            <a:ext cx="1555555" cy="419973"/>
          </a:xfrm>
          <a:prstGeom prst="round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24" name="Rectangle à coins arrondis 23">
            <a:extLst>
              <a:ext uri="{FF2B5EF4-FFF2-40B4-BE49-F238E27FC236}">
                <a16:creationId xmlns:a16="http://schemas.microsoft.com/office/drawing/2014/main" id="{EE5CA2A2-CC52-8F42-9B63-E17DC515CBBB}"/>
              </a:ext>
            </a:extLst>
          </p:cNvPr>
          <p:cNvSpPr/>
          <p:nvPr/>
        </p:nvSpPr>
        <p:spPr>
          <a:xfrm>
            <a:off x="2128295" y="7111210"/>
            <a:ext cx="1555555" cy="419973"/>
          </a:xfrm>
          <a:prstGeom prst="round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26" name="Rectangle à coins arrondis 25">
            <a:extLst>
              <a:ext uri="{FF2B5EF4-FFF2-40B4-BE49-F238E27FC236}">
                <a16:creationId xmlns:a16="http://schemas.microsoft.com/office/drawing/2014/main" id="{54EA46E4-4558-2E49-9C5A-6A326091DC23}"/>
              </a:ext>
            </a:extLst>
          </p:cNvPr>
          <p:cNvSpPr/>
          <p:nvPr/>
        </p:nvSpPr>
        <p:spPr>
          <a:xfrm>
            <a:off x="2808102" y="7589648"/>
            <a:ext cx="1555555" cy="419973"/>
          </a:xfrm>
          <a:prstGeom prst="roundRect">
            <a:avLst/>
          </a:prstGeom>
          <a:solidFill>
            <a:schemeClr val="accent5">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27" name="Rectangle à coins arrondis 26">
            <a:extLst>
              <a:ext uri="{FF2B5EF4-FFF2-40B4-BE49-F238E27FC236}">
                <a16:creationId xmlns:a16="http://schemas.microsoft.com/office/drawing/2014/main" id="{50DA5FDD-BC14-A84D-A9A0-400BFF0E5393}"/>
              </a:ext>
            </a:extLst>
          </p:cNvPr>
          <p:cNvSpPr/>
          <p:nvPr/>
        </p:nvSpPr>
        <p:spPr>
          <a:xfrm>
            <a:off x="2232358" y="7847781"/>
            <a:ext cx="1555555" cy="419973"/>
          </a:xfrm>
          <a:prstGeom prst="roundRect">
            <a:avLst/>
          </a:prstGeom>
          <a:solidFill>
            <a:schemeClr val="accent2">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28" name="Rectangle à coins arrondis 27">
            <a:extLst>
              <a:ext uri="{FF2B5EF4-FFF2-40B4-BE49-F238E27FC236}">
                <a16:creationId xmlns:a16="http://schemas.microsoft.com/office/drawing/2014/main" id="{784B4B0E-384D-E84F-A3D0-5F8FCAA6E51B}"/>
              </a:ext>
            </a:extLst>
          </p:cNvPr>
          <p:cNvSpPr/>
          <p:nvPr/>
        </p:nvSpPr>
        <p:spPr>
          <a:xfrm>
            <a:off x="3537639" y="7089933"/>
            <a:ext cx="1555555" cy="419973"/>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29" name="Rectangle à coins arrondis 28">
            <a:extLst>
              <a:ext uri="{FF2B5EF4-FFF2-40B4-BE49-F238E27FC236}">
                <a16:creationId xmlns:a16="http://schemas.microsoft.com/office/drawing/2014/main" id="{0BFAF576-3854-5C45-AFD1-134FD6ED307A}"/>
              </a:ext>
            </a:extLst>
          </p:cNvPr>
          <p:cNvSpPr/>
          <p:nvPr/>
        </p:nvSpPr>
        <p:spPr>
          <a:xfrm>
            <a:off x="4767723" y="7657386"/>
            <a:ext cx="1555555" cy="419973"/>
          </a:xfrm>
          <a:prstGeom prst="roundRect">
            <a:avLst/>
          </a:prstGeom>
          <a:solidFill>
            <a:schemeClr val="accent6">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30" name="Rectangle à coins arrondis 29">
            <a:extLst>
              <a:ext uri="{FF2B5EF4-FFF2-40B4-BE49-F238E27FC236}">
                <a16:creationId xmlns:a16="http://schemas.microsoft.com/office/drawing/2014/main" id="{35131AB5-EF94-FE4D-B9AF-BC678D14380A}"/>
              </a:ext>
            </a:extLst>
          </p:cNvPr>
          <p:cNvSpPr/>
          <p:nvPr/>
        </p:nvSpPr>
        <p:spPr>
          <a:xfrm>
            <a:off x="4767723" y="7060701"/>
            <a:ext cx="1555555" cy="419973"/>
          </a:xfrm>
          <a:prstGeom prst="round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31" name="Rectangle à coins arrondis 30">
            <a:extLst>
              <a:ext uri="{FF2B5EF4-FFF2-40B4-BE49-F238E27FC236}">
                <a16:creationId xmlns:a16="http://schemas.microsoft.com/office/drawing/2014/main" id="{C0B63208-29A3-E241-ACE0-D0039D762C9F}"/>
              </a:ext>
            </a:extLst>
          </p:cNvPr>
          <p:cNvSpPr/>
          <p:nvPr/>
        </p:nvSpPr>
        <p:spPr>
          <a:xfrm>
            <a:off x="3989945" y="6536881"/>
            <a:ext cx="1555555" cy="419973"/>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32" name="Rectangle à coins arrondis 31">
            <a:extLst>
              <a:ext uri="{FF2B5EF4-FFF2-40B4-BE49-F238E27FC236}">
                <a16:creationId xmlns:a16="http://schemas.microsoft.com/office/drawing/2014/main" id="{A0CB99EB-5D58-0F42-82B6-32CEF7A90927}"/>
              </a:ext>
            </a:extLst>
          </p:cNvPr>
          <p:cNvSpPr/>
          <p:nvPr/>
        </p:nvSpPr>
        <p:spPr>
          <a:xfrm>
            <a:off x="1675988" y="6748823"/>
            <a:ext cx="1555555" cy="419973"/>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33" name="Rectangle à coins arrondis 32">
            <a:extLst>
              <a:ext uri="{FF2B5EF4-FFF2-40B4-BE49-F238E27FC236}">
                <a16:creationId xmlns:a16="http://schemas.microsoft.com/office/drawing/2014/main" id="{653B84CB-47BE-984E-B1B5-BC765892A6A9}"/>
              </a:ext>
            </a:extLst>
          </p:cNvPr>
          <p:cNvSpPr/>
          <p:nvPr/>
        </p:nvSpPr>
        <p:spPr>
          <a:xfrm>
            <a:off x="3977863" y="7937606"/>
            <a:ext cx="1555555" cy="419973"/>
          </a:xfrm>
          <a:prstGeom prst="roundRect">
            <a:avLst/>
          </a:prstGeom>
          <a:solidFill>
            <a:schemeClr val="accent5">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34" name="Rectangle à coins arrondis 33">
            <a:extLst>
              <a:ext uri="{FF2B5EF4-FFF2-40B4-BE49-F238E27FC236}">
                <a16:creationId xmlns:a16="http://schemas.microsoft.com/office/drawing/2014/main" id="{09A372AE-BD21-6149-94B3-9974566CB76C}"/>
              </a:ext>
            </a:extLst>
          </p:cNvPr>
          <p:cNvSpPr/>
          <p:nvPr/>
        </p:nvSpPr>
        <p:spPr>
          <a:xfrm>
            <a:off x="1244008" y="9611552"/>
            <a:ext cx="1555555" cy="419973"/>
          </a:xfrm>
          <a:prstGeom prst="round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35" name="Rectangle à coins arrondis 34">
            <a:extLst>
              <a:ext uri="{FF2B5EF4-FFF2-40B4-BE49-F238E27FC236}">
                <a16:creationId xmlns:a16="http://schemas.microsoft.com/office/drawing/2014/main" id="{8EBC7436-E342-D140-BB95-662DB427679D}"/>
              </a:ext>
            </a:extLst>
          </p:cNvPr>
          <p:cNvSpPr/>
          <p:nvPr/>
        </p:nvSpPr>
        <p:spPr>
          <a:xfrm>
            <a:off x="3231543" y="9613579"/>
            <a:ext cx="1555555" cy="419973"/>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36" name="Rectangle à coins arrondis 35">
            <a:extLst>
              <a:ext uri="{FF2B5EF4-FFF2-40B4-BE49-F238E27FC236}">
                <a16:creationId xmlns:a16="http://schemas.microsoft.com/office/drawing/2014/main" id="{A9E0CF87-91C1-7949-94F1-BC84237ED341}"/>
              </a:ext>
            </a:extLst>
          </p:cNvPr>
          <p:cNvSpPr/>
          <p:nvPr/>
        </p:nvSpPr>
        <p:spPr>
          <a:xfrm>
            <a:off x="5219078" y="9604217"/>
            <a:ext cx="1555555" cy="419973"/>
          </a:xfrm>
          <a:prstGeom prst="roundRect">
            <a:avLst/>
          </a:prstGeom>
          <a:solidFill>
            <a:schemeClr val="accent5">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10" name="Flèche vers le bas 9">
            <a:extLst>
              <a:ext uri="{FF2B5EF4-FFF2-40B4-BE49-F238E27FC236}">
                <a16:creationId xmlns:a16="http://schemas.microsoft.com/office/drawing/2014/main" id="{A526393B-64E7-FE43-AD63-8E72BC8B744B}"/>
              </a:ext>
            </a:extLst>
          </p:cNvPr>
          <p:cNvSpPr/>
          <p:nvPr/>
        </p:nvSpPr>
        <p:spPr>
          <a:xfrm>
            <a:off x="3749164" y="8612656"/>
            <a:ext cx="306095" cy="751114"/>
          </a:xfrm>
          <a:prstGeom prst="downArrow">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Rectangle 36">
            <a:extLst>
              <a:ext uri="{FF2B5EF4-FFF2-40B4-BE49-F238E27FC236}">
                <a16:creationId xmlns:a16="http://schemas.microsoft.com/office/drawing/2014/main" id="{2176E666-A31C-B242-A317-FAFF3592298F}"/>
              </a:ext>
            </a:extLst>
          </p:cNvPr>
          <p:cNvSpPr/>
          <p:nvPr/>
        </p:nvSpPr>
        <p:spPr>
          <a:xfrm>
            <a:off x="2545746" y="11110437"/>
            <a:ext cx="6082715" cy="1385455"/>
          </a:xfrm>
          <a:prstGeom prst="rect">
            <a:avLst/>
          </a:prstGeom>
          <a:solidFill>
            <a:schemeClr val="accent5">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        Données</a:t>
            </a:r>
            <a:r>
              <a:rPr kumimoji="0" lang="fr-FR" sz="3200" b="0" i="0" u="none" strike="noStrike" cap="none" spc="0" normalizeH="0" dirty="0">
                <a:ln>
                  <a:noFill/>
                </a:ln>
                <a:solidFill>
                  <a:srgbClr val="FFFFFF"/>
                </a:solidFill>
                <a:effectLst/>
                <a:uFillTx/>
                <a:latin typeface="+mn-lt"/>
                <a:ea typeface="+mn-ea"/>
                <a:cs typeface="+mn-cs"/>
                <a:sym typeface="Helvetica Light"/>
              </a:rPr>
              <a:t> entrainement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8" name="Rectangle à coins arrondis 37">
            <a:extLst>
              <a:ext uri="{FF2B5EF4-FFF2-40B4-BE49-F238E27FC236}">
                <a16:creationId xmlns:a16="http://schemas.microsoft.com/office/drawing/2014/main" id="{4F114923-EC67-9944-B0B8-5F483FBFFEFF}"/>
              </a:ext>
            </a:extLst>
          </p:cNvPr>
          <p:cNvSpPr/>
          <p:nvPr/>
        </p:nvSpPr>
        <p:spPr>
          <a:xfrm>
            <a:off x="2107702" y="11163148"/>
            <a:ext cx="1555555" cy="419973"/>
          </a:xfrm>
          <a:prstGeom prst="round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39" name="Rectangle à coins arrondis 38">
            <a:extLst>
              <a:ext uri="{FF2B5EF4-FFF2-40B4-BE49-F238E27FC236}">
                <a16:creationId xmlns:a16="http://schemas.microsoft.com/office/drawing/2014/main" id="{C6F47AAF-7411-E44D-81A6-0B053022BB8C}"/>
              </a:ext>
            </a:extLst>
          </p:cNvPr>
          <p:cNvSpPr/>
          <p:nvPr/>
        </p:nvSpPr>
        <p:spPr>
          <a:xfrm>
            <a:off x="2122305" y="12142824"/>
            <a:ext cx="1555555" cy="419973"/>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sp>
        <p:nvSpPr>
          <p:cNvPr id="40" name="Rectangle à coins arrondis 39">
            <a:extLst>
              <a:ext uri="{FF2B5EF4-FFF2-40B4-BE49-F238E27FC236}">
                <a16:creationId xmlns:a16="http://schemas.microsoft.com/office/drawing/2014/main" id="{84705599-2391-4941-984F-2F068F4A3765}"/>
              </a:ext>
            </a:extLst>
          </p:cNvPr>
          <p:cNvSpPr/>
          <p:nvPr/>
        </p:nvSpPr>
        <p:spPr>
          <a:xfrm>
            <a:off x="2122305" y="11650026"/>
            <a:ext cx="1555555" cy="419973"/>
          </a:xfrm>
          <a:prstGeom prst="roundRect">
            <a:avLst/>
          </a:prstGeom>
          <a:solidFill>
            <a:schemeClr val="accent5">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Tag</a:t>
            </a:r>
          </a:p>
        </p:txBody>
      </p:sp>
      <p:pic>
        <p:nvPicPr>
          <p:cNvPr id="41" name="Image 40">
            <a:extLst>
              <a:ext uri="{FF2B5EF4-FFF2-40B4-BE49-F238E27FC236}">
                <a16:creationId xmlns:a16="http://schemas.microsoft.com/office/drawing/2014/main" id="{3B32CF73-6F97-5440-AA1F-75D431C66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211" y="10098696"/>
            <a:ext cx="974303" cy="994186"/>
          </a:xfrm>
          <a:prstGeom prst="rect">
            <a:avLst/>
          </a:prstGeom>
        </p:spPr>
      </p:pic>
    </p:spTree>
    <p:extLst>
      <p:ext uri="{BB962C8B-B14F-4D97-AF65-F5344CB8AC3E}">
        <p14:creationId xmlns:p14="http://schemas.microsoft.com/office/powerpoint/2010/main" val="29692525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Apprentissage non supervisé</a:t>
            </a:r>
            <a:endParaRPr dirty="0"/>
          </a:p>
        </p:txBody>
      </p:sp>
      <p:sp>
        <p:nvSpPr>
          <p:cNvPr id="2" name="Espace réservé du numéro de diapositive 1">
            <a:extLst>
              <a:ext uri="{FF2B5EF4-FFF2-40B4-BE49-F238E27FC236}">
                <a16:creationId xmlns:a16="http://schemas.microsoft.com/office/drawing/2014/main" id="{C7CB7196-FB7C-EE4B-A0BA-1DF3B8E7217C}"/>
              </a:ext>
            </a:extLst>
          </p:cNvPr>
          <p:cNvSpPr>
            <a:spLocks noGrp="1"/>
          </p:cNvSpPr>
          <p:nvPr>
            <p:ph type="sldNum" sz="quarter" idx="2"/>
          </p:nvPr>
        </p:nvSpPr>
        <p:spPr/>
        <p:txBody>
          <a:bodyPr/>
          <a:lstStyle/>
          <a:p>
            <a:fld id="{86CB4B4D-7CA3-9044-876B-883B54F8677D}" type="slidenum">
              <a:rPr lang="fr-RE" smtClean="0"/>
              <a:t>14</a:t>
            </a:fld>
            <a:endParaRPr lang="fr-RE"/>
          </a:p>
        </p:txBody>
      </p:sp>
    </p:spTree>
    <p:extLst>
      <p:ext uri="{BB962C8B-B14F-4D97-AF65-F5344CB8AC3E}">
        <p14:creationId xmlns:p14="http://schemas.microsoft.com/office/powerpoint/2010/main" val="332447285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Topic Modeling</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846211" y="8001000"/>
            <a:ext cx="22699589" cy="457199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
            </a:pPr>
            <a:r>
              <a:rPr lang="fr-FR" sz="4000" dirty="0"/>
              <a:t>Analyse statistique de texte</a:t>
            </a:r>
          </a:p>
          <a:p>
            <a:pPr>
              <a:spcBef>
                <a:spcPts val="1200"/>
              </a:spcBef>
              <a:spcAft>
                <a:spcPts val="1200"/>
              </a:spcAft>
              <a:buSzTx/>
              <a:buFont typeface="Wingdings" pitchFamily="2" charset="2"/>
              <a:buChar char="§"/>
            </a:pPr>
            <a:r>
              <a:rPr lang="fr-FR" sz="4000" dirty="0"/>
              <a:t>Apprentissage non supervisé pour découvrir des sujets latents dans le corpus</a:t>
            </a:r>
          </a:p>
          <a:p>
            <a:pPr>
              <a:spcBef>
                <a:spcPts val="1200"/>
              </a:spcBef>
              <a:spcAft>
                <a:spcPts val="1200"/>
              </a:spcAft>
              <a:buSzTx/>
              <a:buFont typeface="Wingdings" pitchFamily="2" charset="2"/>
              <a:buChar char="§"/>
            </a:pPr>
            <a:r>
              <a:rPr lang="fr-FR" sz="4000" dirty="0"/>
              <a:t>Permet d’assigner les sujets détectés à ces différents documents</a:t>
            </a:r>
          </a:p>
          <a:p>
            <a:pPr>
              <a:spcBef>
                <a:spcPts val="1200"/>
              </a:spcBef>
              <a:spcAft>
                <a:spcPts val="1200"/>
              </a:spcAft>
              <a:buSzTx/>
              <a:buFont typeface="Wingdings" pitchFamily="2" charset="2"/>
              <a:buChar char="§"/>
            </a:pPr>
            <a:r>
              <a:rPr lang="fr-FR" sz="4000" dirty="0"/>
              <a:t>Donne des informations sur la sémantique d’un document.</a:t>
            </a:r>
          </a:p>
          <a:p>
            <a:pPr>
              <a:spcBef>
                <a:spcPts val="1200"/>
              </a:spcBef>
              <a:spcAft>
                <a:spcPts val="1200"/>
              </a:spcAft>
              <a:buSzTx/>
              <a:buFont typeface="Wingdings" pitchFamily="2" charset="2"/>
              <a:buChar char="§"/>
            </a:pPr>
            <a:endParaRPr lang="fr-FR" sz="4000" dirty="0"/>
          </a:p>
        </p:txBody>
      </p:sp>
      <p:sp>
        <p:nvSpPr>
          <p:cNvPr id="3" name="Espace réservé du numéro de diapositive 2">
            <a:extLst>
              <a:ext uri="{FF2B5EF4-FFF2-40B4-BE49-F238E27FC236}">
                <a16:creationId xmlns:a16="http://schemas.microsoft.com/office/drawing/2014/main" id="{14C90C50-9750-2148-A573-01BCB8209928}"/>
              </a:ext>
            </a:extLst>
          </p:cNvPr>
          <p:cNvSpPr>
            <a:spLocks noGrp="1"/>
          </p:cNvSpPr>
          <p:nvPr>
            <p:ph type="sldNum" sz="quarter" idx="2"/>
          </p:nvPr>
        </p:nvSpPr>
        <p:spPr/>
        <p:txBody>
          <a:bodyPr/>
          <a:lstStyle/>
          <a:p>
            <a:fld id="{86CB4B4D-7CA3-9044-876B-883B54F8677D}" type="slidenum">
              <a:rPr lang="fr-RE" smtClean="0"/>
              <a:t>15</a:t>
            </a:fld>
            <a:endParaRPr lang="fr-RE" dirty="0"/>
          </a:p>
        </p:txBody>
      </p:sp>
      <p:sp>
        <p:nvSpPr>
          <p:cNvPr id="23" name="ZoneTexte 22">
            <a:extLst>
              <a:ext uri="{FF2B5EF4-FFF2-40B4-BE49-F238E27FC236}">
                <a16:creationId xmlns:a16="http://schemas.microsoft.com/office/drawing/2014/main" id="{66161CDA-7089-7D49-8A22-2B911634422B}"/>
              </a:ext>
            </a:extLst>
          </p:cNvPr>
          <p:cNvSpPr txBox="1"/>
          <p:nvPr/>
        </p:nvSpPr>
        <p:spPr>
          <a:xfrm>
            <a:off x="3289115" y="6381500"/>
            <a:ext cx="3105337" cy="461665"/>
          </a:xfrm>
          <a:prstGeom prst="rect">
            <a:avLst/>
          </a:prstGeom>
          <a:noFill/>
        </p:spPr>
        <p:txBody>
          <a:bodyPr wrap="none" rtlCol="0">
            <a:spAutoFit/>
          </a:bodyPr>
          <a:lstStyle/>
          <a:p>
            <a:r>
              <a:rPr lang="fr-FR" sz="2400" b="1" i="1" dirty="0">
                <a:latin typeface="Century Schoolbook" panose="02040604050505020304" pitchFamily="18" charset="0"/>
              </a:rPr>
              <a:t>Fréquence de mots</a:t>
            </a:r>
          </a:p>
        </p:txBody>
      </p:sp>
      <p:grpSp>
        <p:nvGrpSpPr>
          <p:cNvPr id="6" name="Groupe 5">
            <a:extLst>
              <a:ext uri="{FF2B5EF4-FFF2-40B4-BE49-F238E27FC236}">
                <a16:creationId xmlns:a16="http://schemas.microsoft.com/office/drawing/2014/main" id="{ED8BD771-3E64-A44A-BE14-FDA935A2A3F8}"/>
              </a:ext>
            </a:extLst>
          </p:cNvPr>
          <p:cNvGrpSpPr/>
          <p:nvPr/>
        </p:nvGrpSpPr>
        <p:grpSpPr>
          <a:xfrm>
            <a:off x="2573411" y="4956318"/>
            <a:ext cx="2024469" cy="1369181"/>
            <a:chOff x="846211" y="3941010"/>
            <a:chExt cx="2024469" cy="1369181"/>
          </a:xfrm>
        </p:grpSpPr>
        <p:sp>
          <p:nvSpPr>
            <p:cNvPr id="4" name="ZoneTexte 3">
              <a:extLst>
                <a:ext uri="{FF2B5EF4-FFF2-40B4-BE49-F238E27FC236}">
                  <a16:creationId xmlns:a16="http://schemas.microsoft.com/office/drawing/2014/main" id="{8E6E4E99-C583-6D4A-913B-F6C644E47F4F}"/>
                </a:ext>
              </a:extLst>
            </p:cNvPr>
            <p:cNvSpPr txBox="1"/>
            <p:nvPr/>
          </p:nvSpPr>
          <p:spPr>
            <a:xfrm>
              <a:off x="846211" y="3941010"/>
              <a:ext cx="2024469"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chemeClr val="accent5">
                      <a:lumMod val="75000"/>
                    </a:schemeClr>
                  </a:solidFill>
                  <a:effectLst/>
                  <a:uFillTx/>
                  <a:latin typeface="Arial" panose="020B0604020202020204" pitchFamily="34" charset="0"/>
                  <a:cs typeface="Arial" panose="020B0604020202020204" pitchFamily="34" charset="0"/>
                  <a:sym typeface="Helvetica Light"/>
                </a:rPr>
                <a:t>Topic #1</a:t>
              </a:r>
            </a:p>
          </p:txBody>
        </p:sp>
        <p:sp>
          <p:nvSpPr>
            <p:cNvPr id="5" name="ZoneTexte 4">
              <a:extLst>
                <a:ext uri="{FF2B5EF4-FFF2-40B4-BE49-F238E27FC236}">
                  <a16:creationId xmlns:a16="http://schemas.microsoft.com/office/drawing/2014/main" id="{60937BD0-BE1B-B94C-8FE9-4B64560E9DD0}"/>
                </a:ext>
              </a:extLst>
            </p:cNvPr>
            <p:cNvSpPr txBox="1"/>
            <p:nvPr/>
          </p:nvSpPr>
          <p:spPr>
            <a:xfrm>
              <a:off x="1409604" y="4376602"/>
              <a:ext cx="897682"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3" indent="0" algn="l"/>
              <a:r>
                <a:rPr lang="fr-FR" sz="1800" dirty="0">
                  <a:solidFill>
                    <a:schemeClr val="accent5">
                      <a:lumMod val="75000"/>
                    </a:schemeClr>
                  </a:solidFill>
                  <a:latin typeface="Arial" panose="020B0604020202020204" pitchFamily="34" charset="0"/>
                  <a:cs typeface="Arial" panose="020B0604020202020204" pitchFamily="34" charset="0"/>
                </a:rPr>
                <a:t>P : Mot </a:t>
              </a:r>
            </a:p>
            <a:p>
              <a:pPr lvl="3" indent="0" algn="l"/>
              <a:r>
                <a:rPr lang="fr-FR" sz="1800" dirty="0">
                  <a:solidFill>
                    <a:schemeClr val="accent5">
                      <a:lumMod val="75000"/>
                    </a:schemeClr>
                  </a:solidFill>
                  <a:latin typeface="Arial" panose="020B0604020202020204" pitchFamily="34" charset="0"/>
                  <a:cs typeface="Arial" panose="020B0604020202020204" pitchFamily="34" charset="0"/>
                </a:rPr>
                <a:t>P : Mot</a:t>
              </a:r>
              <a:endParaRPr lang="fr-FR" dirty="0">
                <a:solidFill>
                  <a:schemeClr val="accent5">
                    <a:lumMod val="75000"/>
                  </a:schemeClr>
                </a:solidFill>
              </a:endParaRPr>
            </a:p>
            <a:p>
              <a:pPr lvl="3" indent="0" algn="l"/>
              <a:r>
                <a:rPr lang="fr-FR" sz="1800" dirty="0">
                  <a:solidFill>
                    <a:schemeClr val="accent5">
                      <a:lumMod val="75000"/>
                    </a:schemeClr>
                  </a:solidFill>
                  <a:latin typeface="Arial" panose="020B0604020202020204" pitchFamily="34" charset="0"/>
                  <a:cs typeface="Arial" panose="020B0604020202020204" pitchFamily="34" charset="0"/>
                </a:rPr>
                <a:t>P : Mot</a:t>
              </a:r>
            </a:p>
          </p:txBody>
        </p:sp>
      </p:grpSp>
      <p:grpSp>
        <p:nvGrpSpPr>
          <p:cNvPr id="7" name="Groupe 6">
            <a:extLst>
              <a:ext uri="{FF2B5EF4-FFF2-40B4-BE49-F238E27FC236}">
                <a16:creationId xmlns:a16="http://schemas.microsoft.com/office/drawing/2014/main" id="{48081CAC-2EB3-334F-AD5D-E2843063E22E}"/>
              </a:ext>
            </a:extLst>
          </p:cNvPr>
          <p:cNvGrpSpPr/>
          <p:nvPr/>
        </p:nvGrpSpPr>
        <p:grpSpPr>
          <a:xfrm>
            <a:off x="4066128" y="4956318"/>
            <a:ext cx="2024469" cy="1369181"/>
            <a:chOff x="2338928" y="3941010"/>
            <a:chExt cx="2024469" cy="1369181"/>
          </a:xfrm>
        </p:grpSpPr>
        <p:sp>
          <p:nvSpPr>
            <p:cNvPr id="25" name="ZoneTexte 24">
              <a:extLst>
                <a:ext uri="{FF2B5EF4-FFF2-40B4-BE49-F238E27FC236}">
                  <a16:creationId xmlns:a16="http://schemas.microsoft.com/office/drawing/2014/main" id="{5DD43EF5-781E-914E-8FDD-AE6350E2C1A6}"/>
                </a:ext>
              </a:extLst>
            </p:cNvPr>
            <p:cNvSpPr txBox="1"/>
            <p:nvPr/>
          </p:nvSpPr>
          <p:spPr>
            <a:xfrm>
              <a:off x="2338928" y="3941010"/>
              <a:ext cx="2024469"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chemeClr val="accent2">
                      <a:lumMod val="75000"/>
                    </a:schemeClr>
                  </a:solidFill>
                  <a:effectLst/>
                  <a:uFillTx/>
                  <a:latin typeface="Arial" panose="020B0604020202020204" pitchFamily="34" charset="0"/>
                  <a:cs typeface="Arial" panose="020B0604020202020204" pitchFamily="34" charset="0"/>
                  <a:sym typeface="Helvetica Light"/>
                </a:rPr>
                <a:t>Topic #2</a:t>
              </a:r>
            </a:p>
          </p:txBody>
        </p:sp>
        <p:sp>
          <p:nvSpPr>
            <p:cNvPr id="26" name="ZoneTexte 25">
              <a:extLst>
                <a:ext uri="{FF2B5EF4-FFF2-40B4-BE49-F238E27FC236}">
                  <a16:creationId xmlns:a16="http://schemas.microsoft.com/office/drawing/2014/main" id="{95D322AE-ED6F-9546-8724-4AB2781F0599}"/>
                </a:ext>
              </a:extLst>
            </p:cNvPr>
            <p:cNvSpPr txBox="1"/>
            <p:nvPr/>
          </p:nvSpPr>
          <p:spPr>
            <a:xfrm>
              <a:off x="2902321" y="4376602"/>
              <a:ext cx="897682"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3" indent="0" algn="l"/>
              <a:r>
                <a:rPr lang="fr-FR" sz="1800" dirty="0">
                  <a:solidFill>
                    <a:schemeClr val="accent2">
                      <a:lumMod val="75000"/>
                    </a:schemeClr>
                  </a:solidFill>
                  <a:latin typeface="Arial" panose="020B0604020202020204" pitchFamily="34" charset="0"/>
                  <a:cs typeface="Arial" panose="020B0604020202020204" pitchFamily="34" charset="0"/>
                </a:rPr>
                <a:t>P : Mot </a:t>
              </a:r>
            </a:p>
            <a:p>
              <a:pPr lvl="3" indent="0" algn="l"/>
              <a:r>
                <a:rPr lang="fr-FR" sz="1800" dirty="0">
                  <a:solidFill>
                    <a:schemeClr val="accent2">
                      <a:lumMod val="75000"/>
                    </a:schemeClr>
                  </a:solidFill>
                  <a:latin typeface="Arial" panose="020B0604020202020204" pitchFamily="34" charset="0"/>
                  <a:cs typeface="Arial" panose="020B0604020202020204" pitchFamily="34" charset="0"/>
                </a:rPr>
                <a:t>P : Mot</a:t>
              </a:r>
              <a:endParaRPr lang="fr-FR" dirty="0">
                <a:solidFill>
                  <a:schemeClr val="accent2">
                    <a:lumMod val="75000"/>
                  </a:schemeClr>
                </a:solidFill>
              </a:endParaRPr>
            </a:p>
            <a:p>
              <a:pPr lvl="3" indent="0" algn="l"/>
              <a:r>
                <a:rPr lang="fr-FR" sz="1800" dirty="0">
                  <a:solidFill>
                    <a:schemeClr val="accent2">
                      <a:lumMod val="75000"/>
                    </a:schemeClr>
                  </a:solidFill>
                  <a:latin typeface="Arial" panose="020B0604020202020204" pitchFamily="34" charset="0"/>
                  <a:cs typeface="Arial" panose="020B0604020202020204" pitchFamily="34" charset="0"/>
                </a:rPr>
                <a:t>P : Mot</a:t>
              </a:r>
            </a:p>
          </p:txBody>
        </p:sp>
      </p:grpSp>
      <p:grpSp>
        <p:nvGrpSpPr>
          <p:cNvPr id="8" name="Groupe 7">
            <a:extLst>
              <a:ext uri="{FF2B5EF4-FFF2-40B4-BE49-F238E27FC236}">
                <a16:creationId xmlns:a16="http://schemas.microsoft.com/office/drawing/2014/main" id="{7FCD9272-6BBC-6B40-A955-260D126D0EFD}"/>
              </a:ext>
            </a:extLst>
          </p:cNvPr>
          <p:cNvGrpSpPr/>
          <p:nvPr/>
        </p:nvGrpSpPr>
        <p:grpSpPr>
          <a:xfrm>
            <a:off x="5382218" y="4956318"/>
            <a:ext cx="2024469" cy="1369181"/>
            <a:chOff x="3655018" y="3941010"/>
            <a:chExt cx="2024469" cy="1369181"/>
          </a:xfrm>
        </p:grpSpPr>
        <p:sp>
          <p:nvSpPr>
            <p:cNvPr id="28" name="ZoneTexte 27">
              <a:extLst>
                <a:ext uri="{FF2B5EF4-FFF2-40B4-BE49-F238E27FC236}">
                  <a16:creationId xmlns:a16="http://schemas.microsoft.com/office/drawing/2014/main" id="{FD860083-6B51-604F-A71E-280CE1A2406F}"/>
                </a:ext>
              </a:extLst>
            </p:cNvPr>
            <p:cNvSpPr txBox="1"/>
            <p:nvPr/>
          </p:nvSpPr>
          <p:spPr>
            <a:xfrm>
              <a:off x="3655018" y="3941010"/>
              <a:ext cx="2024469"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chemeClr val="accent3"/>
                  </a:solidFill>
                  <a:effectLst/>
                  <a:uFillTx/>
                  <a:latin typeface="Arial" panose="020B0604020202020204" pitchFamily="34" charset="0"/>
                  <a:cs typeface="Arial" panose="020B0604020202020204" pitchFamily="34" charset="0"/>
                  <a:sym typeface="Helvetica Light"/>
                </a:rPr>
                <a:t>Topic #3</a:t>
              </a:r>
            </a:p>
          </p:txBody>
        </p:sp>
        <p:sp>
          <p:nvSpPr>
            <p:cNvPr id="29" name="ZoneTexte 28">
              <a:extLst>
                <a:ext uri="{FF2B5EF4-FFF2-40B4-BE49-F238E27FC236}">
                  <a16:creationId xmlns:a16="http://schemas.microsoft.com/office/drawing/2014/main" id="{37C13322-6726-0342-8AE9-ADB069913C9F}"/>
                </a:ext>
              </a:extLst>
            </p:cNvPr>
            <p:cNvSpPr txBox="1"/>
            <p:nvPr/>
          </p:nvSpPr>
          <p:spPr>
            <a:xfrm>
              <a:off x="4218411" y="4376602"/>
              <a:ext cx="897682"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3" indent="0" algn="l"/>
              <a:r>
                <a:rPr lang="fr-FR" sz="1800" dirty="0">
                  <a:solidFill>
                    <a:schemeClr val="accent3"/>
                  </a:solidFill>
                  <a:latin typeface="Arial" panose="020B0604020202020204" pitchFamily="34" charset="0"/>
                  <a:cs typeface="Arial" panose="020B0604020202020204" pitchFamily="34" charset="0"/>
                </a:rPr>
                <a:t>P : Mot </a:t>
              </a:r>
            </a:p>
            <a:p>
              <a:pPr lvl="3" indent="0" algn="l"/>
              <a:r>
                <a:rPr lang="fr-FR" sz="1800" dirty="0">
                  <a:solidFill>
                    <a:schemeClr val="accent3"/>
                  </a:solidFill>
                  <a:latin typeface="Arial" panose="020B0604020202020204" pitchFamily="34" charset="0"/>
                  <a:cs typeface="Arial" panose="020B0604020202020204" pitchFamily="34" charset="0"/>
                </a:rPr>
                <a:t>P : Mot</a:t>
              </a:r>
              <a:endParaRPr lang="fr-FR" dirty="0">
                <a:solidFill>
                  <a:schemeClr val="accent3"/>
                </a:solidFill>
              </a:endParaRPr>
            </a:p>
            <a:p>
              <a:pPr lvl="3" indent="0" algn="l"/>
              <a:r>
                <a:rPr lang="fr-FR" sz="1800" dirty="0">
                  <a:solidFill>
                    <a:schemeClr val="accent3"/>
                  </a:solidFill>
                  <a:latin typeface="Arial" panose="020B0604020202020204" pitchFamily="34" charset="0"/>
                  <a:cs typeface="Arial" panose="020B0604020202020204" pitchFamily="34" charset="0"/>
                </a:rPr>
                <a:t>P : Mot</a:t>
              </a:r>
            </a:p>
          </p:txBody>
        </p:sp>
      </p:grpSp>
      <p:pic>
        <p:nvPicPr>
          <p:cNvPr id="10" name="Image 9">
            <a:extLst>
              <a:ext uri="{FF2B5EF4-FFF2-40B4-BE49-F238E27FC236}">
                <a16:creationId xmlns:a16="http://schemas.microsoft.com/office/drawing/2014/main" id="{5C4B5FE0-F655-5547-8F86-E7828EF69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002" y="4183322"/>
            <a:ext cx="740490" cy="617075"/>
          </a:xfrm>
          <a:prstGeom prst="rect">
            <a:avLst/>
          </a:prstGeom>
        </p:spPr>
      </p:pic>
      <p:sp>
        <p:nvSpPr>
          <p:cNvPr id="12" name="Carré corné 11">
            <a:extLst>
              <a:ext uri="{FF2B5EF4-FFF2-40B4-BE49-F238E27FC236}">
                <a16:creationId xmlns:a16="http://schemas.microsoft.com/office/drawing/2014/main" id="{6D5D9E0D-2494-C24D-AEF2-0C3BF97A9EAB}"/>
              </a:ext>
            </a:extLst>
          </p:cNvPr>
          <p:cNvSpPr/>
          <p:nvPr/>
        </p:nvSpPr>
        <p:spPr>
          <a:xfrm>
            <a:off x="9192382" y="4016409"/>
            <a:ext cx="7162800" cy="2799782"/>
          </a:xfrm>
          <a:prstGeom prst="foldedCorner">
            <a:avLst/>
          </a:prstGeom>
          <a:solidFill>
            <a:schemeClr val="bg1">
              <a:lumMod val="95000"/>
            </a:schemeClr>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Carré corné 32">
            <a:extLst>
              <a:ext uri="{FF2B5EF4-FFF2-40B4-BE49-F238E27FC236}">
                <a16:creationId xmlns:a16="http://schemas.microsoft.com/office/drawing/2014/main" id="{07331335-9C9C-9C4B-AFA7-8145DEB63110}"/>
              </a:ext>
            </a:extLst>
          </p:cNvPr>
          <p:cNvSpPr/>
          <p:nvPr/>
        </p:nvSpPr>
        <p:spPr>
          <a:xfrm>
            <a:off x="9344782" y="4168809"/>
            <a:ext cx="7162800" cy="2799782"/>
          </a:xfrm>
          <a:prstGeom prst="foldedCorner">
            <a:avLst/>
          </a:prstGeom>
          <a:solidFill>
            <a:schemeClr val="bg1">
              <a:lumMod val="95000"/>
            </a:schemeClr>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34" name="Carré corné 33">
            <a:extLst>
              <a:ext uri="{FF2B5EF4-FFF2-40B4-BE49-F238E27FC236}">
                <a16:creationId xmlns:a16="http://schemas.microsoft.com/office/drawing/2014/main" id="{BD7E4B6F-FFAE-A043-A322-FB0D42B01D70}"/>
              </a:ext>
            </a:extLst>
          </p:cNvPr>
          <p:cNvSpPr/>
          <p:nvPr/>
        </p:nvSpPr>
        <p:spPr>
          <a:xfrm>
            <a:off x="9497182" y="4365078"/>
            <a:ext cx="6858000" cy="1885513"/>
          </a:xfrm>
          <a:prstGeom prst="foldedCorner">
            <a:avLst/>
          </a:prstGeom>
          <a:solidFill>
            <a:schemeClr val="bg1">
              <a:lumMod val="95000"/>
            </a:schemeClr>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fr-FR" sz="3200" b="0" i="0" u="none" strike="noStrike" cap="none" spc="0" normalizeH="0" baseline="0" dirty="0">
                <a:ln>
                  <a:noFill/>
                </a:ln>
                <a:solidFill>
                  <a:schemeClr val="accent5">
                    <a:lumMod val="75000"/>
                  </a:schemeClr>
                </a:solidFill>
                <a:effectLst/>
                <a:uFillTx/>
                <a:latin typeface="Arial" panose="020B0604020202020204" pitchFamily="34" charset="0"/>
                <a:cs typeface="Arial" panose="020B0604020202020204" pitchFamily="34" charset="0"/>
                <a:sym typeface="Helvetica Light"/>
              </a:rPr>
              <a:t>Mot</a:t>
            </a:r>
            <a:r>
              <a:rPr kumimoji="0" lang="fr-FR" sz="32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 </a:t>
            </a:r>
            <a:r>
              <a:rPr kumimoji="0" lang="fr-FR" sz="3200" b="0" i="0" u="none" strike="noStrike" cap="none" spc="0" normalizeH="0" baseline="0" dirty="0">
                <a:ln>
                  <a:noFill/>
                </a:ln>
                <a:solidFill>
                  <a:schemeClr val="accent2">
                    <a:lumMod val="75000"/>
                  </a:schemeClr>
                </a:solidFill>
                <a:effectLst/>
                <a:uFillTx/>
                <a:latin typeface="Arial" panose="020B0604020202020204" pitchFamily="34" charset="0"/>
                <a:cs typeface="Arial" panose="020B0604020202020204" pitchFamily="34" charset="0"/>
                <a:sym typeface="Helvetica Light"/>
              </a:rPr>
              <a:t>Mot</a:t>
            </a:r>
            <a:r>
              <a:rPr kumimoji="0" lang="fr-FR" sz="32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 </a:t>
            </a:r>
            <a:r>
              <a:rPr lang="fr-FR" sz="3200" dirty="0">
                <a:solidFill>
                  <a:schemeClr val="accent3"/>
                </a:solidFill>
                <a:latin typeface="Arial" panose="020B0604020202020204" pitchFamily="34" charset="0"/>
                <a:cs typeface="Arial" panose="020B0604020202020204" pitchFamily="34" charset="0"/>
              </a:rPr>
              <a:t>Mot Mot</a:t>
            </a:r>
            <a:r>
              <a:rPr lang="fr-FR" sz="3200" dirty="0">
                <a:solidFill>
                  <a:schemeClr val="tx1"/>
                </a:solidFill>
                <a:latin typeface="Arial" panose="020B0604020202020204" pitchFamily="34" charset="0"/>
                <a:cs typeface="Arial" panose="020B0604020202020204" pitchFamily="34" charset="0"/>
              </a:rPr>
              <a:t> </a:t>
            </a:r>
            <a:r>
              <a:rPr lang="fr-FR" sz="3200" dirty="0">
                <a:solidFill>
                  <a:schemeClr val="accent5">
                    <a:lumMod val="75000"/>
                  </a:schemeClr>
                </a:solidFill>
                <a:latin typeface="Arial" panose="020B0604020202020204" pitchFamily="34" charset="0"/>
                <a:cs typeface="Arial" panose="020B0604020202020204" pitchFamily="34" charset="0"/>
              </a:rPr>
              <a:t>Mot</a:t>
            </a:r>
            <a:endParaRPr kumimoji="0" lang="fr-FR" sz="3200" b="0" i="0" u="none" strike="noStrike" cap="none" spc="0" normalizeH="0" baseline="0" dirty="0">
              <a:ln>
                <a:noFill/>
              </a:ln>
              <a:solidFill>
                <a:schemeClr val="accent5">
                  <a:lumMod val="75000"/>
                </a:schemeClr>
              </a:solidFill>
              <a:effectLst/>
              <a:uFillTx/>
              <a:latin typeface="Arial" panose="020B0604020202020204" pitchFamily="34" charset="0"/>
              <a:cs typeface="Arial" panose="020B0604020202020204" pitchFamily="34" charset="0"/>
              <a:sym typeface="Helvetica Light"/>
            </a:endParaRPr>
          </a:p>
          <a:p>
            <a:pPr marL="0" marR="0" indent="0" algn="l" defTabSz="825500" rtl="0" fontAlgn="auto" latinLnBrk="0" hangingPunct="0">
              <a:lnSpc>
                <a:spcPct val="100000"/>
              </a:lnSpc>
              <a:spcBef>
                <a:spcPts val="0"/>
              </a:spcBef>
              <a:spcAft>
                <a:spcPts val="0"/>
              </a:spcAft>
              <a:buClrTx/>
              <a:buSzTx/>
              <a:buFontTx/>
              <a:buNone/>
              <a:tabLst/>
            </a:pPr>
            <a:r>
              <a:rPr lang="fr-FR" sz="3200" dirty="0">
                <a:solidFill>
                  <a:schemeClr val="accent3"/>
                </a:solidFill>
                <a:latin typeface="Arial" panose="020B0604020202020204" pitchFamily="34" charset="0"/>
                <a:cs typeface="Arial" panose="020B0604020202020204" pitchFamily="34" charset="0"/>
              </a:rPr>
              <a:t>Mot</a:t>
            </a:r>
            <a:r>
              <a:rPr lang="fr-FR" sz="3200" dirty="0">
                <a:solidFill>
                  <a:schemeClr val="tx1"/>
                </a:solidFill>
                <a:latin typeface="Arial" panose="020B0604020202020204" pitchFamily="34" charset="0"/>
                <a:cs typeface="Arial" panose="020B0604020202020204" pitchFamily="34" charset="0"/>
              </a:rPr>
              <a:t> </a:t>
            </a:r>
            <a:r>
              <a:rPr lang="fr-FR" sz="3200" dirty="0">
                <a:solidFill>
                  <a:schemeClr val="accent3"/>
                </a:solidFill>
                <a:latin typeface="Arial" panose="020B0604020202020204" pitchFamily="34" charset="0"/>
                <a:cs typeface="Arial" panose="020B0604020202020204" pitchFamily="34" charset="0"/>
              </a:rPr>
              <a:t>Mot</a:t>
            </a:r>
            <a:r>
              <a:rPr lang="fr-FR" sz="3200" dirty="0">
                <a:solidFill>
                  <a:schemeClr val="tx1"/>
                </a:solidFill>
                <a:latin typeface="Arial" panose="020B0604020202020204" pitchFamily="34" charset="0"/>
                <a:cs typeface="Arial" panose="020B0604020202020204" pitchFamily="34" charset="0"/>
              </a:rPr>
              <a:t> </a:t>
            </a:r>
            <a:r>
              <a:rPr lang="fr-FR" sz="3200" dirty="0">
                <a:solidFill>
                  <a:schemeClr val="accent5">
                    <a:lumMod val="75000"/>
                  </a:schemeClr>
                </a:solidFill>
                <a:latin typeface="Arial" panose="020B0604020202020204" pitchFamily="34" charset="0"/>
                <a:cs typeface="Arial" panose="020B0604020202020204" pitchFamily="34" charset="0"/>
              </a:rPr>
              <a:t>Mot</a:t>
            </a:r>
            <a:r>
              <a:rPr lang="fr-FR" sz="3200" dirty="0">
                <a:solidFill>
                  <a:schemeClr val="tx1"/>
                </a:solidFill>
                <a:latin typeface="Arial" panose="020B0604020202020204" pitchFamily="34" charset="0"/>
                <a:cs typeface="Arial" panose="020B0604020202020204" pitchFamily="34" charset="0"/>
              </a:rPr>
              <a:t> </a:t>
            </a:r>
            <a:r>
              <a:rPr lang="fr-FR" sz="3200" dirty="0">
                <a:solidFill>
                  <a:schemeClr val="accent2">
                    <a:lumMod val="75000"/>
                  </a:schemeClr>
                </a:solidFill>
                <a:latin typeface="Arial" panose="020B0604020202020204" pitchFamily="34" charset="0"/>
                <a:cs typeface="Arial" panose="020B0604020202020204" pitchFamily="34" charset="0"/>
              </a:rPr>
              <a:t>Mot</a:t>
            </a:r>
          </a:p>
          <a:p>
            <a:pPr marL="0" marR="0" indent="0" algn="l"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chemeClr val="accent5">
                    <a:lumMod val="75000"/>
                  </a:schemeClr>
                </a:solidFill>
                <a:effectLst/>
                <a:uFillTx/>
                <a:latin typeface="Arial" panose="020B0604020202020204" pitchFamily="34" charset="0"/>
                <a:cs typeface="Arial" panose="020B0604020202020204" pitchFamily="34" charset="0"/>
                <a:sym typeface="Helvetica Light"/>
              </a:rPr>
              <a:t>Mot</a:t>
            </a:r>
            <a:r>
              <a:rPr kumimoji="0" lang="fr-FR" sz="32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 </a:t>
            </a:r>
            <a:r>
              <a:rPr kumimoji="0" lang="fr-FR" sz="3200" b="0" i="0" u="none" strike="noStrike" cap="none" spc="0" normalizeH="0" baseline="0" dirty="0">
                <a:ln>
                  <a:noFill/>
                </a:ln>
                <a:solidFill>
                  <a:schemeClr val="accent5">
                    <a:lumMod val="75000"/>
                  </a:schemeClr>
                </a:solidFill>
                <a:effectLst/>
                <a:uFillTx/>
                <a:latin typeface="Arial" panose="020B0604020202020204" pitchFamily="34" charset="0"/>
                <a:cs typeface="Arial" panose="020B0604020202020204" pitchFamily="34" charset="0"/>
                <a:sym typeface="Helvetica Light"/>
              </a:rPr>
              <a:t>Mot</a:t>
            </a:r>
          </a:p>
        </p:txBody>
      </p:sp>
      <p:sp>
        <p:nvSpPr>
          <p:cNvPr id="35" name="ZoneTexte 34">
            <a:extLst>
              <a:ext uri="{FF2B5EF4-FFF2-40B4-BE49-F238E27FC236}">
                <a16:creationId xmlns:a16="http://schemas.microsoft.com/office/drawing/2014/main" id="{40668A48-1983-F846-964D-632E837BB288}"/>
              </a:ext>
            </a:extLst>
          </p:cNvPr>
          <p:cNvSpPr txBox="1"/>
          <p:nvPr/>
        </p:nvSpPr>
        <p:spPr>
          <a:xfrm>
            <a:off x="4066128" y="3051237"/>
            <a:ext cx="1194238"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rPr>
              <a:t>Topic</a:t>
            </a:r>
          </a:p>
        </p:txBody>
      </p:sp>
      <p:sp>
        <p:nvSpPr>
          <p:cNvPr id="36" name="ZoneTexte 35">
            <a:extLst>
              <a:ext uri="{FF2B5EF4-FFF2-40B4-BE49-F238E27FC236}">
                <a16:creationId xmlns:a16="http://schemas.microsoft.com/office/drawing/2014/main" id="{78EAF0A6-69CC-374E-BE4D-07C7AD65490D}"/>
              </a:ext>
            </a:extLst>
          </p:cNvPr>
          <p:cNvSpPr txBox="1"/>
          <p:nvPr/>
        </p:nvSpPr>
        <p:spPr>
          <a:xfrm>
            <a:off x="11578877" y="3200057"/>
            <a:ext cx="233397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rPr>
              <a:t>Documents</a:t>
            </a:r>
          </a:p>
        </p:txBody>
      </p:sp>
      <p:cxnSp>
        <p:nvCxnSpPr>
          <p:cNvPr id="38" name="Connecteur droit 37">
            <a:extLst>
              <a:ext uri="{FF2B5EF4-FFF2-40B4-BE49-F238E27FC236}">
                <a16:creationId xmlns:a16="http://schemas.microsoft.com/office/drawing/2014/main" id="{05BE2CE7-763E-D94F-BD44-AF35602077AF}"/>
              </a:ext>
            </a:extLst>
          </p:cNvPr>
          <p:cNvCxnSpPr>
            <a:cxnSpLocks/>
          </p:cNvCxnSpPr>
          <p:nvPr/>
        </p:nvCxnSpPr>
        <p:spPr>
          <a:xfrm>
            <a:off x="19024600" y="4407684"/>
            <a:ext cx="0" cy="2139948"/>
          </a:xfrm>
          <a:prstGeom prst="line">
            <a:avLst/>
          </a:prstGeom>
          <a:noFill/>
          <a:ln w="63500" cap="flat">
            <a:solidFill>
              <a:schemeClr val="accent5">
                <a:lumMod val="75000"/>
              </a:schemeClr>
            </a:solidFill>
            <a:prstDash val="solid"/>
            <a:miter lim="400000"/>
            <a:headEnd type="oval"/>
            <a:tailEnd type="oval"/>
          </a:ln>
          <a:effectLst/>
          <a:sp3d/>
        </p:spPr>
        <p:style>
          <a:lnRef idx="0">
            <a:scrgbClr r="0" g="0" b="0"/>
          </a:lnRef>
          <a:fillRef idx="0">
            <a:scrgbClr r="0" g="0" b="0"/>
          </a:fillRef>
          <a:effectRef idx="0">
            <a:scrgbClr r="0" g="0" b="0"/>
          </a:effectRef>
          <a:fontRef idx="none"/>
        </p:style>
      </p:cxnSp>
      <p:cxnSp>
        <p:nvCxnSpPr>
          <p:cNvPr id="40" name="Connecteur droit 39">
            <a:extLst>
              <a:ext uri="{FF2B5EF4-FFF2-40B4-BE49-F238E27FC236}">
                <a16:creationId xmlns:a16="http://schemas.microsoft.com/office/drawing/2014/main" id="{E7B23517-BCF0-6947-A01C-7AA04C76E6C4}"/>
              </a:ext>
            </a:extLst>
          </p:cNvPr>
          <p:cNvCxnSpPr>
            <a:cxnSpLocks/>
          </p:cNvCxnSpPr>
          <p:nvPr/>
        </p:nvCxnSpPr>
        <p:spPr>
          <a:xfrm>
            <a:off x="19697700" y="5350704"/>
            <a:ext cx="0" cy="1196928"/>
          </a:xfrm>
          <a:prstGeom prst="line">
            <a:avLst/>
          </a:prstGeom>
          <a:noFill/>
          <a:ln w="63500" cap="flat">
            <a:solidFill>
              <a:schemeClr val="accent2">
                <a:lumMod val="75000"/>
              </a:schemeClr>
            </a:solidFill>
            <a:prstDash val="solid"/>
            <a:miter lim="400000"/>
            <a:headEnd type="oval"/>
            <a:tailEnd type="oval"/>
          </a:ln>
          <a:effectLst/>
          <a:sp3d/>
        </p:spPr>
        <p:style>
          <a:lnRef idx="0">
            <a:scrgbClr r="0" g="0" b="0"/>
          </a:lnRef>
          <a:fillRef idx="0">
            <a:scrgbClr r="0" g="0" b="0"/>
          </a:fillRef>
          <a:effectRef idx="0">
            <a:scrgbClr r="0" g="0" b="0"/>
          </a:effectRef>
          <a:fontRef idx="none"/>
        </p:style>
      </p:cxnSp>
      <p:cxnSp>
        <p:nvCxnSpPr>
          <p:cNvPr id="42" name="Connecteur droit 41">
            <a:extLst>
              <a:ext uri="{FF2B5EF4-FFF2-40B4-BE49-F238E27FC236}">
                <a16:creationId xmlns:a16="http://schemas.microsoft.com/office/drawing/2014/main" id="{712F9B9F-4644-3349-9024-9724C3B2C7A7}"/>
              </a:ext>
            </a:extLst>
          </p:cNvPr>
          <p:cNvCxnSpPr>
            <a:cxnSpLocks/>
          </p:cNvCxnSpPr>
          <p:nvPr/>
        </p:nvCxnSpPr>
        <p:spPr>
          <a:xfrm>
            <a:off x="20370800" y="4529115"/>
            <a:ext cx="0" cy="2018517"/>
          </a:xfrm>
          <a:prstGeom prst="line">
            <a:avLst/>
          </a:prstGeom>
          <a:noFill/>
          <a:ln w="63500" cap="flat">
            <a:solidFill>
              <a:schemeClr val="accent3"/>
            </a:solidFill>
            <a:prstDash val="solid"/>
            <a:miter lim="400000"/>
            <a:headEnd type="oval"/>
            <a:tailEnd type="oval"/>
          </a:ln>
          <a:effectLst/>
          <a:sp3d/>
        </p:spPr>
        <p:style>
          <a:lnRef idx="0">
            <a:scrgbClr r="0" g="0" b="0"/>
          </a:lnRef>
          <a:fillRef idx="0">
            <a:scrgbClr r="0" g="0" b="0"/>
          </a:fillRef>
          <a:effectRef idx="0">
            <a:scrgbClr r="0" g="0" b="0"/>
          </a:effectRef>
          <a:fontRef idx="none"/>
        </p:style>
      </p:cxnSp>
      <p:sp>
        <p:nvSpPr>
          <p:cNvPr id="44" name="ZoneTexte 43">
            <a:extLst>
              <a:ext uri="{FF2B5EF4-FFF2-40B4-BE49-F238E27FC236}">
                <a16:creationId xmlns:a16="http://schemas.microsoft.com/office/drawing/2014/main" id="{B7A6519B-DD8E-224D-8D1C-416C70067F08}"/>
              </a:ext>
            </a:extLst>
          </p:cNvPr>
          <p:cNvSpPr txBox="1"/>
          <p:nvPr/>
        </p:nvSpPr>
        <p:spPr>
          <a:xfrm>
            <a:off x="18071616" y="6946171"/>
            <a:ext cx="3621504" cy="461665"/>
          </a:xfrm>
          <a:prstGeom prst="rect">
            <a:avLst/>
          </a:prstGeom>
          <a:noFill/>
        </p:spPr>
        <p:txBody>
          <a:bodyPr wrap="none" rtlCol="0">
            <a:spAutoFit/>
          </a:bodyPr>
          <a:lstStyle/>
          <a:p>
            <a:r>
              <a:rPr lang="fr-FR" sz="2400" b="1" i="1" dirty="0">
                <a:latin typeface="Century Schoolbook" panose="02040604050505020304" pitchFamily="18" charset="0"/>
              </a:rPr>
              <a:t>Distribution de topics</a:t>
            </a:r>
          </a:p>
        </p:txBody>
      </p:sp>
      <p:cxnSp>
        <p:nvCxnSpPr>
          <p:cNvPr id="47" name="Connecteur droit avec flèche 46">
            <a:extLst>
              <a:ext uri="{FF2B5EF4-FFF2-40B4-BE49-F238E27FC236}">
                <a16:creationId xmlns:a16="http://schemas.microsoft.com/office/drawing/2014/main" id="{69B50446-9028-214B-88A5-EA7D9478F622}"/>
              </a:ext>
            </a:extLst>
          </p:cNvPr>
          <p:cNvCxnSpPr>
            <a:cxnSpLocks/>
          </p:cNvCxnSpPr>
          <p:nvPr/>
        </p:nvCxnSpPr>
        <p:spPr>
          <a:xfrm>
            <a:off x="13606296" y="5335909"/>
            <a:ext cx="4805877" cy="0"/>
          </a:xfrm>
          <a:prstGeom prst="straightConnector1">
            <a:avLst/>
          </a:prstGeom>
          <a:noFill/>
          <a:ln w="57150" cap="flat">
            <a:solidFill>
              <a:srgbClr val="000000"/>
            </a:solidFill>
            <a:prstDash val="dash"/>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2987133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Apprentissage</a:t>
            </a:r>
          </a:p>
        </p:txBody>
      </p:sp>
      <p:sp>
        <p:nvSpPr>
          <p:cNvPr id="16" name="Espace réservé du texte 3">
            <a:extLst>
              <a:ext uri="{FF2B5EF4-FFF2-40B4-BE49-F238E27FC236}">
                <a16:creationId xmlns:a16="http://schemas.microsoft.com/office/drawing/2014/main" id="{289170AC-5779-D945-B44B-78F44204DC17}"/>
              </a:ext>
            </a:extLst>
          </p:cNvPr>
          <p:cNvSpPr txBox="1">
            <a:spLocks/>
          </p:cNvSpPr>
          <p:nvPr/>
        </p:nvSpPr>
        <p:spPr>
          <a:xfrm>
            <a:off x="2255520" y="6989387"/>
            <a:ext cx="22548402"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a:spcBef>
                <a:spcPts val="1200"/>
              </a:spcBef>
              <a:spcAft>
                <a:spcPts val="1200"/>
              </a:spcAft>
              <a:buSzTx/>
              <a:buNone/>
            </a:pPr>
            <a:r>
              <a:rPr lang="fr-FR" sz="4000" b="1" dirty="0">
                <a:latin typeface="Helvetica" pitchFamily="2" charset="0"/>
              </a:rPr>
              <a:t>Input :</a:t>
            </a:r>
          </a:p>
          <a:p>
            <a:pPr>
              <a:spcBef>
                <a:spcPts val="1200"/>
              </a:spcBef>
              <a:spcAft>
                <a:spcPts val="1200"/>
              </a:spcAft>
              <a:buSzTx/>
              <a:buFont typeface="Wingdings" pitchFamily="2" charset="2"/>
              <a:buChar char="§"/>
            </a:pPr>
            <a:r>
              <a:rPr lang="fr-RE" sz="4000" dirty="0">
                <a:latin typeface="Helvetica" pitchFamily="2" charset="0"/>
              </a:rPr>
              <a:t>Matrice Documents / Mots</a:t>
            </a:r>
            <a:endParaRPr lang="fr-FR" sz="4000" dirty="0">
              <a:latin typeface="Helvetica" pitchFamily="2" charset="0"/>
            </a:endParaRPr>
          </a:p>
          <a:p>
            <a:pPr marL="0" indent="0">
              <a:spcBef>
                <a:spcPts val="1200"/>
              </a:spcBef>
              <a:spcAft>
                <a:spcPts val="1200"/>
              </a:spcAft>
              <a:buSzTx/>
              <a:buNone/>
            </a:pPr>
            <a:r>
              <a:rPr lang="fr-FR" sz="4000" b="1" dirty="0">
                <a:latin typeface="Helvetica" pitchFamily="2" charset="0"/>
              </a:rPr>
              <a:t>Output :</a:t>
            </a:r>
          </a:p>
          <a:p>
            <a:pPr lvl="0">
              <a:spcBef>
                <a:spcPts val="1200"/>
              </a:spcBef>
              <a:spcAft>
                <a:spcPts val="1200"/>
              </a:spcAft>
              <a:buSzTx/>
              <a:buFont typeface="Wingdings" pitchFamily="2" charset="2"/>
              <a:buChar char="§"/>
            </a:pPr>
            <a:r>
              <a:rPr lang="fr-RE" sz="4000" dirty="0">
                <a:latin typeface="Helvetica" pitchFamily="2" charset="0"/>
              </a:rPr>
              <a:t>Une matrice associant les documents aux topics</a:t>
            </a:r>
          </a:p>
          <a:p>
            <a:pPr lvl="0">
              <a:spcBef>
                <a:spcPts val="1200"/>
              </a:spcBef>
              <a:spcAft>
                <a:spcPts val="1200"/>
              </a:spcAft>
              <a:buSzTx/>
              <a:buFont typeface="Wingdings" pitchFamily="2" charset="2"/>
              <a:buChar char="§"/>
            </a:pPr>
            <a:r>
              <a:rPr lang="fr-RE" sz="4000" dirty="0">
                <a:latin typeface="Helvetica" pitchFamily="2" charset="0"/>
              </a:rPr>
              <a:t>Une matrice associant les topics aux mots de notre vocabulaire</a:t>
            </a:r>
            <a:r>
              <a:rPr lang="fr-FR" sz="4000" dirty="0">
                <a:latin typeface="Helvetica" pitchFamily="2" charset="0"/>
              </a:rPr>
              <a:t> </a:t>
            </a:r>
          </a:p>
        </p:txBody>
      </p:sp>
      <p:sp>
        <p:nvSpPr>
          <p:cNvPr id="3" name="Espace réservé du numéro de diapositive 2">
            <a:extLst>
              <a:ext uri="{FF2B5EF4-FFF2-40B4-BE49-F238E27FC236}">
                <a16:creationId xmlns:a16="http://schemas.microsoft.com/office/drawing/2014/main" id="{503C8052-B61D-7B44-828D-91B1901C26F2}"/>
              </a:ext>
            </a:extLst>
          </p:cNvPr>
          <p:cNvSpPr>
            <a:spLocks noGrp="1"/>
          </p:cNvSpPr>
          <p:nvPr>
            <p:ph type="sldNum" sz="quarter" idx="2"/>
          </p:nvPr>
        </p:nvSpPr>
        <p:spPr/>
        <p:txBody>
          <a:bodyPr/>
          <a:lstStyle/>
          <a:p>
            <a:fld id="{86CB4B4D-7CA3-9044-876B-883B54F8677D}" type="slidenum">
              <a:rPr lang="fr-RE" smtClean="0"/>
              <a:t>16</a:t>
            </a:fld>
            <a:endParaRPr lang="fr-RE" dirty="0"/>
          </a:p>
        </p:txBody>
      </p:sp>
      <p:pic>
        <p:nvPicPr>
          <p:cNvPr id="5" name="Image 4">
            <a:extLst>
              <a:ext uri="{FF2B5EF4-FFF2-40B4-BE49-F238E27FC236}">
                <a16:creationId xmlns:a16="http://schemas.microsoft.com/office/drawing/2014/main" id="{B1BAFBFE-8B7D-094A-9D42-1D0148B4496F}"/>
              </a:ext>
            </a:extLst>
          </p:cNvPr>
          <p:cNvPicPr>
            <a:picLocks noChangeAspect="1"/>
          </p:cNvPicPr>
          <p:nvPr/>
        </p:nvPicPr>
        <p:blipFill>
          <a:blip r:embed="rId3"/>
          <a:stretch>
            <a:fillRect/>
          </a:stretch>
        </p:blipFill>
        <p:spPr>
          <a:xfrm>
            <a:off x="7284720" y="1088607"/>
            <a:ext cx="15410179" cy="8068259"/>
          </a:xfrm>
          <a:prstGeom prst="rect">
            <a:avLst/>
          </a:prstGeom>
        </p:spPr>
      </p:pic>
    </p:spTree>
    <p:extLst>
      <p:ext uri="{BB962C8B-B14F-4D97-AF65-F5344CB8AC3E}">
        <p14:creationId xmlns:p14="http://schemas.microsoft.com/office/powerpoint/2010/main" val="8194577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Prédiction des tags</a:t>
            </a:r>
          </a:p>
        </p:txBody>
      </p:sp>
      <p:sp>
        <p:nvSpPr>
          <p:cNvPr id="3" name="Espace réservé du numéro de diapositive 2">
            <a:extLst>
              <a:ext uri="{FF2B5EF4-FFF2-40B4-BE49-F238E27FC236}">
                <a16:creationId xmlns:a16="http://schemas.microsoft.com/office/drawing/2014/main" id="{6C07D83F-A98E-D741-9061-07D9E72B6387}"/>
              </a:ext>
            </a:extLst>
          </p:cNvPr>
          <p:cNvSpPr>
            <a:spLocks noGrp="1"/>
          </p:cNvSpPr>
          <p:nvPr>
            <p:ph type="sldNum" sz="quarter" idx="2"/>
          </p:nvPr>
        </p:nvSpPr>
        <p:spPr/>
        <p:txBody>
          <a:bodyPr/>
          <a:lstStyle/>
          <a:p>
            <a:fld id="{86CB4B4D-7CA3-9044-876B-883B54F8677D}" type="slidenum">
              <a:rPr lang="fr-RE" smtClean="0"/>
              <a:t>17</a:t>
            </a:fld>
            <a:endParaRPr lang="fr-RE" dirty="0"/>
          </a:p>
        </p:txBody>
      </p:sp>
      <p:pic>
        <p:nvPicPr>
          <p:cNvPr id="4" name="Image 3">
            <a:extLst>
              <a:ext uri="{FF2B5EF4-FFF2-40B4-BE49-F238E27FC236}">
                <a16:creationId xmlns:a16="http://schemas.microsoft.com/office/drawing/2014/main" id="{70AB2CE6-9A8B-574E-BF91-05969C6B14AC}"/>
              </a:ext>
            </a:extLst>
          </p:cNvPr>
          <p:cNvPicPr>
            <a:picLocks noChangeAspect="1"/>
          </p:cNvPicPr>
          <p:nvPr/>
        </p:nvPicPr>
        <p:blipFill>
          <a:blip r:embed="rId3"/>
          <a:stretch>
            <a:fillRect/>
          </a:stretch>
        </p:blipFill>
        <p:spPr>
          <a:xfrm>
            <a:off x="3255992" y="2848825"/>
            <a:ext cx="19438907" cy="3696970"/>
          </a:xfrm>
          <a:prstGeom prst="rect">
            <a:avLst/>
          </a:prstGeom>
        </p:spPr>
      </p:pic>
      <p:sp>
        <p:nvSpPr>
          <p:cNvPr id="8" name="Espace réservé du texte 3">
            <a:extLst>
              <a:ext uri="{FF2B5EF4-FFF2-40B4-BE49-F238E27FC236}">
                <a16:creationId xmlns:a16="http://schemas.microsoft.com/office/drawing/2014/main" id="{0167605C-DCF9-2A41-A68B-3C00C59D047D}"/>
              </a:ext>
            </a:extLst>
          </p:cNvPr>
          <p:cNvSpPr txBox="1">
            <a:spLocks/>
          </p:cNvSpPr>
          <p:nvPr/>
        </p:nvSpPr>
        <p:spPr>
          <a:xfrm>
            <a:off x="2255520" y="6989387"/>
            <a:ext cx="22548402"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
            </a:pPr>
            <a:r>
              <a:rPr lang="fr-FR" sz="4000" dirty="0">
                <a:latin typeface="Helvetica" pitchFamily="2" charset="0"/>
              </a:rPr>
              <a:t>Création d’une matrice Topics / Tags</a:t>
            </a:r>
          </a:p>
          <a:p>
            <a:pPr lvl="1">
              <a:spcBef>
                <a:spcPts val="0"/>
              </a:spcBef>
            </a:pPr>
            <a:r>
              <a:rPr lang="fr-RE" sz="3200" dirty="0">
                <a:latin typeface="Helvetica" pitchFamily="2" charset="0"/>
              </a:rPr>
              <a:t>pour chaque </a:t>
            </a:r>
            <a:r>
              <a:rPr lang="fr-RE" sz="3200" b="1" dirty="0">
                <a:latin typeface="Helvetica" pitchFamily="2" charset="0"/>
              </a:rPr>
              <a:t>tag i :</a:t>
            </a:r>
          </a:p>
          <a:p>
            <a:pPr lvl="2">
              <a:spcBef>
                <a:spcPts val="0"/>
              </a:spcBef>
            </a:pPr>
            <a:r>
              <a:rPr lang="fr-RE" sz="3200" dirty="0">
                <a:latin typeface="Helvetica" pitchFamily="2" charset="0"/>
              </a:rPr>
              <a:t>chaque </a:t>
            </a:r>
            <a:r>
              <a:rPr lang="fr-RE" sz="3200" b="1" dirty="0">
                <a:latin typeface="Helvetica" pitchFamily="2" charset="0"/>
              </a:rPr>
              <a:t>topic j :</a:t>
            </a:r>
          </a:p>
          <a:p>
            <a:pPr lvl="3">
              <a:spcBef>
                <a:spcPts val="0"/>
              </a:spcBef>
            </a:pPr>
            <a:r>
              <a:rPr lang="fr-RE" sz="3200" dirty="0">
                <a:latin typeface="Helvetica" pitchFamily="2" charset="0"/>
              </a:rPr>
              <a:t>SOMME probabilité d’appartenance au </a:t>
            </a:r>
            <a:r>
              <a:rPr lang="fr-RE" sz="3200" b="1" dirty="0">
                <a:latin typeface="Helvetica" pitchFamily="2" charset="0"/>
              </a:rPr>
              <a:t>topic j</a:t>
            </a:r>
            <a:r>
              <a:rPr lang="fr-RE" sz="3200" dirty="0">
                <a:latin typeface="Helvetica" pitchFamily="2" charset="0"/>
              </a:rPr>
              <a:t> des documents contenant le </a:t>
            </a:r>
            <a:r>
              <a:rPr lang="fr-RE" sz="3200" b="1" dirty="0">
                <a:latin typeface="Helvetica" pitchFamily="2" charset="0"/>
              </a:rPr>
              <a:t>tag i</a:t>
            </a:r>
            <a:endParaRPr lang="fr-FR" sz="3200" dirty="0">
              <a:latin typeface="Helvetica" pitchFamily="2" charset="0"/>
            </a:endParaRPr>
          </a:p>
          <a:p>
            <a:pPr>
              <a:spcBef>
                <a:spcPts val="1200"/>
              </a:spcBef>
              <a:spcAft>
                <a:spcPts val="1200"/>
              </a:spcAft>
              <a:buSzTx/>
              <a:buFont typeface="Wingdings" pitchFamily="2" charset="2"/>
              <a:buChar char="§"/>
            </a:pPr>
            <a:r>
              <a:rPr lang="fr-FR" sz="4000" dirty="0">
                <a:latin typeface="Helvetica" pitchFamily="2" charset="0"/>
              </a:rPr>
              <a:t>Utilisation du modèle pour déterminer la distribution des sujets présents dans une question</a:t>
            </a:r>
          </a:p>
          <a:p>
            <a:pPr>
              <a:spcBef>
                <a:spcPts val="1200"/>
              </a:spcBef>
              <a:spcAft>
                <a:spcPts val="1200"/>
              </a:spcAft>
              <a:buSzTx/>
              <a:buFont typeface="Wingdings" pitchFamily="2" charset="2"/>
              <a:buChar char="§"/>
            </a:pPr>
            <a:r>
              <a:rPr lang="fr-FR" sz="4000" dirty="0">
                <a:latin typeface="Helvetica" pitchFamily="2" charset="0"/>
              </a:rPr>
              <a:t>La multiplication va donner distribution des tags</a:t>
            </a:r>
          </a:p>
          <a:p>
            <a:pPr>
              <a:spcBef>
                <a:spcPts val="1200"/>
              </a:spcBef>
              <a:spcAft>
                <a:spcPts val="1200"/>
              </a:spcAft>
              <a:buSzTx/>
              <a:buFont typeface="Wingdings" pitchFamily="2" charset="2"/>
              <a:buChar char="§"/>
            </a:pPr>
            <a:r>
              <a:rPr lang="fr-FR" sz="4000" dirty="0">
                <a:latin typeface="Helvetica" pitchFamily="2" charset="0"/>
              </a:rPr>
              <a:t>On va alors sélectionner les N tags les plus pertinents</a:t>
            </a:r>
          </a:p>
        </p:txBody>
      </p:sp>
    </p:spTree>
    <p:extLst>
      <p:ext uri="{BB962C8B-B14F-4D97-AF65-F5344CB8AC3E}">
        <p14:creationId xmlns:p14="http://schemas.microsoft.com/office/powerpoint/2010/main" val="38560827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algorithmes</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1751860" y="2954337"/>
            <a:ext cx="21809179" cy="60655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a:spcBef>
                <a:spcPts val="1200"/>
              </a:spcBef>
              <a:spcAft>
                <a:spcPts val="1200"/>
              </a:spcAft>
              <a:buSzTx/>
              <a:buNone/>
            </a:pPr>
            <a:r>
              <a:rPr lang="fr-RE" sz="4000" b="1" dirty="0">
                <a:latin typeface="Helvetica" pitchFamily="2" charset="0"/>
              </a:rPr>
              <a:t>Latent Dirichlet Allocation (LDA)</a:t>
            </a:r>
          </a:p>
          <a:p>
            <a:pPr>
              <a:spcBef>
                <a:spcPts val="1200"/>
              </a:spcBef>
              <a:spcAft>
                <a:spcPts val="1200"/>
              </a:spcAft>
              <a:buSzTx/>
              <a:buFont typeface="Wingdings" pitchFamily="2" charset="2"/>
              <a:buChar char="§"/>
            </a:pPr>
            <a:r>
              <a:rPr lang="fr-RE" sz="4000" dirty="0">
                <a:latin typeface="Helvetica" pitchFamily="2" charset="0"/>
              </a:rPr>
              <a:t>modèle probabiliste</a:t>
            </a:r>
          </a:p>
          <a:p>
            <a:pPr>
              <a:spcBef>
                <a:spcPts val="1200"/>
              </a:spcBef>
              <a:spcAft>
                <a:spcPts val="1200"/>
              </a:spcAft>
              <a:buSzTx/>
              <a:buFont typeface="Wingdings" pitchFamily="2" charset="2"/>
              <a:buChar char="§"/>
            </a:pPr>
            <a:r>
              <a:rPr lang="fr-RE" sz="4000" dirty="0">
                <a:latin typeface="Helvetica" pitchFamily="2" charset="0"/>
              </a:rPr>
              <a:t>fonctionne de manière itératif</a:t>
            </a:r>
            <a:endParaRPr lang="fr-FR" sz="4000" dirty="0">
              <a:latin typeface="Helvetica" pitchFamily="2" charset="0"/>
            </a:endParaRPr>
          </a:p>
          <a:p>
            <a:pPr>
              <a:spcBef>
                <a:spcPts val="1200"/>
              </a:spcBef>
              <a:spcAft>
                <a:spcPts val="1200"/>
              </a:spcAft>
              <a:buSzTx/>
              <a:buFont typeface="Wingdings" pitchFamily="2" charset="2"/>
              <a:buChar char="§"/>
            </a:pPr>
            <a:r>
              <a:rPr lang="fr-FR" sz="4000" dirty="0">
                <a:latin typeface="Helvetica" pitchFamily="2" charset="0"/>
              </a:rPr>
              <a:t>Bag of </a:t>
            </a:r>
            <a:r>
              <a:rPr lang="fr-FR" sz="4000" dirty="0" err="1">
                <a:latin typeface="Helvetica" pitchFamily="2" charset="0"/>
              </a:rPr>
              <a:t>Words</a:t>
            </a:r>
            <a:r>
              <a:rPr lang="fr-FR" sz="4000" dirty="0">
                <a:latin typeface="Helvetica" pitchFamily="2" charset="0"/>
              </a:rPr>
              <a:t> en entrée</a:t>
            </a:r>
          </a:p>
          <a:p>
            <a:pPr>
              <a:spcBef>
                <a:spcPts val="1200"/>
              </a:spcBef>
              <a:spcAft>
                <a:spcPts val="1200"/>
              </a:spcAft>
              <a:buSzTx/>
              <a:buFont typeface="Wingdings" pitchFamily="2" charset="2"/>
              <a:buChar char="§"/>
            </a:pPr>
            <a:r>
              <a:rPr lang="fr-FR" sz="4000" dirty="0">
                <a:latin typeface="Helvetica" pitchFamily="2" charset="0"/>
              </a:rPr>
              <a:t>Recherche sur grille pour le </a:t>
            </a:r>
            <a:r>
              <a:rPr lang="fr-FR" sz="4000" dirty="0" err="1">
                <a:latin typeface="Helvetica" pitchFamily="2" charset="0"/>
              </a:rPr>
              <a:t>tuning</a:t>
            </a:r>
            <a:r>
              <a:rPr lang="fr-FR" sz="4000" dirty="0">
                <a:latin typeface="Helvetica" pitchFamily="2" charset="0"/>
              </a:rPr>
              <a:t> </a:t>
            </a:r>
            <a:br>
              <a:rPr lang="fr-FR" sz="4000" dirty="0">
                <a:latin typeface="Helvetica" pitchFamily="2" charset="0"/>
              </a:rPr>
            </a:br>
            <a:r>
              <a:rPr lang="fr-FR" sz="4000" dirty="0">
                <a:latin typeface="Helvetica" pitchFamily="2" charset="0"/>
              </a:rPr>
              <a:t>(</a:t>
            </a:r>
            <a:r>
              <a:rPr lang="fr-FR" sz="4000" dirty="0" err="1">
                <a:latin typeface="Helvetica" pitchFamily="2" charset="0"/>
              </a:rPr>
              <a:t>min_df</a:t>
            </a:r>
            <a:r>
              <a:rPr lang="fr-FR" sz="4000" dirty="0">
                <a:latin typeface="Helvetica" pitchFamily="2" charset="0"/>
              </a:rPr>
              <a:t>, </a:t>
            </a:r>
            <a:r>
              <a:rPr lang="fr-FR" sz="4000" dirty="0" err="1">
                <a:latin typeface="Helvetica" pitchFamily="2" charset="0"/>
              </a:rPr>
              <a:t>max_df</a:t>
            </a:r>
            <a:r>
              <a:rPr lang="fr-FR" sz="4000" dirty="0">
                <a:latin typeface="Helvetica" pitchFamily="2" charset="0"/>
              </a:rPr>
              <a:t>, nombre topics)</a:t>
            </a:r>
          </a:p>
          <a:p>
            <a:pPr>
              <a:spcBef>
                <a:spcPts val="1200"/>
              </a:spcBef>
              <a:spcAft>
                <a:spcPts val="1200"/>
              </a:spcAft>
              <a:buSzTx/>
              <a:buFont typeface="Wingdings" pitchFamily="2" charset="2"/>
              <a:buChar char="§"/>
            </a:pPr>
            <a:endParaRPr lang="fr-FR" sz="4000" dirty="0">
              <a:latin typeface="Helvetica" pitchFamily="2" charset="0"/>
            </a:endParaRPr>
          </a:p>
          <a:p>
            <a:pPr marL="0" indent="0">
              <a:spcBef>
                <a:spcPts val="1200"/>
              </a:spcBef>
              <a:spcAft>
                <a:spcPts val="1200"/>
              </a:spcAft>
              <a:buSzTx/>
              <a:buNone/>
            </a:pPr>
            <a:r>
              <a:rPr lang="fr-RE" sz="4000" b="1" dirty="0">
                <a:latin typeface="Helvetica" pitchFamily="2" charset="0"/>
              </a:rPr>
              <a:t>Non </a:t>
            </a:r>
            <a:r>
              <a:rPr lang="fr-RE" sz="4000" b="1" dirty="0" err="1">
                <a:latin typeface="Helvetica" pitchFamily="2" charset="0"/>
              </a:rPr>
              <a:t>Negative</a:t>
            </a:r>
            <a:r>
              <a:rPr lang="fr-RE" sz="4000" b="1" dirty="0">
                <a:latin typeface="Helvetica" pitchFamily="2" charset="0"/>
              </a:rPr>
              <a:t> Matrix </a:t>
            </a:r>
            <a:r>
              <a:rPr lang="fr-RE" sz="4000" b="1" dirty="0" err="1">
                <a:latin typeface="Helvetica" pitchFamily="2" charset="0"/>
              </a:rPr>
              <a:t>Factorization</a:t>
            </a:r>
            <a:r>
              <a:rPr lang="fr-RE" sz="4000" b="1" dirty="0">
                <a:latin typeface="Helvetica" pitchFamily="2" charset="0"/>
              </a:rPr>
              <a:t> (NMF)</a:t>
            </a:r>
          </a:p>
          <a:p>
            <a:pPr>
              <a:spcBef>
                <a:spcPts val="1200"/>
              </a:spcBef>
              <a:spcAft>
                <a:spcPts val="1200"/>
              </a:spcAft>
              <a:buSzTx/>
              <a:buFont typeface="Wingdings" pitchFamily="2" charset="2"/>
              <a:buChar char="§"/>
            </a:pPr>
            <a:r>
              <a:rPr lang="fr-RE" sz="4000" dirty="0">
                <a:latin typeface="Helvetica" pitchFamily="2" charset="0"/>
              </a:rPr>
              <a:t>modèle algébrique linéaire </a:t>
            </a:r>
          </a:p>
          <a:p>
            <a:pPr>
              <a:spcBef>
                <a:spcPts val="1200"/>
              </a:spcBef>
              <a:spcAft>
                <a:spcPts val="1200"/>
              </a:spcAft>
              <a:buSzTx/>
              <a:buFont typeface="Wingdings" pitchFamily="2" charset="2"/>
              <a:buChar char="§"/>
            </a:pPr>
            <a:r>
              <a:rPr lang="fr-RE" sz="4000" dirty="0">
                <a:latin typeface="Helvetica" pitchFamily="2" charset="0"/>
              </a:rPr>
              <a:t>factorise les vecteurs à hautes dimensions</a:t>
            </a:r>
          </a:p>
          <a:p>
            <a:pPr>
              <a:spcBef>
                <a:spcPts val="1200"/>
              </a:spcBef>
              <a:spcAft>
                <a:spcPts val="1200"/>
              </a:spcAft>
              <a:buSzTx/>
              <a:buFont typeface="Wingdings" pitchFamily="2" charset="2"/>
              <a:buChar char="§"/>
            </a:pPr>
            <a:r>
              <a:rPr lang="fr-RE" sz="4000" dirty="0">
                <a:latin typeface="Helvetica" pitchFamily="2" charset="0"/>
              </a:rPr>
              <a:t>TF-IDF en entrée</a:t>
            </a:r>
          </a:p>
          <a:p>
            <a:pPr>
              <a:spcBef>
                <a:spcPts val="1200"/>
              </a:spcBef>
              <a:spcAft>
                <a:spcPts val="1200"/>
              </a:spcAft>
              <a:buSzTx/>
              <a:buFont typeface="Wingdings" pitchFamily="2" charset="2"/>
              <a:buChar char="§"/>
            </a:pPr>
            <a:r>
              <a:rPr lang="fr-RE" sz="4000" dirty="0" err="1">
                <a:latin typeface="Helvetica" pitchFamily="2" charset="0"/>
              </a:rPr>
              <a:t>Tuning</a:t>
            </a:r>
            <a:r>
              <a:rPr lang="fr-RE" sz="4000" dirty="0">
                <a:latin typeface="Helvetica" pitchFamily="2" charset="0"/>
              </a:rPr>
              <a:t> manuel</a:t>
            </a:r>
            <a:endParaRPr lang="fr-FR" sz="4000" dirty="0">
              <a:latin typeface="Helvetica" pitchFamily="2" charset="0"/>
            </a:endParaRPr>
          </a:p>
        </p:txBody>
      </p:sp>
      <p:sp>
        <p:nvSpPr>
          <p:cNvPr id="3" name="Espace réservé du numéro de diapositive 2">
            <a:extLst>
              <a:ext uri="{FF2B5EF4-FFF2-40B4-BE49-F238E27FC236}">
                <a16:creationId xmlns:a16="http://schemas.microsoft.com/office/drawing/2014/main" id="{B265FCA6-39EB-9748-8600-42C8B8CBEE0F}"/>
              </a:ext>
            </a:extLst>
          </p:cNvPr>
          <p:cNvSpPr>
            <a:spLocks noGrp="1"/>
          </p:cNvSpPr>
          <p:nvPr>
            <p:ph type="sldNum" sz="quarter" idx="2"/>
          </p:nvPr>
        </p:nvSpPr>
        <p:spPr/>
        <p:txBody>
          <a:bodyPr/>
          <a:lstStyle/>
          <a:p>
            <a:fld id="{86CB4B4D-7CA3-9044-876B-883B54F8677D}" type="slidenum">
              <a:rPr lang="fr-RE" smtClean="0"/>
              <a:t>18</a:t>
            </a:fld>
            <a:endParaRPr lang="fr-RE" dirty="0"/>
          </a:p>
        </p:txBody>
      </p:sp>
      <p:pic>
        <p:nvPicPr>
          <p:cNvPr id="11" name="Image 10">
            <a:extLst>
              <a:ext uri="{FF2B5EF4-FFF2-40B4-BE49-F238E27FC236}">
                <a16:creationId xmlns:a16="http://schemas.microsoft.com/office/drawing/2014/main" id="{02C83BE7-BA3F-E448-A213-757170A207AC}"/>
              </a:ext>
            </a:extLst>
          </p:cNvPr>
          <p:cNvPicPr/>
          <p:nvPr/>
        </p:nvPicPr>
        <p:blipFill>
          <a:blip r:embed="rId3">
            <a:extLst>
              <a:ext uri="{28A0092B-C50C-407E-A947-70E740481C1C}">
                <a14:useLocalDpi xmlns:a14="http://schemas.microsoft.com/office/drawing/2010/main" val="0"/>
              </a:ext>
            </a:extLst>
          </a:blip>
          <a:stretch>
            <a:fillRect/>
          </a:stretch>
        </p:blipFill>
        <p:spPr>
          <a:xfrm>
            <a:off x="14089219" y="9047001"/>
            <a:ext cx="4765994" cy="1602423"/>
          </a:xfrm>
          <a:prstGeom prst="rect">
            <a:avLst/>
          </a:prstGeom>
        </p:spPr>
      </p:pic>
      <p:sp>
        <p:nvSpPr>
          <p:cNvPr id="12" name="Espace réservé du texte 3">
            <a:extLst>
              <a:ext uri="{FF2B5EF4-FFF2-40B4-BE49-F238E27FC236}">
                <a16:creationId xmlns:a16="http://schemas.microsoft.com/office/drawing/2014/main" id="{BA9649F8-857D-1942-9258-BC4D48283D72}"/>
              </a:ext>
            </a:extLst>
          </p:cNvPr>
          <p:cNvSpPr txBox="1">
            <a:spLocks/>
          </p:cNvSpPr>
          <p:nvPr/>
        </p:nvSpPr>
        <p:spPr>
          <a:xfrm>
            <a:off x="2562913" y="8465522"/>
            <a:ext cx="15804620" cy="43678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a:spcBef>
                <a:spcPts val="1200"/>
              </a:spcBef>
              <a:spcAft>
                <a:spcPts val="1200"/>
              </a:spcAft>
              <a:buSzTx/>
              <a:buNone/>
            </a:pPr>
            <a:r>
              <a:rPr lang="fr-RE" sz="4000" b="1" dirty="0">
                <a:latin typeface="Helvetica" pitchFamily="2" charset="0"/>
              </a:rPr>
              <a:t>Evaluation algorithme :</a:t>
            </a:r>
          </a:p>
          <a:p>
            <a:pPr>
              <a:spcBef>
                <a:spcPts val="1200"/>
              </a:spcBef>
              <a:spcAft>
                <a:spcPts val="1200"/>
              </a:spcAft>
              <a:buSzTx/>
              <a:buFont typeface="Wingdings" pitchFamily="2" charset="2"/>
              <a:buChar char="§"/>
            </a:pPr>
            <a:r>
              <a:rPr lang="fr-RE" sz="4000" dirty="0">
                <a:latin typeface="Helvetica" pitchFamily="2" charset="0"/>
              </a:rPr>
              <a:t>Validation avec données de tests</a:t>
            </a:r>
          </a:p>
          <a:p>
            <a:pPr>
              <a:spcBef>
                <a:spcPts val="1200"/>
              </a:spcBef>
              <a:spcAft>
                <a:spcPts val="1200"/>
              </a:spcAft>
              <a:buSzTx/>
              <a:buFont typeface="Wingdings" pitchFamily="2" charset="2"/>
              <a:buChar char="§"/>
            </a:pPr>
            <a:r>
              <a:rPr lang="fr-RE" sz="4000" dirty="0">
                <a:latin typeface="Helvetica" pitchFamily="2" charset="0"/>
              </a:rPr>
              <a:t>Calcul du score de prédiction </a:t>
            </a:r>
            <a:br>
              <a:rPr lang="fr-RE" sz="4000" dirty="0">
                <a:latin typeface="Helvetica" pitchFamily="2" charset="0"/>
              </a:rPr>
            </a:br>
            <a:r>
              <a:rPr lang="fr-RE" sz="4000" dirty="0">
                <a:latin typeface="Helvetica" pitchFamily="2" charset="0"/>
              </a:rPr>
              <a:t>(moyenne des </a:t>
            </a:r>
            <a:r>
              <a:rPr lang="fr-RE" sz="4000" dirty="0" err="1">
                <a:latin typeface="Helvetica" pitchFamily="2" charset="0"/>
              </a:rPr>
              <a:t>score_i</a:t>
            </a:r>
            <a:r>
              <a:rPr lang="fr-RE" sz="4000" dirty="0">
                <a:latin typeface="Helvetica" pitchFamily="2" charset="0"/>
              </a:rPr>
              <a:t>)</a:t>
            </a:r>
          </a:p>
        </p:txBody>
      </p:sp>
      <p:sp>
        <p:nvSpPr>
          <p:cNvPr id="4" name="Rectangle 3">
            <a:extLst>
              <a:ext uri="{FF2B5EF4-FFF2-40B4-BE49-F238E27FC236}">
                <a16:creationId xmlns:a16="http://schemas.microsoft.com/office/drawing/2014/main" id="{EBB8B06C-4DB6-CD43-875F-232D90E85087}"/>
              </a:ext>
            </a:extLst>
          </p:cNvPr>
          <p:cNvSpPr/>
          <p:nvPr/>
        </p:nvSpPr>
        <p:spPr>
          <a:xfrm>
            <a:off x="12901794" y="11033489"/>
            <a:ext cx="8062492" cy="707886"/>
          </a:xfrm>
          <a:prstGeom prst="rect">
            <a:avLst/>
          </a:prstGeom>
        </p:spPr>
        <p:txBody>
          <a:bodyPr wrap="square">
            <a:spAutoFit/>
          </a:bodyPr>
          <a:lstStyle/>
          <a:p>
            <a:pPr marL="899160" algn="l"/>
            <a:r>
              <a:rPr lang="fr-RE" sz="2000" dirty="0" err="1">
                <a:latin typeface="Arial" panose="020B0604020202020204" pitchFamily="34" charset="0"/>
                <a:ea typeface="Calibri" panose="020F0502020204030204" pitchFamily="34" charset="0"/>
                <a:cs typeface="Arial" panose="020B0604020202020204" pitchFamily="34" charset="0"/>
              </a:rPr>
              <a:t>T</a:t>
            </a:r>
            <a:r>
              <a:rPr lang="fr-RE" sz="2000" dirty="0">
                <a:latin typeface="Arial" panose="020B0604020202020204" pitchFamily="34" charset="0"/>
                <a:ea typeface="Calibri" panose="020F0502020204030204" pitchFamily="34" charset="0"/>
                <a:cs typeface="Arial" panose="020B0604020202020204" pitchFamily="34" charset="0"/>
              </a:rPr>
              <a:t> : nombre de tags identiques aux tags réels de la question i</a:t>
            </a:r>
          </a:p>
          <a:p>
            <a:pPr marL="899160" algn="l"/>
            <a:r>
              <a:rPr lang="fr-RE" sz="2000" dirty="0">
                <a:latin typeface="Arial" panose="020B0604020202020204" pitchFamily="34" charset="0"/>
                <a:ea typeface="Calibri" panose="020F0502020204030204" pitchFamily="34" charset="0"/>
                <a:cs typeface="Arial" panose="020B0604020202020204" pitchFamily="34" charset="0"/>
              </a:rPr>
              <a:t>N : nombre de tags total réel de la question i</a:t>
            </a:r>
            <a:r>
              <a:rPr lang="fr-RE" sz="2000" dirty="0">
                <a:latin typeface="Arial" panose="020B0604020202020204" pitchFamily="34" charset="0"/>
                <a:cs typeface="Arial" panose="020B0604020202020204" pitchFamily="34" charset="0"/>
              </a:rPr>
              <a:t> </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95881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820983-4C33-814E-ACA7-AEBD3AD61798}"/>
              </a:ext>
            </a:extLst>
          </p:cNvPr>
          <p:cNvSpPr>
            <a:spLocks noGrp="1"/>
          </p:cNvSpPr>
          <p:nvPr>
            <p:ph type="title"/>
          </p:nvPr>
        </p:nvSpPr>
        <p:spPr/>
        <p:txBody>
          <a:bodyPr/>
          <a:lstStyle/>
          <a:p>
            <a:r>
              <a:rPr lang="fr-FR" dirty="0"/>
              <a:t>Exemple sortie LDA</a:t>
            </a:r>
          </a:p>
        </p:txBody>
      </p:sp>
      <p:sp>
        <p:nvSpPr>
          <p:cNvPr id="4" name="Espace réservé du numéro de diapositive 3">
            <a:extLst>
              <a:ext uri="{FF2B5EF4-FFF2-40B4-BE49-F238E27FC236}">
                <a16:creationId xmlns:a16="http://schemas.microsoft.com/office/drawing/2014/main" id="{E5E1A748-1AC2-E14E-BB79-24ECDA6F4B39}"/>
              </a:ext>
            </a:extLst>
          </p:cNvPr>
          <p:cNvSpPr>
            <a:spLocks noGrp="1"/>
          </p:cNvSpPr>
          <p:nvPr>
            <p:ph type="sldNum" sz="quarter" idx="2"/>
          </p:nvPr>
        </p:nvSpPr>
        <p:spPr/>
        <p:txBody>
          <a:bodyPr/>
          <a:lstStyle/>
          <a:p>
            <a:fld id="{86CB4B4D-7CA3-9044-876B-883B54F8677D}" type="slidenum">
              <a:rPr lang="fr-RE" smtClean="0"/>
              <a:t>19</a:t>
            </a:fld>
            <a:endParaRPr lang="fr-RE" dirty="0"/>
          </a:p>
        </p:txBody>
      </p:sp>
      <p:pic>
        <p:nvPicPr>
          <p:cNvPr id="8" name="Image 7">
            <a:extLst>
              <a:ext uri="{FF2B5EF4-FFF2-40B4-BE49-F238E27FC236}">
                <a16:creationId xmlns:a16="http://schemas.microsoft.com/office/drawing/2014/main" id="{199A3DD1-09EF-704A-819E-A32EBE79C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872" y="2407558"/>
            <a:ext cx="14062528" cy="4359383"/>
          </a:xfrm>
          <a:prstGeom prst="rect">
            <a:avLst/>
          </a:prstGeom>
        </p:spPr>
      </p:pic>
      <p:pic>
        <p:nvPicPr>
          <p:cNvPr id="9" name="Image 8">
            <a:extLst>
              <a:ext uri="{FF2B5EF4-FFF2-40B4-BE49-F238E27FC236}">
                <a16:creationId xmlns:a16="http://schemas.microsoft.com/office/drawing/2014/main" id="{5E38072E-EF4E-2249-A0AB-4D4A0F1A2845}"/>
              </a:ext>
            </a:extLst>
          </p:cNvPr>
          <p:cNvPicPr>
            <a:picLocks noChangeAspect="1"/>
          </p:cNvPicPr>
          <p:nvPr/>
        </p:nvPicPr>
        <p:blipFill>
          <a:blip r:embed="rId4"/>
          <a:stretch>
            <a:fillRect/>
          </a:stretch>
        </p:blipFill>
        <p:spPr>
          <a:xfrm>
            <a:off x="9342876" y="7868558"/>
            <a:ext cx="13352023" cy="4622800"/>
          </a:xfrm>
          <a:prstGeom prst="rect">
            <a:avLst/>
          </a:prstGeom>
        </p:spPr>
      </p:pic>
      <p:sp>
        <p:nvSpPr>
          <p:cNvPr id="10" name="Espace réservé du texte 3">
            <a:extLst>
              <a:ext uri="{FF2B5EF4-FFF2-40B4-BE49-F238E27FC236}">
                <a16:creationId xmlns:a16="http://schemas.microsoft.com/office/drawing/2014/main" id="{36A23603-B1A8-314E-9B0D-9B4FE6D49369}"/>
              </a:ext>
            </a:extLst>
          </p:cNvPr>
          <p:cNvSpPr txBox="1">
            <a:spLocks/>
          </p:cNvSpPr>
          <p:nvPr/>
        </p:nvSpPr>
        <p:spPr>
          <a:xfrm>
            <a:off x="15593113" y="3682340"/>
            <a:ext cx="4569407" cy="14557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a:spcBef>
                <a:spcPts val="1200"/>
              </a:spcBef>
              <a:spcAft>
                <a:spcPts val="1200"/>
              </a:spcAft>
              <a:buSzTx/>
              <a:buNone/>
            </a:pPr>
            <a:r>
              <a:rPr lang="fr-RE" sz="4000" b="1" dirty="0">
                <a:latin typeface="Helvetica" pitchFamily="2" charset="0"/>
              </a:rPr>
              <a:t>Topics / Mots</a:t>
            </a:r>
            <a:endParaRPr lang="fr-RE" sz="4000" dirty="0">
              <a:latin typeface="Helvetica" pitchFamily="2" charset="0"/>
            </a:endParaRPr>
          </a:p>
        </p:txBody>
      </p:sp>
      <p:sp>
        <p:nvSpPr>
          <p:cNvPr id="11" name="Espace réservé du texte 3">
            <a:extLst>
              <a:ext uri="{FF2B5EF4-FFF2-40B4-BE49-F238E27FC236}">
                <a16:creationId xmlns:a16="http://schemas.microsoft.com/office/drawing/2014/main" id="{A3901C31-C3DD-7248-8BC2-BCD4A632681E}"/>
              </a:ext>
            </a:extLst>
          </p:cNvPr>
          <p:cNvSpPr txBox="1">
            <a:spLocks/>
          </p:cNvSpPr>
          <p:nvPr/>
        </p:nvSpPr>
        <p:spPr>
          <a:xfrm>
            <a:off x="4224073" y="9452099"/>
            <a:ext cx="4569407" cy="14557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a:spcBef>
                <a:spcPts val="1200"/>
              </a:spcBef>
              <a:spcAft>
                <a:spcPts val="1200"/>
              </a:spcAft>
              <a:buSzTx/>
              <a:buNone/>
            </a:pPr>
            <a:r>
              <a:rPr lang="fr-RE" sz="4000" b="1" dirty="0">
                <a:latin typeface="Helvetica" pitchFamily="2" charset="0"/>
              </a:rPr>
              <a:t>Docs / Topics</a:t>
            </a:r>
            <a:endParaRPr lang="fr-RE" sz="4000" dirty="0">
              <a:latin typeface="Helvetica" pitchFamily="2" charset="0"/>
            </a:endParaRPr>
          </a:p>
        </p:txBody>
      </p:sp>
    </p:spTree>
    <p:extLst>
      <p:ext uri="{BB962C8B-B14F-4D97-AF65-F5344CB8AC3E}">
        <p14:creationId xmlns:p14="http://schemas.microsoft.com/office/powerpoint/2010/main" val="8657730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Sommaire</a:t>
            </a:r>
          </a:p>
        </p:txBody>
      </p:sp>
      <p:sp>
        <p:nvSpPr>
          <p:cNvPr id="2" name="Espace réservé du texte 1"/>
          <p:cNvSpPr>
            <a:spLocks noGrp="1"/>
          </p:cNvSpPr>
          <p:nvPr>
            <p:ph type="body" idx="1"/>
          </p:nvPr>
        </p:nvSpPr>
        <p:spPr/>
        <p:txBody>
          <a:bodyPr/>
          <a:lstStyle/>
          <a:p>
            <a:r>
              <a:rPr lang="fr-FR" dirty="0"/>
              <a:t>Introduction</a:t>
            </a:r>
          </a:p>
          <a:p>
            <a:r>
              <a:rPr lang="fr-FR" dirty="0"/>
              <a:t>Les données</a:t>
            </a:r>
          </a:p>
          <a:p>
            <a:r>
              <a:rPr lang="fr-FR" dirty="0"/>
              <a:t>Préparation modélisation</a:t>
            </a:r>
          </a:p>
          <a:p>
            <a:r>
              <a:rPr lang="fr-FR" dirty="0"/>
              <a:t>Apprentissage non supervisé</a:t>
            </a:r>
          </a:p>
          <a:p>
            <a:r>
              <a:rPr lang="fr-FR" dirty="0"/>
              <a:t>Apprentissage supervisé</a:t>
            </a:r>
          </a:p>
          <a:p>
            <a:r>
              <a:rPr lang="fr-FR" dirty="0"/>
              <a:t>Résultat et implémentation</a:t>
            </a:r>
          </a:p>
          <a:p>
            <a:r>
              <a:rPr lang="fr-FR" dirty="0"/>
              <a:t>Conclusion</a:t>
            </a:r>
          </a:p>
        </p:txBody>
      </p:sp>
      <p:sp>
        <p:nvSpPr>
          <p:cNvPr id="3" name="ZoneTexte 2"/>
          <p:cNvSpPr txBox="1"/>
          <p:nvPr/>
        </p:nvSpPr>
        <p:spPr>
          <a:xfrm>
            <a:off x="4945214" y="1392783"/>
            <a:ext cx="10265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5" name="Espace réservé du numéro de diapositive 4">
            <a:extLst>
              <a:ext uri="{FF2B5EF4-FFF2-40B4-BE49-F238E27FC236}">
                <a16:creationId xmlns:a16="http://schemas.microsoft.com/office/drawing/2014/main" id="{A3CAF1A2-3908-2D43-91A0-B0B0F7DED791}"/>
              </a:ext>
            </a:extLst>
          </p:cNvPr>
          <p:cNvSpPr>
            <a:spLocks noGrp="1"/>
          </p:cNvSpPr>
          <p:nvPr>
            <p:ph type="sldNum" sz="quarter" idx="2"/>
          </p:nvPr>
        </p:nvSpPr>
        <p:spPr/>
        <p:txBody>
          <a:bodyPr/>
          <a:lstStyle/>
          <a:p>
            <a:fld id="{86CB4B4D-7CA3-9044-876B-883B54F8677D}" type="slidenum">
              <a:rPr lang="fr-RE" smtClean="0"/>
              <a:t>2</a:t>
            </a:fld>
            <a:endParaRPr lang="fr-RE" dirty="0"/>
          </a:p>
        </p:txBody>
      </p:sp>
    </p:spTree>
    <p:extLst>
      <p:ext uri="{BB962C8B-B14F-4D97-AF65-F5344CB8AC3E}">
        <p14:creationId xmlns:p14="http://schemas.microsoft.com/office/powerpoint/2010/main" val="25500326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Apprentissage supervisé</a:t>
            </a:r>
            <a:endParaRPr dirty="0"/>
          </a:p>
        </p:txBody>
      </p:sp>
      <p:sp>
        <p:nvSpPr>
          <p:cNvPr id="2" name="Espace réservé du numéro de diapositive 1">
            <a:extLst>
              <a:ext uri="{FF2B5EF4-FFF2-40B4-BE49-F238E27FC236}">
                <a16:creationId xmlns:a16="http://schemas.microsoft.com/office/drawing/2014/main" id="{E13A5CFC-BF58-F745-A932-24B3B5764942}"/>
              </a:ext>
            </a:extLst>
          </p:cNvPr>
          <p:cNvSpPr>
            <a:spLocks noGrp="1"/>
          </p:cNvSpPr>
          <p:nvPr>
            <p:ph type="sldNum" sz="quarter" idx="2"/>
          </p:nvPr>
        </p:nvSpPr>
        <p:spPr/>
        <p:txBody>
          <a:bodyPr/>
          <a:lstStyle/>
          <a:p>
            <a:fld id="{86CB4B4D-7CA3-9044-876B-883B54F8677D}" type="slidenum">
              <a:rPr lang="fr-RE" smtClean="0"/>
              <a:t>20</a:t>
            </a:fld>
            <a:endParaRPr lang="fr-RE"/>
          </a:p>
        </p:txBody>
      </p:sp>
    </p:spTree>
    <p:extLst>
      <p:ext uri="{BB962C8B-B14F-4D97-AF65-F5344CB8AC3E}">
        <p14:creationId xmlns:p14="http://schemas.microsoft.com/office/powerpoint/2010/main" val="60253981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Variable cible</a:t>
            </a:r>
          </a:p>
        </p:txBody>
      </p:sp>
      <p:sp>
        <p:nvSpPr>
          <p:cNvPr id="3" name="Espace réservé du numéro de diapositive 2">
            <a:extLst>
              <a:ext uri="{FF2B5EF4-FFF2-40B4-BE49-F238E27FC236}">
                <a16:creationId xmlns:a16="http://schemas.microsoft.com/office/drawing/2014/main" id="{A5B26374-895B-6D4A-8957-E147AF37E415}"/>
              </a:ext>
            </a:extLst>
          </p:cNvPr>
          <p:cNvSpPr>
            <a:spLocks noGrp="1"/>
          </p:cNvSpPr>
          <p:nvPr>
            <p:ph type="sldNum" sz="quarter" idx="2"/>
          </p:nvPr>
        </p:nvSpPr>
        <p:spPr/>
        <p:txBody>
          <a:bodyPr/>
          <a:lstStyle/>
          <a:p>
            <a:fld id="{86CB4B4D-7CA3-9044-876B-883B54F8677D}" type="slidenum">
              <a:rPr lang="fr-RE" smtClean="0"/>
              <a:t>21</a:t>
            </a:fld>
            <a:endParaRPr lang="fr-RE" dirty="0"/>
          </a:p>
        </p:txBody>
      </p:sp>
      <p:sp>
        <p:nvSpPr>
          <p:cNvPr id="5" name="Espace réservé du texte 3">
            <a:extLst>
              <a:ext uri="{FF2B5EF4-FFF2-40B4-BE49-F238E27FC236}">
                <a16:creationId xmlns:a16="http://schemas.microsoft.com/office/drawing/2014/main" id="{BB25B4F4-830A-A742-8159-F0DC75D2F9DC}"/>
              </a:ext>
            </a:extLst>
          </p:cNvPr>
          <p:cNvSpPr txBox="1">
            <a:spLocks/>
          </p:cNvSpPr>
          <p:nvPr/>
        </p:nvSpPr>
        <p:spPr>
          <a:xfrm>
            <a:off x="1138068" y="3087947"/>
            <a:ext cx="14590396" cy="28861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a:spcBef>
                <a:spcPts val="1200"/>
              </a:spcBef>
              <a:spcAft>
                <a:spcPts val="1200"/>
              </a:spcAft>
              <a:buSzTx/>
              <a:buNone/>
            </a:pPr>
            <a:r>
              <a:rPr lang="fr-FR" sz="4000" b="1" dirty="0">
                <a:latin typeface="Helvetica" pitchFamily="2" charset="0"/>
              </a:rPr>
              <a:t>Target :</a:t>
            </a:r>
          </a:p>
          <a:p>
            <a:pPr lvl="0">
              <a:spcBef>
                <a:spcPts val="1200"/>
              </a:spcBef>
              <a:spcAft>
                <a:spcPts val="1200"/>
              </a:spcAft>
              <a:buSzTx/>
              <a:buFont typeface="Wingdings" pitchFamily="2" charset="2"/>
              <a:buChar char="§"/>
            </a:pPr>
            <a:r>
              <a:rPr lang="fr-FR" sz="4000" dirty="0">
                <a:latin typeface="Helvetica" pitchFamily="2" charset="0"/>
              </a:rPr>
              <a:t>Prédiction de plusieurs tags</a:t>
            </a:r>
          </a:p>
          <a:p>
            <a:pPr lvl="0">
              <a:spcBef>
                <a:spcPts val="1200"/>
              </a:spcBef>
              <a:spcAft>
                <a:spcPts val="1200"/>
              </a:spcAft>
              <a:buSzTx/>
              <a:buFont typeface="Wingdings" pitchFamily="2" charset="2"/>
              <a:buChar char="§"/>
            </a:pPr>
            <a:r>
              <a:rPr lang="fr-FR" sz="4000" dirty="0">
                <a:latin typeface="Helvetica" pitchFamily="2" charset="0"/>
              </a:rPr>
              <a:t>Classification multi-label</a:t>
            </a:r>
          </a:p>
          <a:p>
            <a:pPr lvl="0">
              <a:spcBef>
                <a:spcPts val="1200"/>
              </a:spcBef>
              <a:spcAft>
                <a:spcPts val="1200"/>
              </a:spcAft>
              <a:buSzTx/>
              <a:buFont typeface="Wingdings" pitchFamily="2" charset="2"/>
              <a:buChar char="§"/>
            </a:pPr>
            <a:r>
              <a:rPr lang="fr-FR" sz="4000" dirty="0">
                <a:latin typeface="Helvetica" pitchFamily="2" charset="0"/>
              </a:rPr>
              <a:t>Trouver un </a:t>
            </a:r>
            <a:r>
              <a:rPr lang="fr-FR" sz="4000" dirty="0" err="1">
                <a:latin typeface="Helvetica" pitchFamily="2" charset="0"/>
              </a:rPr>
              <a:t>mapping</a:t>
            </a:r>
            <a:r>
              <a:rPr lang="fr-FR" sz="4000" dirty="0">
                <a:latin typeface="Helvetica" pitchFamily="2" charset="0"/>
              </a:rPr>
              <a:t> entre X et un vecteur binaire Y</a:t>
            </a:r>
          </a:p>
        </p:txBody>
      </p:sp>
      <p:graphicFrame>
        <p:nvGraphicFramePr>
          <p:cNvPr id="4" name="Tableau 3">
            <a:extLst>
              <a:ext uri="{FF2B5EF4-FFF2-40B4-BE49-F238E27FC236}">
                <a16:creationId xmlns:a16="http://schemas.microsoft.com/office/drawing/2014/main" id="{03B81C8C-8498-4540-825A-B1C400EA542B}"/>
              </a:ext>
            </a:extLst>
          </p:cNvPr>
          <p:cNvGraphicFramePr>
            <a:graphicFrameLocks noGrp="1"/>
          </p:cNvGraphicFramePr>
          <p:nvPr>
            <p:extLst>
              <p:ext uri="{D42A27DB-BD31-4B8C-83A1-F6EECF244321}">
                <p14:modId xmlns:p14="http://schemas.microsoft.com/office/powerpoint/2010/main" val="84669607"/>
              </p:ext>
            </p:extLst>
          </p:nvPr>
        </p:nvGraphicFramePr>
        <p:xfrm>
          <a:off x="13400067" y="9494781"/>
          <a:ext cx="4533901" cy="929583"/>
        </p:xfrm>
        <a:graphic>
          <a:graphicData uri="http://schemas.openxmlformats.org/drawingml/2006/table">
            <a:tbl>
              <a:tblPr firstRow="1" bandRow="1">
                <a:tableStyleId>{5940675A-B579-460E-94D1-54222C63F5DA}</a:tableStyleId>
              </a:tblPr>
              <a:tblGrid>
                <a:gridCol w="881986">
                  <a:extLst>
                    <a:ext uri="{9D8B030D-6E8A-4147-A177-3AD203B41FA5}">
                      <a16:colId xmlns:a16="http://schemas.microsoft.com/office/drawing/2014/main" val="2726374033"/>
                    </a:ext>
                  </a:extLst>
                </a:gridCol>
                <a:gridCol w="3651915">
                  <a:extLst>
                    <a:ext uri="{9D8B030D-6E8A-4147-A177-3AD203B41FA5}">
                      <a16:colId xmlns:a16="http://schemas.microsoft.com/office/drawing/2014/main" val="2016753598"/>
                    </a:ext>
                  </a:extLst>
                </a:gridCol>
              </a:tblGrid>
              <a:tr h="0">
                <a:tc>
                  <a:txBody>
                    <a:bodyPr/>
                    <a:lstStyle/>
                    <a:p>
                      <a:r>
                        <a:rPr lang="fr-FR" sz="2400" b="1" dirty="0">
                          <a:latin typeface="Arial" panose="020B0604020202020204" pitchFamily="34" charset="0"/>
                          <a:cs typeface="Arial" panose="020B0604020202020204" pitchFamily="34" charset="0"/>
                        </a:rPr>
                        <a:t>D1</a:t>
                      </a:r>
                    </a:p>
                  </a:txBody>
                  <a:tcPr/>
                </a:tc>
                <a:tc>
                  <a:txBody>
                    <a:bodyPr/>
                    <a:lstStyle/>
                    <a:p>
                      <a:r>
                        <a:rPr lang="fr-FR" sz="2400" b="1" dirty="0">
                          <a:latin typeface="Arial" panose="020B0604020202020204" pitchFamily="34" charset="0"/>
                          <a:cs typeface="Arial" panose="020B0604020202020204" pitchFamily="34" charset="0"/>
                        </a:rPr>
                        <a:t>Tag 1, Tag 3, Tag 0</a:t>
                      </a:r>
                    </a:p>
                  </a:txBody>
                  <a:tcPr/>
                </a:tc>
                <a:extLst>
                  <a:ext uri="{0D108BD9-81ED-4DB2-BD59-A6C34878D82A}">
                    <a16:rowId xmlns:a16="http://schemas.microsoft.com/office/drawing/2014/main" val="207043134"/>
                  </a:ext>
                </a:extLst>
              </a:tr>
              <a:tr h="472383">
                <a:tc>
                  <a:txBody>
                    <a:bodyPr/>
                    <a:lstStyle/>
                    <a:p>
                      <a:r>
                        <a:rPr lang="fr-FR" sz="2400" b="1" dirty="0">
                          <a:latin typeface="Arial" panose="020B0604020202020204" pitchFamily="34" charset="0"/>
                          <a:cs typeface="Arial" panose="020B0604020202020204" pitchFamily="34" charset="0"/>
                        </a:rPr>
                        <a:t>D2</a:t>
                      </a:r>
                    </a:p>
                  </a:txBody>
                  <a:tcP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fr-FR" sz="2400" b="1" dirty="0">
                          <a:latin typeface="Arial" panose="020B0604020202020204" pitchFamily="34" charset="0"/>
                          <a:cs typeface="Arial" panose="020B0604020202020204" pitchFamily="34" charset="0"/>
                        </a:rPr>
                        <a:t>Tag 2, Tag 3, Tag 4</a:t>
                      </a:r>
                    </a:p>
                  </a:txBody>
                  <a:tcPr/>
                </a:tc>
                <a:extLst>
                  <a:ext uri="{0D108BD9-81ED-4DB2-BD59-A6C34878D82A}">
                    <a16:rowId xmlns:a16="http://schemas.microsoft.com/office/drawing/2014/main" val="1677217036"/>
                  </a:ext>
                </a:extLst>
              </a:tr>
            </a:tbl>
          </a:graphicData>
        </a:graphic>
      </p:graphicFrame>
      <p:graphicFrame>
        <p:nvGraphicFramePr>
          <p:cNvPr id="6" name="Tableau 5">
            <a:extLst>
              <a:ext uri="{FF2B5EF4-FFF2-40B4-BE49-F238E27FC236}">
                <a16:creationId xmlns:a16="http://schemas.microsoft.com/office/drawing/2014/main" id="{1464BED9-10BF-8A41-B5A4-748E16161839}"/>
              </a:ext>
            </a:extLst>
          </p:cNvPr>
          <p:cNvGraphicFramePr>
            <a:graphicFrameLocks noGrp="1"/>
          </p:cNvGraphicFramePr>
          <p:nvPr>
            <p:extLst>
              <p:ext uri="{D42A27DB-BD31-4B8C-83A1-F6EECF244321}">
                <p14:modId xmlns:p14="http://schemas.microsoft.com/office/powerpoint/2010/main" val="3840222808"/>
              </p:ext>
            </p:extLst>
          </p:nvPr>
        </p:nvGraphicFramePr>
        <p:xfrm>
          <a:off x="18925539" y="9455776"/>
          <a:ext cx="4178300" cy="968588"/>
        </p:xfrm>
        <a:graphic>
          <a:graphicData uri="http://schemas.openxmlformats.org/drawingml/2006/table">
            <a:tbl>
              <a:tblPr firstRow="1" bandRow="1">
                <a:tableStyleId>{5940675A-B579-460E-94D1-54222C63F5DA}</a:tableStyleId>
              </a:tblPr>
              <a:tblGrid>
                <a:gridCol w="835660">
                  <a:extLst>
                    <a:ext uri="{9D8B030D-6E8A-4147-A177-3AD203B41FA5}">
                      <a16:colId xmlns:a16="http://schemas.microsoft.com/office/drawing/2014/main" val="20513240"/>
                    </a:ext>
                  </a:extLst>
                </a:gridCol>
                <a:gridCol w="835660">
                  <a:extLst>
                    <a:ext uri="{9D8B030D-6E8A-4147-A177-3AD203B41FA5}">
                      <a16:colId xmlns:a16="http://schemas.microsoft.com/office/drawing/2014/main" val="685918314"/>
                    </a:ext>
                  </a:extLst>
                </a:gridCol>
                <a:gridCol w="835660">
                  <a:extLst>
                    <a:ext uri="{9D8B030D-6E8A-4147-A177-3AD203B41FA5}">
                      <a16:colId xmlns:a16="http://schemas.microsoft.com/office/drawing/2014/main" val="84049423"/>
                    </a:ext>
                  </a:extLst>
                </a:gridCol>
                <a:gridCol w="835660">
                  <a:extLst>
                    <a:ext uri="{9D8B030D-6E8A-4147-A177-3AD203B41FA5}">
                      <a16:colId xmlns:a16="http://schemas.microsoft.com/office/drawing/2014/main" val="1998635480"/>
                    </a:ext>
                  </a:extLst>
                </a:gridCol>
                <a:gridCol w="835660">
                  <a:extLst>
                    <a:ext uri="{9D8B030D-6E8A-4147-A177-3AD203B41FA5}">
                      <a16:colId xmlns:a16="http://schemas.microsoft.com/office/drawing/2014/main" val="179670610"/>
                    </a:ext>
                  </a:extLst>
                </a:gridCol>
              </a:tblGrid>
              <a:tr h="484294">
                <a:tc>
                  <a:txBody>
                    <a:bodyPr/>
                    <a:lstStyle/>
                    <a:p>
                      <a:r>
                        <a:rPr lang="fr-FR" sz="2400" b="1" dirty="0">
                          <a:latin typeface="Arial" panose="020B0604020202020204" pitchFamily="34" charset="0"/>
                          <a:cs typeface="Arial" panose="020B0604020202020204" pitchFamily="34" charset="0"/>
                        </a:rPr>
                        <a:t>1</a:t>
                      </a:r>
                    </a:p>
                  </a:txBody>
                  <a:tcPr/>
                </a:tc>
                <a:tc>
                  <a:txBody>
                    <a:bodyPr/>
                    <a:lstStyle/>
                    <a:p>
                      <a:r>
                        <a:rPr lang="fr-FR" sz="2400" b="1" dirty="0">
                          <a:latin typeface="Arial" panose="020B0604020202020204" pitchFamily="34" charset="0"/>
                          <a:cs typeface="Arial" panose="020B0604020202020204" pitchFamily="34" charset="0"/>
                        </a:rPr>
                        <a:t>1</a:t>
                      </a:r>
                    </a:p>
                  </a:txBody>
                  <a:tcPr/>
                </a:tc>
                <a:tc>
                  <a:txBody>
                    <a:bodyPr/>
                    <a:lstStyle/>
                    <a:p>
                      <a:r>
                        <a:rPr lang="fr-FR" sz="2400" b="1" dirty="0">
                          <a:latin typeface="Arial" panose="020B0604020202020204" pitchFamily="34" charset="0"/>
                          <a:cs typeface="Arial" panose="020B0604020202020204" pitchFamily="34" charset="0"/>
                        </a:rPr>
                        <a:t>0</a:t>
                      </a:r>
                    </a:p>
                  </a:txBody>
                  <a:tcPr/>
                </a:tc>
                <a:tc>
                  <a:txBody>
                    <a:bodyPr/>
                    <a:lstStyle/>
                    <a:p>
                      <a:r>
                        <a:rPr lang="fr-FR" sz="2400" b="1" dirty="0">
                          <a:latin typeface="Arial" panose="020B0604020202020204" pitchFamily="34" charset="0"/>
                          <a:cs typeface="Arial" panose="020B0604020202020204" pitchFamily="34" charset="0"/>
                        </a:rPr>
                        <a:t>1</a:t>
                      </a:r>
                    </a:p>
                  </a:txBody>
                  <a:tcPr/>
                </a:tc>
                <a:tc>
                  <a:txBody>
                    <a:bodyPr/>
                    <a:lstStyle/>
                    <a:p>
                      <a:r>
                        <a:rPr lang="fr-FR" sz="2400" b="1"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1096236969"/>
                  </a:ext>
                </a:extLst>
              </a:tr>
              <a:tr h="484294">
                <a:tc>
                  <a:txBody>
                    <a:bodyPr/>
                    <a:lstStyle/>
                    <a:p>
                      <a:r>
                        <a:rPr lang="fr-FR" sz="2400" b="1" dirty="0">
                          <a:latin typeface="Arial" panose="020B0604020202020204" pitchFamily="34" charset="0"/>
                          <a:cs typeface="Arial" panose="020B0604020202020204" pitchFamily="34" charset="0"/>
                        </a:rPr>
                        <a:t>0</a:t>
                      </a:r>
                    </a:p>
                  </a:txBody>
                  <a:tcPr/>
                </a:tc>
                <a:tc>
                  <a:txBody>
                    <a:bodyPr/>
                    <a:lstStyle/>
                    <a:p>
                      <a:r>
                        <a:rPr lang="fr-FR" sz="2400" b="1" dirty="0">
                          <a:latin typeface="Arial" panose="020B0604020202020204" pitchFamily="34" charset="0"/>
                          <a:cs typeface="Arial" panose="020B0604020202020204" pitchFamily="34" charset="0"/>
                        </a:rPr>
                        <a:t>0</a:t>
                      </a:r>
                    </a:p>
                  </a:txBody>
                  <a:tcPr/>
                </a:tc>
                <a:tc>
                  <a:txBody>
                    <a:bodyPr/>
                    <a:lstStyle/>
                    <a:p>
                      <a:r>
                        <a:rPr lang="fr-FR" sz="2400" b="1" dirty="0">
                          <a:latin typeface="Arial" panose="020B0604020202020204" pitchFamily="34" charset="0"/>
                          <a:cs typeface="Arial" panose="020B0604020202020204" pitchFamily="34" charset="0"/>
                        </a:rPr>
                        <a:t>1</a:t>
                      </a:r>
                    </a:p>
                  </a:txBody>
                  <a:tcPr/>
                </a:tc>
                <a:tc>
                  <a:txBody>
                    <a:bodyPr/>
                    <a:lstStyle/>
                    <a:p>
                      <a:r>
                        <a:rPr lang="fr-FR" sz="2400" b="1" dirty="0">
                          <a:latin typeface="Arial" panose="020B0604020202020204" pitchFamily="34" charset="0"/>
                          <a:cs typeface="Arial" panose="020B0604020202020204" pitchFamily="34" charset="0"/>
                        </a:rPr>
                        <a:t>1</a:t>
                      </a:r>
                    </a:p>
                  </a:txBody>
                  <a:tcPr/>
                </a:tc>
                <a:tc>
                  <a:txBody>
                    <a:bodyPr/>
                    <a:lstStyle/>
                    <a:p>
                      <a:r>
                        <a:rPr lang="fr-FR" sz="2400" b="1"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3997794870"/>
                  </a:ext>
                </a:extLst>
              </a:tr>
            </a:tbl>
          </a:graphicData>
        </a:graphic>
      </p:graphicFrame>
      <p:sp>
        <p:nvSpPr>
          <p:cNvPr id="8" name="Flèche vers la droite 7">
            <a:extLst>
              <a:ext uri="{FF2B5EF4-FFF2-40B4-BE49-F238E27FC236}">
                <a16:creationId xmlns:a16="http://schemas.microsoft.com/office/drawing/2014/main" id="{BE8FAB33-F343-3A42-A11A-EDBE8EF65C59}"/>
              </a:ext>
            </a:extLst>
          </p:cNvPr>
          <p:cNvSpPr/>
          <p:nvPr/>
        </p:nvSpPr>
        <p:spPr>
          <a:xfrm>
            <a:off x="18105904" y="9776692"/>
            <a:ext cx="637539" cy="365760"/>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9" name="Espace réservé du texte 3">
            <a:extLst>
              <a:ext uri="{FF2B5EF4-FFF2-40B4-BE49-F238E27FC236}">
                <a16:creationId xmlns:a16="http://schemas.microsoft.com/office/drawing/2014/main" id="{7D75F74D-9B35-4649-A37A-DB563DD6DB3C}"/>
              </a:ext>
            </a:extLst>
          </p:cNvPr>
          <p:cNvSpPr txBox="1">
            <a:spLocks/>
          </p:cNvSpPr>
          <p:nvPr/>
        </p:nvSpPr>
        <p:spPr>
          <a:xfrm>
            <a:off x="1138068" y="6654470"/>
            <a:ext cx="13166667" cy="599958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a:spcBef>
                <a:spcPts val="1200"/>
              </a:spcBef>
              <a:spcAft>
                <a:spcPts val="1200"/>
              </a:spcAft>
              <a:buSzTx/>
              <a:buNone/>
            </a:pPr>
            <a:r>
              <a:rPr lang="fr-FR" sz="4000" b="1" dirty="0">
                <a:latin typeface="Helvetica" pitchFamily="2" charset="0"/>
              </a:rPr>
              <a:t>Multi label :</a:t>
            </a:r>
          </a:p>
          <a:p>
            <a:pPr lvl="0">
              <a:spcBef>
                <a:spcPts val="1200"/>
              </a:spcBef>
              <a:spcAft>
                <a:spcPts val="1200"/>
              </a:spcAft>
              <a:buSzTx/>
              <a:buFont typeface="Wingdings" pitchFamily="2" charset="2"/>
              <a:buChar char="§"/>
            </a:pPr>
            <a:r>
              <a:rPr lang="fr-FR" sz="4000" dirty="0">
                <a:latin typeface="Helvetica" pitchFamily="2" charset="0"/>
              </a:rPr>
              <a:t>Librairie </a:t>
            </a:r>
            <a:r>
              <a:rPr lang="fr-FR" sz="4000" b="1" dirty="0" err="1">
                <a:latin typeface="Helvetica" pitchFamily="2" charset="0"/>
              </a:rPr>
              <a:t>sklearn</a:t>
            </a:r>
            <a:r>
              <a:rPr lang="fr-FR" sz="4000" dirty="0">
                <a:latin typeface="Helvetica" pitchFamily="2" charset="0"/>
              </a:rPr>
              <a:t> implémente le multi-label</a:t>
            </a:r>
          </a:p>
          <a:p>
            <a:pPr lvl="0">
              <a:spcBef>
                <a:spcPts val="1200"/>
              </a:spcBef>
              <a:spcAft>
                <a:spcPts val="1200"/>
              </a:spcAft>
              <a:buSzTx/>
              <a:buFont typeface="Wingdings" pitchFamily="2" charset="2"/>
              <a:buChar char="§"/>
            </a:pPr>
            <a:r>
              <a:rPr lang="fr-FR" sz="4000" dirty="0" err="1">
                <a:latin typeface="Helvetica" pitchFamily="2" charset="0"/>
              </a:rPr>
              <a:t>Binarisation</a:t>
            </a:r>
            <a:r>
              <a:rPr lang="fr-FR" sz="4000" dirty="0">
                <a:latin typeface="Helvetica" pitchFamily="2" charset="0"/>
              </a:rPr>
              <a:t> de la variable Y</a:t>
            </a:r>
          </a:p>
          <a:p>
            <a:pPr lvl="0">
              <a:spcBef>
                <a:spcPts val="1200"/>
              </a:spcBef>
              <a:spcAft>
                <a:spcPts val="1200"/>
              </a:spcAft>
              <a:buSzTx/>
              <a:buFont typeface="Wingdings" pitchFamily="2" charset="2"/>
              <a:buChar char="§"/>
            </a:pPr>
            <a:r>
              <a:rPr lang="fr-FR" sz="4000" dirty="0">
                <a:latin typeface="Helvetica" pitchFamily="2" charset="0"/>
              </a:rPr>
              <a:t>Entrainement d’un classifier à chaque label</a:t>
            </a:r>
          </a:p>
          <a:p>
            <a:pPr lvl="0">
              <a:spcBef>
                <a:spcPts val="1200"/>
              </a:spcBef>
              <a:spcAft>
                <a:spcPts val="1200"/>
              </a:spcAft>
              <a:buSzTx/>
              <a:buFont typeface="Wingdings" pitchFamily="2" charset="2"/>
              <a:buChar char="§"/>
            </a:pPr>
            <a:r>
              <a:rPr lang="fr-FR" sz="4000" dirty="0">
                <a:latin typeface="Helvetica" pitchFamily="2" charset="0"/>
              </a:rPr>
              <a:t>Combinaison pour prédire le résultat final</a:t>
            </a:r>
            <a:br>
              <a:rPr lang="fr-FR" sz="4000" dirty="0">
                <a:latin typeface="Helvetica" pitchFamily="2" charset="0"/>
              </a:rPr>
            </a:br>
            <a:r>
              <a:rPr lang="fr-FR" sz="4000" dirty="0">
                <a:latin typeface="Helvetica" pitchFamily="2" charset="0"/>
              </a:rPr>
              <a:t>One-vs-</a:t>
            </a:r>
            <a:r>
              <a:rPr lang="fr-FR" sz="4000" dirty="0" err="1">
                <a:latin typeface="Helvetica" pitchFamily="2" charset="0"/>
              </a:rPr>
              <a:t>Rest</a:t>
            </a:r>
            <a:endParaRPr lang="fr-FR" sz="4000" dirty="0">
              <a:latin typeface="Helvetica" pitchFamily="2" charset="0"/>
            </a:endParaRPr>
          </a:p>
        </p:txBody>
      </p:sp>
      <p:sp>
        <p:nvSpPr>
          <p:cNvPr id="10" name="ZoneTexte 9">
            <a:extLst>
              <a:ext uri="{FF2B5EF4-FFF2-40B4-BE49-F238E27FC236}">
                <a16:creationId xmlns:a16="http://schemas.microsoft.com/office/drawing/2014/main" id="{48A86FA1-65A9-DC44-A379-D9ADDDF5BA58}"/>
              </a:ext>
            </a:extLst>
          </p:cNvPr>
          <p:cNvSpPr txBox="1"/>
          <p:nvPr/>
        </p:nvSpPr>
        <p:spPr>
          <a:xfrm>
            <a:off x="13400067" y="8814392"/>
            <a:ext cx="283731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Helvetica Light"/>
              </a:rPr>
              <a:t>Multilabel</a:t>
            </a:r>
            <a:r>
              <a:rPr lang="fr-FR" sz="2400" b="1" dirty="0" err="1">
                <a:latin typeface="Arial" panose="020B0604020202020204" pitchFamily="34" charset="0"/>
                <a:cs typeface="Arial" panose="020B0604020202020204" pitchFamily="34" charset="0"/>
              </a:rPr>
              <a:t>Binarizer</a:t>
            </a:r>
            <a:endParaRPr kumimoji="0" lang="fr-FR" sz="24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endParaRPr>
          </a:p>
        </p:txBody>
      </p:sp>
      <p:sp>
        <p:nvSpPr>
          <p:cNvPr id="11" name="Ellipse 10">
            <a:extLst>
              <a:ext uri="{FF2B5EF4-FFF2-40B4-BE49-F238E27FC236}">
                <a16:creationId xmlns:a16="http://schemas.microsoft.com/office/drawing/2014/main" id="{11C8FC5B-4DE0-FA46-8ECA-C0A25B7C6E61}"/>
              </a:ext>
            </a:extLst>
          </p:cNvPr>
          <p:cNvSpPr/>
          <p:nvPr/>
        </p:nvSpPr>
        <p:spPr>
          <a:xfrm>
            <a:off x="17578312" y="5767610"/>
            <a:ext cx="944096" cy="860326"/>
          </a:xfrm>
          <a:prstGeom prst="ellipse">
            <a:avLst/>
          </a:prstGeom>
          <a:solidFill>
            <a:schemeClr val="bg1">
              <a:lumMod val="95000"/>
            </a:schemeClr>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chemeClr val="tx1"/>
                </a:solidFill>
                <a:effectLst/>
                <a:uFillTx/>
                <a:latin typeface="+mn-lt"/>
                <a:ea typeface="+mn-ea"/>
                <a:cs typeface="+mn-cs"/>
                <a:sym typeface="Helvetica Light"/>
              </a:rPr>
              <a:t>X1</a:t>
            </a:r>
          </a:p>
        </p:txBody>
      </p:sp>
      <p:sp>
        <p:nvSpPr>
          <p:cNvPr id="12" name="Ellipse 11">
            <a:extLst>
              <a:ext uri="{FF2B5EF4-FFF2-40B4-BE49-F238E27FC236}">
                <a16:creationId xmlns:a16="http://schemas.microsoft.com/office/drawing/2014/main" id="{644F68DA-9F40-6E44-86DB-80DFEB310928}"/>
              </a:ext>
            </a:extLst>
          </p:cNvPr>
          <p:cNvSpPr/>
          <p:nvPr/>
        </p:nvSpPr>
        <p:spPr>
          <a:xfrm>
            <a:off x="20013740" y="5767610"/>
            <a:ext cx="944096" cy="860326"/>
          </a:xfrm>
          <a:prstGeom prst="ellipse">
            <a:avLst/>
          </a:prstGeom>
          <a:solidFill>
            <a:schemeClr val="bg1">
              <a:lumMod val="95000"/>
            </a:schemeClr>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chemeClr val="tx1"/>
                </a:solidFill>
                <a:effectLst/>
                <a:uFillTx/>
                <a:latin typeface="+mn-lt"/>
                <a:ea typeface="+mn-ea"/>
                <a:cs typeface="+mn-cs"/>
                <a:sym typeface="Helvetica Light"/>
              </a:rPr>
              <a:t>X2</a:t>
            </a:r>
          </a:p>
        </p:txBody>
      </p:sp>
      <p:sp>
        <p:nvSpPr>
          <p:cNvPr id="13" name="Rectangle à coins arrondis 12">
            <a:extLst>
              <a:ext uri="{FF2B5EF4-FFF2-40B4-BE49-F238E27FC236}">
                <a16:creationId xmlns:a16="http://schemas.microsoft.com/office/drawing/2014/main" id="{791D0403-70D6-2044-A895-FB3D6BB260F6}"/>
              </a:ext>
            </a:extLst>
          </p:cNvPr>
          <p:cNvSpPr/>
          <p:nvPr/>
        </p:nvSpPr>
        <p:spPr>
          <a:xfrm>
            <a:off x="15667017" y="3180765"/>
            <a:ext cx="1737063" cy="658336"/>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1" i="0" u="none" strike="noStrike" cap="none" spc="0" normalizeH="0" baseline="0" dirty="0">
                <a:ln>
                  <a:noFill/>
                </a:ln>
                <a:solidFill>
                  <a:schemeClr val="tx1"/>
                </a:solidFill>
                <a:effectLst/>
                <a:uFillTx/>
                <a:latin typeface="+mn-lt"/>
                <a:ea typeface="+mn-ea"/>
                <a:cs typeface="+mn-cs"/>
                <a:sym typeface="Helvetica Light"/>
              </a:rPr>
              <a:t>TAG 1</a:t>
            </a:r>
          </a:p>
        </p:txBody>
      </p:sp>
      <p:sp>
        <p:nvSpPr>
          <p:cNvPr id="14" name="Rectangle à coins arrondis 13">
            <a:extLst>
              <a:ext uri="{FF2B5EF4-FFF2-40B4-BE49-F238E27FC236}">
                <a16:creationId xmlns:a16="http://schemas.microsoft.com/office/drawing/2014/main" id="{0ED8B551-B85C-0B4F-BDB6-4FB670C29C2B}"/>
              </a:ext>
            </a:extLst>
          </p:cNvPr>
          <p:cNvSpPr/>
          <p:nvPr/>
        </p:nvSpPr>
        <p:spPr>
          <a:xfrm>
            <a:off x="18324775" y="3180765"/>
            <a:ext cx="1737063" cy="658336"/>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1" i="0" u="none" strike="noStrike" cap="none" spc="0" normalizeH="0" baseline="0" dirty="0">
                <a:ln>
                  <a:noFill/>
                </a:ln>
                <a:solidFill>
                  <a:schemeClr val="tx1"/>
                </a:solidFill>
                <a:effectLst/>
                <a:uFillTx/>
                <a:latin typeface="+mn-lt"/>
                <a:ea typeface="+mn-ea"/>
                <a:cs typeface="+mn-cs"/>
                <a:sym typeface="Helvetica Light"/>
              </a:rPr>
              <a:t>TAG 2</a:t>
            </a:r>
          </a:p>
        </p:txBody>
      </p:sp>
      <p:sp>
        <p:nvSpPr>
          <p:cNvPr id="15" name="Rectangle à coins arrondis 14">
            <a:extLst>
              <a:ext uri="{FF2B5EF4-FFF2-40B4-BE49-F238E27FC236}">
                <a16:creationId xmlns:a16="http://schemas.microsoft.com/office/drawing/2014/main" id="{2172A6BA-F9A8-F445-B08A-36CFD2831104}"/>
              </a:ext>
            </a:extLst>
          </p:cNvPr>
          <p:cNvSpPr/>
          <p:nvPr/>
        </p:nvSpPr>
        <p:spPr>
          <a:xfrm>
            <a:off x="20957836" y="3180765"/>
            <a:ext cx="1737063" cy="658336"/>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1" i="0" u="none" strike="noStrike" cap="none" spc="0" normalizeH="0" baseline="0" dirty="0">
                <a:ln>
                  <a:noFill/>
                </a:ln>
                <a:solidFill>
                  <a:schemeClr val="tx1"/>
                </a:solidFill>
                <a:effectLst/>
                <a:uFillTx/>
                <a:latin typeface="+mn-lt"/>
                <a:ea typeface="+mn-ea"/>
                <a:cs typeface="+mn-cs"/>
                <a:sym typeface="Helvetica Light"/>
              </a:rPr>
              <a:t>TAG 3</a:t>
            </a:r>
          </a:p>
        </p:txBody>
      </p:sp>
      <p:cxnSp>
        <p:nvCxnSpPr>
          <p:cNvPr id="17" name="Connecteur droit avec flèche 16">
            <a:extLst>
              <a:ext uri="{FF2B5EF4-FFF2-40B4-BE49-F238E27FC236}">
                <a16:creationId xmlns:a16="http://schemas.microsoft.com/office/drawing/2014/main" id="{1215C5E9-ACA7-E040-84D7-AAB21FFEA758}"/>
              </a:ext>
            </a:extLst>
          </p:cNvPr>
          <p:cNvCxnSpPr>
            <a:stCxn id="11" idx="0"/>
            <a:endCxn id="13" idx="2"/>
          </p:cNvCxnSpPr>
          <p:nvPr/>
        </p:nvCxnSpPr>
        <p:spPr>
          <a:xfrm flipH="1" flipV="1">
            <a:off x="16535549" y="3839101"/>
            <a:ext cx="1514811" cy="1928509"/>
          </a:xfrm>
          <a:prstGeom prst="straightConnector1">
            <a:avLst/>
          </a:prstGeom>
          <a:noFill/>
          <a:ln w="508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Connecteur droit avec flèche 17">
            <a:extLst>
              <a:ext uri="{FF2B5EF4-FFF2-40B4-BE49-F238E27FC236}">
                <a16:creationId xmlns:a16="http://schemas.microsoft.com/office/drawing/2014/main" id="{B6B0986F-8A42-E542-ACE8-6382398CDA55}"/>
              </a:ext>
            </a:extLst>
          </p:cNvPr>
          <p:cNvCxnSpPr>
            <a:cxnSpLocks/>
            <a:stCxn id="11" idx="0"/>
            <a:endCxn id="14" idx="2"/>
          </p:cNvCxnSpPr>
          <p:nvPr/>
        </p:nvCxnSpPr>
        <p:spPr>
          <a:xfrm flipV="1">
            <a:off x="18050360" y="3839101"/>
            <a:ext cx="1142947" cy="1928509"/>
          </a:xfrm>
          <a:prstGeom prst="straightConnector1">
            <a:avLst/>
          </a:prstGeom>
          <a:noFill/>
          <a:ln w="508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Connecteur droit avec flèche 24">
            <a:extLst>
              <a:ext uri="{FF2B5EF4-FFF2-40B4-BE49-F238E27FC236}">
                <a16:creationId xmlns:a16="http://schemas.microsoft.com/office/drawing/2014/main" id="{7F48232A-D55B-B245-8617-8AD1C2920C89}"/>
              </a:ext>
            </a:extLst>
          </p:cNvPr>
          <p:cNvCxnSpPr>
            <a:cxnSpLocks/>
            <a:stCxn id="12" idx="0"/>
            <a:endCxn id="13" idx="2"/>
          </p:cNvCxnSpPr>
          <p:nvPr/>
        </p:nvCxnSpPr>
        <p:spPr>
          <a:xfrm flipH="1" flipV="1">
            <a:off x="16535549" y="3839101"/>
            <a:ext cx="3950239" cy="1928509"/>
          </a:xfrm>
          <a:prstGeom prst="straightConnector1">
            <a:avLst/>
          </a:prstGeom>
          <a:noFill/>
          <a:ln w="508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Connecteur droit avec flèche 27">
            <a:extLst>
              <a:ext uri="{FF2B5EF4-FFF2-40B4-BE49-F238E27FC236}">
                <a16:creationId xmlns:a16="http://schemas.microsoft.com/office/drawing/2014/main" id="{5FE2F6EC-744A-4144-B02A-5E65FE14A7A4}"/>
              </a:ext>
            </a:extLst>
          </p:cNvPr>
          <p:cNvCxnSpPr>
            <a:cxnSpLocks/>
            <a:endCxn id="15" idx="2"/>
          </p:cNvCxnSpPr>
          <p:nvPr/>
        </p:nvCxnSpPr>
        <p:spPr>
          <a:xfrm flipV="1">
            <a:off x="20443215" y="3839101"/>
            <a:ext cx="1383153" cy="1928510"/>
          </a:xfrm>
          <a:prstGeom prst="straightConnector1">
            <a:avLst/>
          </a:prstGeom>
          <a:noFill/>
          <a:ln w="508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9858027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algorithmes testés</a:t>
            </a:r>
          </a:p>
        </p:txBody>
      </p:sp>
      <p:graphicFrame>
        <p:nvGraphicFramePr>
          <p:cNvPr id="7" name="Tableau 6">
            <a:extLst>
              <a:ext uri="{FF2B5EF4-FFF2-40B4-BE49-F238E27FC236}">
                <a16:creationId xmlns:a16="http://schemas.microsoft.com/office/drawing/2014/main" id="{6D1C48D1-3B8A-014F-BAB6-8F78172B5270}"/>
              </a:ext>
            </a:extLst>
          </p:cNvPr>
          <p:cNvGraphicFramePr>
            <a:graphicFrameLocks noGrp="1"/>
          </p:cNvGraphicFramePr>
          <p:nvPr>
            <p:extLst>
              <p:ext uri="{D42A27DB-BD31-4B8C-83A1-F6EECF244321}">
                <p14:modId xmlns:p14="http://schemas.microsoft.com/office/powerpoint/2010/main" val="1732006300"/>
              </p:ext>
            </p:extLst>
          </p:nvPr>
        </p:nvGraphicFramePr>
        <p:xfrm>
          <a:off x="16209568" y="2951580"/>
          <a:ext cx="6485331" cy="7473935"/>
        </p:xfrm>
        <a:graphic>
          <a:graphicData uri="http://schemas.openxmlformats.org/drawingml/2006/table">
            <a:tbl>
              <a:tblPr firstRow="1" bandRow="1">
                <a:tableStyleId>{D7AC3CCA-C797-4891-BE02-D94E43425B78}</a:tableStyleId>
              </a:tblPr>
              <a:tblGrid>
                <a:gridCol w="6485331">
                  <a:extLst>
                    <a:ext uri="{9D8B030D-6E8A-4147-A177-3AD203B41FA5}">
                      <a16:colId xmlns:a16="http://schemas.microsoft.com/office/drawing/2014/main" val="2283768927"/>
                    </a:ext>
                  </a:extLst>
                </a:gridCol>
              </a:tblGrid>
              <a:tr h="1240615">
                <a:tc>
                  <a:txBody>
                    <a:bodyPr/>
                    <a:lstStyle/>
                    <a:p>
                      <a:pPr algn="ctr"/>
                      <a:r>
                        <a:rPr lang="fr-FR" sz="3200" b="1" dirty="0">
                          <a:latin typeface="Helvetica" pitchFamily="2" charset="0"/>
                        </a:rPr>
                        <a:t>SGD (optimisation SVM)</a:t>
                      </a:r>
                    </a:p>
                  </a:txBody>
                  <a:tcPr anchor="ctr">
                    <a:solidFill>
                      <a:schemeClr val="bg1">
                        <a:lumMod val="95000"/>
                      </a:schemeClr>
                    </a:solidFill>
                  </a:tcPr>
                </a:tc>
                <a:extLst>
                  <a:ext uri="{0D108BD9-81ED-4DB2-BD59-A6C34878D82A}">
                    <a16:rowId xmlns:a16="http://schemas.microsoft.com/office/drawing/2014/main" val="1872055981"/>
                  </a:ext>
                </a:extLst>
              </a:tr>
              <a:tr h="1940095">
                <a:tc>
                  <a:txBody>
                    <a:bodyPr/>
                    <a:lstStyle/>
                    <a:p>
                      <a:pPr algn="ctr"/>
                      <a:r>
                        <a:rPr lang="fr-FR" sz="3200" b="1" dirty="0" err="1">
                          <a:latin typeface="Helvetica" pitchFamily="2" charset="0"/>
                        </a:rPr>
                        <a:t>Gaussian</a:t>
                      </a:r>
                      <a:r>
                        <a:rPr lang="fr-FR" sz="3200" b="1" dirty="0">
                          <a:latin typeface="Helvetica" pitchFamily="2" charset="0"/>
                        </a:rPr>
                        <a:t> </a:t>
                      </a:r>
                      <a:r>
                        <a:rPr lang="fr-FR" sz="3200" b="1" dirty="0" err="1">
                          <a:latin typeface="Helvetica" pitchFamily="2" charset="0"/>
                        </a:rPr>
                        <a:t>Naives</a:t>
                      </a:r>
                      <a:r>
                        <a:rPr lang="fr-FR" sz="3200" b="1" dirty="0">
                          <a:latin typeface="Helvetica" pitchFamily="2" charset="0"/>
                        </a:rPr>
                        <a:t> Bayes</a:t>
                      </a:r>
                    </a:p>
                  </a:txBody>
                  <a:tcPr anchor="ctr">
                    <a:solidFill>
                      <a:schemeClr val="bg1">
                        <a:lumMod val="95000"/>
                      </a:schemeClr>
                    </a:solidFill>
                  </a:tcPr>
                </a:tc>
                <a:extLst>
                  <a:ext uri="{0D108BD9-81ED-4DB2-BD59-A6C34878D82A}">
                    <a16:rowId xmlns:a16="http://schemas.microsoft.com/office/drawing/2014/main" val="731141655"/>
                  </a:ext>
                </a:extLst>
              </a:tr>
              <a:tr h="1431075">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fr-FR" sz="3200" b="1" dirty="0">
                          <a:latin typeface="Helvetica" pitchFamily="2" charset="0"/>
                        </a:rPr>
                        <a:t>Arbre de décision</a:t>
                      </a:r>
                    </a:p>
                    <a:p>
                      <a:pPr algn="ctr"/>
                      <a:endParaRPr lang="fr-FR" sz="3200" b="1" dirty="0">
                        <a:latin typeface="Helvetica" pitchFamily="2" charset="0"/>
                      </a:endParaRPr>
                    </a:p>
                  </a:txBody>
                  <a:tcPr anchor="ctr">
                    <a:solidFill>
                      <a:schemeClr val="bg1">
                        <a:lumMod val="85000"/>
                      </a:schemeClr>
                    </a:solidFill>
                  </a:tcPr>
                </a:tc>
                <a:extLst>
                  <a:ext uri="{0D108BD9-81ED-4DB2-BD59-A6C34878D82A}">
                    <a16:rowId xmlns:a16="http://schemas.microsoft.com/office/drawing/2014/main" val="624243590"/>
                  </a:ext>
                </a:extLst>
              </a:tr>
              <a:tr h="1431075">
                <a:tc>
                  <a:txBody>
                    <a:bodyPr/>
                    <a:lstStyle/>
                    <a:p>
                      <a:pPr algn="ctr"/>
                      <a:r>
                        <a:rPr lang="fr-FR" sz="3200" b="1" dirty="0">
                          <a:latin typeface="Helvetica" pitchFamily="2" charset="0"/>
                        </a:rPr>
                        <a:t>Forêt Aléatoire</a:t>
                      </a:r>
                    </a:p>
                  </a:txBody>
                  <a:tcPr anchor="ctr">
                    <a:solidFill>
                      <a:schemeClr val="bg1">
                        <a:lumMod val="95000"/>
                      </a:schemeClr>
                    </a:solidFill>
                  </a:tcPr>
                </a:tc>
                <a:extLst>
                  <a:ext uri="{0D108BD9-81ED-4DB2-BD59-A6C34878D82A}">
                    <a16:rowId xmlns:a16="http://schemas.microsoft.com/office/drawing/2014/main" val="459286138"/>
                  </a:ext>
                </a:extLst>
              </a:tr>
              <a:tr h="1431075">
                <a:tc>
                  <a:txBody>
                    <a:bodyPr/>
                    <a:lstStyle/>
                    <a:p>
                      <a:pPr algn="ctr"/>
                      <a:r>
                        <a:rPr lang="fr-FR" sz="3200" b="1" dirty="0">
                          <a:latin typeface="Helvetica" pitchFamily="2" charset="0"/>
                        </a:rPr>
                        <a:t>Gradient </a:t>
                      </a:r>
                      <a:r>
                        <a:rPr lang="fr-FR" sz="3200" b="1" dirty="0" err="1">
                          <a:latin typeface="Helvetica" pitchFamily="2" charset="0"/>
                        </a:rPr>
                        <a:t>Boosting</a:t>
                      </a:r>
                      <a:endParaRPr lang="fr-FR" sz="3200" b="1" dirty="0">
                        <a:latin typeface="Helvetica" pitchFamily="2" charset="0"/>
                      </a:endParaRPr>
                    </a:p>
                  </a:txBody>
                  <a:tcPr anchor="ctr">
                    <a:solidFill>
                      <a:schemeClr val="bg1">
                        <a:lumMod val="85000"/>
                      </a:schemeClr>
                    </a:solidFill>
                  </a:tcPr>
                </a:tc>
                <a:extLst>
                  <a:ext uri="{0D108BD9-81ED-4DB2-BD59-A6C34878D82A}">
                    <a16:rowId xmlns:a16="http://schemas.microsoft.com/office/drawing/2014/main" val="593981314"/>
                  </a:ext>
                </a:extLst>
              </a:tr>
            </a:tbl>
          </a:graphicData>
        </a:graphic>
      </p:graphicFrame>
      <p:sp>
        <p:nvSpPr>
          <p:cNvPr id="3" name="Espace réservé du numéro de diapositive 2">
            <a:extLst>
              <a:ext uri="{FF2B5EF4-FFF2-40B4-BE49-F238E27FC236}">
                <a16:creationId xmlns:a16="http://schemas.microsoft.com/office/drawing/2014/main" id="{A5B26374-895B-6D4A-8957-E147AF37E415}"/>
              </a:ext>
            </a:extLst>
          </p:cNvPr>
          <p:cNvSpPr>
            <a:spLocks noGrp="1"/>
          </p:cNvSpPr>
          <p:nvPr>
            <p:ph type="sldNum" sz="quarter" idx="2"/>
          </p:nvPr>
        </p:nvSpPr>
        <p:spPr/>
        <p:txBody>
          <a:bodyPr/>
          <a:lstStyle/>
          <a:p>
            <a:fld id="{86CB4B4D-7CA3-9044-876B-883B54F8677D}" type="slidenum">
              <a:rPr lang="fr-RE" smtClean="0"/>
              <a:t>22</a:t>
            </a:fld>
            <a:endParaRPr lang="fr-RE" dirty="0"/>
          </a:p>
        </p:txBody>
      </p:sp>
      <p:sp>
        <p:nvSpPr>
          <p:cNvPr id="5" name="Espace réservé du texte 3">
            <a:extLst>
              <a:ext uri="{FF2B5EF4-FFF2-40B4-BE49-F238E27FC236}">
                <a16:creationId xmlns:a16="http://schemas.microsoft.com/office/drawing/2014/main" id="{BB25B4F4-830A-A742-8159-F0DC75D2F9DC}"/>
              </a:ext>
            </a:extLst>
          </p:cNvPr>
          <p:cNvSpPr txBox="1">
            <a:spLocks/>
          </p:cNvSpPr>
          <p:nvPr/>
        </p:nvSpPr>
        <p:spPr>
          <a:xfrm>
            <a:off x="2225040" y="2951580"/>
            <a:ext cx="13746480" cy="82246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a:spcBef>
                <a:spcPts val="1200"/>
              </a:spcBef>
              <a:spcAft>
                <a:spcPts val="1200"/>
              </a:spcAft>
              <a:buSzTx/>
              <a:buNone/>
            </a:pPr>
            <a:r>
              <a:rPr lang="fr-FR" sz="4000" b="1" dirty="0">
                <a:latin typeface="Helvetica" pitchFamily="2" charset="0"/>
              </a:rPr>
              <a:t>Input :</a:t>
            </a:r>
          </a:p>
          <a:p>
            <a:pPr>
              <a:spcBef>
                <a:spcPts val="1200"/>
              </a:spcBef>
              <a:spcAft>
                <a:spcPts val="1200"/>
              </a:spcAft>
              <a:buSzTx/>
              <a:buFont typeface="Wingdings" pitchFamily="2" charset="2"/>
              <a:buChar char="§"/>
            </a:pPr>
            <a:r>
              <a:rPr lang="fr-RE" sz="4000" dirty="0">
                <a:latin typeface="Helvetica" pitchFamily="2" charset="0"/>
              </a:rPr>
              <a:t>Matrice Documents / Mots</a:t>
            </a:r>
          </a:p>
          <a:p>
            <a:pPr lvl="1">
              <a:spcBef>
                <a:spcPts val="1200"/>
              </a:spcBef>
              <a:spcAft>
                <a:spcPts val="1200"/>
              </a:spcAft>
              <a:buSzTx/>
              <a:buFont typeface="Wingdings" pitchFamily="2" charset="2"/>
              <a:buChar char="§"/>
            </a:pPr>
            <a:r>
              <a:rPr lang="fr-RE" sz="4000" dirty="0">
                <a:latin typeface="Helvetica" pitchFamily="2" charset="0"/>
              </a:rPr>
              <a:t>TF-IDF</a:t>
            </a:r>
          </a:p>
          <a:p>
            <a:pPr lvl="1">
              <a:spcBef>
                <a:spcPts val="1200"/>
              </a:spcBef>
              <a:spcAft>
                <a:spcPts val="1200"/>
              </a:spcAft>
              <a:buSzTx/>
              <a:buFont typeface="Wingdings" pitchFamily="2" charset="2"/>
              <a:buChar char="§"/>
            </a:pPr>
            <a:r>
              <a:rPr lang="fr-RE" sz="4000" dirty="0" err="1">
                <a:latin typeface="Helvetica" pitchFamily="2" charset="0"/>
              </a:rPr>
              <a:t>Unigramme</a:t>
            </a:r>
            <a:r>
              <a:rPr lang="fr-RE" sz="4000" dirty="0">
                <a:latin typeface="Helvetica" pitchFamily="2" charset="0"/>
              </a:rPr>
              <a:t> et </a:t>
            </a:r>
            <a:r>
              <a:rPr lang="fr-RE" sz="4000" dirty="0" err="1">
                <a:latin typeface="Helvetica" pitchFamily="2" charset="0"/>
              </a:rPr>
              <a:t>Bigramme</a:t>
            </a:r>
            <a:endParaRPr lang="fr-RE" sz="4000" dirty="0">
              <a:latin typeface="Helvetica" pitchFamily="2" charset="0"/>
            </a:endParaRPr>
          </a:p>
          <a:p>
            <a:pPr>
              <a:spcBef>
                <a:spcPts val="1200"/>
              </a:spcBef>
              <a:spcAft>
                <a:spcPts val="1200"/>
              </a:spcAft>
              <a:buSzTx/>
              <a:buFont typeface="Wingdings" pitchFamily="2" charset="2"/>
              <a:buChar char="§"/>
            </a:pPr>
            <a:endParaRPr lang="fr-FR" sz="4000" dirty="0">
              <a:latin typeface="Helvetica" pitchFamily="2" charset="0"/>
            </a:endParaRPr>
          </a:p>
          <a:p>
            <a:pPr marL="0" indent="0">
              <a:spcBef>
                <a:spcPts val="1200"/>
              </a:spcBef>
              <a:spcAft>
                <a:spcPts val="1200"/>
              </a:spcAft>
              <a:buSzTx/>
              <a:buNone/>
            </a:pPr>
            <a:r>
              <a:rPr lang="fr-FR" sz="4000" b="1" dirty="0">
                <a:latin typeface="Helvetica" pitchFamily="2" charset="0"/>
              </a:rPr>
              <a:t>Hyper-paramètres :</a:t>
            </a:r>
          </a:p>
          <a:p>
            <a:pPr lvl="0">
              <a:spcBef>
                <a:spcPts val="1200"/>
              </a:spcBef>
              <a:spcAft>
                <a:spcPts val="1200"/>
              </a:spcAft>
              <a:buSzTx/>
              <a:buFont typeface="Wingdings" pitchFamily="2" charset="2"/>
              <a:buChar char="§"/>
            </a:pPr>
            <a:r>
              <a:rPr lang="fr-FR" sz="4000" dirty="0" err="1">
                <a:latin typeface="Helvetica" pitchFamily="2" charset="0"/>
              </a:rPr>
              <a:t>min_df</a:t>
            </a:r>
            <a:r>
              <a:rPr lang="fr-FR" sz="4000" dirty="0">
                <a:latin typeface="Helvetica" pitchFamily="2" charset="0"/>
              </a:rPr>
              <a:t>,</a:t>
            </a:r>
          </a:p>
          <a:p>
            <a:pPr lvl="0">
              <a:spcBef>
                <a:spcPts val="1200"/>
              </a:spcBef>
              <a:spcAft>
                <a:spcPts val="1200"/>
              </a:spcAft>
              <a:buSzTx/>
              <a:buFont typeface="Wingdings" pitchFamily="2" charset="2"/>
              <a:buChar char="§"/>
            </a:pPr>
            <a:r>
              <a:rPr lang="fr-FR" sz="4000" dirty="0" err="1">
                <a:latin typeface="Helvetica" pitchFamily="2" charset="0"/>
              </a:rPr>
              <a:t>max_df</a:t>
            </a:r>
            <a:endParaRPr lang="fr-FR" sz="4000" dirty="0">
              <a:latin typeface="Helvetica" pitchFamily="2" charset="0"/>
            </a:endParaRPr>
          </a:p>
          <a:p>
            <a:pPr lvl="0">
              <a:spcBef>
                <a:spcPts val="1200"/>
              </a:spcBef>
              <a:spcAft>
                <a:spcPts val="1200"/>
              </a:spcAft>
              <a:buSzTx/>
              <a:buFont typeface="Wingdings" pitchFamily="2" charset="2"/>
              <a:buChar char="§"/>
            </a:pPr>
            <a:r>
              <a:rPr lang="fr-FR" sz="4000" dirty="0" err="1">
                <a:latin typeface="Helvetica" pitchFamily="2" charset="0"/>
              </a:rPr>
              <a:t>unigramme</a:t>
            </a:r>
            <a:r>
              <a:rPr lang="fr-FR" sz="4000" dirty="0">
                <a:latin typeface="Helvetica" pitchFamily="2" charset="0"/>
              </a:rPr>
              <a:t>, </a:t>
            </a:r>
            <a:r>
              <a:rPr lang="fr-FR" sz="4000" dirty="0" err="1">
                <a:latin typeface="Helvetica" pitchFamily="2" charset="0"/>
              </a:rPr>
              <a:t>Bigramme</a:t>
            </a:r>
            <a:endParaRPr lang="fr-FR" sz="4000" dirty="0">
              <a:latin typeface="Helvetica" pitchFamily="2" charset="0"/>
            </a:endParaRPr>
          </a:p>
        </p:txBody>
      </p:sp>
    </p:spTree>
    <p:extLst>
      <p:ext uri="{BB962C8B-B14F-4D97-AF65-F5344CB8AC3E}">
        <p14:creationId xmlns:p14="http://schemas.microsoft.com/office/powerpoint/2010/main" val="27536943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Notre démarche d’évaluation de modèle</a:t>
            </a:r>
          </a:p>
        </p:txBody>
      </p:sp>
      <p:sp>
        <p:nvSpPr>
          <p:cNvPr id="10" name="ZoneTexte 9"/>
          <p:cNvSpPr txBox="1"/>
          <p:nvPr/>
        </p:nvSpPr>
        <p:spPr>
          <a:xfrm>
            <a:off x="520926" y="6462527"/>
            <a:ext cx="2381577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0" i="0" u="none" strike="noStrike" cap="none" spc="0" normalizeH="0" baseline="0" dirty="0">
                <a:ln>
                  <a:noFill/>
                </a:ln>
                <a:solidFill>
                  <a:srgbClr val="000000"/>
                </a:solidFill>
                <a:effectLst/>
                <a:uFillTx/>
                <a:latin typeface="Helvetica" pitchFamily="2" charset="0"/>
                <a:ea typeface="Helvetica Neue" charset="0"/>
                <a:cs typeface="Helvetica Neue" charset="0"/>
                <a:sym typeface="Helvetica Light"/>
              </a:rPr>
              <a:t>Evaluation</a:t>
            </a:r>
            <a:r>
              <a:rPr kumimoji="0" lang="fr-FR" sz="2800" b="0" i="0" u="none" strike="noStrike" cap="none" spc="0" normalizeH="0" dirty="0">
                <a:ln>
                  <a:noFill/>
                </a:ln>
                <a:solidFill>
                  <a:srgbClr val="000000"/>
                </a:solidFill>
                <a:effectLst/>
                <a:uFillTx/>
                <a:latin typeface="Helvetica" pitchFamily="2" charset="0"/>
                <a:ea typeface="Helvetica Neue" charset="0"/>
                <a:cs typeface="Helvetica Neue" charset="0"/>
                <a:sym typeface="Helvetica Light"/>
              </a:rPr>
              <a:t> de différentes valeurs d’hyper-paramètres par une rechercher sur grille </a:t>
            </a:r>
            <a:r>
              <a:rPr lang="fr-FR" sz="2800" dirty="0">
                <a:latin typeface="Helvetica" pitchFamily="2" charset="0"/>
                <a:ea typeface="Helvetica Neue" charset="0"/>
                <a:cs typeface="Helvetica Neue" charset="0"/>
              </a:rPr>
              <a:t>e</a:t>
            </a:r>
            <a:r>
              <a:rPr lang="fr-FR" sz="2800" baseline="0" dirty="0">
                <a:latin typeface="Helvetica" pitchFamily="2" charset="0"/>
                <a:ea typeface="Helvetica Neue" charset="0"/>
                <a:cs typeface="Helvetica Neue" charset="0"/>
              </a:rPr>
              <a:t>t</a:t>
            </a:r>
            <a:r>
              <a:rPr lang="fr-FR" sz="2800" dirty="0">
                <a:latin typeface="Helvetica" pitchFamily="2" charset="0"/>
                <a:ea typeface="Helvetica Neue" charset="0"/>
                <a:cs typeface="Helvetica Neue" charset="0"/>
              </a:rPr>
              <a:t> une validation croisée pour trouver la meilleure performance</a:t>
            </a:r>
            <a:endParaRPr kumimoji="0" lang="fr-FR" sz="2800" b="0" i="0" u="none" strike="noStrike" cap="none" spc="0" normalizeH="0" baseline="0" dirty="0">
              <a:ln>
                <a:noFill/>
              </a:ln>
              <a:solidFill>
                <a:srgbClr val="000000"/>
              </a:solidFill>
              <a:effectLst/>
              <a:uFillTx/>
              <a:latin typeface="Helvetica" pitchFamily="2" charset="0"/>
              <a:ea typeface="Helvetica Neue" charset="0"/>
              <a:cs typeface="Helvetica Neue" charset="0"/>
              <a:sym typeface="Helvetica Light"/>
            </a:endParaRPr>
          </a:p>
        </p:txBody>
      </p:sp>
      <p:sp>
        <p:nvSpPr>
          <p:cNvPr id="4" name="Rectangle à coins arrondis 3"/>
          <p:cNvSpPr/>
          <p:nvPr/>
        </p:nvSpPr>
        <p:spPr>
          <a:xfrm>
            <a:off x="13177970" y="3580339"/>
            <a:ext cx="3657600" cy="1808915"/>
          </a:xfrm>
          <a:prstGeom prst="round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Algorithme d’apprentissage</a:t>
            </a:r>
          </a:p>
        </p:txBody>
      </p:sp>
      <p:pic>
        <p:nvPicPr>
          <p:cNvPr id="7" name="Image 6"/>
          <p:cNvPicPr>
            <a:picLocks noChangeAspect="1"/>
          </p:cNvPicPr>
          <p:nvPr/>
        </p:nvPicPr>
        <p:blipFill>
          <a:blip r:embed="rId4"/>
          <a:stretch>
            <a:fillRect/>
          </a:stretch>
        </p:blipFill>
        <p:spPr>
          <a:xfrm>
            <a:off x="18781083" y="2951971"/>
            <a:ext cx="762000" cy="736600"/>
          </a:xfrm>
          <a:prstGeom prst="rect">
            <a:avLst/>
          </a:prstGeom>
        </p:spPr>
      </p:pic>
      <p:sp>
        <p:nvSpPr>
          <p:cNvPr id="20" name="ZoneTexte 19"/>
          <p:cNvSpPr txBox="1"/>
          <p:nvPr/>
        </p:nvSpPr>
        <p:spPr>
          <a:xfrm>
            <a:off x="19635781" y="3145864"/>
            <a:ext cx="128240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6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Performance</a:t>
            </a:r>
          </a:p>
        </p:txBody>
      </p:sp>
      <p:pic>
        <p:nvPicPr>
          <p:cNvPr id="22" name="Image 21"/>
          <p:cNvPicPr>
            <a:picLocks noChangeAspect="1"/>
          </p:cNvPicPr>
          <p:nvPr/>
        </p:nvPicPr>
        <p:blipFill>
          <a:blip r:embed="rId4"/>
          <a:stretch>
            <a:fillRect/>
          </a:stretch>
        </p:blipFill>
        <p:spPr>
          <a:xfrm>
            <a:off x="18781083" y="4082261"/>
            <a:ext cx="762000" cy="736600"/>
          </a:xfrm>
          <a:prstGeom prst="rect">
            <a:avLst/>
          </a:prstGeom>
        </p:spPr>
      </p:pic>
      <p:sp>
        <p:nvSpPr>
          <p:cNvPr id="23" name="ZoneTexte 22"/>
          <p:cNvSpPr txBox="1"/>
          <p:nvPr/>
        </p:nvSpPr>
        <p:spPr>
          <a:xfrm>
            <a:off x="19635781" y="4276154"/>
            <a:ext cx="128240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6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Performance</a:t>
            </a:r>
          </a:p>
        </p:txBody>
      </p:sp>
      <p:pic>
        <p:nvPicPr>
          <p:cNvPr id="24" name="Image 23"/>
          <p:cNvPicPr>
            <a:picLocks noChangeAspect="1"/>
          </p:cNvPicPr>
          <p:nvPr/>
        </p:nvPicPr>
        <p:blipFill>
          <a:blip r:embed="rId4"/>
          <a:stretch>
            <a:fillRect/>
          </a:stretch>
        </p:blipFill>
        <p:spPr>
          <a:xfrm>
            <a:off x="18781083" y="5389254"/>
            <a:ext cx="762000" cy="736600"/>
          </a:xfrm>
          <a:prstGeom prst="rect">
            <a:avLst/>
          </a:prstGeom>
        </p:spPr>
      </p:pic>
      <p:sp>
        <p:nvSpPr>
          <p:cNvPr id="25" name="ZoneTexte 24"/>
          <p:cNvSpPr txBox="1"/>
          <p:nvPr/>
        </p:nvSpPr>
        <p:spPr>
          <a:xfrm>
            <a:off x="19635781" y="5583147"/>
            <a:ext cx="128240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6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Performance</a:t>
            </a:r>
          </a:p>
        </p:txBody>
      </p:sp>
      <p:sp>
        <p:nvSpPr>
          <p:cNvPr id="28" name="Rectangle 27"/>
          <p:cNvSpPr/>
          <p:nvPr/>
        </p:nvSpPr>
        <p:spPr>
          <a:xfrm>
            <a:off x="2692040" y="3748785"/>
            <a:ext cx="4294909" cy="1385455"/>
          </a:xfrm>
          <a:prstGeom prst="rect">
            <a:avLst/>
          </a:prstGeom>
          <a:solidFill>
            <a:schemeClr val="accent5">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entrainement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Trapèze 10"/>
          <p:cNvSpPr/>
          <p:nvPr/>
        </p:nvSpPr>
        <p:spPr>
          <a:xfrm>
            <a:off x="8490075" y="3465616"/>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29" name="Trapèze 28"/>
          <p:cNvSpPr/>
          <p:nvPr/>
        </p:nvSpPr>
        <p:spPr>
          <a:xfrm>
            <a:off x="8490074" y="4348080"/>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30" name="Trapèze 29"/>
          <p:cNvSpPr/>
          <p:nvPr/>
        </p:nvSpPr>
        <p:spPr>
          <a:xfrm>
            <a:off x="8490074" y="5403919"/>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32" name="Flèche vers la droite 31"/>
          <p:cNvSpPr/>
          <p:nvPr/>
        </p:nvSpPr>
        <p:spPr>
          <a:xfrm>
            <a:off x="7192216" y="4366940"/>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3" name="Flèche vers la droite 32"/>
          <p:cNvSpPr/>
          <p:nvPr/>
        </p:nvSpPr>
        <p:spPr>
          <a:xfrm>
            <a:off x="12212620" y="4366939"/>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4" name="Flèche vers la droite 33"/>
          <p:cNvSpPr/>
          <p:nvPr/>
        </p:nvSpPr>
        <p:spPr>
          <a:xfrm>
            <a:off x="17513485" y="4237805"/>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6" name="Rectangle à coins arrondis 35"/>
          <p:cNvSpPr/>
          <p:nvPr/>
        </p:nvSpPr>
        <p:spPr>
          <a:xfrm>
            <a:off x="7708076" y="8656451"/>
            <a:ext cx="3657600" cy="1808915"/>
          </a:xfrm>
          <a:prstGeom prst="round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Algorithme d’apprentissage</a:t>
            </a:r>
          </a:p>
        </p:txBody>
      </p:sp>
      <p:sp>
        <p:nvSpPr>
          <p:cNvPr id="39" name="Flèche vers la droite 38"/>
          <p:cNvSpPr/>
          <p:nvPr/>
        </p:nvSpPr>
        <p:spPr>
          <a:xfrm>
            <a:off x="6445377" y="9091041"/>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0" name="Flèche vers la droite 39"/>
          <p:cNvSpPr/>
          <p:nvPr/>
        </p:nvSpPr>
        <p:spPr>
          <a:xfrm>
            <a:off x="11551560" y="9215164"/>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2" name="ZoneTexte 41"/>
          <p:cNvSpPr txBox="1"/>
          <p:nvPr/>
        </p:nvSpPr>
        <p:spPr>
          <a:xfrm>
            <a:off x="1953773" y="10968960"/>
            <a:ext cx="11229172"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0" i="0" u="none" strike="noStrike" cap="none" spc="0" normalizeH="0" baseline="0" dirty="0">
                <a:ln>
                  <a:noFill/>
                </a:ln>
                <a:solidFill>
                  <a:srgbClr val="000000"/>
                </a:solidFill>
                <a:effectLst/>
                <a:uFillTx/>
                <a:latin typeface="Helvetica" pitchFamily="2" charset="0"/>
                <a:ea typeface="Helvetica Neue" charset="0"/>
                <a:cs typeface="Helvetica Neue" charset="0"/>
                <a:sym typeface="Helvetica Light"/>
              </a:rPr>
              <a:t>On évalue notre algorithme sur les meilleures valeurs des hyper-paramètres avec les données de test. </a:t>
            </a:r>
          </a:p>
        </p:txBody>
      </p:sp>
      <p:sp>
        <p:nvSpPr>
          <p:cNvPr id="37" name="Trapèze 36"/>
          <p:cNvSpPr/>
          <p:nvPr/>
        </p:nvSpPr>
        <p:spPr>
          <a:xfrm>
            <a:off x="8026018" y="10278864"/>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52" name="Rectangle 51">
            <a:extLst>
              <a:ext uri="{FF2B5EF4-FFF2-40B4-BE49-F238E27FC236}">
                <a16:creationId xmlns:a16="http://schemas.microsoft.com/office/drawing/2014/main" id="{F5D6D9FF-C98A-554A-8AFC-1596DB4A6798}"/>
              </a:ext>
            </a:extLst>
          </p:cNvPr>
          <p:cNvSpPr/>
          <p:nvPr/>
        </p:nvSpPr>
        <p:spPr>
          <a:xfrm>
            <a:off x="2692040" y="9038028"/>
            <a:ext cx="3415053" cy="649008"/>
          </a:xfrm>
          <a:prstGeom prst="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de test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3" name="Rectangle avec coin diagonal arrondi 52">
            <a:extLst>
              <a:ext uri="{FF2B5EF4-FFF2-40B4-BE49-F238E27FC236}">
                <a16:creationId xmlns:a16="http://schemas.microsoft.com/office/drawing/2014/main" id="{B2210446-EA20-7A42-8DF5-E014763C2F80}"/>
              </a:ext>
            </a:extLst>
          </p:cNvPr>
          <p:cNvSpPr/>
          <p:nvPr/>
        </p:nvSpPr>
        <p:spPr>
          <a:xfrm>
            <a:off x="12722463" y="8492552"/>
            <a:ext cx="3179526" cy="522129"/>
          </a:xfrm>
          <a:prstGeom prst="round2DiagRect">
            <a:avLst/>
          </a:prstGeom>
          <a:solidFill>
            <a:srgbClr val="FF0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FFFFFF"/>
                </a:solidFill>
                <a:effectLst/>
                <a:uFillTx/>
                <a:latin typeface="+mn-lt"/>
                <a:ea typeface="+mn-ea"/>
                <a:cs typeface="+mn-cs"/>
                <a:sym typeface="Helvetica Light"/>
              </a:rPr>
              <a:t>Prédiction</a:t>
            </a:r>
          </a:p>
        </p:txBody>
      </p:sp>
      <p:sp>
        <p:nvSpPr>
          <p:cNvPr id="54" name="Rectangle avec coin diagonal arrondi 53">
            <a:extLst>
              <a:ext uri="{FF2B5EF4-FFF2-40B4-BE49-F238E27FC236}">
                <a16:creationId xmlns:a16="http://schemas.microsoft.com/office/drawing/2014/main" id="{E9189565-13BD-DE4E-8118-64F60022CD4C}"/>
              </a:ext>
            </a:extLst>
          </p:cNvPr>
          <p:cNvSpPr/>
          <p:nvPr/>
        </p:nvSpPr>
        <p:spPr>
          <a:xfrm>
            <a:off x="12680523" y="9971753"/>
            <a:ext cx="2637801" cy="522129"/>
          </a:xfrm>
          <a:prstGeom prst="round2Diag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FFFFFF"/>
                </a:solidFill>
                <a:effectLst/>
                <a:uFillTx/>
                <a:latin typeface="+mn-lt"/>
                <a:ea typeface="+mn-ea"/>
                <a:cs typeface="+mn-cs"/>
                <a:sym typeface="Helvetica Light"/>
              </a:rPr>
              <a:t>Tags réels</a:t>
            </a:r>
          </a:p>
        </p:txBody>
      </p:sp>
      <p:sp>
        <p:nvSpPr>
          <p:cNvPr id="3" name="Espace réservé du numéro de diapositive 2">
            <a:extLst>
              <a:ext uri="{FF2B5EF4-FFF2-40B4-BE49-F238E27FC236}">
                <a16:creationId xmlns:a16="http://schemas.microsoft.com/office/drawing/2014/main" id="{593CF8E7-AD98-7941-A25F-048609CA1D3C}"/>
              </a:ext>
            </a:extLst>
          </p:cNvPr>
          <p:cNvSpPr>
            <a:spLocks noGrp="1"/>
          </p:cNvSpPr>
          <p:nvPr>
            <p:ph type="sldNum" sz="quarter" idx="2"/>
          </p:nvPr>
        </p:nvSpPr>
        <p:spPr/>
        <p:txBody>
          <a:bodyPr/>
          <a:lstStyle/>
          <a:p>
            <a:fld id="{86CB4B4D-7CA3-9044-876B-883B54F8677D}" type="slidenum">
              <a:rPr lang="fr-RE" smtClean="0"/>
              <a:t>23</a:t>
            </a:fld>
            <a:endParaRPr lang="fr-RE" dirty="0"/>
          </a:p>
        </p:txBody>
      </p:sp>
    </p:spTree>
    <p:extLst>
      <p:ext uri="{BB962C8B-B14F-4D97-AF65-F5344CB8AC3E}">
        <p14:creationId xmlns:p14="http://schemas.microsoft.com/office/powerpoint/2010/main" val="149766216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Prédiction et évaluation des algorithmes</a:t>
            </a:r>
          </a:p>
        </p:txBody>
      </p:sp>
      <p:sp>
        <p:nvSpPr>
          <p:cNvPr id="4" name="Espace réservé du texte 3"/>
          <p:cNvSpPr>
            <a:spLocks noGrp="1"/>
          </p:cNvSpPr>
          <p:nvPr>
            <p:ph type="body" idx="1"/>
          </p:nvPr>
        </p:nvSpPr>
        <p:spPr>
          <a:xfrm>
            <a:off x="1203810" y="2691815"/>
            <a:ext cx="16132234" cy="6212378"/>
          </a:xfrm>
        </p:spPr>
        <p:txBody>
          <a:bodyPr>
            <a:noAutofit/>
          </a:bodyPr>
          <a:lstStyle/>
          <a:p>
            <a:pPr lvl="1">
              <a:spcBef>
                <a:spcPts val="0"/>
              </a:spcBef>
            </a:pPr>
            <a:endParaRPr lang="fr-FR" sz="4000" dirty="0">
              <a:latin typeface="Helvetica" pitchFamily="2" charset="0"/>
              <a:ea typeface="Helvetica Neue" charset="0"/>
              <a:cs typeface="Helvetica Neue" charset="0"/>
            </a:endParaRPr>
          </a:p>
          <a:p>
            <a:pPr marL="0" indent="0">
              <a:buNone/>
            </a:pPr>
            <a:r>
              <a:rPr lang="fr-FR" sz="4000" b="1" dirty="0"/>
              <a:t>Prédiction :</a:t>
            </a:r>
          </a:p>
          <a:p>
            <a:pPr lvl="1">
              <a:spcBef>
                <a:spcPts val="0"/>
              </a:spcBef>
            </a:pPr>
            <a:r>
              <a:rPr lang="fr-FR" sz="4000" dirty="0">
                <a:latin typeface="Helvetica" pitchFamily="2" charset="0"/>
                <a:ea typeface="Helvetica Neue" charset="0"/>
                <a:cs typeface="Helvetica Neue" charset="0"/>
              </a:rPr>
              <a:t>Prédiction p(</a:t>
            </a:r>
            <a:r>
              <a:rPr lang="fr-FR" sz="4000" dirty="0" err="1">
                <a:latin typeface="Helvetica" pitchFamily="2" charset="0"/>
                <a:ea typeface="Helvetica Neue" charset="0"/>
                <a:cs typeface="Helvetica Neue" charset="0"/>
              </a:rPr>
              <a:t>tag_k</a:t>
            </a:r>
            <a:r>
              <a:rPr lang="fr-FR" sz="4000" dirty="0">
                <a:latin typeface="Helvetica" pitchFamily="2" charset="0"/>
                <a:ea typeface="Helvetica Neue" charset="0"/>
                <a:cs typeface="Helvetica Neue" charset="0"/>
              </a:rPr>
              <a:t>=1</a:t>
            </a:r>
            <a:r>
              <a:rPr lang="fr-RE" sz="4000" dirty="0">
                <a:latin typeface="Helvetica" pitchFamily="2" charset="0"/>
              </a:rPr>
              <a:t>| </a:t>
            </a:r>
            <a:r>
              <a:rPr lang="fr-RE" sz="4000" dirty="0" err="1">
                <a:latin typeface="Helvetica" pitchFamily="2" charset="0"/>
              </a:rPr>
              <a:t>d_i</a:t>
            </a:r>
            <a:r>
              <a:rPr lang="fr-RE" sz="4000" dirty="0">
                <a:latin typeface="Helvetica" pitchFamily="2" charset="0"/>
              </a:rPr>
              <a:t>) pour tous les k de notre liste de tags</a:t>
            </a:r>
          </a:p>
          <a:p>
            <a:pPr lvl="1">
              <a:spcBef>
                <a:spcPts val="0"/>
              </a:spcBef>
            </a:pPr>
            <a:r>
              <a:rPr lang="fr-RE" sz="4000" dirty="0">
                <a:latin typeface="Helvetica" pitchFamily="2" charset="0"/>
                <a:ea typeface="Helvetica Neue" charset="0"/>
                <a:cs typeface="Helvetica Neue" charset="0"/>
              </a:rPr>
              <a:t>Sélection de N (5) tags ayant le meilleur score</a:t>
            </a:r>
          </a:p>
          <a:p>
            <a:pPr lvl="1">
              <a:spcBef>
                <a:spcPts val="0"/>
              </a:spcBef>
            </a:pPr>
            <a:endParaRPr lang="fr-FR" sz="4000" dirty="0">
              <a:latin typeface="Helvetica" pitchFamily="2" charset="0"/>
              <a:ea typeface="Helvetica Neue" charset="0"/>
              <a:cs typeface="Helvetica Neue" charset="0"/>
            </a:endParaRPr>
          </a:p>
          <a:p>
            <a:pPr marL="0" indent="0">
              <a:buNone/>
            </a:pPr>
            <a:r>
              <a:rPr lang="fr-FR" sz="4000" b="1" dirty="0"/>
              <a:t>Comparaison entre les algorithmes  :</a:t>
            </a:r>
          </a:p>
          <a:p>
            <a:pPr lvl="1">
              <a:spcBef>
                <a:spcPts val="0"/>
              </a:spcBef>
            </a:pPr>
            <a:r>
              <a:rPr lang="fr-FR" sz="4000" dirty="0">
                <a:latin typeface="Helvetica" pitchFamily="2" charset="0"/>
                <a:ea typeface="Helvetica Neue" charset="0"/>
                <a:cs typeface="Helvetica Neue" charset="0"/>
              </a:rPr>
              <a:t>Score prédiction = équivalent à un score de rappel</a:t>
            </a:r>
          </a:p>
          <a:p>
            <a:pPr lvl="1">
              <a:spcBef>
                <a:spcPts val="0"/>
              </a:spcBef>
            </a:pPr>
            <a:r>
              <a:rPr lang="fr-FR" sz="4000" dirty="0">
                <a:latin typeface="Helvetica" pitchFamily="2" charset="0"/>
                <a:ea typeface="Helvetica Neue" charset="0"/>
                <a:cs typeface="Helvetica Neue" charset="0"/>
              </a:rPr>
              <a:t>Utilisation du jeu de test</a:t>
            </a: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24</a:t>
            </a:fld>
            <a:endParaRPr lang="fr-RE" dirty="0"/>
          </a:p>
        </p:txBody>
      </p:sp>
      <p:sp>
        <p:nvSpPr>
          <p:cNvPr id="6" name="Rectangle à coins arrondis 5">
            <a:extLst>
              <a:ext uri="{FF2B5EF4-FFF2-40B4-BE49-F238E27FC236}">
                <a16:creationId xmlns:a16="http://schemas.microsoft.com/office/drawing/2014/main" id="{AFE55E72-E315-F440-A480-83654F15682F}"/>
              </a:ext>
            </a:extLst>
          </p:cNvPr>
          <p:cNvSpPr/>
          <p:nvPr/>
        </p:nvSpPr>
        <p:spPr>
          <a:xfrm>
            <a:off x="2297452" y="10444930"/>
            <a:ext cx="1737063" cy="522129"/>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TAG </a:t>
            </a:r>
          </a:p>
        </p:txBody>
      </p:sp>
      <p:sp>
        <p:nvSpPr>
          <p:cNvPr id="7" name="Rectangle à coins arrondis 6">
            <a:extLst>
              <a:ext uri="{FF2B5EF4-FFF2-40B4-BE49-F238E27FC236}">
                <a16:creationId xmlns:a16="http://schemas.microsoft.com/office/drawing/2014/main" id="{E3889590-DD37-3E48-84D3-A2EA66254035}"/>
              </a:ext>
            </a:extLst>
          </p:cNvPr>
          <p:cNvSpPr/>
          <p:nvPr/>
        </p:nvSpPr>
        <p:spPr>
          <a:xfrm>
            <a:off x="4251110" y="10444930"/>
            <a:ext cx="1737063" cy="522129"/>
          </a:xfrm>
          <a:prstGeom prst="roundRect">
            <a:avLst/>
          </a:prstGeom>
          <a:solidFill>
            <a:schemeClr val="accent2">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TAG </a:t>
            </a:r>
          </a:p>
        </p:txBody>
      </p:sp>
      <p:sp>
        <p:nvSpPr>
          <p:cNvPr id="8" name="Rectangle à coins arrondis 7">
            <a:extLst>
              <a:ext uri="{FF2B5EF4-FFF2-40B4-BE49-F238E27FC236}">
                <a16:creationId xmlns:a16="http://schemas.microsoft.com/office/drawing/2014/main" id="{71D01673-EBC6-AA43-8E23-87EF9714BF43}"/>
              </a:ext>
            </a:extLst>
          </p:cNvPr>
          <p:cNvSpPr/>
          <p:nvPr/>
        </p:nvSpPr>
        <p:spPr>
          <a:xfrm>
            <a:off x="6204768" y="10444930"/>
            <a:ext cx="1737063" cy="522129"/>
          </a:xfrm>
          <a:prstGeom prst="roundRect">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TAG</a:t>
            </a:r>
          </a:p>
        </p:txBody>
      </p:sp>
      <p:sp>
        <p:nvSpPr>
          <p:cNvPr id="9" name="ZoneTexte 8">
            <a:extLst>
              <a:ext uri="{FF2B5EF4-FFF2-40B4-BE49-F238E27FC236}">
                <a16:creationId xmlns:a16="http://schemas.microsoft.com/office/drawing/2014/main" id="{64437D6F-D65B-714F-92D4-FC2A302A3D58}"/>
              </a:ext>
            </a:extLst>
          </p:cNvPr>
          <p:cNvSpPr txBox="1"/>
          <p:nvPr/>
        </p:nvSpPr>
        <p:spPr>
          <a:xfrm>
            <a:off x="2297452" y="9515296"/>
            <a:ext cx="215443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600" b="0" i="0" u="none" strike="noStrike" cap="none" spc="0" normalizeH="0" baseline="0" dirty="0">
                <a:ln>
                  <a:noFill/>
                </a:ln>
                <a:solidFill>
                  <a:srgbClr val="C00000"/>
                </a:solidFill>
                <a:effectLst/>
                <a:uFillTx/>
                <a:latin typeface="Helvetica" pitchFamily="2" charset="0"/>
                <a:sym typeface="Helvetica Light"/>
              </a:rPr>
              <a:t>Prédiction</a:t>
            </a:r>
          </a:p>
        </p:txBody>
      </p:sp>
      <p:sp>
        <p:nvSpPr>
          <p:cNvPr id="10" name="Rectangle à coins arrondis 9">
            <a:extLst>
              <a:ext uri="{FF2B5EF4-FFF2-40B4-BE49-F238E27FC236}">
                <a16:creationId xmlns:a16="http://schemas.microsoft.com/office/drawing/2014/main" id="{B90BC6AE-8E24-C449-A25C-BBCF209C0E84}"/>
              </a:ext>
            </a:extLst>
          </p:cNvPr>
          <p:cNvSpPr/>
          <p:nvPr/>
        </p:nvSpPr>
        <p:spPr>
          <a:xfrm>
            <a:off x="15308651" y="10444930"/>
            <a:ext cx="1737063" cy="522129"/>
          </a:xfrm>
          <a:prstGeom prst="roundRect">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TAG</a:t>
            </a:r>
          </a:p>
        </p:txBody>
      </p:sp>
      <p:sp>
        <p:nvSpPr>
          <p:cNvPr id="11" name="Rectangle à coins arrondis 10">
            <a:extLst>
              <a:ext uri="{FF2B5EF4-FFF2-40B4-BE49-F238E27FC236}">
                <a16:creationId xmlns:a16="http://schemas.microsoft.com/office/drawing/2014/main" id="{CED62B75-B4A1-0C49-8FB5-454A40024C42}"/>
              </a:ext>
            </a:extLst>
          </p:cNvPr>
          <p:cNvSpPr/>
          <p:nvPr/>
        </p:nvSpPr>
        <p:spPr>
          <a:xfrm>
            <a:off x="19073904" y="10444930"/>
            <a:ext cx="1737063" cy="522129"/>
          </a:xfrm>
          <a:prstGeom prst="roundRect">
            <a:avLst/>
          </a:prstGeom>
          <a:solidFill>
            <a:schemeClr val="tx2">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TAG</a:t>
            </a:r>
          </a:p>
        </p:txBody>
      </p:sp>
      <p:sp>
        <p:nvSpPr>
          <p:cNvPr id="12" name="Rectangle à coins arrondis 11">
            <a:extLst>
              <a:ext uri="{FF2B5EF4-FFF2-40B4-BE49-F238E27FC236}">
                <a16:creationId xmlns:a16="http://schemas.microsoft.com/office/drawing/2014/main" id="{DCE93BC4-E004-584E-ACE9-1F0200F3D3C6}"/>
              </a:ext>
            </a:extLst>
          </p:cNvPr>
          <p:cNvSpPr/>
          <p:nvPr/>
        </p:nvSpPr>
        <p:spPr>
          <a:xfrm>
            <a:off x="21025788" y="10444930"/>
            <a:ext cx="1737063" cy="522129"/>
          </a:xfrm>
          <a:prstGeom prst="roundRect">
            <a:avLst/>
          </a:prstGeom>
          <a:solidFill>
            <a:schemeClr val="accent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Helvetica Light"/>
              </a:rPr>
              <a:t>TAG</a:t>
            </a:r>
          </a:p>
        </p:txBody>
      </p:sp>
      <p:sp>
        <p:nvSpPr>
          <p:cNvPr id="13" name="ZoneTexte 12">
            <a:extLst>
              <a:ext uri="{FF2B5EF4-FFF2-40B4-BE49-F238E27FC236}">
                <a16:creationId xmlns:a16="http://schemas.microsoft.com/office/drawing/2014/main" id="{0130BF07-6529-BC42-99C8-15CCB671226D}"/>
              </a:ext>
            </a:extLst>
          </p:cNvPr>
          <p:cNvSpPr txBox="1"/>
          <p:nvPr/>
        </p:nvSpPr>
        <p:spPr>
          <a:xfrm>
            <a:off x="15535270" y="9505494"/>
            <a:ext cx="105157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600" b="0" i="0" u="none" strike="noStrike" cap="none" spc="0" normalizeH="0" baseline="0" dirty="0">
                <a:ln>
                  <a:noFill/>
                </a:ln>
                <a:solidFill>
                  <a:schemeClr val="accent2">
                    <a:lumMod val="75000"/>
                  </a:schemeClr>
                </a:solidFill>
                <a:effectLst/>
                <a:uFillTx/>
                <a:latin typeface="Helvetica" pitchFamily="2" charset="0"/>
                <a:sym typeface="Helvetica Light"/>
              </a:rPr>
              <a:t>Réel</a:t>
            </a:r>
          </a:p>
        </p:txBody>
      </p:sp>
      <p:sp>
        <p:nvSpPr>
          <p:cNvPr id="14" name="Rectangle à coins arrondis 13">
            <a:extLst>
              <a:ext uri="{FF2B5EF4-FFF2-40B4-BE49-F238E27FC236}">
                <a16:creationId xmlns:a16="http://schemas.microsoft.com/office/drawing/2014/main" id="{F43B5ED9-BB9D-C940-96BD-6C6613B29196}"/>
              </a:ext>
            </a:extLst>
          </p:cNvPr>
          <p:cNvSpPr/>
          <p:nvPr/>
        </p:nvSpPr>
        <p:spPr>
          <a:xfrm>
            <a:off x="8160200" y="10444930"/>
            <a:ext cx="1737063" cy="522129"/>
          </a:xfrm>
          <a:prstGeom prst="roundRect">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TAG</a:t>
            </a:r>
          </a:p>
        </p:txBody>
      </p:sp>
      <p:sp>
        <p:nvSpPr>
          <p:cNvPr id="15" name="Rectangle à coins arrondis 14">
            <a:extLst>
              <a:ext uri="{FF2B5EF4-FFF2-40B4-BE49-F238E27FC236}">
                <a16:creationId xmlns:a16="http://schemas.microsoft.com/office/drawing/2014/main" id="{A594EE15-ADCC-8D47-8899-CF5D15EC0B95}"/>
              </a:ext>
            </a:extLst>
          </p:cNvPr>
          <p:cNvSpPr/>
          <p:nvPr/>
        </p:nvSpPr>
        <p:spPr>
          <a:xfrm>
            <a:off x="10112084" y="10444930"/>
            <a:ext cx="1737063" cy="522129"/>
          </a:xfrm>
          <a:prstGeom prst="roundRect">
            <a:avLst/>
          </a:prstGeom>
          <a:solidFill>
            <a:schemeClr val="accent5">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TAG</a:t>
            </a:r>
          </a:p>
        </p:txBody>
      </p:sp>
      <p:sp>
        <p:nvSpPr>
          <p:cNvPr id="16" name="Rectangle à coins arrondis 15">
            <a:extLst>
              <a:ext uri="{FF2B5EF4-FFF2-40B4-BE49-F238E27FC236}">
                <a16:creationId xmlns:a16="http://schemas.microsoft.com/office/drawing/2014/main" id="{BBD2F19F-C1CF-0940-B555-95AA9E6B36C7}"/>
              </a:ext>
            </a:extLst>
          </p:cNvPr>
          <p:cNvSpPr/>
          <p:nvPr/>
        </p:nvSpPr>
        <p:spPr>
          <a:xfrm>
            <a:off x="17260535" y="10444930"/>
            <a:ext cx="1737063" cy="522129"/>
          </a:xfrm>
          <a:prstGeom prst="roundRect">
            <a:avLst/>
          </a:prstGeom>
          <a:solidFill>
            <a:schemeClr val="accent5">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Helvetica Light"/>
              </a:rPr>
              <a:t>TAG</a:t>
            </a:r>
          </a:p>
        </p:txBody>
      </p:sp>
      <mc:AlternateContent xmlns:mc="http://schemas.openxmlformats.org/markup-compatibility/2006" xmlns:a14="http://schemas.microsoft.com/office/drawing/2010/main">
        <mc:Choice Requires="a14">
          <p:sp>
            <p:nvSpPr>
              <p:cNvPr id="17" name="ZoneTexte 16">
                <a:extLst>
                  <a:ext uri="{FF2B5EF4-FFF2-40B4-BE49-F238E27FC236}">
                    <a16:creationId xmlns:a16="http://schemas.microsoft.com/office/drawing/2014/main" id="{8AD20FF0-0041-0241-B8E2-528CD6198252}"/>
                  </a:ext>
                </a:extLst>
              </p:cNvPr>
              <p:cNvSpPr txBox="1"/>
              <p:nvPr/>
            </p:nvSpPr>
            <p:spPr>
              <a:xfrm>
                <a:off x="10751639" y="11462643"/>
                <a:ext cx="5112361" cy="1538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4800" b="1" dirty="0">
                    <a:latin typeface="Arial" panose="020B0604020202020204" pitchFamily="34" charset="0"/>
                    <a:cs typeface="Arial" panose="020B0604020202020204" pitchFamily="34" charset="0"/>
                  </a:rPr>
                  <a:t>s</a:t>
                </a:r>
                <a:r>
                  <a:rPr kumimoji="0" lang="fr-FR" sz="48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Light"/>
                  </a:rPr>
                  <a:t>core</a:t>
                </a:r>
                <a:r>
                  <a:rPr kumimoji="0" lang="fr-FR" sz="4800" b="0" i="0" u="none" strike="noStrike" cap="none" spc="0" normalizeH="0" baseline="0" dirty="0">
                    <a:ln>
                      <a:noFill/>
                    </a:ln>
                    <a:solidFill>
                      <a:srgbClr val="000000"/>
                    </a:solidFill>
                    <a:effectLst/>
                    <a:uFillTx/>
                    <a:sym typeface="Helvetica Light"/>
                  </a:rPr>
                  <a:t> = </a:t>
                </a:r>
                <a14:m>
                  <m:oMath xmlns:m="http://schemas.openxmlformats.org/officeDocument/2006/math">
                    <m:f>
                      <m:fPr>
                        <m:ctrlPr>
                          <a:rPr kumimoji="0" lang="fr-FR" sz="6600" b="0" i="1" u="none" strike="noStrike" cap="none" spc="0" normalizeH="0" baseline="0" smtClean="0">
                            <a:ln>
                              <a:noFill/>
                            </a:ln>
                            <a:solidFill>
                              <a:srgbClr val="000000"/>
                            </a:solidFill>
                            <a:effectLst/>
                            <a:uFillTx/>
                            <a:latin typeface="Cambria Math" panose="02040503050406030204" pitchFamily="18" charset="0"/>
                            <a:sym typeface="Helvetica Light"/>
                          </a:rPr>
                        </m:ctrlPr>
                      </m:fPr>
                      <m:num>
                        <m:r>
                          <a:rPr kumimoji="0" lang="fr-FR" sz="6600" b="0" i="1" u="none" strike="noStrike" cap="none" spc="0" normalizeH="0" baseline="0" smtClean="0">
                            <a:ln>
                              <a:noFill/>
                            </a:ln>
                            <a:solidFill>
                              <a:srgbClr val="000000"/>
                            </a:solidFill>
                            <a:effectLst/>
                            <a:uFillTx/>
                            <a:latin typeface="Cambria Math" panose="02040503050406030204" pitchFamily="18" charset="0"/>
                            <a:sym typeface="Helvetica Light"/>
                          </a:rPr>
                          <m:t>2</m:t>
                        </m:r>
                      </m:num>
                      <m:den>
                        <m:r>
                          <a:rPr kumimoji="0" lang="fr-FR" sz="6600" b="0" i="1" u="none" strike="noStrike" cap="none" spc="0" normalizeH="0" baseline="0" smtClean="0">
                            <a:ln>
                              <a:noFill/>
                            </a:ln>
                            <a:solidFill>
                              <a:srgbClr val="000000"/>
                            </a:solidFill>
                            <a:effectLst/>
                            <a:uFillTx/>
                            <a:latin typeface="Cambria Math" panose="02040503050406030204" pitchFamily="18" charset="0"/>
                            <a:sym typeface="Helvetica Light"/>
                          </a:rPr>
                          <m:t>4</m:t>
                        </m:r>
                      </m:den>
                    </m:f>
                  </m:oMath>
                </a14:m>
                <a:r>
                  <a:rPr kumimoji="0" lang="fr-FR" sz="6600" b="0" i="0" u="none" strike="noStrike" cap="none" spc="0" normalizeH="0" baseline="0" dirty="0">
                    <a:ln>
                      <a:noFill/>
                    </a:ln>
                    <a:solidFill>
                      <a:srgbClr val="000000"/>
                    </a:solidFill>
                    <a:effectLst/>
                    <a:uFillTx/>
                    <a:sym typeface="Helvetica Light"/>
                  </a:rPr>
                  <a:t> </a:t>
                </a:r>
              </a:p>
            </p:txBody>
          </p:sp>
        </mc:Choice>
        <mc:Fallback xmlns="">
          <p:sp>
            <p:nvSpPr>
              <p:cNvPr id="17" name="ZoneTexte 16">
                <a:extLst>
                  <a:ext uri="{FF2B5EF4-FFF2-40B4-BE49-F238E27FC236}">
                    <a16:creationId xmlns:a16="http://schemas.microsoft.com/office/drawing/2014/main" id="{8AD20FF0-0041-0241-B8E2-528CD6198252}"/>
                  </a:ext>
                </a:extLst>
              </p:cNvPr>
              <p:cNvSpPr txBox="1">
                <a:spLocks noRot="1" noChangeAspect="1" noMove="1" noResize="1" noEditPoints="1" noAdjustHandles="1" noChangeArrowheads="1" noChangeShapeType="1" noTextEdit="1"/>
              </p:cNvSpPr>
              <p:nvPr/>
            </p:nvSpPr>
            <p:spPr>
              <a:xfrm>
                <a:off x="10751639" y="11462643"/>
                <a:ext cx="5112361" cy="1538883"/>
              </a:xfrm>
              <a:prstGeom prst="rect">
                <a:avLst/>
              </a:prstGeom>
              <a:blipFill>
                <a:blip r:embed="rId3"/>
                <a:stretch>
                  <a:fillRect b="-8197"/>
                </a:stretch>
              </a:blipFill>
              <a:ln w="12700" cap="flat">
                <a:noFill/>
                <a:miter lim="400000"/>
              </a:ln>
              <a:effectLst/>
            </p:spPr>
            <p:txBody>
              <a:bodyPr/>
              <a:lstStyle/>
              <a:p>
                <a:r>
                  <a:rPr lang="fr-FR">
                    <a:noFill/>
                  </a:rPr>
                  <a:t> </a:t>
                </a:r>
              </a:p>
            </p:txBody>
          </p:sp>
        </mc:Fallback>
      </mc:AlternateContent>
      <p:sp>
        <p:nvSpPr>
          <p:cNvPr id="18" name="Flèche vers le haut 17">
            <a:extLst>
              <a:ext uri="{FF2B5EF4-FFF2-40B4-BE49-F238E27FC236}">
                <a16:creationId xmlns:a16="http://schemas.microsoft.com/office/drawing/2014/main" id="{70B6474E-C041-234B-809B-878D3584A04C}"/>
              </a:ext>
            </a:extLst>
          </p:cNvPr>
          <p:cNvSpPr/>
          <p:nvPr/>
        </p:nvSpPr>
        <p:spPr>
          <a:xfrm>
            <a:off x="2916718" y="11125665"/>
            <a:ext cx="457952" cy="673956"/>
          </a:xfrm>
          <a:prstGeom prst="upArrow">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Flèche vers le haut 18">
            <a:extLst>
              <a:ext uri="{FF2B5EF4-FFF2-40B4-BE49-F238E27FC236}">
                <a16:creationId xmlns:a16="http://schemas.microsoft.com/office/drawing/2014/main" id="{F6E0AAC9-FF55-FC4B-B66F-069EDBDCC0BA}"/>
              </a:ext>
            </a:extLst>
          </p:cNvPr>
          <p:cNvSpPr/>
          <p:nvPr/>
        </p:nvSpPr>
        <p:spPr>
          <a:xfrm>
            <a:off x="10751639" y="11143594"/>
            <a:ext cx="457952" cy="673956"/>
          </a:xfrm>
          <a:prstGeom prst="upArrow">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74695068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Résultats et implémentation</a:t>
            </a:r>
            <a:endParaRPr dirty="0"/>
          </a:p>
        </p:txBody>
      </p:sp>
      <p:sp>
        <p:nvSpPr>
          <p:cNvPr id="2" name="Espace réservé du numéro de diapositive 1">
            <a:extLst>
              <a:ext uri="{FF2B5EF4-FFF2-40B4-BE49-F238E27FC236}">
                <a16:creationId xmlns:a16="http://schemas.microsoft.com/office/drawing/2014/main" id="{E13A5CFC-BF58-F745-A932-24B3B5764942}"/>
              </a:ext>
            </a:extLst>
          </p:cNvPr>
          <p:cNvSpPr>
            <a:spLocks noGrp="1"/>
          </p:cNvSpPr>
          <p:nvPr>
            <p:ph type="sldNum" sz="quarter" idx="2"/>
          </p:nvPr>
        </p:nvSpPr>
        <p:spPr/>
        <p:txBody>
          <a:bodyPr/>
          <a:lstStyle/>
          <a:p>
            <a:fld id="{86CB4B4D-7CA3-9044-876B-883B54F8677D}" type="slidenum">
              <a:rPr lang="fr-RE" smtClean="0"/>
              <a:t>25</a:t>
            </a:fld>
            <a:endParaRPr lang="fr-RE"/>
          </a:p>
        </p:txBody>
      </p:sp>
    </p:spTree>
    <p:extLst>
      <p:ext uri="{BB962C8B-B14F-4D97-AF65-F5344CB8AC3E}">
        <p14:creationId xmlns:p14="http://schemas.microsoft.com/office/powerpoint/2010/main" val="257412337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89100" y="952500"/>
            <a:ext cx="21005800" cy="1651000"/>
          </a:xfrm>
        </p:spPr>
        <p:txBody>
          <a:bodyPr/>
          <a:lstStyle/>
          <a:p>
            <a:r>
              <a:rPr lang="fr-FR" dirty="0"/>
              <a:t>Résultats –Score prédiction jeu de test</a:t>
            </a:r>
          </a:p>
        </p:txBody>
      </p:sp>
      <p:pic>
        <p:nvPicPr>
          <p:cNvPr id="8" name="Image 7">
            <a:extLst>
              <a:ext uri="{FF2B5EF4-FFF2-40B4-BE49-F238E27FC236}">
                <a16:creationId xmlns:a16="http://schemas.microsoft.com/office/drawing/2014/main" id="{991C4802-19C8-A547-B7F2-1BC0D9F6D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955" y="3378756"/>
            <a:ext cx="19113500" cy="5351780"/>
          </a:xfrm>
          <a:prstGeom prst="rect">
            <a:avLst/>
          </a:prstGeom>
        </p:spPr>
      </p:pic>
      <p:sp>
        <p:nvSpPr>
          <p:cNvPr id="10" name="Ellipse 9">
            <a:extLst>
              <a:ext uri="{FF2B5EF4-FFF2-40B4-BE49-F238E27FC236}">
                <a16:creationId xmlns:a16="http://schemas.microsoft.com/office/drawing/2014/main" id="{674E743C-FFF8-8B4A-A2E7-9901F0338ABD}"/>
              </a:ext>
            </a:extLst>
          </p:cNvPr>
          <p:cNvSpPr/>
          <p:nvPr/>
        </p:nvSpPr>
        <p:spPr>
          <a:xfrm>
            <a:off x="14107885" y="3908181"/>
            <a:ext cx="1763486" cy="1904790"/>
          </a:xfrm>
          <a:prstGeom prst="ellipse">
            <a:avLst/>
          </a:prstGeom>
          <a:solidFill>
            <a:srgbClr val="FFFF00">
              <a:alpha val="25882"/>
            </a:srgb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Espace réservé du texte 3">
            <a:extLst>
              <a:ext uri="{FF2B5EF4-FFF2-40B4-BE49-F238E27FC236}">
                <a16:creationId xmlns:a16="http://schemas.microsoft.com/office/drawing/2014/main" id="{98C4C47D-C69E-034B-8372-387C9832AE07}"/>
              </a:ext>
            </a:extLst>
          </p:cNvPr>
          <p:cNvSpPr>
            <a:spLocks noGrp="1"/>
          </p:cNvSpPr>
          <p:nvPr>
            <p:ph type="body" idx="1"/>
          </p:nvPr>
        </p:nvSpPr>
        <p:spPr>
          <a:xfrm>
            <a:off x="0" y="9471379"/>
            <a:ext cx="13977257" cy="2070232"/>
          </a:xfrm>
        </p:spPr>
        <p:txBody>
          <a:bodyPr>
            <a:noAutofit/>
          </a:bodyPr>
          <a:lstStyle/>
          <a:p>
            <a:pPr lvl="1">
              <a:spcBef>
                <a:spcPts val="0"/>
              </a:spcBef>
            </a:pPr>
            <a:endParaRPr lang="fr-FR" sz="4000" dirty="0">
              <a:latin typeface="Helvetica" pitchFamily="2" charset="0"/>
              <a:ea typeface="Helvetica Neue" charset="0"/>
              <a:cs typeface="Helvetica Neue" charset="0"/>
            </a:endParaRPr>
          </a:p>
          <a:p>
            <a:pPr lvl="1">
              <a:spcBef>
                <a:spcPts val="0"/>
              </a:spcBef>
            </a:pPr>
            <a:r>
              <a:rPr lang="fr-FR" sz="4000" dirty="0">
                <a:latin typeface="Helvetica" pitchFamily="2" charset="0"/>
                <a:ea typeface="Helvetica Neue" charset="0"/>
                <a:cs typeface="Helvetica Neue" charset="0"/>
              </a:rPr>
              <a:t>SVM Linéaire optimisé avec une descente de gradient </a:t>
            </a:r>
            <a:br>
              <a:rPr lang="fr-FR" sz="4000" dirty="0">
                <a:latin typeface="Helvetica" pitchFamily="2" charset="0"/>
                <a:ea typeface="Helvetica Neue" charset="0"/>
                <a:cs typeface="Helvetica Neue" charset="0"/>
              </a:rPr>
            </a:br>
            <a:r>
              <a:rPr lang="fr-FR" sz="4000" dirty="0">
                <a:latin typeface="Helvetica" pitchFamily="2" charset="0"/>
                <a:ea typeface="Helvetica Neue" charset="0"/>
                <a:cs typeface="Helvetica Neue" charset="0"/>
                <a:sym typeface="Wingdings" pitchFamily="2" charset="2"/>
              </a:rPr>
              <a:t> </a:t>
            </a:r>
            <a:r>
              <a:rPr lang="fr-FR" sz="4000" b="1" dirty="0">
                <a:latin typeface="Helvetica" pitchFamily="2" charset="0"/>
                <a:ea typeface="Helvetica Neue" charset="0"/>
                <a:cs typeface="Helvetica Neue" charset="0"/>
                <a:sym typeface="Wingdings" pitchFamily="2" charset="2"/>
              </a:rPr>
              <a:t>55% </a:t>
            </a:r>
            <a:r>
              <a:rPr lang="fr-FR" sz="4000" dirty="0">
                <a:latin typeface="Helvetica" pitchFamily="2" charset="0"/>
                <a:ea typeface="Helvetica Neue" charset="0"/>
                <a:cs typeface="Helvetica Neue" charset="0"/>
                <a:sym typeface="Wingdings" pitchFamily="2" charset="2"/>
              </a:rPr>
              <a:t>des tags correctement prédits (5 tags)</a:t>
            </a:r>
            <a:endParaRPr lang="fr-RE" sz="4000" dirty="0">
              <a:latin typeface="Helvetica" pitchFamily="2" charset="0"/>
              <a:ea typeface="Helvetica Neue" charset="0"/>
              <a:cs typeface="Helvetica Neue" charset="0"/>
            </a:endParaRPr>
          </a:p>
        </p:txBody>
      </p:sp>
      <p:graphicFrame>
        <p:nvGraphicFramePr>
          <p:cNvPr id="11" name="Tableau 10">
            <a:extLst>
              <a:ext uri="{FF2B5EF4-FFF2-40B4-BE49-F238E27FC236}">
                <a16:creationId xmlns:a16="http://schemas.microsoft.com/office/drawing/2014/main" id="{BBE44ADA-8BD4-A54D-85F9-5AF2998F9EAA}"/>
              </a:ext>
            </a:extLst>
          </p:cNvPr>
          <p:cNvGraphicFramePr>
            <a:graphicFrameLocks noGrp="1"/>
          </p:cNvGraphicFramePr>
          <p:nvPr>
            <p:extLst>
              <p:ext uri="{D42A27DB-BD31-4B8C-83A1-F6EECF244321}">
                <p14:modId xmlns:p14="http://schemas.microsoft.com/office/powerpoint/2010/main" val="1286722585"/>
              </p:ext>
            </p:extLst>
          </p:nvPr>
        </p:nvGraphicFramePr>
        <p:xfrm>
          <a:off x="14663056" y="10359452"/>
          <a:ext cx="8882748" cy="993900"/>
        </p:xfrm>
        <a:graphic>
          <a:graphicData uri="http://schemas.openxmlformats.org/drawingml/2006/table">
            <a:tbl>
              <a:tblPr firstRow="1" bandRow="1">
                <a:tableStyleId>{5940675A-B579-460E-94D1-54222C63F5DA}</a:tableStyleId>
              </a:tblPr>
              <a:tblGrid>
                <a:gridCol w="1480458">
                  <a:extLst>
                    <a:ext uri="{9D8B030D-6E8A-4147-A177-3AD203B41FA5}">
                      <a16:colId xmlns:a16="http://schemas.microsoft.com/office/drawing/2014/main" val="125204939"/>
                    </a:ext>
                  </a:extLst>
                </a:gridCol>
                <a:gridCol w="1480458">
                  <a:extLst>
                    <a:ext uri="{9D8B030D-6E8A-4147-A177-3AD203B41FA5}">
                      <a16:colId xmlns:a16="http://schemas.microsoft.com/office/drawing/2014/main" val="514084617"/>
                    </a:ext>
                  </a:extLst>
                </a:gridCol>
                <a:gridCol w="1480458">
                  <a:extLst>
                    <a:ext uri="{9D8B030D-6E8A-4147-A177-3AD203B41FA5}">
                      <a16:colId xmlns:a16="http://schemas.microsoft.com/office/drawing/2014/main" val="1120106675"/>
                    </a:ext>
                  </a:extLst>
                </a:gridCol>
                <a:gridCol w="1480458">
                  <a:extLst>
                    <a:ext uri="{9D8B030D-6E8A-4147-A177-3AD203B41FA5}">
                      <a16:colId xmlns:a16="http://schemas.microsoft.com/office/drawing/2014/main" val="2523990278"/>
                    </a:ext>
                  </a:extLst>
                </a:gridCol>
                <a:gridCol w="1480458">
                  <a:extLst>
                    <a:ext uri="{9D8B030D-6E8A-4147-A177-3AD203B41FA5}">
                      <a16:colId xmlns:a16="http://schemas.microsoft.com/office/drawing/2014/main" val="2696218364"/>
                    </a:ext>
                  </a:extLst>
                </a:gridCol>
                <a:gridCol w="1480458">
                  <a:extLst>
                    <a:ext uri="{9D8B030D-6E8A-4147-A177-3AD203B41FA5}">
                      <a16:colId xmlns:a16="http://schemas.microsoft.com/office/drawing/2014/main" val="1770525841"/>
                    </a:ext>
                  </a:extLst>
                </a:gridCol>
              </a:tblGrid>
              <a:tr h="536700">
                <a:tc>
                  <a:txBody>
                    <a:bodyPr/>
                    <a:lstStyle/>
                    <a:p>
                      <a:r>
                        <a:rPr lang="fr-FR" b="1" dirty="0">
                          <a:latin typeface="Helvetica" pitchFamily="2" charset="0"/>
                        </a:rPr>
                        <a:t>3</a:t>
                      </a:r>
                    </a:p>
                  </a:txBody>
                  <a:tcPr anchor="ctr"/>
                </a:tc>
                <a:tc>
                  <a:txBody>
                    <a:bodyPr/>
                    <a:lstStyle/>
                    <a:p>
                      <a:r>
                        <a:rPr lang="fr-FR" b="1" dirty="0">
                          <a:latin typeface="Helvetica" pitchFamily="2" charset="0"/>
                        </a:rPr>
                        <a:t>4</a:t>
                      </a:r>
                    </a:p>
                  </a:txBody>
                  <a:tcPr anchor="ctr"/>
                </a:tc>
                <a:tc>
                  <a:txBody>
                    <a:bodyPr/>
                    <a:lstStyle/>
                    <a:p>
                      <a:r>
                        <a:rPr lang="fr-FR" b="1" dirty="0">
                          <a:latin typeface="Helvetica" pitchFamily="2" charset="0"/>
                        </a:rPr>
                        <a:t>5</a:t>
                      </a:r>
                    </a:p>
                  </a:txBody>
                  <a:tcPr anchor="ctr"/>
                </a:tc>
                <a:tc>
                  <a:txBody>
                    <a:bodyPr/>
                    <a:lstStyle/>
                    <a:p>
                      <a:r>
                        <a:rPr lang="fr-FR" b="1" dirty="0">
                          <a:latin typeface="Helvetica" pitchFamily="2" charset="0"/>
                        </a:rPr>
                        <a:t>6</a:t>
                      </a:r>
                    </a:p>
                  </a:txBody>
                  <a:tcPr anchor="ctr"/>
                </a:tc>
                <a:tc>
                  <a:txBody>
                    <a:bodyPr/>
                    <a:lstStyle/>
                    <a:p>
                      <a:r>
                        <a:rPr lang="fr-FR" b="1" dirty="0">
                          <a:latin typeface="Helvetica" pitchFamily="2" charset="0"/>
                        </a:rPr>
                        <a:t>7</a:t>
                      </a:r>
                    </a:p>
                  </a:txBody>
                  <a:tcPr anchor="ctr"/>
                </a:tc>
                <a:tc>
                  <a:txBody>
                    <a:bodyPr/>
                    <a:lstStyle/>
                    <a:p>
                      <a:r>
                        <a:rPr lang="fr-FR" b="1" dirty="0">
                          <a:latin typeface="Helvetica" pitchFamily="2" charset="0"/>
                        </a:rPr>
                        <a:t>8</a:t>
                      </a:r>
                    </a:p>
                  </a:txBody>
                  <a:tcPr anchor="ctr"/>
                </a:tc>
                <a:extLst>
                  <a:ext uri="{0D108BD9-81ED-4DB2-BD59-A6C34878D82A}">
                    <a16:rowId xmlns:a16="http://schemas.microsoft.com/office/drawing/2014/main" val="2452628439"/>
                  </a:ext>
                </a:extLst>
              </a:tr>
              <a:tr h="139734">
                <a:tc>
                  <a:txBody>
                    <a:bodyPr/>
                    <a:lstStyle/>
                    <a:p>
                      <a:r>
                        <a:rPr lang="fr-FR" b="1" dirty="0">
                          <a:latin typeface="Helvetica" pitchFamily="2" charset="0"/>
                        </a:rPr>
                        <a:t>48,86%</a:t>
                      </a:r>
                    </a:p>
                  </a:txBody>
                  <a:tcPr anchor="ctr"/>
                </a:tc>
                <a:tc>
                  <a:txBody>
                    <a:bodyPr/>
                    <a:lstStyle/>
                    <a:p>
                      <a:r>
                        <a:rPr lang="fr-FR" b="1" dirty="0">
                          <a:latin typeface="Helvetica" pitchFamily="2" charset="0"/>
                        </a:rPr>
                        <a:t>52,86%</a:t>
                      </a:r>
                    </a:p>
                  </a:txBody>
                  <a:tcPr anchor="ctr"/>
                </a:tc>
                <a:tc>
                  <a:txBody>
                    <a:bodyPr/>
                    <a:lstStyle/>
                    <a:p>
                      <a:r>
                        <a:rPr lang="fr-FR" b="1" dirty="0">
                          <a:latin typeface="Helvetica" pitchFamily="2" charset="0"/>
                        </a:rPr>
                        <a:t>55,01%</a:t>
                      </a:r>
                    </a:p>
                  </a:txBody>
                  <a:tcPr anchor="ctr"/>
                </a:tc>
                <a:tc>
                  <a:txBody>
                    <a:bodyPr/>
                    <a:lstStyle/>
                    <a:p>
                      <a:r>
                        <a:rPr lang="fr-FR" b="1" dirty="0">
                          <a:latin typeface="Helvetica" pitchFamily="2" charset="0"/>
                        </a:rPr>
                        <a:t>56,21%</a:t>
                      </a:r>
                    </a:p>
                  </a:txBody>
                  <a:tcPr anchor="ctr"/>
                </a:tc>
                <a:tc>
                  <a:txBody>
                    <a:bodyPr/>
                    <a:lstStyle/>
                    <a:p>
                      <a:r>
                        <a:rPr lang="fr-FR" b="1" dirty="0">
                          <a:latin typeface="Helvetica" pitchFamily="2" charset="0"/>
                        </a:rPr>
                        <a:t>56,90%</a:t>
                      </a:r>
                    </a:p>
                  </a:txBody>
                  <a:tcPr anchor="ctr"/>
                </a:tc>
                <a:tc>
                  <a:txBody>
                    <a:bodyPr/>
                    <a:lstStyle/>
                    <a:p>
                      <a:r>
                        <a:rPr lang="fr-FR" b="1" dirty="0">
                          <a:latin typeface="Helvetica" pitchFamily="2" charset="0"/>
                        </a:rPr>
                        <a:t>57,45%</a:t>
                      </a:r>
                    </a:p>
                  </a:txBody>
                  <a:tcPr anchor="ctr"/>
                </a:tc>
                <a:extLst>
                  <a:ext uri="{0D108BD9-81ED-4DB2-BD59-A6C34878D82A}">
                    <a16:rowId xmlns:a16="http://schemas.microsoft.com/office/drawing/2014/main" val="3930279787"/>
                  </a:ext>
                </a:extLst>
              </a:tr>
            </a:tbl>
          </a:graphicData>
        </a:graphic>
      </p:graphicFrame>
      <p:sp>
        <p:nvSpPr>
          <p:cNvPr id="20" name="ZoneTexte 19">
            <a:extLst>
              <a:ext uri="{FF2B5EF4-FFF2-40B4-BE49-F238E27FC236}">
                <a16:creationId xmlns:a16="http://schemas.microsoft.com/office/drawing/2014/main" id="{853A10B6-6A2E-694C-9B25-934C1A6C6291}"/>
              </a:ext>
            </a:extLst>
          </p:cNvPr>
          <p:cNvSpPr txBox="1"/>
          <p:nvPr/>
        </p:nvSpPr>
        <p:spPr>
          <a:xfrm>
            <a:off x="14663056" y="9825973"/>
            <a:ext cx="90249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0" i="0" u="none" strike="noStrike" cap="none" spc="0" normalizeH="0" baseline="0" dirty="0">
                <a:ln>
                  <a:noFill/>
                </a:ln>
                <a:solidFill>
                  <a:schemeClr val="tx1"/>
                </a:solidFill>
                <a:effectLst/>
                <a:uFillTx/>
                <a:latin typeface="Helvetica" pitchFamily="2" charset="0"/>
                <a:sym typeface="Helvetica Light"/>
              </a:rPr>
              <a:t>Tags</a:t>
            </a:r>
          </a:p>
        </p:txBody>
      </p:sp>
    </p:spTree>
    <p:extLst>
      <p:ext uri="{BB962C8B-B14F-4D97-AF65-F5344CB8AC3E}">
        <p14:creationId xmlns:p14="http://schemas.microsoft.com/office/powerpoint/2010/main" val="57083569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 interface WEB</a:t>
            </a:r>
          </a:p>
        </p:txBody>
      </p:sp>
      <p:sp>
        <p:nvSpPr>
          <p:cNvPr id="5" name="Espace réservé du texte 3">
            <a:extLst>
              <a:ext uri="{FF2B5EF4-FFF2-40B4-BE49-F238E27FC236}">
                <a16:creationId xmlns:a16="http://schemas.microsoft.com/office/drawing/2014/main" id="{F4D671E2-B144-6E4B-B6B4-E758A4AF06C7}"/>
              </a:ext>
            </a:extLst>
          </p:cNvPr>
          <p:cNvSpPr txBox="1">
            <a:spLocks/>
          </p:cNvSpPr>
          <p:nvPr/>
        </p:nvSpPr>
        <p:spPr>
          <a:xfrm>
            <a:off x="1101272" y="6775892"/>
            <a:ext cx="20604843" cy="27071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
            </a:pPr>
            <a:r>
              <a:rPr lang="fr-FR" sz="4000" dirty="0">
                <a:latin typeface="Helvetica" pitchFamily="2" charset="0"/>
              </a:rPr>
              <a:t>Suggestion de 7 tags</a:t>
            </a:r>
          </a:p>
        </p:txBody>
      </p:sp>
      <p:sp>
        <p:nvSpPr>
          <p:cNvPr id="3" name="ZoneTexte 2">
            <a:extLst>
              <a:ext uri="{FF2B5EF4-FFF2-40B4-BE49-F238E27FC236}">
                <a16:creationId xmlns:a16="http://schemas.microsoft.com/office/drawing/2014/main" id="{39552C98-77B8-7449-A033-13606FE5AAA7}"/>
              </a:ext>
            </a:extLst>
          </p:cNvPr>
          <p:cNvSpPr txBox="1"/>
          <p:nvPr/>
        </p:nvSpPr>
        <p:spPr>
          <a:xfrm>
            <a:off x="-4304393" y="2487552"/>
            <a:ext cx="243840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fr-FR" sz="3600" b="0" i="0" u="none" strike="noStrike" cap="none" spc="0" normalizeH="0" baseline="0" dirty="0">
                <a:ln>
                  <a:noFill/>
                </a:ln>
                <a:solidFill>
                  <a:srgbClr val="000000"/>
                </a:solidFill>
                <a:effectLst/>
                <a:uFillTx/>
                <a:latin typeface="+mn-lt"/>
                <a:ea typeface="+mn-ea"/>
                <a:cs typeface="+mn-cs"/>
                <a:sym typeface="Helvetica Light"/>
              </a:rPr>
              <a:t>Interface </a:t>
            </a:r>
            <a:r>
              <a:rPr lang="fr-FR" sz="3600" dirty="0"/>
              <a:t>disponible ici </a:t>
            </a:r>
            <a:r>
              <a:rPr lang="fr-FR" dirty="0"/>
              <a:t>: </a:t>
            </a:r>
            <a:r>
              <a:rPr lang="fr-FR" sz="4400" dirty="0">
                <a:hlinkClick r:id="rId3"/>
              </a:rPr>
              <a:t>http://suggesttags.herokuapp.com/</a:t>
            </a:r>
            <a:r>
              <a:rPr lang="fr-FR" dirty="0"/>
              <a:t> </a:t>
            </a: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6" name="Espace réservé du numéro de diapositive 5">
            <a:extLst>
              <a:ext uri="{FF2B5EF4-FFF2-40B4-BE49-F238E27FC236}">
                <a16:creationId xmlns:a16="http://schemas.microsoft.com/office/drawing/2014/main" id="{5815E656-BCC0-F44B-9137-C0A15F4F5705}"/>
              </a:ext>
            </a:extLst>
          </p:cNvPr>
          <p:cNvSpPr>
            <a:spLocks noGrp="1"/>
          </p:cNvSpPr>
          <p:nvPr>
            <p:ph type="sldNum" sz="quarter" idx="2"/>
          </p:nvPr>
        </p:nvSpPr>
        <p:spPr/>
        <p:txBody>
          <a:bodyPr/>
          <a:lstStyle/>
          <a:p>
            <a:fld id="{86CB4B4D-7CA3-9044-876B-883B54F8677D}" type="slidenum">
              <a:rPr lang="fr-RE" smtClean="0"/>
              <a:t>27</a:t>
            </a:fld>
            <a:endParaRPr lang="fr-RE" dirty="0"/>
          </a:p>
        </p:txBody>
      </p:sp>
      <p:pic>
        <p:nvPicPr>
          <p:cNvPr id="8" name="Image 7">
            <a:extLst>
              <a:ext uri="{FF2B5EF4-FFF2-40B4-BE49-F238E27FC236}">
                <a16:creationId xmlns:a16="http://schemas.microsoft.com/office/drawing/2014/main" id="{95250E3A-CD18-9543-8A8B-2C70014B8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32" y="3680554"/>
            <a:ext cx="15462250" cy="9818529"/>
          </a:xfrm>
          <a:prstGeom prst="rect">
            <a:avLst/>
          </a:prstGeom>
        </p:spPr>
      </p:pic>
    </p:spTree>
    <p:extLst>
      <p:ext uri="{BB962C8B-B14F-4D97-AF65-F5344CB8AC3E}">
        <p14:creationId xmlns:p14="http://schemas.microsoft.com/office/powerpoint/2010/main" val="8226341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Conclusion</a:t>
            </a:r>
            <a:endParaRPr dirty="0"/>
          </a:p>
        </p:txBody>
      </p:sp>
      <p:sp>
        <p:nvSpPr>
          <p:cNvPr id="2" name="Espace réservé du numéro de diapositive 1">
            <a:extLst>
              <a:ext uri="{FF2B5EF4-FFF2-40B4-BE49-F238E27FC236}">
                <a16:creationId xmlns:a16="http://schemas.microsoft.com/office/drawing/2014/main" id="{EE2DA6E8-8514-E241-A714-9AACF9899004}"/>
              </a:ext>
            </a:extLst>
          </p:cNvPr>
          <p:cNvSpPr>
            <a:spLocks noGrp="1"/>
          </p:cNvSpPr>
          <p:nvPr>
            <p:ph type="sldNum" sz="quarter" idx="2"/>
          </p:nvPr>
        </p:nvSpPr>
        <p:spPr/>
        <p:txBody>
          <a:bodyPr/>
          <a:lstStyle/>
          <a:p>
            <a:fld id="{86CB4B4D-7CA3-9044-876B-883B54F8677D}" type="slidenum">
              <a:rPr lang="fr-RE" smtClean="0"/>
              <a:t>28</a:t>
            </a:fld>
            <a:endParaRPr lang="fr-RE"/>
          </a:p>
        </p:txBody>
      </p:sp>
    </p:spTree>
    <p:extLst>
      <p:ext uri="{BB962C8B-B14F-4D97-AF65-F5344CB8AC3E}">
        <p14:creationId xmlns:p14="http://schemas.microsoft.com/office/powerpoint/2010/main" val="172680459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a:xfrm>
            <a:off x="933725" y="2603500"/>
            <a:ext cx="22800917" cy="10217604"/>
          </a:xfrm>
        </p:spPr>
        <p:txBody>
          <a:bodyPr>
            <a:noAutofit/>
          </a:bodyPr>
          <a:lstStyle/>
          <a:p>
            <a:pPr fontAlgn="base">
              <a:lnSpc>
                <a:spcPct val="120000"/>
              </a:lnSpc>
              <a:spcBef>
                <a:spcPts val="2000"/>
              </a:spcBef>
              <a:buFont typeface="Wingdings" pitchFamily="2" charset="2"/>
              <a:buChar char="§"/>
            </a:pPr>
            <a:r>
              <a:rPr lang="fr-FR" sz="4000" dirty="0">
                <a:latin typeface="Helvetica" pitchFamily="2" charset="0"/>
                <a:ea typeface="Helvetica Neue" charset="0"/>
                <a:cs typeface="Helvetica Neue" charset="0"/>
              </a:rPr>
              <a:t>Evaluation de différentes approches pour implémenter un système de suggestion de tags</a:t>
            </a:r>
          </a:p>
          <a:p>
            <a:pPr fontAlgn="base">
              <a:lnSpc>
                <a:spcPct val="120000"/>
              </a:lnSpc>
              <a:spcBef>
                <a:spcPts val="2000"/>
              </a:spcBef>
              <a:buFont typeface="Wingdings" pitchFamily="2" charset="2"/>
              <a:buChar char="§"/>
            </a:pPr>
            <a:r>
              <a:rPr lang="fr-FR" sz="4000" dirty="0">
                <a:latin typeface="Helvetica" pitchFamily="2" charset="0"/>
                <a:ea typeface="Helvetica Neue" charset="0"/>
                <a:cs typeface="Helvetica Neue" charset="0"/>
              </a:rPr>
              <a:t>Sélection d’un algorithme supervisé de classification multi label</a:t>
            </a:r>
          </a:p>
          <a:p>
            <a:pPr fontAlgn="base">
              <a:lnSpc>
                <a:spcPct val="120000"/>
              </a:lnSpc>
              <a:spcBef>
                <a:spcPts val="2000"/>
              </a:spcBef>
              <a:buFont typeface="Wingdings" pitchFamily="2" charset="2"/>
              <a:buChar char="§"/>
            </a:pPr>
            <a:r>
              <a:rPr lang="fr-FR" sz="4000" dirty="0">
                <a:latin typeface="Helvetica" pitchFamily="2" charset="0"/>
                <a:ea typeface="Helvetica Neue" charset="0"/>
                <a:cs typeface="Helvetica Neue" charset="0"/>
              </a:rPr>
              <a:t>Le topic modeling n’a pas donné les meilleurs résultats mais a permis une bonne exploration des sujets</a:t>
            </a:r>
          </a:p>
          <a:p>
            <a:pPr fontAlgn="base">
              <a:lnSpc>
                <a:spcPct val="120000"/>
              </a:lnSpc>
              <a:spcBef>
                <a:spcPts val="2000"/>
              </a:spcBef>
              <a:buFont typeface="Wingdings" pitchFamily="2" charset="2"/>
              <a:buChar char="§"/>
            </a:pPr>
            <a:r>
              <a:rPr lang="fr-FR" sz="4000" dirty="0">
                <a:latin typeface="Helvetica" pitchFamily="2" charset="0"/>
                <a:ea typeface="Helvetica Neue" charset="0"/>
                <a:cs typeface="Helvetica Neue" charset="0"/>
              </a:rPr>
              <a:t>Axes d’amélioration :</a:t>
            </a:r>
          </a:p>
          <a:p>
            <a:pPr lvl="1" fontAlgn="base">
              <a:lnSpc>
                <a:spcPct val="120000"/>
              </a:lnSpc>
              <a:spcBef>
                <a:spcPts val="800"/>
              </a:spcBef>
              <a:buFont typeface="Wingdings" pitchFamily="2" charset="2"/>
              <a:buChar char="§"/>
            </a:pPr>
            <a:r>
              <a:rPr lang="fr-FR" sz="4000" dirty="0">
                <a:latin typeface="Helvetica" pitchFamily="2" charset="0"/>
                <a:ea typeface="Helvetica Neue" charset="0"/>
                <a:cs typeface="Helvetica Neue" charset="0"/>
              </a:rPr>
              <a:t>Word </a:t>
            </a:r>
            <a:r>
              <a:rPr lang="fr-FR" sz="4000" dirty="0" err="1">
                <a:latin typeface="Helvetica" pitchFamily="2" charset="0"/>
                <a:ea typeface="Helvetica Neue" charset="0"/>
                <a:cs typeface="Helvetica Neue" charset="0"/>
              </a:rPr>
              <a:t>embedding</a:t>
            </a:r>
            <a:r>
              <a:rPr lang="fr-FR" sz="4000" dirty="0">
                <a:latin typeface="Helvetica" pitchFamily="2" charset="0"/>
                <a:ea typeface="Helvetica Neue" charset="0"/>
                <a:cs typeface="Helvetica Neue" charset="0"/>
              </a:rPr>
              <a:t> et réseaux de neurones</a:t>
            </a:r>
          </a:p>
          <a:p>
            <a:pPr lvl="1" fontAlgn="base">
              <a:lnSpc>
                <a:spcPct val="120000"/>
              </a:lnSpc>
              <a:spcBef>
                <a:spcPts val="800"/>
              </a:spcBef>
              <a:buFont typeface="Wingdings" pitchFamily="2" charset="2"/>
              <a:buChar char="§"/>
            </a:pPr>
            <a:r>
              <a:rPr lang="fr-FR" sz="4000" dirty="0">
                <a:latin typeface="Helvetica" pitchFamily="2" charset="0"/>
                <a:ea typeface="Helvetica Neue" charset="0"/>
                <a:cs typeface="Helvetica Neue" charset="0"/>
              </a:rPr>
              <a:t>Exploitation historique des utilisateurs</a:t>
            </a:r>
          </a:p>
          <a:p>
            <a:pPr lvl="1" fontAlgn="base">
              <a:lnSpc>
                <a:spcPct val="120000"/>
              </a:lnSpc>
              <a:spcBef>
                <a:spcPts val="800"/>
              </a:spcBef>
              <a:buFont typeface="Wingdings" pitchFamily="2" charset="2"/>
              <a:buChar char="§"/>
            </a:pPr>
            <a:r>
              <a:rPr lang="fr-FR" sz="4000" dirty="0">
                <a:latin typeface="Helvetica" pitchFamily="2" charset="0"/>
                <a:ea typeface="Helvetica Neue" charset="0"/>
                <a:cs typeface="Helvetica Neue" charset="0"/>
              </a:rPr>
              <a:t>Proposition de tags non encore utilisés</a:t>
            </a:r>
          </a:p>
        </p:txBody>
      </p:sp>
      <p:sp>
        <p:nvSpPr>
          <p:cNvPr id="6" name="Titre 1"/>
          <p:cNvSpPr txBox="1">
            <a:spLocks/>
          </p:cNvSpPr>
          <p:nvPr/>
        </p:nvSpPr>
        <p:spPr>
          <a:xfrm>
            <a:off x="1689100" y="952500"/>
            <a:ext cx="21005800" cy="1651000"/>
          </a:xfrm>
          <a:prstGeom prst="rect">
            <a:avLst/>
          </a:prstGeom>
        </p:spPr>
        <p:txBody>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fr-FR" dirty="0"/>
              <a:t>Conclusion</a:t>
            </a:r>
          </a:p>
        </p:txBody>
      </p:sp>
      <p:sp>
        <p:nvSpPr>
          <p:cNvPr id="2" name="Espace réservé du numéro de diapositive 1">
            <a:extLst>
              <a:ext uri="{FF2B5EF4-FFF2-40B4-BE49-F238E27FC236}">
                <a16:creationId xmlns:a16="http://schemas.microsoft.com/office/drawing/2014/main" id="{87830769-C01A-5A4A-98BC-AD3FFFEB4C5E}"/>
              </a:ext>
            </a:extLst>
          </p:cNvPr>
          <p:cNvSpPr>
            <a:spLocks noGrp="1"/>
          </p:cNvSpPr>
          <p:nvPr>
            <p:ph type="sldNum" sz="quarter" idx="2"/>
          </p:nvPr>
        </p:nvSpPr>
        <p:spPr/>
        <p:txBody>
          <a:bodyPr/>
          <a:lstStyle/>
          <a:p>
            <a:fld id="{86CB4B4D-7CA3-9044-876B-883B54F8677D}" type="slidenum">
              <a:rPr lang="fr-RE" smtClean="0"/>
              <a:t>29</a:t>
            </a:fld>
            <a:endParaRPr lang="fr-RE"/>
          </a:p>
        </p:txBody>
      </p:sp>
    </p:spTree>
    <p:extLst>
      <p:ext uri="{BB962C8B-B14F-4D97-AF65-F5344CB8AC3E}">
        <p14:creationId xmlns:p14="http://schemas.microsoft.com/office/powerpoint/2010/main" val="18949445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Introduction</a:t>
            </a:r>
            <a:endParaRPr dirty="0"/>
          </a:p>
        </p:txBody>
      </p:sp>
      <p:sp>
        <p:nvSpPr>
          <p:cNvPr id="2" name="Espace réservé du numéro de diapositive 1">
            <a:extLst>
              <a:ext uri="{FF2B5EF4-FFF2-40B4-BE49-F238E27FC236}">
                <a16:creationId xmlns:a16="http://schemas.microsoft.com/office/drawing/2014/main" id="{71FF4572-B80C-B04E-91C1-05E2B5368D3F}"/>
              </a:ext>
            </a:extLst>
          </p:cNvPr>
          <p:cNvSpPr>
            <a:spLocks noGrp="1"/>
          </p:cNvSpPr>
          <p:nvPr>
            <p:ph type="sldNum" sz="quarter" idx="2"/>
          </p:nvPr>
        </p:nvSpPr>
        <p:spPr/>
        <p:txBody>
          <a:bodyPr/>
          <a:lstStyle/>
          <a:p>
            <a:fld id="{86CB4B4D-7CA3-9044-876B-883B54F8677D}" type="slidenum">
              <a:rPr lang="fr-RE" smtClean="0"/>
              <a:t>3</a:t>
            </a:fld>
            <a:endParaRPr lang="fr-RE"/>
          </a:p>
        </p:txBody>
      </p:sp>
    </p:spTree>
    <p:extLst>
      <p:ext uri="{BB962C8B-B14F-4D97-AF65-F5344CB8AC3E}">
        <p14:creationId xmlns:p14="http://schemas.microsoft.com/office/powerpoint/2010/main" val="7875449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normAutofit/>
          </a:bodyPr>
          <a:lstStyle/>
          <a:p>
            <a:r>
              <a:rPr lang="fr-FR" sz="5400" dirty="0">
                <a:latin typeface="Helvetica" pitchFamily="2" charset="0"/>
                <a:ea typeface="Roboto" panose="02000000000000000000" pitchFamily="2" charset="0"/>
              </a:rPr>
              <a:t>Merci à mon mentor Amine </a:t>
            </a:r>
            <a:r>
              <a:rPr lang="fr-FR" sz="5400" dirty="0" err="1">
                <a:latin typeface="Helvetica" pitchFamily="2" charset="0"/>
                <a:ea typeface="Roboto" panose="02000000000000000000" pitchFamily="2" charset="0"/>
              </a:rPr>
              <a:t>Abdaoui</a:t>
            </a:r>
            <a:r>
              <a:rPr lang="fr-FR" sz="5400" dirty="0">
                <a:latin typeface="Helvetica" pitchFamily="2" charset="0"/>
                <a:ea typeface="Roboto" panose="02000000000000000000" pitchFamily="2" charset="0"/>
              </a:rPr>
              <a:t> pour sa disponibilité, ses explications et ses précieux conseils</a:t>
            </a:r>
            <a:endParaRPr sz="5400" dirty="0">
              <a:latin typeface="Helvetica" pitchFamily="2" charset="0"/>
              <a:ea typeface="Roboto" panose="02000000000000000000" pitchFamily="2" charset="0"/>
            </a:endParaRPr>
          </a:p>
        </p:txBody>
      </p:sp>
      <p:sp>
        <p:nvSpPr>
          <p:cNvPr id="2" name="Espace réservé du numéro de diapositive 1">
            <a:extLst>
              <a:ext uri="{FF2B5EF4-FFF2-40B4-BE49-F238E27FC236}">
                <a16:creationId xmlns:a16="http://schemas.microsoft.com/office/drawing/2014/main" id="{EE2DA6E8-8514-E241-A714-9AACF9899004}"/>
              </a:ext>
            </a:extLst>
          </p:cNvPr>
          <p:cNvSpPr>
            <a:spLocks noGrp="1"/>
          </p:cNvSpPr>
          <p:nvPr>
            <p:ph type="sldNum" sz="quarter" idx="2"/>
          </p:nvPr>
        </p:nvSpPr>
        <p:spPr/>
        <p:txBody>
          <a:bodyPr/>
          <a:lstStyle/>
          <a:p>
            <a:fld id="{86CB4B4D-7CA3-9044-876B-883B54F8677D}" type="slidenum">
              <a:rPr lang="fr-RE" smtClean="0"/>
              <a:t>30</a:t>
            </a:fld>
            <a:endParaRPr lang="fr-RE"/>
          </a:p>
        </p:txBody>
      </p:sp>
    </p:spTree>
    <p:extLst>
      <p:ext uri="{BB962C8B-B14F-4D97-AF65-F5344CB8AC3E}">
        <p14:creationId xmlns:p14="http://schemas.microsoft.com/office/powerpoint/2010/main" val="30797913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p>
            <a:pPr algn="l"/>
            <a:r>
              <a:rPr lang="fr-FR" dirty="0">
                <a:latin typeface="Helvetica" pitchFamily="2" charset="0"/>
                <a:ea typeface="Roboto" panose="02000000000000000000" pitchFamily="2" charset="0"/>
              </a:rPr>
              <a:t>Objectif du projet</a:t>
            </a:r>
            <a:endParaRPr dirty="0">
              <a:latin typeface="Helvetica" pitchFamily="2" charset="0"/>
              <a:ea typeface="Roboto" panose="02000000000000000000" pitchFamily="2" charset="0"/>
            </a:endParaRPr>
          </a:p>
        </p:txBody>
      </p:sp>
      <p:sp>
        <p:nvSpPr>
          <p:cNvPr id="126" name="Shape 126"/>
          <p:cNvSpPr>
            <a:spLocks noGrp="1"/>
          </p:cNvSpPr>
          <p:nvPr>
            <p:ph type="body" idx="1"/>
          </p:nvPr>
        </p:nvSpPr>
        <p:spPr>
          <a:xfrm>
            <a:off x="905329" y="1981201"/>
            <a:ext cx="13877470" cy="9842500"/>
          </a:xfrm>
          <a:prstGeom prst="rect">
            <a:avLst/>
          </a:prstGeom>
        </p:spPr>
        <p:txBody>
          <a:bodyPr>
            <a:normAutofit/>
          </a:bodyPr>
          <a:lstStyle/>
          <a:p>
            <a:r>
              <a:rPr lang="fr-FR" dirty="0">
                <a:solidFill>
                  <a:schemeClr val="tx1"/>
                </a:solidFill>
              </a:rPr>
              <a:t>Suggestion automatique de tags</a:t>
            </a:r>
          </a:p>
          <a:p>
            <a:r>
              <a:rPr lang="fr-FR" dirty="0">
                <a:solidFill>
                  <a:schemeClr val="tx1"/>
                </a:solidFill>
              </a:rPr>
              <a:t>Traitement de données textuelles </a:t>
            </a:r>
          </a:p>
          <a:p>
            <a:r>
              <a:rPr lang="fr-FR" dirty="0">
                <a:solidFill>
                  <a:schemeClr val="tx1"/>
                </a:solidFill>
              </a:rPr>
              <a:t>Approches supervisées et non supervisés</a:t>
            </a:r>
          </a:p>
          <a:p>
            <a:r>
              <a:rPr lang="fr-FR" dirty="0">
                <a:solidFill>
                  <a:schemeClr val="tx1"/>
                </a:solidFill>
              </a:rPr>
              <a:t>Interface web</a:t>
            </a:r>
          </a:p>
        </p:txBody>
      </p:sp>
      <p:sp>
        <p:nvSpPr>
          <p:cNvPr id="2" name="Espace réservé du numéro de diapositive 1">
            <a:extLst>
              <a:ext uri="{FF2B5EF4-FFF2-40B4-BE49-F238E27FC236}">
                <a16:creationId xmlns:a16="http://schemas.microsoft.com/office/drawing/2014/main" id="{BB1965F7-5709-D14B-A232-0B31F6D35918}"/>
              </a:ext>
            </a:extLst>
          </p:cNvPr>
          <p:cNvSpPr>
            <a:spLocks noGrp="1"/>
          </p:cNvSpPr>
          <p:nvPr>
            <p:ph type="sldNum" sz="quarter" idx="2"/>
          </p:nvPr>
        </p:nvSpPr>
        <p:spPr/>
        <p:txBody>
          <a:bodyPr/>
          <a:lstStyle/>
          <a:p>
            <a:fld id="{86CB4B4D-7CA3-9044-876B-883B54F8677D}" type="slidenum">
              <a:rPr lang="fr-RE" smtClean="0"/>
              <a:t>4</a:t>
            </a:fld>
            <a:endParaRPr lang="fr-RE" dirty="0"/>
          </a:p>
        </p:txBody>
      </p:sp>
      <p:pic>
        <p:nvPicPr>
          <p:cNvPr id="18" name="Image 17">
            <a:extLst>
              <a:ext uri="{FF2B5EF4-FFF2-40B4-BE49-F238E27FC236}">
                <a16:creationId xmlns:a16="http://schemas.microsoft.com/office/drawing/2014/main" id="{ACA3F282-10E7-FD4B-8C3B-1F8849A43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0246" y="1981202"/>
            <a:ext cx="8329196" cy="9481456"/>
          </a:xfrm>
          <a:prstGeom prst="rect">
            <a:avLst/>
          </a:prstGeom>
        </p:spPr>
      </p:pic>
    </p:spTree>
    <p:extLst>
      <p:ext uri="{BB962C8B-B14F-4D97-AF65-F5344CB8AC3E}">
        <p14:creationId xmlns:p14="http://schemas.microsoft.com/office/powerpoint/2010/main" val="129680426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Les données</a:t>
            </a:r>
            <a:endParaRPr dirty="0"/>
          </a:p>
        </p:txBody>
      </p:sp>
      <p:sp>
        <p:nvSpPr>
          <p:cNvPr id="2" name="Espace réservé du numéro de diapositive 1">
            <a:extLst>
              <a:ext uri="{FF2B5EF4-FFF2-40B4-BE49-F238E27FC236}">
                <a16:creationId xmlns:a16="http://schemas.microsoft.com/office/drawing/2014/main" id="{A21149C0-316C-D34A-A7FB-3892F9BCCF39}"/>
              </a:ext>
            </a:extLst>
          </p:cNvPr>
          <p:cNvSpPr>
            <a:spLocks noGrp="1"/>
          </p:cNvSpPr>
          <p:nvPr>
            <p:ph type="sldNum" sz="quarter" idx="2"/>
          </p:nvPr>
        </p:nvSpPr>
        <p:spPr/>
        <p:txBody>
          <a:bodyPr/>
          <a:lstStyle/>
          <a:p>
            <a:fld id="{86CB4B4D-7CA3-9044-876B-883B54F8677D}" type="slidenum">
              <a:rPr lang="fr-RE" smtClean="0"/>
              <a:t>5</a:t>
            </a:fld>
            <a:endParaRPr lang="fr-RE"/>
          </a:p>
        </p:txBody>
      </p:sp>
    </p:spTree>
    <p:extLst>
      <p:ext uri="{BB962C8B-B14F-4D97-AF65-F5344CB8AC3E}">
        <p14:creationId xmlns:p14="http://schemas.microsoft.com/office/powerpoint/2010/main" val="53833855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l"/>
            <a:r>
              <a:rPr lang="fr-FR" dirty="0"/>
              <a:t>Collecter les données</a:t>
            </a:r>
          </a:p>
        </p:txBody>
      </p:sp>
      <p:sp>
        <p:nvSpPr>
          <p:cNvPr id="4" name="Espace réservé du texte 3"/>
          <p:cNvSpPr>
            <a:spLocks noGrp="1"/>
          </p:cNvSpPr>
          <p:nvPr>
            <p:ph type="body" idx="1"/>
          </p:nvPr>
        </p:nvSpPr>
        <p:spPr>
          <a:xfrm>
            <a:off x="11091060" y="2407558"/>
            <a:ext cx="11905219" cy="4994643"/>
          </a:xfrm>
        </p:spPr>
        <p:txBody>
          <a:bodyPr>
            <a:normAutofit/>
          </a:bodyPr>
          <a:lstStyle/>
          <a:p>
            <a:pPr marL="0" indent="0">
              <a:buNone/>
            </a:pPr>
            <a:r>
              <a:rPr lang="fr-FR" sz="4000" b="1" dirty="0"/>
              <a:t>Récupération des questions</a:t>
            </a:r>
          </a:p>
          <a:p>
            <a:r>
              <a:rPr lang="fr-FR" sz="4000" dirty="0"/>
              <a:t>Outil d’export des données Stack Overflow</a:t>
            </a:r>
          </a:p>
          <a:p>
            <a:r>
              <a:rPr lang="fr-FR" sz="4000" dirty="0"/>
              <a:t>POST avec score &gt; 5</a:t>
            </a:r>
          </a:p>
          <a:p>
            <a:r>
              <a:rPr lang="fr-FR" sz="4000" dirty="0"/>
              <a:t>Limitation temps exécution </a:t>
            </a:r>
            <a:r>
              <a:rPr lang="fr-FR" sz="4000" dirty="0">
                <a:sym typeface="Wingdings" pitchFamily="2" charset="2"/>
              </a:rPr>
              <a:t> plusieurs requêtes</a:t>
            </a:r>
            <a:endParaRPr lang="fr-FR" sz="4000" dirty="0"/>
          </a:p>
        </p:txBody>
      </p:sp>
      <p:sp>
        <p:nvSpPr>
          <p:cNvPr id="2" name="Espace réservé du numéro de diapositive 1">
            <a:extLst>
              <a:ext uri="{FF2B5EF4-FFF2-40B4-BE49-F238E27FC236}">
                <a16:creationId xmlns:a16="http://schemas.microsoft.com/office/drawing/2014/main" id="{E038774E-EF4E-8A48-8B0D-D30033C357F9}"/>
              </a:ext>
            </a:extLst>
          </p:cNvPr>
          <p:cNvSpPr>
            <a:spLocks noGrp="1"/>
          </p:cNvSpPr>
          <p:nvPr>
            <p:ph type="sldNum" sz="quarter" idx="2"/>
          </p:nvPr>
        </p:nvSpPr>
        <p:spPr/>
        <p:txBody>
          <a:bodyPr/>
          <a:lstStyle/>
          <a:p>
            <a:fld id="{86CB4B4D-7CA3-9044-876B-883B54F8677D}" type="slidenum">
              <a:rPr lang="fr-RE" smtClean="0"/>
              <a:t>6</a:t>
            </a:fld>
            <a:endParaRPr lang="fr-RE" dirty="0"/>
          </a:p>
        </p:txBody>
      </p:sp>
      <p:pic>
        <p:nvPicPr>
          <p:cNvPr id="7" name="Image 6">
            <a:extLst>
              <a:ext uri="{FF2B5EF4-FFF2-40B4-BE49-F238E27FC236}">
                <a16:creationId xmlns:a16="http://schemas.microsoft.com/office/drawing/2014/main" id="{4790155F-9C12-FD48-A8E9-C31D3D0F3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872" y="3932405"/>
            <a:ext cx="3311678" cy="1330585"/>
          </a:xfrm>
          <a:prstGeom prst="rect">
            <a:avLst/>
          </a:prstGeom>
        </p:spPr>
      </p:pic>
      <p:sp>
        <p:nvSpPr>
          <p:cNvPr id="13" name="Carré corné 12">
            <a:extLst>
              <a:ext uri="{FF2B5EF4-FFF2-40B4-BE49-F238E27FC236}">
                <a16:creationId xmlns:a16="http://schemas.microsoft.com/office/drawing/2014/main" id="{CCD63517-EE4F-A44A-883D-67739BE22088}"/>
              </a:ext>
            </a:extLst>
          </p:cNvPr>
          <p:cNvSpPr/>
          <p:nvPr/>
        </p:nvSpPr>
        <p:spPr>
          <a:xfrm>
            <a:off x="8516310" y="3627605"/>
            <a:ext cx="1314465" cy="1836090"/>
          </a:xfrm>
          <a:prstGeom prst="foldedCorner">
            <a:avLst/>
          </a:prstGeom>
          <a:solidFill>
            <a:schemeClr val="bg1">
              <a:lumMod val="9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Connecteur droit avec flèche 13">
            <a:extLst>
              <a:ext uri="{FF2B5EF4-FFF2-40B4-BE49-F238E27FC236}">
                <a16:creationId xmlns:a16="http://schemas.microsoft.com/office/drawing/2014/main" id="{B3314E87-F6B7-FA4A-B654-42913E8DDC23}"/>
              </a:ext>
            </a:extLst>
          </p:cNvPr>
          <p:cNvCxnSpPr>
            <a:cxnSpLocks/>
          </p:cNvCxnSpPr>
          <p:nvPr/>
        </p:nvCxnSpPr>
        <p:spPr>
          <a:xfrm>
            <a:off x="4735613" y="4927045"/>
            <a:ext cx="3479317" cy="0"/>
          </a:xfrm>
          <a:prstGeom prst="straightConnector1">
            <a:avLst/>
          </a:prstGeom>
          <a:noFill/>
          <a:ln w="127000" cap="flat">
            <a:solidFill>
              <a:schemeClr val="tx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6" name="ZoneTexte 15">
            <a:extLst>
              <a:ext uri="{FF2B5EF4-FFF2-40B4-BE49-F238E27FC236}">
                <a16:creationId xmlns:a16="http://schemas.microsoft.com/office/drawing/2014/main" id="{E530ED8D-5242-8649-ABC5-8D30049F405C}"/>
              </a:ext>
            </a:extLst>
          </p:cNvPr>
          <p:cNvSpPr txBox="1"/>
          <p:nvPr/>
        </p:nvSpPr>
        <p:spPr>
          <a:xfrm>
            <a:off x="5904963" y="4202613"/>
            <a:ext cx="1074309" cy="882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rgbClr val="000000"/>
                </a:solidFill>
                <a:effectLst/>
                <a:uFillTx/>
                <a:latin typeface="+mn-lt"/>
                <a:ea typeface="+mn-ea"/>
                <a:cs typeface="+mn-cs"/>
                <a:sym typeface="Helvetica Light"/>
              </a:rPr>
              <a:t>SQL</a:t>
            </a:r>
          </a:p>
        </p:txBody>
      </p:sp>
      <p:pic>
        <p:nvPicPr>
          <p:cNvPr id="20" name="Image 19">
            <a:extLst>
              <a:ext uri="{FF2B5EF4-FFF2-40B4-BE49-F238E27FC236}">
                <a16:creationId xmlns:a16="http://schemas.microsoft.com/office/drawing/2014/main" id="{116CB001-A2C6-7E4A-BE92-DE7E11B20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6009" y="8137850"/>
            <a:ext cx="3519207" cy="4156016"/>
          </a:xfrm>
          <a:prstGeom prst="rect">
            <a:avLst/>
          </a:prstGeom>
        </p:spPr>
      </p:pic>
      <p:sp>
        <p:nvSpPr>
          <p:cNvPr id="21" name="ZoneTexte 20">
            <a:extLst>
              <a:ext uri="{FF2B5EF4-FFF2-40B4-BE49-F238E27FC236}">
                <a16:creationId xmlns:a16="http://schemas.microsoft.com/office/drawing/2014/main" id="{F119380A-B44B-5B47-AC28-4917C3CE4272}"/>
              </a:ext>
            </a:extLst>
          </p:cNvPr>
          <p:cNvSpPr txBox="1"/>
          <p:nvPr/>
        </p:nvSpPr>
        <p:spPr>
          <a:xfrm>
            <a:off x="3134407" y="7604371"/>
            <a:ext cx="1078821"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1" u="none" strike="noStrike" cap="none" spc="0" normalizeH="0" baseline="0" dirty="0">
                <a:ln>
                  <a:noFill/>
                </a:ln>
                <a:solidFill>
                  <a:srgbClr val="000000"/>
                </a:solidFill>
                <a:effectLst/>
                <a:uFillTx/>
                <a:latin typeface="Helvetica" pitchFamily="2" charset="0"/>
                <a:ea typeface="Roboto" panose="02000000000000000000" pitchFamily="2" charset="0"/>
                <a:sym typeface="Helvetica Light"/>
              </a:rPr>
              <a:t>POST</a:t>
            </a:r>
          </a:p>
        </p:txBody>
      </p:sp>
      <p:sp>
        <p:nvSpPr>
          <p:cNvPr id="22" name="Espace réservé du texte 3">
            <a:extLst>
              <a:ext uri="{FF2B5EF4-FFF2-40B4-BE49-F238E27FC236}">
                <a16:creationId xmlns:a16="http://schemas.microsoft.com/office/drawing/2014/main" id="{1C493FAF-BC54-844F-828C-7814C5AFFEB6}"/>
              </a:ext>
            </a:extLst>
          </p:cNvPr>
          <p:cNvSpPr txBox="1">
            <a:spLocks/>
          </p:cNvSpPr>
          <p:nvPr/>
        </p:nvSpPr>
        <p:spPr>
          <a:xfrm>
            <a:off x="7419301" y="7750543"/>
            <a:ext cx="10997126" cy="510289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pitchFamily="2"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pitchFamily="2"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pitchFamily="2"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pitchFamily="2"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pitchFamily="2" charset="0"/>
                <a:ea typeface="Helvetica Neue" charset="0"/>
                <a:cs typeface="Helvetica Neue" charset="0"/>
                <a:sym typeface="Helvetica Light"/>
              </a:defRPr>
            </a:lvl9pPr>
          </a:lstStyle>
          <a:p>
            <a:pPr hangingPunct="1">
              <a:buFont typeface="Wingdings" pitchFamily="2" charset="2"/>
              <a:buChar char="§"/>
            </a:pPr>
            <a:r>
              <a:rPr lang="fr-FR" sz="4000" dirty="0"/>
              <a:t>Nos données =</a:t>
            </a:r>
            <a:r>
              <a:rPr lang="fr-FR" sz="4000" b="1" dirty="0"/>
              <a:t> Questions</a:t>
            </a:r>
          </a:p>
          <a:p>
            <a:pPr hangingPunct="1">
              <a:buFont typeface="Wingdings" pitchFamily="2" charset="2"/>
              <a:buChar char="§"/>
            </a:pPr>
            <a:r>
              <a:rPr lang="fr-FR" sz="4000" dirty="0"/>
              <a:t>Question = </a:t>
            </a:r>
            <a:r>
              <a:rPr lang="fr-FR" sz="4000" b="1" dirty="0"/>
              <a:t>Titre</a:t>
            </a:r>
            <a:r>
              <a:rPr lang="fr-FR" sz="4000" dirty="0"/>
              <a:t> + </a:t>
            </a:r>
            <a:r>
              <a:rPr lang="fr-FR" sz="4000" b="1" dirty="0"/>
              <a:t>Corps</a:t>
            </a:r>
            <a:r>
              <a:rPr lang="fr-FR" sz="4000" dirty="0"/>
              <a:t> + </a:t>
            </a:r>
            <a:r>
              <a:rPr lang="fr-FR" sz="4000" b="1" dirty="0"/>
              <a:t>Tags</a:t>
            </a:r>
          </a:p>
          <a:p>
            <a:pPr hangingPunct="1">
              <a:buFont typeface="Wingdings" pitchFamily="2" charset="2"/>
              <a:buChar char="§"/>
            </a:pPr>
            <a:r>
              <a:rPr lang="fr-FR" sz="4000" dirty="0"/>
              <a:t>Entre 1 à 5 tags par question</a:t>
            </a:r>
          </a:p>
          <a:p>
            <a:pPr hangingPunct="1">
              <a:buFont typeface="Wingdings" pitchFamily="2" charset="2"/>
              <a:buChar char="§"/>
            </a:pPr>
            <a:r>
              <a:rPr lang="fr-FR" sz="4000" dirty="0"/>
              <a:t>Tag HTML dans le corps de la question</a:t>
            </a:r>
            <a:endParaRPr lang="fr-FR" sz="4400" dirty="0"/>
          </a:p>
        </p:txBody>
      </p:sp>
      <p:sp>
        <p:nvSpPr>
          <p:cNvPr id="23" name="Carré corné 22">
            <a:extLst>
              <a:ext uri="{FF2B5EF4-FFF2-40B4-BE49-F238E27FC236}">
                <a16:creationId xmlns:a16="http://schemas.microsoft.com/office/drawing/2014/main" id="{D479FE8D-F31B-C549-A935-F5F6BF713C6A}"/>
              </a:ext>
            </a:extLst>
          </p:cNvPr>
          <p:cNvSpPr/>
          <p:nvPr/>
        </p:nvSpPr>
        <p:spPr>
          <a:xfrm>
            <a:off x="8668710" y="3780005"/>
            <a:ext cx="1314465" cy="1836090"/>
          </a:xfrm>
          <a:prstGeom prst="foldedCorner">
            <a:avLst/>
          </a:prstGeom>
          <a:solidFill>
            <a:schemeClr val="bg1">
              <a:lumMod val="9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Carré corné 23">
            <a:extLst>
              <a:ext uri="{FF2B5EF4-FFF2-40B4-BE49-F238E27FC236}">
                <a16:creationId xmlns:a16="http://schemas.microsoft.com/office/drawing/2014/main" id="{08CA233E-B367-124A-BB13-B918DC21E2C7}"/>
              </a:ext>
            </a:extLst>
          </p:cNvPr>
          <p:cNvSpPr/>
          <p:nvPr/>
        </p:nvSpPr>
        <p:spPr>
          <a:xfrm>
            <a:off x="8821110" y="3932405"/>
            <a:ext cx="1314465" cy="1836090"/>
          </a:xfrm>
          <a:prstGeom prst="foldedCorner">
            <a:avLst/>
          </a:prstGeom>
          <a:solidFill>
            <a:schemeClr val="bg1">
              <a:lumMod val="9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7428524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l"/>
            <a:r>
              <a:rPr lang="fr-FR" dirty="0"/>
              <a:t>Les données</a:t>
            </a:r>
          </a:p>
        </p:txBody>
      </p:sp>
      <p:sp>
        <p:nvSpPr>
          <p:cNvPr id="4" name="Espace réservé du texte 3"/>
          <p:cNvSpPr>
            <a:spLocks noGrp="1"/>
          </p:cNvSpPr>
          <p:nvPr>
            <p:ph type="body" idx="1"/>
          </p:nvPr>
        </p:nvSpPr>
        <p:spPr>
          <a:xfrm>
            <a:off x="1569042" y="2894693"/>
            <a:ext cx="19648838" cy="4874986"/>
          </a:xfrm>
        </p:spPr>
        <p:txBody>
          <a:bodyPr>
            <a:normAutofit/>
          </a:bodyPr>
          <a:lstStyle/>
          <a:p>
            <a:r>
              <a:rPr lang="fr-FR" sz="4400" b="1" dirty="0">
                <a:solidFill>
                  <a:schemeClr val="bg2">
                    <a:lumMod val="25000"/>
                  </a:schemeClr>
                </a:solidFill>
              </a:rPr>
              <a:t>64 000</a:t>
            </a:r>
            <a:r>
              <a:rPr lang="fr-FR" sz="4400" dirty="0"/>
              <a:t> questions</a:t>
            </a:r>
          </a:p>
          <a:p>
            <a:r>
              <a:rPr lang="fr-FR" sz="4400" dirty="0" err="1"/>
              <a:t>Title</a:t>
            </a:r>
            <a:r>
              <a:rPr lang="fr-FR" sz="4400" dirty="0"/>
              <a:t>, Body et Tags : </a:t>
            </a:r>
            <a:r>
              <a:rPr lang="fr-FR" sz="4400" b="1" dirty="0">
                <a:solidFill>
                  <a:schemeClr val="bg2">
                    <a:lumMod val="25000"/>
                  </a:schemeClr>
                </a:solidFill>
              </a:rPr>
              <a:t>données textuelles</a:t>
            </a:r>
          </a:p>
          <a:p>
            <a:r>
              <a:rPr lang="fr-FR" sz="4400" dirty="0"/>
              <a:t>Pas de valeur </a:t>
            </a:r>
            <a:r>
              <a:rPr lang="fr-FR" sz="4400" b="1" dirty="0"/>
              <a:t>vide</a:t>
            </a:r>
          </a:p>
        </p:txBody>
      </p:sp>
      <p:pic>
        <p:nvPicPr>
          <p:cNvPr id="6" name="Imag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243235" y="237800"/>
            <a:ext cx="2866694" cy="3797300"/>
          </a:xfrm>
          <a:prstGeom prst="rect">
            <a:avLst/>
          </a:prstGeom>
        </p:spPr>
      </p:pic>
      <p:sp>
        <p:nvSpPr>
          <p:cNvPr id="2" name="Espace réservé du numéro de diapositive 1">
            <a:extLst>
              <a:ext uri="{FF2B5EF4-FFF2-40B4-BE49-F238E27FC236}">
                <a16:creationId xmlns:a16="http://schemas.microsoft.com/office/drawing/2014/main" id="{E038774E-EF4E-8A48-8B0D-D30033C357F9}"/>
              </a:ext>
            </a:extLst>
          </p:cNvPr>
          <p:cNvSpPr>
            <a:spLocks noGrp="1"/>
          </p:cNvSpPr>
          <p:nvPr>
            <p:ph type="sldNum" sz="quarter" idx="2"/>
          </p:nvPr>
        </p:nvSpPr>
        <p:spPr/>
        <p:txBody>
          <a:bodyPr/>
          <a:lstStyle/>
          <a:p>
            <a:fld id="{86CB4B4D-7CA3-9044-876B-883B54F8677D}" type="slidenum">
              <a:rPr lang="fr-RE" smtClean="0"/>
              <a:t>7</a:t>
            </a:fld>
            <a:endParaRPr lang="fr-RE" dirty="0"/>
          </a:p>
        </p:txBody>
      </p:sp>
      <p:pic>
        <p:nvPicPr>
          <p:cNvPr id="8" name="Image 7">
            <a:extLst>
              <a:ext uri="{FF2B5EF4-FFF2-40B4-BE49-F238E27FC236}">
                <a16:creationId xmlns:a16="http://schemas.microsoft.com/office/drawing/2014/main" id="{5036A0B0-127B-3447-98CE-DA47BB393F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8588" y="8019596"/>
            <a:ext cx="21200886" cy="3932918"/>
          </a:xfrm>
          <a:prstGeom prst="rect">
            <a:avLst/>
          </a:prstGeom>
        </p:spPr>
      </p:pic>
      <p:sp>
        <p:nvSpPr>
          <p:cNvPr id="5" name="ZoneTexte 4">
            <a:extLst>
              <a:ext uri="{FF2B5EF4-FFF2-40B4-BE49-F238E27FC236}">
                <a16:creationId xmlns:a16="http://schemas.microsoft.com/office/drawing/2014/main" id="{0D146F13-1F94-6144-80F7-F182A69BDE72}"/>
              </a:ext>
            </a:extLst>
          </p:cNvPr>
          <p:cNvSpPr txBox="1"/>
          <p:nvPr/>
        </p:nvSpPr>
        <p:spPr>
          <a:xfrm>
            <a:off x="14853614" y="4553858"/>
            <a:ext cx="7405874"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fr-FR" sz="4000" b="0" i="0" u="none" strike="noStrike" cap="none" spc="0" normalizeH="0" baseline="0" dirty="0">
                <a:ln>
                  <a:noFill/>
                </a:ln>
                <a:solidFill>
                  <a:srgbClr val="000000"/>
                </a:solidFill>
                <a:effectLst/>
                <a:uFillTx/>
                <a:latin typeface="Helvetica" pitchFamily="2" charset="0"/>
                <a:sym typeface="Helvetica Light"/>
              </a:rPr>
              <a:t>Nombre de caractères moyens :</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fr-FR" sz="4000" i="0" u="none" strike="noStrike" cap="none" spc="0" normalizeH="0" baseline="0" dirty="0">
                <a:ln>
                  <a:noFill/>
                </a:ln>
                <a:solidFill>
                  <a:srgbClr val="000000"/>
                </a:solidFill>
                <a:effectLst/>
                <a:uFillTx/>
                <a:latin typeface="Helvetica" pitchFamily="2" charset="0"/>
                <a:sym typeface="Helvetica Light"/>
              </a:rPr>
              <a:t>TITLE</a:t>
            </a:r>
            <a:r>
              <a:rPr kumimoji="0" lang="fr-FR" sz="4000" b="1" i="0" u="none" strike="noStrike" cap="none" spc="0" normalizeH="0" baseline="0" dirty="0">
                <a:ln>
                  <a:noFill/>
                </a:ln>
                <a:solidFill>
                  <a:srgbClr val="000000"/>
                </a:solidFill>
                <a:effectLst/>
                <a:uFillTx/>
                <a:latin typeface="Helvetica" pitchFamily="2" charset="0"/>
                <a:sym typeface="Helvetica Light"/>
              </a:rPr>
              <a:t> :       56</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fr-FR" sz="4000" dirty="0">
                <a:latin typeface="Helvetica" pitchFamily="2" charset="0"/>
              </a:rPr>
              <a:t>BODY</a:t>
            </a:r>
            <a:r>
              <a:rPr lang="fr-FR" sz="4000" b="1" dirty="0">
                <a:latin typeface="Helvetica" pitchFamily="2" charset="0"/>
              </a:rPr>
              <a:t> :   1780</a:t>
            </a:r>
            <a:endParaRPr kumimoji="0" lang="fr-FR" sz="4000" b="1" i="0" u="none" strike="noStrike" cap="none" spc="0" normalizeH="0" baseline="0" dirty="0">
              <a:ln>
                <a:noFill/>
              </a:ln>
              <a:solidFill>
                <a:srgbClr val="000000"/>
              </a:solidFill>
              <a:effectLst/>
              <a:uFillTx/>
              <a:latin typeface="Helvetica" pitchFamily="2" charset="0"/>
              <a:sym typeface="Helvetica Light"/>
            </a:endParaRPr>
          </a:p>
        </p:txBody>
      </p:sp>
    </p:spTree>
    <p:extLst>
      <p:ext uri="{BB962C8B-B14F-4D97-AF65-F5344CB8AC3E}">
        <p14:creationId xmlns:p14="http://schemas.microsoft.com/office/powerpoint/2010/main" val="36039856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Traitement des données</a:t>
            </a:r>
          </a:p>
        </p:txBody>
      </p:sp>
      <p:sp>
        <p:nvSpPr>
          <p:cNvPr id="6" name="Espace réservé du texte 3"/>
          <p:cNvSpPr>
            <a:spLocks noGrp="1"/>
          </p:cNvSpPr>
          <p:nvPr>
            <p:ph type="body" idx="1"/>
          </p:nvPr>
        </p:nvSpPr>
        <p:spPr>
          <a:xfrm>
            <a:off x="807358" y="2799444"/>
            <a:ext cx="20648385" cy="10281556"/>
          </a:xfrm>
        </p:spPr>
        <p:txBody>
          <a:bodyPr numCol="2">
            <a:noAutofit/>
          </a:bodyPr>
          <a:lstStyle/>
          <a:p>
            <a:pPr>
              <a:spcBef>
                <a:spcPts val="0"/>
              </a:spcBef>
            </a:pPr>
            <a:r>
              <a:rPr lang="fr-FR" sz="4000" dirty="0">
                <a:latin typeface="Helvetica Neue" charset="0"/>
              </a:rPr>
              <a:t>Suppression </a:t>
            </a:r>
            <a:r>
              <a:rPr lang="fr-FR" sz="4000" dirty="0">
                <a:latin typeface="Helvetica Neue" charset="0"/>
                <a:ea typeface="Helvetica Neue" charset="0"/>
                <a:cs typeface="Helvetica Neue" charset="0"/>
              </a:rPr>
              <a:t>tags </a:t>
            </a:r>
            <a:r>
              <a:rPr lang="fr-FR" sz="4000" dirty="0">
                <a:latin typeface="Helvetica Neue" charset="0"/>
              </a:rPr>
              <a:t>HTML</a:t>
            </a:r>
          </a:p>
          <a:p>
            <a:pPr>
              <a:spcBef>
                <a:spcPts val="0"/>
              </a:spcBef>
            </a:pPr>
            <a:endParaRPr lang="fr-FR" sz="4000" dirty="0">
              <a:latin typeface="Helvetica Neue" charset="0"/>
              <a:ea typeface="Helvetica Neue" charset="0"/>
              <a:cs typeface="Helvetica Neue" charset="0"/>
            </a:endParaRPr>
          </a:p>
          <a:p>
            <a:pPr>
              <a:spcBef>
                <a:spcPts val="0"/>
              </a:spcBef>
            </a:pPr>
            <a:endParaRPr lang="fr-FR" sz="4000" dirty="0">
              <a:latin typeface="Helvetica Neue" charset="0"/>
              <a:ea typeface="Helvetica Neue" charset="0"/>
              <a:cs typeface="Helvetica Neue" charset="0"/>
            </a:endParaRPr>
          </a:p>
          <a:p>
            <a:pPr>
              <a:spcBef>
                <a:spcPts val="0"/>
              </a:spcBef>
            </a:pPr>
            <a:endParaRPr lang="fr-FR" sz="4000" dirty="0">
              <a:latin typeface="Helvetica Neue" charset="0"/>
              <a:ea typeface="Helvetica Neue" charset="0"/>
              <a:cs typeface="Helvetica Neue" charset="0"/>
            </a:endParaRPr>
          </a:p>
          <a:p>
            <a:pPr>
              <a:spcBef>
                <a:spcPts val="0"/>
              </a:spcBef>
            </a:pPr>
            <a:r>
              <a:rPr lang="fr-FR" sz="4000" dirty="0">
                <a:latin typeface="Helvetica Neue" charset="0"/>
                <a:ea typeface="Helvetica Neue" charset="0"/>
                <a:cs typeface="Helvetica Neue" charset="0"/>
              </a:rPr>
              <a:t>Unicode </a:t>
            </a:r>
            <a:r>
              <a:rPr lang="fr-FR" sz="4000" dirty="0">
                <a:latin typeface="Helvetica Neue" charset="0"/>
                <a:ea typeface="Helvetica Neue" charset="0"/>
                <a:cs typeface="Helvetica Neue" charset="0"/>
                <a:sym typeface="Wingdings" pitchFamily="2" charset="2"/>
              </a:rPr>
              <a:t> ASCII</a:t>
            </a:r>
          </a:p>
          <a:p>
            <a:pPr>
              <a:spcBef>
                <a:spcPts val="1200"/>
              </a:spcBef>
              <a:spcAft>
                <a:spcPts val="1200"/>
              </a:spcAft>
            </a:pPr>
            <a:endParaRPr lang="fr-FR" sz="4000" dirty="0">
              <a:latin typeface="Helvetica Neue" charset="0"/>
              <a:ea typeface="Helvetica Neue" charset="0"/>
              <a:cs typeface="Helvetica Neue" charset="0"/>
            </a:endParaRPr>
          </a:p>
          <a:p>
            <a:pPr marL="0" indent="0">
              <a:spcBef>
                <a:spcPts val="1200"/>
              </a:spcBef>
              <a:spcAft>
                <a:spcPts val="1200"/>
              </a:spcAft>
              <a:buNone/>
            </a:pPr>
            <a:endParaRPr lang="fr-FR" sz="4000" dirty="0">
              <a:latin typeface="Helvetica Neue" charset="0"/>
              <a:ea typeface="Helvetica Neue" charset="0"/>
              <a:cs typeface="Helvetica Neue" charset="0"/>
            </a:endParaRPr>
          </a:p>
          <a:p>
            <a:pPr>
              <a:spcBef>
                <a:spcPts val="0"/>
              </a:spcBef>
            </a:pPr>
            <a:r>
              <a:rPr lang="fr-FR" sz="4000" dirty="0">
                <a:latin typeface="Helvetica Neue" charset="0"/>
              </a:rPr>
              <a:t>Uniquement caractères alphabétiques</a:t>
            </a:r>
          </a:p>
          <a:p>
            <a:pPr marL="0" indent="0">
              <a:spcBef>
                <a:spcPts val="0"/>
              </a:spcBef>
              <a:buNone/>
            </a:pPr>
            <a:endParaRPr lang="fr-FR" sz="4000" dirty="0">
              <a:latin typeface="Helvetica Neue" charset="0"/>
            </a:endParaRPr>
          </a:p>
          <a:p>
            <a:pPr>
              <a:spcBef>
                <a:spcPts val="0"/>
              </a:spcBef>
            </a:pPr>
            <a:endParaRPr lang="fr-FR" sz="4000" dirty="0">
              <a:latin typeface="Helvetica Neue" charset="0"/>
            </a:endParaRPr>
          </a:p>
          <a:p>
            <a:pPr>
              <a:spcBef>
                <a:spcPts val="0"/>
              </a:spcBef>
            </a:pPr>
            <a:endParaRPr lang="fr-FR" sz="4000" dirty="0">
              <a:latin typeface="Helvetica Neue" charset="0"/>
            </a:endParaRPr>
          </a:p>
          <a:p>
            <a:pPr>
              <a:spcBef>
                <a:spcPts val="0"/>
              </a:spcBef>
            </a:pPr>
            <a:r>
              <a:rPr lang="fr-FR" sz="4000" dirty="0">
                <a:latin typeface="Helvetica Neue" charset="0"/>
              </a:rPr>
              <a:t>Minuscule</a:t>
            </a:r>
          </a:p>
          <a:p>
            <a:pPr marL="0" indent="0">
              <a:spcBef>
                <a:spcPts val="1200"/>
              </a:spcBef>
              <a:spcAft>
                <a:spcPts val="1200"/>
              </a:spcAft>
              <a:buNone/>
            </a:pPr>
            <a:endParaRPr lang="fr-FR" sz="4000" dirty="0">
              <a:latin typeface="Helvetica Neue" charset="0"/>
              <a:ea typeface="Helvetica Neue" charset="0"/>
              <a:cs typeface="Helvetica Neue" charset="0"/>
            </a:endParaRPr>
          </a:p>
          <a:p>
            <a:pPr marL="0" indent="0">
              <a:spcBef>
                <a:spcPts val="1200"/>
              </a:spcBef>
              <a:spcAft>
                <a:spcPts val="1200"/>
              </a:spcAft>
              <a:buNone/>
            </a:pPr>
            <a:endParaRPr lang="fr-FR" sz="4000" dirty="0">
              <a:latin typeface="Helvetica Neue" charset="0"/>
              <a:ea typeface="Helvetica Neue" charset="0"/>
              <a:cs typeface="Helvetica Neue" charset="0"/>
            </a:endParaRPr>
          </a:p>
          <a:p>
            <a:pPr marL="0" indent="0">
              <a:spcBef>
                <a:spcPts val="1200"/>
              </a:spcBef>
              <a:spcAft>
                <a:spcPts val="1200"/>
              </a:spcAft>
              <a:buNone/>
            </a:pPr>
            <a:endParaRPr lang="fr-FR" sz="4000" dirty="0">
              <a:latin typeface="Helvetica Neue" charset="0"/>
              <a:ea typeface="Helvetica Neue" charset="0"/>
              <a:cs typeface="Helvetica Neue" charset="0"/>
            </a:endParaRPr>
          </a:p>
          <a:p>
            <a:pPr>
              <a:spcBef>
                <a:spcPts val="0"/>
              </a:spcBef>
            </a:pPr>
            <a:r>
              <a:rPr lang="fr-FR" sz="4000" dirty="0" err="1">
                <a:latin typeface="Helvetica Neue" charset="0"/>
              </a:rPr>
              <a:t>Tokenisation</a:t>
            </a:r>
            <a:endParaRPr lang="fr-FR" sz="4000" dirty="0">
              <a:latin typeface="Helvetica Neue" charset="0"/>
            </a:endParaRPr>
          </a:p>
          <a:p>
            <a:pPr>
              <a:spcBef>
                <a:spcPts val="0"/>
              </a:spcBef>
            </a:pPr>
            <a:endParaRPr lang="fr-FR" sz="4000" dirty="0">
              <a:latin typeface="Helvetica Neue" charset="0"/>
              <a:ea typeface="Helvetica Neue" charset="0"/>
              <a:cs typeface="Helvetica Neue" charset="0"/>
            </a:endParaRPr>
          </a:p>
          <a:p>
            <a:pPr>
              <a:spcBef>
                <a:spcPts val="0"/>
              </a:spcBef>
            </a:pPr>
            <a:endParaRPr lang="fr-FR" sz="4000" dirty="0">
              <a:latin typeface="Helvetica Neue" charset="0"/>
              <a:ea typeface="Helvetica Neue" charset="0"/>
              <a:cs typeface="Helvetica Neue" charset="0"/>
            </a:endParaRPr>
          </a:p>
          <a:p>
            <a:pPr>
              <a:spcBef>
                <a:spcPts val="0"/>
              </a:spcBef>
            </a:pPr>
            <a:endParaRPr lang="fr-FR" sz="4000" dirty="0">
              <a:latin typeface="Helvetica Neue" charset="0"/>
              <a:ea typeface="Helvetica Neue" charset="0"/>
              <a:cs typeface="Helvetica Neue" charset="0"/>
            </a:endParaRPr>
          </a:p>
          <a:p>
            <a:pPr>
              <a:spcBef>
                <a:spcPts val="0"/>
              </a:spcBef>
            </a:pPr>
            <a:r>
              <a:rPr lang="fr-FR" sz="4000" dirty="0">
                <a:latin typeface="Helvetica Neue" charset="0"/>
              </a:rPr>
              <a:t>Stop </a:t>
            </a:r>
            <a:r>
              <a:rPr lang="fr-FR" sz="4000" dirty="0" err="1">
                <a:latin typeface="Helvetica Neue" charset="0"/>
              </a:rPr>
              <a:t>Words</a:t>
            </a:r>
            <a:endParaRPr lang="fr-FR" sz="4000" dirty="0">
              <a:latin typeface="Helvetica Neue" charset="0"/>
            </a:endParaRPr>
          </a:p>
          <a:p>
            <a:pPr>
              <a:spcBef>
                <a:spcPts val="1200"/>
              </a:spcBef>
              <a:spcAft>
                <a:spcPts val="1200"/>
              </a:spcAft>
            </a:pPr>
            <a:endParaRPr lang="fr-FR" sz="4000" dirty="0">
              <a:latin typeface="Helvetica Neue" charset="0"/>
            </a:endParaRPr>
          </a:p>
          <a:p>
            <a:pPr>
              <a:spcBef>
                <a:spcPts val="1200"/>
              </a:spcBef>
              <a:spcAft>
                <a:spcPts val="1200"/>
              </a:spcAft>
            </a:pPr>
            <a:endParaRPr lang="fr-FR" sz="4000" dirty="0">
              <a:latin typeface="Helvetica Neue" charset="0"/>
            </a:endParaRPr>
          </a:p>
          <a:p>
            <a:pPr>
              <a:spcBef>
                <a:spcPts val="0"/>
              </a:spcBef>
            </a:pPr>
            <a:r>
              <a:rPr lang="fr-FR" sz="4000" dirty="0" err="1">
                <a:latin typeface="Helvetica Neue" charset="0"/>
                <a:ea typeface="Helvetica Neue" charset="0"/>
                <a:cs typeface="Helvetica Neue" charset="0"/>
              </a:rPr>
              <a:t>Stemming</a:t>
            </a:r>
            <a:endParaRPr lang="fr-FR" sz="4000" dirty="0">
              <a:latin typeface="Helvetica Neue" charset="0"/>
              <a:ea typeface="Helvetica Neue" charset="0"/>
              <a:cs typeface="Helvetica Neue" charset="0"/>
            </a:endParaRPr>
          </a:p>
        </p:txBody>
      </p:sp>
      <p:sp>
        <p:nvSpPr>
          <p:cNvPr id="3" name="Espace réservé du numéro de diapositive 2">
            <a:extLst>
              <a:ext uri="{FF2B5EF4-FFF2-40B4-BE49-F238E27FC236}">
                <a16:creationId xmlns:a16="http://schemas.microsoft.com/office/drawing/2014/main" id="{7308A3F3-811D-144A-81C5-DF5D92EB0387}"/>
              </a:ext>
            </a:extLst>
          </p:cNvPr>
          <p:cNvSpPr>
            <a:spLocks noGrp="1"/>
          </p:cNvSpPr>
          <p:nvPr>
            <p:ph type="sldNum" sz="quarter" idx="2"/>
          </p:nvPr>
        </p:nvSpPr>
        <p:spPr/>
        <p:txBody>
          <a:bodyPr/>
          <a:lstStyle/>
          <a:p>
            <a:fld id="{86CB4B4D-7CA3-9044-876B-883B54F8677D}" type="slidenum">
              <a:rPr lang="fr-RE" smtClean="0"/>
              <a:t>8</a:t>
            </a:fld>
            <a:endParaRPr lang="fr-RE" dirty="0"/>
          </a:p>
        </p:txBody>
      </p:sp>
      <p:pic>
        <p:nvPicPr>
          <p:cNvPr id="10" name="Image 9">
            <a:extLst>
              <a:ext uri="{FF2B5EF4-FFF2-40B4-BE49-F238E27FC236}">
                <a16:creationId xmlns:a16="http://schemas.microsoft.com/office/drawing/2014/main" id="{1766FC3E-6493-3242-8361-70E60F0768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4141" y="2799444"/>
            <a:ext cx="4178783" cy="8728528"/>
          </a:xfrm>
          <a:prstGeom prst="rect">
            <a:avLst/>
          </a:prstGeom>
        </p:spPr>
      </p:pic>
      <p:sp>
        <p:nvSpPr>
          <p:cNvPr id="24" name="ZoneTexte 23">
            <a:extLst>
              <a:ext uri="{FF2B5EF4-FFF2-40B4-BE49-F238E27FC236}">
                <a16:creationId xmlns:a16="http://schemas.microsoft.com/office/drawing/2014/main" id="{E20B3541-EB08-6B4D-814B-05107AF77283}"/>
              </a:ext>
            </a:extLst>
          </p:cNvPr>
          <p:cNvSpPr txBox="1"/>
          <p:nvPr/>
        </p:nvSpPr>
        <p:spPr>
          <a:xfrm flipH="1">
            <a:off x="194388" y="3884689"/>
            <a:ext cx="519218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1">
                    <a:lumMod val="50000"/>
                  </a:schemeClr>
                </a:solidFill>
                <a:latin typeface="Arial" panose="020B0604020202020204" pitchFamily="34" charset="0"/>
                <a:ea typeface="Roboto" panose="02000000000000000000" pitchFamily="2" charset="0"/>
                <a:cs typeface="Arial" panose="020B0604020202020204" pitchFamily="34" charset="0"/>
              </a:rPr>
              <a:t>&lt;p&gt;Hello World&lt;</a:t>
            </a:r>
            <a:r>
              <a:rPr lang="fr-FR" sz="2000" b="1" dirty="0" err="1">
                <a:solidFill>
                  <a:schemeClr val="accent1">
                    <a:lumMod val="50000"/>
                  </a:schemeClr>
                </a:solidFill>
                <a:latin typeface="Arial" panose="020B0604020202020204" pitchFamily="34" charset="0"/>
                <a:ea typeface="Roboto" panose="02000000000000000000" pitchFamily="2" charset="0"/>
                <a:cs typeface="Arial" panose="020B0604020202020204" pitchFamily="34" charset="0"/>
              </a:rPr>
              <a:t>br</a:t>
            </a:r>
            <a:r>
              <a:rPr lang="fr-FR" sz="2000" b="1" dirty="0">
                <a:solidFill>
                  <a:schemeClr val="accent1">
                    <a:lumMod val="50000"/>
                  </a:schemeClr>
                </a:solidFill>
                <a:latin typeface="Arial" panose="020B0604020202020204" pitchFamily="34" charset="0"/>
                <a:ea typeface="Roboto" panose="02000000000000000000" pitchFamily="2" charset="0"/>
                <a:cs typeface="Arial" panose="020B0604020202020204" pitchFamily="34" charset="0"/>
              </a:rPr>
              <a:t>/&gt;&lt;/p&gt;</a:t>
            </a:r>
            <a:endParaRPr kumimoji="0" lang="fr-FR" sz="2000" b="1" i="0" u="none" strike="noStrike" cap="none" spc="0" normalizeH="0" baseline="0" dirty="0">
              <a:ln>
                <a:noFill/>
              </a:ln>
              <a:solidFill>
                <a:schemeClr val="accent1">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sp>
        <p:nvSpPr>
          <p:cNvPr id="28" name="ZoneTexte 27">
            <a:extLst>
              <a:ext uri="{FF2B5EF4-FFF2-40B4-BE49-F238E27FC236}">
                <a16:creationId xmlns:a16="http://schemas.microsoft.com/office/drawing/2014/main" id="{3635DFBD-376B-EA4B-9A88-84F445C6F20F}"/>
              </a:ext>
            </a:extLst>
          </p:cNvPr>
          <p:cNvSpPr txBox="1"/>
          <p:nvPr/>
        </p:nvSpPr>
        <p:spPr>
          <a:xfrm flipH="1">
            <a:off x="5112724" y="3850521"/>
            <a:ext cx="362834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5">
                    <a:lumMod val="50000"/>
                  </a:schemeClr>
                </a:solidFill>
                <a:latin typeface="Arial" panose="020B0604020202020204" pitchFamily="34" charset="0"/>
                <a:ea typeface="Roboto" panose="02000000000000000000" pitchFamily="2" charset="0"/>
                <a:cs typeface="Arial" panose="020B0604020202020204" pitchFamily="34" charset="0"/>
              </a:rPr>
              <a:t>Hello World</a:t>
            </a:r>
            <a:endParaRPr kumimoji="0" lang="fr-FR" sz="2000" b="1" i="0" u="none" strike="noStrike" cap="none" spc="0" normalizeH="0" baseline="0" dirty="0">
              <a:ln>
                <a:noFill/>
              </a:ln>
              <a:solidFill>
                <a:schemeClr val="accent5">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cxnSp>
        <p:nvCxnSpPr>
          <p:cNvPr id="32" name="Connecteur droit avec flèche 31">
            <a:extLst>
              <a:ext uri="{FF2B5EF4-FFF2-40B4-BE49-F238E27FC236}">
                <a16:creationId xmlns:a16="http://schemas.microsoft.com/office/drawing/2014/main" id="{C60C5F46-6624-F94F-9312-232A5017BF44}"/>
              </a:ext>
            </a:extLst>
          </p:cNvPr>
          <p:cNvCxnSpPr>
            <a:cxnSpLocks/>
          </p:cNvCxnSpPr>
          <p:nvPr/>
        </p:nvCxnSpPr>
        <p:spPr>
          <a:xfrm>
            <a:off x="4646021" y="4089873"/>
            <a:ext cx="1210341"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ZoneTexte 33">
            <a:extLst>
              <a:ext uri="{FF2B5EF4-FFF2-40B4-BE49-F238E27FC236}">
                <a16:creationId xmlns:a16="http://schemas.microsoft.com/office/drawing/2014/main" id="{2AB1A38F-EEE1-054D-BD5D-F923377AB8E4}"/>
              </a:ext>
            </a:extLst>
          </p:cNvPr>
          <p:cNvSpPr txBox="1"/>
          <p:nvPr/>
        </p:nvSpPr>
        <p:spPr>
          <a:xfrm flipH="1">
            <a:off x="23747" y="6360394"/>
            <a:ext cx="519218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1">
                    <a:lumMod val="50000"/>
                  </a:schemeClr>
                </a:solidFill>
                <a:latin typeface="Arial" panose="020B0604020202020204" pitchFamily="34" charset="0"/>
                <a:ea typeface="Roboto" panose="02000000000000000000" pitchFamily="2" charset="0"/>
                <a:cs typeface="Arial" panose="020B0604020202020204" pitchFamily="34" charset="0"/>
              </a:rPr>
              <a:t>Données enregistrées</a:t>
            </a:r>
            <a:endParaRPr kumimoji="0" lang="fr-FR" sz="2000" b="1" i="0" u="none" strike="noStrike" cap="none" spc="0" normalizeH="0" baseline="0" dirty="0">
              <a:ln>
                <a:noFill/>
              </a:ln>
              <a:solidFill>
                <a:schemeClr val="accent1">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sp>
        <p:nvSpPr>
          <p:cNvPr id="35" name="ZoneTexte 34">
            <a:extLst>
              <a:ext uri="{FF2B5EF4-FFF2-40B4-BE49-F238E27FC236}">
                <a16:creationId xmlns:a16="http://schemas.microsoft.com/office/drawing/2014/main" id="{484E95D9-E03F-6D4D-9242-DB0293811241}"/>
              </a:ext>
            </a:extLst>
          </p:cNvPr>
          <p:cNvSpPr txBox="1"/>
          <p:nvPr/>
        </p:nvSpPr>
        <p:spPr>
          <a:xfrm flipH="1">
            <a:off x="5215931" y="6326225"/>
            <a:ext cx="362834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err="1">
                <a:solidFill>
                  <a:schemeClr val="accent5">
                    <a:lumMod val="50000"/>
                  </a:schemeClr>
                </a:solidFill>
                <a:latin typeface="Arial" panose="020B0604020202020204" pitchFamily="34" charset="0"/>
                <a:ea typeface="Roboto" panose="02000000000000000000" pitchFamily="2" charset="0"/>
                <a:cs typeface="Arial" panose="020B0604020202020204" pitchFamily="34" charset="0"/>
              </a:rPr>
              <a:t>Donnees</a:t>
            </a:r>
            <a:r>
              <a:rPr lang="fr-FR" sz="2000" b="1" dirty="0">
                <a:solidFill>
                  <a:schemeClr val="accent5">
                    <a:lumMod val="50000"/>
                  </a:schemeClr>
                </a:solidFill>
                <a:latin typeface="Arial" panose="020B0604020202020204" pitchFamily="34" charset="0"/>
                <a:ea typeface="Roboto" panose="02000000000000000000" pitchFamily="2" charset="0"/>
                <a:cs typeface="Arial" panose="020B0604020202020204" pitchFamily="34" charset="0"/>
              </a:rPr>
              <a:t> </a:t>
            </a:r>
            <a:r>
              <a:rPr lang="fr-FR" sz="2000" b="1" dirty="0" err="1">
                <a:solidFill>
                  <a:schemeClr val="accent5">
                    <a:lumMod val="50000"/>
                  </a:schemeClr>
                </a:solidFill>
                <a:latin typeface="Arial" panose="020B0604020202020204" pitchFamily="34" charset="0"/>
                <a:ea typeface="Roboto" panose="02000000000000000000" pitchFamily="2" charset="0"/>
                <a:cs typeface="Arial" panose="020B0604020202020204" pitchFamily="34" charset="0"/>
              </a:rPr>
              <a:t>enregistrees</a:t>
            </a:r>
            <a:endParaRPr kumimoji="0" lang="fr-FR" sz="2000" b="1" i="0" u="none" strike="noStrike" cap="none" spc="0" normalizeH="0" baseline="0" dirty="0">
              <a:ln>
                <a:noFill/>
              </a:ln>
              <a:solidFill>
                <a:schemeClr val="accent5">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cxnSp>
        <p:nvCxnSpPr>
          <p:cNvPr id="36" name="Connecteur droit avec flèche 35">
            <a:extLst>
              <a:ext uri="{FF2B5EF4-FFF2-40B4-BE49-F238E27FC236}">
                <a16:creationId xmlns:a16="http://schemas.microsoft.com/office/drawing/2014/main" id="{5220809C-415D-EA43-9A4F-38E5C9463ED8}"/>
              </a:ext>
            </a:extLst>
          </p:cNvPr>
          <p:cNvCxnSpPr>
            <a:cxnSpLocks/>
          </p:cNvCxnSpPr>
          <p:nvPr/>
        </p:nvCxnSpPr>
        <p:spPr>
          <a:xfrm>
            <a:off x="4475380" y="6565578"/>
            <a:ext cx="911192"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7" name="ZoneTexte 36">
            <a:extLst>
              <a:ext uri="{FF2B5EF4-FFF2-40B4-BE49-F238E27FC236}">
                <a16:creationId xmlns:a16="http://schemas.microsoft.com/office/drawing/2014/main" id="{B964E165-F74A-5F46-AA51-3AABDE522150}"/>
              </a:ext>
            </a:extLst>
          </p:cNvPr>
          <p:cNvSpPr txBox="1"/>
          <p:nvPr/>
        </p:nvSpPr>
        <p:spPr>
          <a:xfrm flipH="1">
            <a:off x="23747" y="8836098"/>
            <a:ext cx="519218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chemeClr val="accent1">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rPr>
              <a:t>Nombre &gt; 1 </a:t>
            </a:r>
            <a:r>
              <a:rPr lang="fr-FR" sz="2000" b="1" dirty="0">
                <a:solidFill>
                  <a:schemeClr val="accent1">
                    <a:lumMod val="50000"/>
                  </a:schemeClr>
                </a:solidFill>
                <a:latin typeface="Arial" panose="020B0604020202020204" pitchFamily="34" charset="0"/>
                <a:ea typeface="Roboto" panose="02000000000000000000" pitchFamily="2" charset="0"/>
                <a:cs typeface="Arial" panose="020B0604020202020204" pitchFamily="34" charset="0"/>
              </a:rPr>
              <a:t>occurrence</a:t>
            </a:r>
            <a:endParaRPr kumimoji="0" lang="fr-FR" sz="2000" b="1" i="0" u="none" strike="noStrike" cap="none" spc="0" normalizeH="0" baseline="0" dirty="0">
              <a:ln>
                <a:noFill/>
              </a:ln>
              <a:solidFill>
                <a:schemeClr val="accent1">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sp>
        <p:nvSpPr>
          <p:cNvPr id="38" name="ZoneTexte 37">
            <a:extLst>
              <a:ext uri="{FF2B5EF4-FFF2-40B4-BE49-F238E27FC236}">
                <a16:creationId xmlns:a16="http://schemas.microsoft.com/office/drawing/2014/main" id="{A1B449CD-D983-3F43-9D83-1138CD31B766}"/>
              </a:ext>
            </a:extLst>
          </p:cNvPr>
          <p:cNvSpPr txBox="1"/>
          <p:nvPr/>
        </p:nvSpPr>
        <p:spPr>
          <a:xfrm flipH="1">
            <a:off x="5273855" y="8836098"/>
            <a:ext cx="362834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5">
                    <a:lumMod val="50000"/>
                  </a:schemeClr>
                </a:solidFill>
                <a:latin typeface="Arial" panose="020B0604020202020204" pitchFamily="34" charset="0"/>
                <a:ea typeface="Roboto" panose="02000000000000000000" pitchFamily="2" charset="0"/>
                <a:cs typeface="Arial" panose="020B0604020202020204" pitchFamily="34" charset="0"/>
              </a:rPr>
              <a:t>Nombre occurrence</a:t>
            </a:r>
            <a:endParaRPr kumimoji="0" lang="fr-FR" sz="2000" b="1" i="0" u="none" strike="noStrike" cap="none" spc="0" normalizeH="0" baseline="0" dirty="0">
              <a:ln>
                <a:noFill/>
              </a:ln>
              <a:solidFill>
                <a:schemeClr val="accent5">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cxnSp>
        <p:nvCxnSpPr>
          <p:cNvPr id="39" name="Connecteur droit avec flèche 38">
            <a:extLst>
              <a:ext uri="{FF2B5EF4-FFF2-40B4-BE49-F238E27FC236}">
                <a16:creationId xmlns:a16="http://schemas.microsoft.com/office/drawing/2014/main" id="{14DA55CF-6B9D-6E46-B770-6566963E0D33}"/>
              </a:ext>
            </a:extLst>
          </p:cNvPr>
          <p:cNvCxnSpPr>
            <a:cxnSpLocks/>
          </p:cNvCxnSpPr>
          <p:nvPr/>
        </p:nvCxnSpPr>
        <p:spPr>
          <a:xfrm>
            <a:off x="4475380" y="9041282"/>
            <a:ext cx="911192"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0" name="ZoneTexte 39">
            <a:extLst>
              <a:ext uri="{FF2B5EF4-FFF2-40B4-BE49-F238E27FC236}">
                <a16:creationId xmlns:a16="http://schemas.microsoft.com/office/drawing/2014/main" id="{8FE222A1-810A-C644-A924-EF9BAF3BAEAE}"/>
              </a:ext>
            </a:extLst>
          </p:cNvPr>
          <p:cNvSpPr txBox="1"/>
          <p:nvPr/>
        </p:nvSpPr>
        <p:spPr>
          <a:xfrm flipH="1">
            <a:off x="-391414" y="11106618"/>
            <a:ext cx="519218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chemeClr val="accent1">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rPr>
              <a:t>Texte Majuscule</a:t>
            </a:r>
          </a:p>
        </p:txBody>
      </p:sp>
      <p:sp>
        <p:nvSpPr>
          <p:cNvPr id="41" name="ZoneTexte 40">
            <a:extLst>
              <a:ext uri="{FF2B5EF4-FFF2-40B4-BE49-F238E27FC236}">
                <a16:creationId xmlns:a16="http://schemas.microsoft.com/office/drawing/2014/main" id="{1D9967F8-FC9E-F14C-B3C5-AC4669D7A418}"/>
              </a:ext>
            </a:extLst>
          </p:cNvPr>
          <p:cNvSpPr txBox="1"/>
          <p:nvPr/>
        </p:nvSpPr>
        <p:spPr>
          <a:xfrm flipH="1">
            <a:off x="4042189" y="11106618"/>
            <a:ext cx="362834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5">
                    <a:lumMod val="50000"/>
                  </a:schemeClr>
                </a:solidFill>
                <a:latin typeface="Arial" panose="020B0604020202020204" pitchFamily="34" charset="0"/>
                <a:ea typeface="Roboto" panose="02000000000000000000" pitchFamily="2" charset="0"/>
                <a:cs typeface="Arial" panose="020B0604020202020204" pitchFamily="34" charset="0"/>
              </a:rPr>
              <a:t>texte majuscule</a:t>
            </a:r>
            <a:endParaRPr kumimoji="0" lang="fr-FR" sz="2000" b="1" i="0" u="none" strike="noStrike" cap="none" spc="0" normalizeH="0" baseline="0" dirty="0">
              <a:ln>
                <a:noFill/>
              </a:ln>
              <a:solidFill>
                <a:schemeClr val="accent5">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cxnSp>
        <p:nvCxnSpPr>
          <p:cNvPr id="42" name="Connecteur droit avec flèche 41">
            <a:extLst>
              <a:ext uri="{FF2B5EF4-FFF2-40B4-BE49-F238E27FC236}">
                <a16:creationId xmlns:a16="http://schemas.microsoft.com/office/drawing/2014/main" id="{5CA9A63F-19F5-B94A-ABC0-58720DED5E04}"/>
              </a:ext>
            </a:extLst>
          </p:cNvPr>
          <p:cNvCxnSpPr>
            <a:cxnSpLocks/>
          </p:cNvCxnSpPr>
          <p:nvPr/>
        </p:nvCxnSpPr>
        <p:spPr>
          <a:xfrm>
            <a:off x="3367810" y="11288388"/>
            <a:ext cx="1107570"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ZoneTexte 42">
            <a:extLst>
              <a:ext uri="{FF2B5EF4-FFF2-40B4-BE49-F238E27FC236}">
                <a16:creationId xmlns:a16="http://schemas.microsoft.com/office/drawing/2014/main" id="{D32100D1-D55E-E64A-B826-C3EB49DCC6F6}"/>
              </a:ext>
            </a:extLst>
          </p:cNvPr>
          <p:cNvSpPr txBox="1"/>
          <p:nvPr/>
        </p:nvSpPr>
        <p:spPr>
          <a:xfrm flipH="1">
            <a:off x="9487412" y="4704416"/>
            <a:ext cx="519218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1">
                    <a:lumMod val="50000"/>
                  </a:schemeClr>
                </a:solidFill>
                <a:latin typeface="Arial" panose="020B0604020202020204" pitchFamily="34" charset="0"/>
                <a:ea typeface="Roboto" panose="02000000000000000000" pitchFamily="2" charset="0"/>
                <a:cs typeface="Arial" panose="020B0604020202020204" pitchFamily="34" charset="0"/>
              </a:rPr>
              <a:t>texte avec p</a:t>
            </a:r>
            <a:r>
              <a:rPr kumimoji="0" lang="fr-FR" sz="2000" b="1" i="0" u="none" strike="noStrike" cap="none" spc="0" normalizeH="0" baseline="0" dirty="0">
                <a:ln>
                  <a:noFill/>
                </a:ln>
                <a:solidFill>
                  <a:schemeClr val="accent1">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rPr>
              <a:t>lusieurs mots</a:t>
            </a:r>
          </a:p>
        </p:txBody>
      </p:sp>
      <p:sp>
        <p:nvSpPr>
          <p:cNvPr id="44" name="ZoneTexte 43">
            <a:extLst>
              <a:ext uri="{FF2B5EF4-FFF2-40B4-BE49-F238E27FC236}">
                <a16:creationId xmlns:a16="http://schemas.microsoft.com/office/drawing/2014/main" id="{F7E0A64E-7EEC-C14B-97D1-AFAB8F47D2CD}"/>
              </a:ext>
            </a:extLst>
          </p:cNvPr>
          <p:cNvSpPr txBox="1"/>
          <p:nvPr/>
        </p:nvSpPr>
        <p:spPr>
          <a:xfrm flipH="1">
            <a:off x="15502884" y="4704416"/>
            <a:ext cx="362834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5">
                    <a:lumMod val="50000"/>
                  </a:schemeClr>
                </a:solidFill>
                <a:latin typeface="Arial" panose="020B0604020202020204" pitchFamily="34" charset="0"/>
                <a:ea typeface="Roboto" panose="02000000000000000000" pitchFamily="2" charset="0"/>
                <a:cs typeface="Arial" panose="020B0604020202020204" pitchFamily="34" charset="0"/>
              </a:rPr>
              <a:t>texte, avec, plusieurs, mots</a:t>
            </a:r>
            <a:endParaRPr kumimoji="0" lang="fr-FR" sz="2000" b="1" i="0" u="none" strike="noStrike" cap="none" spc="0" normalizeH="0" baseline="0" dirty="0">
              <a:ln>
                <a:noFill/>
              </a:ln>
              <a:solidFill>
                <a:schemeClr val="accent5">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cxnSp>
        <p:nvCxnSpPr>
          <p:cNvPr id="45" name="Connecteur droit avec flèche 44">
            <a:extLst>
              <a:ext uri="{FF2B5EF4-FFF2-40B4-BE49-F238E27FC236}">
                <a16:creationId xmlns:a16="http://schemas.microsoft.com/office/drawing/2014/main" id="{C5F00796-D845-944B-B255-AF258FF282E0}"/>
              </a:ext>
            </a:extLst>
          </p:cNvPr>
          <p:cNvCxnSpPr>
            <a:cxnSpLocks/>
          </p:cNvCxnSpPr>
          <p:nvPr/>
        </p:nvCxnSpPr>
        <p:spPr>
          <a:xfrm>
            <a:off x="13939045" y="4909600"/>
            <a:ext cx="1484435"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9" name="ZoneTexte 48">
            <a:extLst>
              <a:ext uri="{FF2B5EF4-FFF2-40B4-BE49-F238E27FC236}">
                <a16:creationId xmlns:a16="http://schemas.microsoft.com/office/drawing/2014/main" id="{B077364B-25F2-804A-8575-09B0D6FD76FF}"/>
              </a:ext>
            </a:extLst>
          </p:cNvPr>
          <p:cNvSpPr txBox="1"/>
          <p:nvPr/>
        </p:nvSpPr>
        <p:spPr>
          <a:xfrm flipH="1">
            <a:off x="10491519" y="7019756"/>
            <a:ext cx="519218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1">
                    <a:lumMod val="50000"/>
                  </a:schemeClr>
                </a:solidFill>
                <a:latin typeface="Arial" panose="020B0604020202020204" pitchFamily="34" charset="0"/>
                <a:ea typeface="Roboto" panose="02000000000000000000" pitchFamily="2" charset="0"/>
                <a:cs typeface="Arial" panose="020B0604020202020204" pitchFamily="34" charset="0"/>
              </a:rPr>
              <a:t>pour ajouter du texte</a:t>
            </a:r>
            <a:endParaRPr kumimoji="0" lang="fr-FR" sz="2000" b="1" i="0" u="none" strike="noStrike" cap="none" spc="0" normalizeH="0" baseline="0" dirty="0">
              <a:ln>
                <a:noFill/>
              </a:ln>
              <a:solidFill>
                <a:schemeClr val="accent1">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sp>
        <p:nvSpPr>
          <p:cNvPr id="50" name="ZoneTexte 49">
            <a:extLst>
              <a:ext uri="{FF2B5EF4-FFF2-40B4-BE49-F238E27FC236}">
                <a16:creationId xmlns:a16="http://schemas.microsoft.com/office/drawing/2014/main" id="{C96A13E3-4229-0B4A-B471-2A7F218C9100}"/>
              </a:ext>
            </a:extLst>
          </p:cNvPr>
          <p:cNvSpPr txBox="1"/>
          <p:nvPr/>
        </p:nvSpPr>
        <p:spPr>
          <a:xfrm flipH="1">
            <a:off x="15955527" y="6987099"/>
            <a:ext cx="22671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5">
                    <a:lumMod val="50000"/>
                  </a:schemeClr>
                </a:solidFill>
                <a:latin typeface="Arial" panose="020B0604020202020204" pitchFamily="34" charset="0"/>
                <a:ea typeface="Roboto" panose="02000000000000000000" pitchFamily="2" charset="0"/>
                <a:cs typeface="Arial" panose="020B0604020202020204" pitchFamily="34" charset="0"/>
              </a:rPr>
              <a:t>ajouter texte</a:t>
            </a:r>
            <a:endParaRPr kumimoji="0" lang="fr-FR" sz="2000" b="1" i="0" u="none" strike="noStrike" cap="none" spc="0" normalizeH="0" baseline="0" dirty="0">
              <a:ln>
                <a:noFill/>
              </a:ln>
              <a:solidFill>
                <a:schemeClr val="accent5">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cxnSp>
        <p:nvCxnSpPr>
          <p:cNvPr id="51" name="Connecteur droit avec flèche 50">
            <a:extLst>
              <a:ext uri="{FF2B5EF4-FFF2-40B4-BE49-F238E27FC236}">
                <a16:creationId xmlns:a16="http://schemas.microsoft.com/office/drawing/2014/main" id="{AEA62FC8-F526-734F-BA38-E76E70FE7180}"/>
              </a:ext>
            </a:extLst>
          </p:cNvPr>
          <p:cNvCxnSpPr>
            <a:cxnSpLocks/>
          </p:cNvCxnSpPr>
          <p:nvPr/>
        </p:nvCxnSpPr>
        <p:spPr>
          <a:xfrm>
            <a:off x="14583925" y="7224940"/>
            <a:ext cx="1484435"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2" name="ZoneTexte 51">
            <a:extLst>
              <a:ext uri="{FF2B5EF4-FFF2-40B4-BE49-F238E27FC236}">
                <a16:creationId xmlns:a16="http://schemas.microsoft.com/office/drawing/2014/main" id="{80200F0C-855D-3548-9AAF-D2C6CF6A0820}"/>
              </a:ext>
            </a:extLst>
          </p:cNvPr>
          <p:cNvSpPr txBox="1"/>
          <p:nvPr/>
        </p:nvSpPr>
        <p:spPr>
          <a:xfrm flipH="1">
            <a:off x="10015646" y="9521088"/>
            <a:ext cx="519218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1">
                    <a:lumMod val="50000"/>
                  </a:schemeClr>
                </a:solidFill>
                <a:latin typeface="Arial" panose="020B0604020202020204" pitchFamily="34" charset="0"/>
                <a:ea typeface="Roboto" panose="02000000000000000000" pitchFamily="2" charset="0"/>
                <a:cs typeface="Arial" panose="020B0604020202020204" pitchFamily="34" charset="0"/>
              </a:rPr>
              <a:t>joueront petites  </a:t>
            </a:r>
            <a:endParaRPr kumimoji="0" lang="fr-FR" sz="2000" b="1" i="0" u="none" strike="noStrike" cap="none" spc="0" normalizeH="0" baseline="0" dirty="0">
              <a:ln>
                <a:noFill/>
              </a:ln>
              <a:solidFill>
                <a:schemeClr val="accent1">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sp>
        <p:nvSpPr>
          <p:cNvPr id="53" name="ZoneTexte 52">
            <a:extLst>
              <a:ext uri="{FF2B5EF4-FFF2-40B4-BE49-F238E27FC236}">
                <a16:creationId xmlns:a16="http://schemas.microsoft.com/office/drawing/2014/main" id="{C3E38FC4-D399-BA4A-BD54-4D7E986B7044}"/>
              </a:ext>
            </a:extLst>
          </p:cNvPr>
          <p:cNvSpPr txBox="1"/>
          <p:nvPr/>
        </p:nvSpPr>
        <p:spPr>
          <a:xfrm flipH="1">
            <a:off x="15479654" y="9488431"/>
            <a:ext cx="22671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000" b="1" dirty="0">
                <a:solidFill>
                  <a:schemeClr val="accent5">
                    <a:lumMod val="50000"/>
                  </a:schemeClr>
                </a:solidFill>
                <a:latin typeface="Arial" panose="020B0604020202020204" pitchFamily="34" charset="0"/>
                <a:ea typeface="Roboto" panose="02000000000000000000" pitchFamily="2" charset="0"/>
                <a:cs typeface="Arial" panose="020B0604020202020204" pitchFamily="34" charset="0"/>
              </a:rPr>
              <a:t>jouer petit</a:t>
            </a:r>
            <a:endParaRPr kumimoji="0" lang="fr-FR" sz="2000" b="1" i="0" u="none" strike="noStrike" cap="none" spc="0" normalizeH="0" baseline="0" dirty="0">
              <a:ln>
                <a:noFill/>
              </a:ln>
              <a:solidFill>
                <a:schemeClr val="accent5">
                  <a:lumMod val="50000"/>
                </a:schemeClr>
              </a:solidFill>
              <a:effectLst/>
              <a:uFillTx/>
              <a:latin typeface="Arial" panose="020B0604020202020204" pitchFamily="34" charset="0"/>
              <a:ea typeface="Roboto" panose="02000000000000000000" pitchFamily="2" charset="0"/>
              <a:cs typeface="Arial" panose="020B0604020202020204" pitchFamily="34" charset="0"/>
              <a:sym typeface="Helvetica Light"/>
            </a:endParaRPr>
          </a:p>
        </p:txBody>
      </p:sp>
      <p:cxnSp>
        <p:nvCxnSpPr>
          <p:cNvPr id="54" name="Connecteur droit avec flèche 53">
            <a:extLst>
              <a:ext uri="{FF2B5EF4-FFF2-40B4-BE49-F238E27FC236}">
                <a16:creationId xmlns:a16="http://schemas.microsoft.com/office/drawing/2014/main" id="{4095D834-0189-B441-AD01-C6D651845C14}"/>
              </a:ext>
            </a:extLst>
          </p:cNvPr>
          <p:cNvCxnSpPr>
            <a:cxnSpLocks/>
          </p:cNvCxnSpPr>
          <p:nvPr/>
        </p:nvCxnSpPr>
        <p:spPr>
          <a:xfrm>
            <a:off x="14108052" y="9726272"/>
            <a:ext cx="1484435"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972125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texte 3">
            <a:extLst>
              <a:ext uri="{FF2B5EF4-FFF2-40B4-BE49-F238E27FC236}">
                <a16:creationId xmlns:a16="http://schemas.microsoft.com/office/drawing/2014/main" id="{024FBD90-E1B5-2B43-80BD-2CE27BB1F9BC}"/>
              </a:ext>
            </a:extLst>
          </p:cNvPr>
          <p:cNvSpPr txBox="1">
            <a:spLocks/>
          </p:cNvSpPr>
          <p:nvPr/>
        </p:nvSpPr>
        <p:spPr>
          <a:xfrm>
            <a:off x="360576" y="8832466"/>
            <a:ext cx="12051693" cy="9814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635000" marR="0" indent="-635000" algn="l" defTabSz="825500" rtl="0" latinLnBrk="0">
              <a:lnSpc>
                <a:spcPct val="100000"/>
              </a:lnSpc>
              <a:spcBef>
                <a:spcPts val="3500"/>
              </a:spcBef>
              <a:spcAft>
                <a:spcPts val="0"/>
              </a:spcAft>
              <a:buClrTx/>
              <a:buSzPct val="75000"/>
              <a:buFont typeface="Wingdings" pitchFamily="2" charset="2"/>
              <a:buChar char="§"/>
              <a:tabLst/>
              <a:defRPr sz="4800" b="0" i="0" u="none" strike="noStrike" cap="none" spc="0" baseline="0">
                <a:ln>
                  <a:noFill/>
                </a:ln>
                <a:solidFill>
                  <a:srgbClr val="000000"/>
                </a:solidFill>
                <a:uFillTx/>
                <a:latin typeface="Helvetica" pitchFamily="2"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 typeface="Courier New" panose="02070309020205020404" pitchFamily="49" charset="0"/>
              <a:buChar char="o"/>
              <a:tabLst/>
              <a:defRPr sz="4400" b="0" i="0" u="none" strike="noStrike" cap="none" spc="0" baseline="0">
                <a:ln>
                  <a:noFill/>
                </a:ln>
                <a:solidFill>
                  <a:srgbClr val="000000"/>
                </a:solidFill>
                <a:uFillTx/>
                <a:latin typeface="Helvetica" pitchFamily="2"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 typeface="Arial" panose="020B0604020202020204" pitchFamily="34" charset="0"/>
              <a:buChar char="•"/>
              <a:tabLst/>
              <a:defRPr sz="4000" b="0" i="0" u="none" strike="noStrike" cap="none" spc="0" baseline="0">
                <a:ln>
                  <a:noFill/>
                </a:ln>
                <a:solidFill>
                  <a:srgbClr val="000000"/>
                </a:solidFill>
                <a:uFillTx/>
                <a:latin typeface="Helvetica" pitchFamily="2"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 typeface="Wingdings" pitchFamily="2" charset="2"/>
              <a:buChar char="§"/>
              <a:tabLst/>
              <a:defRPr sz="4000" b="0" i="0" u="none" strike="noStrike" cap="none" spc="0" baseline="0">
                <a:ln>
                  <a:noFill/>
                </a:ln>
                <a:solidFill>
                  <a:srgbClr val="000000"/>
                </a:solidFill>
                <a:uFillTx/>
                <a:latin typeface="Helvetica" pitchFamily="2"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 typeface="Wingdings" pitchFamily="2" charset="2"/>
              <a:buChar char="§"/>
              <a:tabLst/>
              <a:defRPr sz="4000" b="0" i="0" u="none" strike="noStrike" cap="none" spc="0" baseline="0">
                <a:ln>
                  <a:noFill/>
                </a:ln>
                <a:solidFill>
                  <a:srgbClr val="000000"/>
                </a:solidFill>
                <a:uFillTx/>
                <a:latin typeface="Helvetica" pitchFamily="2" charset="0"/>
                <a:ea typeface="Helvetica Neue" charset="0"/>
                <a:cs typeface="Helvetica Neue" charset="0"/>
                <a:sym typeface="Helvetica Light"/>
              </a:defRPr>
            </a:lvl9pPr>
          </a:lstStyle>
          <a:p>
            <a:pPr marL="0" indent="0" hangingPunct="1">
              <a:buNone/>
            </a:pPr>
            <a:r>
              <a:rPr lang="fr-FR" sz="4000" b="1" dirty="0"/>
              <a:t>TAGS</a:t>
            </a:r>
          </a:p>
        </p:txBody>
      </p:sp>
      <p:sp>
        <p:nvSpPr>
          <p:cNvPr id="2" name="Titre 1"/>
          <p:cNvSpPr>
            <a:spLocks noGrp="1"/>
          </p:cNvSpPr>
          <p:nvPr>
            <p:ph type="title"/>
          </p:nvPr>
        </p:nvSpPr>
        <p:spPr/>
        <p:txBody>
          <a:bodyPr/>
          <a:lstStyle/>
          <a:p>
            <a:r>
              <a:rPr lang="fr-FR" dirty="0"/>
              <a:t>Body et Tags</a:t>
            </a:r>
          </a:p>
        </p:txBody>
      </p:sp>
      <p:sp>
        <p:nvSpPr>
          <p:cNvPr id="6" name="Espace réservé du texte 3"/>
          <p:cNvSpPr>
            <a:spLocks noGrp="1"/>
          </p:cNvSpPr>
          <p:nvPr>
            <p:ph type="body" idx="1"/>
          </p:nvPr>
        </p:nvSpPr>
        <p:spPr>
          <a:xfrm>
            <a:off x="8022778" y="2594639"/>
            <a:ext cx="15033165" cy="3926104"/>
          </a:xfrm>
        </p:spPr>
        <p:txBody>
          <a:bodyPr>
            <a:normAutofit/>
          </a:bodyPr>
          <a:lstStyle/>
          <a:p>
            <a:r>
              <a:rPr lang="fr-FR" sz="4000" dirty="0"/>
              <a:t>Séparation </a:t>
            </a:r>
            <a:r>
              <a:rPr lang="fr-FR" sz="4000" b="1" i="1" dirty="0"/>
              <a:t>code</a:t>
            </a:r>
            <a:r>
              <a:rPr lang="fr-FR" sz="4000" dirty="0"/>
              <a:t> et </a:t>
            </a:r>
            <a:r>
              <a:rPr lang="fr-FR" sz="4000" b="1" i="1" dirty="0"/>
              <a:t>texte</a:t>
            </a:r>
            <a:r>
              <a:rPr lang="fr-FR" sz="4000" dirty="0"/>
              <a:t> dans BODY</a:t>
            </a:r>
          </a:p>
          <a:p>
            <a:r>
              <a:rPr lang="fr-FR" sz="4000" dirty="0"/>
              <a:t>Code : suppression accents, caractères spéciaux, </a:t>
            </a:r>
            <a:r>
              <a:rPr lang="fr-FR" sz="4000" dirty="0" err="1"/>
              <a:t>tokenization</a:t>
            </a:r>
            <a:endParaRPr lang="fr-FR" sz="4000" dirty="0"/>
          </a:p>
        </p:txBody>
      </p:sp>
      <p:sp>
        <p:nvSpPr>
          <p:cNvPr id="3" name="Espace réservé du numéro de diapositive 2">
            <a:extLst>
              <a:ext uri="{FF2B5EF4-FFF2-40B4-BE49-F238E27FC236}">
                <a16:creationId xmlns:a16="http://schemas.microsoft.com/office/drawing/2014/main" id="{DC191357-7C41-7947-92ED-B8E3CCFD6A87}"/>
              </a:ext>
            </a:extLst>
          </p:cNvPr>
          <p:cNvSpPr>
            <a:spLocks noGrp="1"/>
          </p:cNvSpPr>
          <p:nvPr>
            <p:ph type="sldNum" sz="quarter" idx="2"/>
          </p:nvPr>
        </p:nvSpPr>
        <p:spPr/>
        <p:txBody>
          <a:bodyPr/>
          <a:lstStyle/>
          <a:p>
            <a:fld id="{86CB4B4D-7CA3-9044-876B-883B54F8677D}" type="slidenum">
              <a:rPr lang="fr-RE" smtClean="0"/>
              <a:t>9</a:t>
            </a:fld>
            <a:endParaRPr lang="fr-RE" dirty="0"/>
          </a:p>
        </p:txBody>
      </p:sp>
      <p:pic>
        <p:nvPicPr>
          <p:cNvPr id="7" name="Image 6">
            <a:extLst>
              <a:ext uri="{FF2B5EF4-FFF2-40B4-BE49-F238E27FC236}">
                <a16:creationId xmlns:a16="http://schemas.microsoft.com/office/drawing/2014/main" id="{4D07FFDE-4C02-3549-9277-2EDFE481EFCC}"/>
              </a:ext>
            </a:extLst>
          </p:cNvPr>
          <p:cNvPicPr/>
          <p:nvPr/>
        </p:nvPicPr>
        <p:blipFill>
          <a:blip r:embed="rId3">
            <a:extLst>
              <a:ext uri="{28A0092B-C50C-407E-A947-70E740481C1C}">
                <a14:useLocalDpi xmlns:a14="http://schemas.microsoft.com/office/drawing/2010/main" val="0"/>
              </a:ext>
            </a:extLst>
          </a:blip>
          <a:stretch>
            <a:fillRect/>
          </a:stretch>
        </p:blipFill>
        <p:spPr>
          <a:xfrm>
            <a:off x="1931397" y="3516040"/>
            <a:ext cx="5645059" cy="2442120"/>
          </a:xfrm>
          <a:prstGeom prst="rect">
            <a:avLst/>
          </a:prstGeom>
        </p:spPr>
      </p:pic>
      <p:pic>
        <p:nvPicPr>
          <p:cNvPr id="11" name="Image 10">
            <a:extLst>
              <a:ext uri="{FF2B5EF4-FFF2-40B4-BE49-F238E27FC236}">
                <a16:creationId xmlns:a16="http://schemas.microsoft.com/office/drawing/2014/main" id="{6F2BBC5B-63F4-8F44-9F70-8C9754E5C7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4818" y="6524487"/>
            <a:ext cx="11173500" cy="5851525"/>
          </a:xfrm>
          <a:prstGeom prst="rect">
            <a:avLst/>
          </a:prstGeom>
        </p:spPr>
      </p:pic>
      <p:graphicFrame>
        <p:nvGraphicFramePr>
          <p:cNvPr id="12" name="Tableau 11">
            <a:extLst>
              <a:ext uri="{FF2B5EF4-FFF2-40B4-BE49-F238E27FC236}">
                <a16:creationId xmlns:a16="http://schemas.microsoft.com/office/drawing/2014/main" id="{4D38932D-0E8E-1545-A30C-B070BBCC06F0}"/>
              </a:ext>
            </a:extLst>
          </p:cNvPr>
          <p:cNvGraphicFramePr>
            <a:graphicFrameLocks noGrp="1"/>
          </p:cNvGraphicFramePr>
          <p:nvPr>
            <p:extLst>
              <p:ext uri="{D42A27DB-BD31-4B8C-83A1-F6EECF244321}">
                <p14:modId xmlns:p14="http://schemas.microsoft.com/office/powerpoint/2010/main" val="736706052"/>
              </p:ext>
            </p:extLst>
          </p:nvPr>
        </p:nvGraphicFramePr>
        <p:xfrm>
          <a:off x="6756878" y="9971170"/>
          <a:ext cx="5747658" cy="518160"/>
        </p:xfrm>
        <a:graphic>
          <a:graphicData uri="http://schemas.openxmlformats.org/drawingml/2006/table">
            <a:tbl>
              <a:tblPr firstRow="1" bandRow="1">
                <a:tableStyleId>{5940675A-B579-460E-94D1-54222C63F5DA}</a:tableStyleId>
              </a:tblPr>
              <a:tblGrid>
                <a:gridCol w="1915886">
                  <a:extLst>
                    <a:ext uri="{9D8B030D-6E8A-4147-A177-3AD203B41FA5}">
                      <a16:colId xmlns:a16="http://schemas.microsoft.com/office/drawing/2014/main" val="2045590020"/>
                    </a:ext>
                  </a:extLst>
                </a:gridCol>
                <a:gridCol w="1915886">
                  <a:extLst>
                    <a:ext uri="{9D8B030D-6E8A-4147-A177-3AD203B41FA5}">
                      <a16:colId xmlns:a16="http://schemas.microsoft.com/office/drawing/2014/main" val="3837763657"/>
                    </a:ext>
                  </a:extLst>
                </a:gridCol>
                <a:gridCol w="1915886">
                  <a:extLst>
                    <a:ext uri="{9D8B030D-6E8A-4147-A177-3AD203B41FA5}">
                      <a16:colId xmlns:a16="http://schemas.microsoft.com/office/drawing/2014/main" val="855706374"/>
                    </a:ext>
                  </a:extLst>
                </a:gridCol>
              </a:tblGrid>
              <a:tr h="288243">
                <a:tc>
                  <a:txBody>
                    <a:bodyPr/>
                    <a:lstStyle/>
                    <a:p>
                      <a:r>
                        <a:rPr lang="fr-FR" sz="2800" dirty="0">
                          <a:latin typeface="Roboto" panose="02000000000000000000" pitchFamily="2" charset="0"/>
                          <a:ea typeface="Roboto" panose="02000000000000000000" pitchFamily="2" charset="0"/>
                        </a:rPr>
                        <a:t>java</a:t>
                      </a:r>
                    </a:p>
                  </a:txBody>
                  <a:tcPr/>
                </a:tc>
                <a:tc>
                  <a:txBody>
                    <a:bodyPr/>
                    <a:lstStyle/>
                    <a:p>
                      <a:r>
                        <a:rPr lang="fr-FR" sz="2800" dirty="0">
                          <a:latin typeface="Roboto" panose="02000000000000000000" pitchFamily="2" charset="0"/>
                          <a:ea typeface="Roboto" panose="02000000000000000000" pitchFamily="2" charset="0"/>
                        </a:rPr>
                        <a:t>python</a:t>
                      </a:r>
                    </a:p>
                  </a:txBody>
                  <a:tcPr/>
                </a:tc>
                <a:tc>
                  <a:txBody>
                    <a:bodyPr/>
                    <a:lstStyle/>
                    <a:p>
                      <a:r>
                        <a:rPr lang="fr-FR" sz="2800" dirty="0" err="1">
                          <a:latin typeface="Roboto" panose="02000000000000000000" pitchFamily="2" charset="0"/>
                          <a:ea typeface="Roboto" panose="02000000000000000000" pitchFamily="2" charset="0"/>
                        </a:rPr>
                        <a:t>angular</a:t>
                      </a:r>
                      <a:endParaRPr lang="fr-FR" sz="28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51840325"/>
                  </a:ext>
                </a:extLst>
              </a:tr>
            </a:tbl>
          </a:graphicData>
        </a:graphic>
      </p:graphicFrame>
      <p:sp>
        <p:nvSpPr>
          <p:cNvPr id="14" name="ZoneTexte 13">
            <a:extLst>
              <a:ext uri="{FF2B5EF4-FFF2-40B4-BE49-F238E27FC236}">
                <a16:creationId xmlns:a16="http://schemas.microsoft.com/office/drawing/2014/main" id="{9FD9BBA1-0086-3C40-B8D8-AA292E5A12E5}"/>
              </a:ext>
            </a:extLst>
          </p:cNvPr>
          <p:cNvSpPr txBox="1"/>
          <p:nvPr/>
        </p:nvSpPr>
        <p:spPr>
          <a:xfrm>
            <a:off x="360576" y="9928678"/>
            <a:ext cx="4507645"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sz="2800" dirty="0"/>
              <a:t>&lt;java&gt;&lt;python&gt;&lt;</a:t>
            </a:r>
            <a:r>
              <a:rPr lang="fr-FR" sz="2800" dirty="0" err="1"/>
              <a:t>angular</a:t>
            </a:r>
            <a:r>
              <a:rPr lang="fr-FR" sz="2800" dirty="0"/>
              <a:t>&gt;</a:t>
            </a:r>
            <a:endParaRPr kumimoji="0" lang="fr-FR" sz="2800" b="0" i="0" u="none" strike="noStrike" cap="none" spc="0" normalizeH="0" baseline="0" dirty="0">
              <a:ln>
                <a:noFill/>
              </a:ln>
              <a:solidFill>
                <a:srgbClr val="000000"/>
              </a:solidFill>
              <a:effectLst/>
              <a:uFillTx/>
              <a:ea typeface="+mn-ea"/>
              <a:cs typeface="+mn-cs"/>
              <a:sym typeface="Helvetica Light"/>
            </a:endParaRPr>
          </a:p>
        </p:txBody>
      </p:sp>
      <p:cxnSp>
        <p:nvCxnSpPr>
          <p:cNvPr id="15" name="Connecteur droit avec flèche 14">
            <a:extLst>
              <a:ext uri="{FF2B5EF4-FFF2-40B4-BE49-F238E27FC236}">
                <a16:creationId xmlns:a16="http://schemas.microsoft.com/office/drawing/2014/main" id="{7557F470-729B-CC4F-B580-B8B5B7765DF5}"/>
              </a:ext>
            </a:extLst>
          </p:cNvPr>
          <p:cNvCxnSpPr>
            <a:cxnSpLocks/>
          </p:cNvCxnSpPr>
          <p:nvPr/>
        </p:nvCxnSpPr>
        <p:spPr>
          <a:xfrm>
            <a:off x="5250173" y="10195417"/>
            <a:ext cx="1210341"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455891A9-F588-9C4B-B71F-12AA07794829}"/>
              </a:ext>
            </a:extLst>
          </p:cNvPr>
          <p:cNvSpPr/>
          <p:nvPr/>
        </p:nvSpPr>
        <p:spPr>
          <a:xfrm>
            <a:off x="13114818" y="9813909"/>
            <a:ext cx="11173500" cy="3139321"/>
          </a:xfrm>
          <a:prstGeom prst="rect">
            <a:avLst/>
          </a:prstGeom>
        </p:spPr>
        <p:txBody>
          <a:bodyPr wrap="square">
            <a:spAutoFit/>
          </a:bodyPr>
          <a:lstStyle/>
          <a:p>
            <a:pPr hangingPunct="1"/>
            <a:endParaRPr lang="fr-FR" sz="5400" dirty="0"/>
          </a:p>
          <a:p>
            <a:pPr hangingPunct="1"/>
            <a:endParaRPr lang="fr-FR" sz="5400" dirty="0"/>
          </a:p>
          <a:p>
            <a:pPr hangingPunct="1"/>
            <a:endParaRPr lang="fr-FR" sz="5400" dirty="0"/>
          </a:p>
          <a:p>
            <a:pPr hangingPunct="1"/>
            <a:r>
              <a:rPr lang="fr-FR" sz="3200" dirty="0" err="1">
                <a:latin typeface="Helvetica" pitchFamily="2" charset="0"/>
              </a:rPr>
              <a:t>javascript</a:t>
            </a:r>
            <a:r>
              <a:rPr lang="fr-FR" sz="3200" dirty="0">
                <a:latin typeface="Helvetica" pitchFamily="2" charset="0"/>
              </a:rPr>
              <a:t>, </a:t>
            </a:r>
            <a:r>
              <a:rPr lang="fr-FR" sz="3200" dirty="0" err="1">
                <a:latin typeface="Helvetica" pitchFamily="2" charset="0"/>
              </a:rPr>
              <a:t>android</a:t>
            </a:r>
            <a:r>
              <a:rPr lang="fr-FR" sz="3200" dirty="0">
                <a:latin typeface="Helvetica" pitchFamily="2" charset="0"/>
              </a:rPr>
              <a:t>, python mots clés les plus courants </a:t>
            </a:r>
          </a:p>
        </p:txBody>
      </p:sp>
    </p:spTree>
    <p:extLst>
      <p:ext uri="{BB962C8B-B14F-4D97-AF65-F5344CB8AC3E}">
        <p14:creationId xmlns:p14="http://schemas.microsoft.com/office/powerpoint/2010/main" val="93061950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7852</TotalTime>
  <Words>3736</Words>
  <Application>Microsoft Macintosh PowerPoint</Application>
  <PresentationFormat>Personnalisé</PresentationFormat>
  <Paragraphs>519</Paragraphs>
  <Slides>30</Slides>
  <Notes>27</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30</vt:i4>
      </vt:variant>
    </vt:vector>
  </HeadingPairs>
  <TitlesOfParts>
    <vt:vector size="43" baseType="lpstr">
      <vt:lpstr>Arial</vt:lpstr>
      <vt:lpstr>Calibri</vt:lpstr>
      <vt:lpstr>Cambria Math</vt:lpstr>
      <vt:lpstr>Century Schoolbook</vt:lpstr>
      <vt:lpstr>Courier New</vt:lpstr>
      <vt:lpstr>Helvetica</vt:lpstr>
      <vt:lpstr>Helvetica Light</vt:lpstr>
      <vt:lpstr>Helvetica Neue</vt:lpstr>
      <vt:lpstr>Roboto</vt:lpstr>
      <vt:lpstr>Roboto Black</vt:lpstr>
      <vt:lpstr>Symbol</vt:lpstr>
      <vt:lpstr>Wingdings</vt:lpstr>
      <vt:lpstr>White</vt:lpstr>
      <vt:lpstr>Présentation PowerPoint</vt:lpstr>
      <vt:lpstr>Sommaire</vt:lpstr>
      <vt:lpstr>Introduction</vt:lpstr>
      <vt:lpstr>Objectif du projet</vt:lpstr>
      <vt:lpstr>Les données</vt:lpstr>
      <vt:lpstr>Collecter les données</vt:lpstr>
      <vt:lpstr>Les données</vt:lpstr>
      <vt:lpstr>Traitement des données</vt:lpstr>
      <vt:lpstr>Body et Tags</vt:lpstr>
      <vt:lpstr>Préparation pour modélisation</vt:lpstr>
      <vt:lpstr>Transformation des données</vt:lpstr>
      <vt:lpstr>Matrices de représentation du texte</vt:lpstr>
      <vt:lpstr>Notre démarche</vt:lpstr>
      <vt:lpstr>Apprentissage non supervisé</vt:lpstr>
      <vt:lpstr>Topic Modeling</vt:lpstr>
      <vt:lpstr>Apprentissage</vt:lpstr>
      <vt:lpstr>Prédiction des tags</vt:lpstr>
      <vt:lpstr>Les algorithmes</vt:lpstr>
      <vt:lpstr>Exemple sortie LDA</vt:lpstr>
      <vt:lpstr>Apprentissage supervisé</vt:lpstr>
      <vt:lpstr>Variable cible</vt:lpstr>
      <vt:lpstr>Les algorithmes testés</vt:lpstr>
      <vt:lpstr>Notre démarche d’évaluation de modèle</vt:lpstr>
      <vt:lpstr>Prédiction et évaluation des algorithmes</vt:lpstr>
      <vt:lpstr>Résultats et implémentation</vt:lpstr>
      <vt:lpstr>Résultats –Score prédiction jeu de test</vt:lpstr>
      <vt:lpstr>Implémentation interface WEB</vt:lpstr>
      <vt:lpstr>Conclusion</vt:lpstr>
      <vt:lpstr>Présentation PowerPoint</vt:lpstr>
      <vt:lpstr>Merci à mon mentor Amine Abdaoui pour sa disponibilité, ses explications et ses précieux conseils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dc:title>
  <cp:lastModifiedBy>Utilisateur de Microsoft Office</cp:lastModifiedBy>
  <cp:revision>867</cp:revision>
  <cp:lastPrinted>2018-04-15T11:35:23Z</cp:lastPrinted>
  <dcterms:modified xsi:type="dcterms:W3CDTF">2018-05-25T18:02:33Z</dcterms:modified>
</cp:coreProperties>
</file>