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01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9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60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59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00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00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42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09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78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32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14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10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C:\Users\DreamLair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6004"/>
            <a:ext cx="124277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372778" y="44624"/>
            <a:ext cx="7663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Национальный</a:t>
            </a:r>
            <a:r>
              <a:rPr lang="en-US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аэрокосмический</a:t>
            </a:r>
            <a:r>
              <a:rPr lang="en-US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университет</a:t>
            </a:r>
            <a:r>
              <a:rPr lang="en-US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ru-RU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ru-RU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им. Н. Е. Жуковского </a:t>
            </a:r>
            <a:r>
              <a:rPr lang="en-US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“</a:t>
            </a:r>
            <a:r>
              <a:rPr lang="ru-RU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ХАИ</a:t>
            </a:r>
            <a:r>
              <a:rPr lang="en-US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”</a:t>
            </a:r>
            <a:endParaRPr lang="ru-RU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6552728"/>
            <a:ext cx="9144000" cy="33265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323528" y="1916832"/>
            <a:ext cx="85689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Cambria" panose="02040503050406030204" pitchFamily="18" charset="0"/>
              </a:rPr>
              <a:t>Инструментальные средства для разработки клиентской части к продуктам </a:t>
            </a:r>
            <a:r>
              <a:rPr lang="en-US" sz="2800" b="1" dirty="0">
                <a:latin typeface="Cambria" panose="02040503050406030204" pitchFamily="18" charset="0"/>
              </a:rPr>
              <a:t>Intersystems</a:t>
            </a:r>
            <a:r>
              <a:rPr lang="ru-RU" sz="2800" b="1" dirty="0">
                <a:latin typeface="Cambria" panose="02040503050406030204" pitchFamily="18" charset="0"/>
              </a:rPr>
              <a:t> с поддержкой различных фреймворков</a:t>
            </a:r>
            <a:endParaRPr lang="ru-RU" sz="2800" dirty="0">
              <a:latin typeface="Cambria" panose="02040503050406030204" pitchFamily="18" charset="0"/>
            </a:endParaRPr>
          </a:p>
          <a:p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11560" y="4581128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i="1" dirty="0">
                <a:latin typeface="Cambria" panose="02040503050406030204" pitchFamily="18" charset="0"/>
              </a:rPr>
              <a:t>Разработчики: студенты </a:t>
            </a:r>
            <a:r>
              <a:rPr lang="uk-UA" i="1" dirty="0" smtClean="0">
                <a:latin typeface="Cambria" panose="02040503050406030204" pitchFamily="18" charset="0"/>
              </a:rPr>
              <a:t>М.Ю</a:t>
            </a:r>
            <a:r>
              <a:rPr lang="uk-UA" i="1" dirty="0">
                <a:latin typeface="Cambria" panose="02040503050406030204" pitchFamily="18" charset="0"/>
              </a:rPr>
              <a:t>. Бабич,</a:t>
            </a:r>
            <a:r>
              <a:rPr lang="en-US" i="1" dirty="0">
                <a:latin typeface="Cambria" panose="02040503050406030204" pitchFamily="18" charset="0"/>
              </a:rPr>
              <a:t> </a:t>
            </a:r>
            <a:r>
              <a:rPr lang="ru-RU" i="1" dirty="0">
                <a:latin typeface="Cambria" panose="02040503050406030204" pitchFamily="18" charset="0"/>
              </a:rPr>
              <a:t>П.Н. Швед,</a:t>
            </a:r>
            <a:r>
              <a:rPr lang="uk-UA" i="1" dirty="0">
                <a:latin typeface="Cambria" panose="02040503050406030204" pitchFamily="18" charset="0"/>
              </a:rPr>
              <a:t> А.Ю. </a:t>
            </a:r>
            <a:r>
              <a:rPr lang="uk-UA" i="1" dirty="0" err="1">
                <a:latin typeface="Cambria" panose="02040503050406030204" pitchFamily="18" charset="0"/>
              </a:rPr>
              <a:t>Мирошник</a:t>
            </a:r>
            <a:endParaRPr lang="en-US" i="1" dirty="0">
              <a:latin typeface="Cambria" panose="020405030504060302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i="1" dirty="0" err="1">
                <a:latin typeface="Cambria" panose="02040503050406030204" pitchFamily="18" charset="0"/>
              </a:rPr>
              <a:t>Руководитель</a:t>
            </a:r>
            <a:r>
              <a:rPr lang="uk-UA" i="1" dirty="0">
                <a:latin typeface="Cambria" panose="02040503050406030204" pitchFamily="18" charset="0"/>
              </a:rPr>
              <a:t>: </a:t>
            </a:r>
            <a:r>
              <a:rPr lang="ru-RU" i="1" dirty="0">
                <a:latin typeface="Cambria" panose="02040503050406030204" pitchFamily="18" charset="0"/>
              </a:rPr>
              <a:t>канд. </a:t>
            </a:r>
            <a:r>
              <a:rPr lang="ru-RU" i="1" dirty="0" err="1">
                <a:latin typeface="Cambria" panose="02040503050406030204" pitchFamily="18" charset="0"/>
              </a:rPr>
              <a:t>техн</a:t>
            </a:r>
            <a:r>
              <a:rPr lang="ru-RU" i="1" dirty="0">
                <a:latin typeface="Cambria" panose="02040503050406030204" pitchFamily="18" charset="0"/>
              </a:rPr>
              <a:t>. наук, доц. А.Б. Лещенко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05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C:\Users\DreamLair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6004"/>
            <a:ext cx="124277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372778" y="44624"/>
            <a:ext cx="766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Национальный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аэрокосмический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университет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им. Н. Е. Жуковского 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“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ХАИ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”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6552728"/>
            <a:ext cx="9144000" cy="33265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899592" y="898965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mbria" panose="02040503050406030204" pitchFamily="18" charset="0"/>
              </a:rPr>
              <a:t>2. </a:t>
            </a:r>
            <a:r>
              <a:rPr lang="ru-RU" b="1" dirty="0" smtClean="0">
                <a:latin typeface="Cambria" panose="02040503050406030204" pitchFamily="18" charset="0"/>
              </a:rPr>
              <a:t>Разработка клиентской части </a:t>
            </a:r>
            <a:endParaRPr lang="ru-RU" b="1" dirty="0">
              <a:latin typeface="Cambria" panose="0204050305040603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42555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ambria" panose="02040503050406030204" pitchFamily="18" charset="0"/>
              </a:rPr>
              <a:t>Создадим файл </a:t>
            </a:r>
            <a:r>
              <a:rPr lang="en-US" dirty="0" smtClean="0">
                <a:latin typeface="Cambria" panose="02040503050406030204" pitchFamily="18" charset="0"/>
              </a:rPr>
              <a:t>style.css </a:t>
            </a:r>
            <a:r>
              <a:rPr lang="ru-RU" dirty="0" smtClean="0">
                <a:latin typeface="Cambria" panose="02040503050406030204" pitchFamily="18" charset="0"/>
              </a:rPr>
              <a:t>с необходимыми стилями.</a:t>
            </a:r>
            <a:endParaRPr lang="ru-RU" dirty="0">
              <a:latin typeface="Cambria" panose="020405030504060302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8465418" cy="34211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58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C:\Users\DreamLair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6004"/>
            <a:ext cx="124277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372778" y="44624"/>
            <a:ext cx="766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Национальный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аэрокосмический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университет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им. Н. Е. Жуковского 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“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ХАИ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”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6552728"/>
            <a:ext cx="9144000" cy="33265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899592" y="898965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mbria" panose="02040503050406030204" pitchFamily="18" charset="0"/>
              </a:rPr>
              <a:t>2. </a:t>
            </a:r>
            <a:r>
              <a:rPr lang="ru-RU" b="1" dirty="0" smtClean="0">
                <a:latin typeface="Cambria" panose="02040503050406030204" pitchFamily="18" charset="0"/>
              </a:rPr>
              <a:t>Разработка клиентской части </a:t>
            </a:r>
            <a:endParaRPr lang="ru-RU" b="1" dirty="0">
              <a:latin typeface="Cambria" panose="0204050305040603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425550"/>
            <a:ext cx="8784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Cambria" panose="02040503050406030204" pitchFamily="18" charset="0"/>
              </a:rPr>
              <a:t>Для подключения </a:t>
            </a:r>
            <a:r>
              <a:rPr lang="en-US" dirty="0" err="1" smtClean="0">
                <a:latin typeface="Cambria" panose="02040503050406030204" pitchFamily="18" charset="0"/>
              </a:rPr>
              <a:t>css</a:t>
            </a:r>
            <a:r>
              <a:rPr lang="en-US" dirty="0">
                <a:latin typeface="Cambria" panose="02040503050406030204" pitchFamily="18" charset="0"/>
              </a:rPr>
              <a:t>-</a:t>
            </a:r>
            <a:r>
              <a:rPr lang="ru-RU" dirty="0" smtClean="0">
                <a:latin typeface="Cambria" panose="02040503050406030204" pitchFamily="18" charset="0"/>
              </a:rPr>
              <a:t>фалов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ru-RU" dirty="0" smtClean="0">
                <a:latin typeface="Cambria" panose="02040503050406030204" pitchFamily="18" charset="0"/>
              </a:rPr>
              <a:t>воспользуемся  кнопкой «</a:t>
            </a:r>
            <a:r>
              <a:rPr lang="en-US" dirty="0" smtClean="0">
                <a:latin typeface="Cambria" panose="02040503050406030204" pitchFamily="18" charset="0"/>
              </a:rPr>
              <a:t>CSS</a:t>
            </a:r>
            <a:r>
              <a:rPr lang="ru-RU" dirty="0" smtClean="0">
                <a:latin typeface="Cambria" panose="02040503050406030204" pitchFamily="18" charset="0"/>
              </a:rPr>
              <a:t>» которая автоматически сгенерирует строку импорта для выбранного файла. Подключим файлы </a:t>
            </a:r>
            <a:r>
              <a:rPr lang="en-US" dirty="0" smtClean="0">
                <a:latin typeface="Cambria" panose="02040503050406030204" pitchFamily="18" charset="0"/>
              </a:rPr>
              <a:t>bootstrap.css </a:t>
            </a:r>
            <a:r>
              <a:rPr lang="ru-RU" dirty="0" smtClean="0">
                <a:latin typeface="Cambria" panose="02040503050406030204" pitchFamily="18" charset="0"/>
              </a:rPr>
              <a:t>и </a:t>
            </a:r>
            <a:r>
              <a:rPr lang="en-US" dirty="0" smtClean="0">
                <a:latin typeface="Cambria" panose="02040503050406030204" pitchFamily="18" charset="0"/>
              </a:rPr>
              <a:t>style.css</a:t>
            </a:r>
            <a:endParaRPr lang="ru-RU" dirty="0">
              <a:latin typeface="Cambria" panose="02040503050406030204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30" y="2348880"/>
            <a:ext cx="8447956" cy="342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78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C:\Users\DreamLair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6004"/>
            <a:ext cx="124277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372778" y="44624"/>
            <a:ext cx="766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Национальный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аэрокосмический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университет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им. Н. Е. Жуковского 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“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ХАИ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”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6552728"/>
            <a:ext cx="9144000" cy="33265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899592" y="898965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Cambria" panose="02040503050406030204" pitchFamily="18" charset="0"/>
              </a:rPr>
              <a:t>3. Интеграция клиентской и серверной частей</a:t>
            </a:r>
            <a:endParaRPr lang="ru-RU" b="1" dirty="0">
              <a:latin typeface="Cambria" panose="0204050305040603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425550"/>
            <a:ext cx="8784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Cambria" panose="02040503050406030204" pitchFamily="18" charset="0"/>
              </a:rPr>
              <a:t>Для подключения серверного метода на вкладке «Серверные методы» выберем необходимую область, технологию </a:t>
            </a:r>
            <a:r>
              <a:rPr lang="en-US" dirty="0" smtClean="0">
                <a:latin typeface="Cambria" panose="02040503050406030204" pitchFamily="18" charset="0"/>
              </a:rPr>
              <a:t>Rest </a:t>
            </a:r>
            <a:r>
              <a:rPr lang="ru-RU" dirty="0" smtClean="0">
                <a:latin typeface="Cambria" panose="02040503050406030204" pitchFamily="18" charset="0"/>
              </a:rPr>
              <a:t>конкретный класс. При выборе метода в код </a:t>
            </a:r>
            <a:r>
              <a:rPr lang="en-US" dirty="0" err="1" smtClean="0">
                <a:latin typeface="Cambria" panose="02040503050406030204" pitchFamily="18" charset="0"/>
              </a:rPr>
              <a:t>javascript’a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ru-RU" dirty="0" smtClean="0">
                <a:latin typeface="Cambria" panose="02040503050406030204" pitchFamily="18" charset="0"/>
              </a:rPr>
              <a:t>будет автоматически сгенерирован </a:t>
            </a:r>
            <a:r>
              <a:rPr lang="en-US" dirty="0" err="1" smtClean="0">
                <a:latin typeface="Cambria" panose="02040503050406030204" pitchFamily="18" charset="0"/>
              </a:rPr>
              <a:t>url</a:t>
            </a:r>
            <a:r>
              <a:rPr lang="en-US" dirty="0" smtClean="0">
                <a:latin typeface="Cambria" panose="02040503050406030204" pitchFamily="18" charset="0"/>
              </a:rPr>
              <a:t>-</a:t>
            </a:r>
            <a:r>
              <a:rPr lang="ru-RU" dirty="0" smtClean="0">
                <a:latin typeface="Cambria" panose="02040503050406030204" pitchFamily="18" charset="0"/>
              </a:rPr>
              <a:t>адрес для доступа к методу.</a:t>
            </a:r>
            <a:endParaRPr lang="ru-RU" dirty="0">
              <a:latin typeface="Cambria" panose="02040503050406030204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38" y="2459870"/>
            <a:ext cx="8255923" cy="37774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82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C:\Users\DreamLair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6004"/>
            <a:ext cx="124277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372778" y="44624"/>
            <a:ext cx="766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Национальный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аэрокосмический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университет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им. Н. Е. Жуковского 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“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ХАИ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”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6552728"/>
            <a:ext cx="9144000" cy="33265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899592" y="898965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Cambria" panose="02040503050406030204" pitchFamily="18" charset="0"/>
              </a:rPr>
              <a:t>3. Интеграция клиентской и серверной частей</a:t>
            </a:r>
            <a:endParaRPr lang="ru-RU" b="1" dirty="0">
              <a:latin typeface="Cambria" panose="0204050305040603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42555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Cambria" panose="02040503050406030204" pitchFamily="18" charset="0"/>
              </a:rPr>
              <a:t>Опишем </a:t>
            </a:r>
            <a:r>
              <a:rPr lang="en-US" dirty="0" smtClean="0">
                <a:latin typeface="Cambria" panose="02040503050406030204" pitchFamily="18" charset="0"/>
              </a:rPr>
              <a:t>Ajax </a:t>
            </a:r>
            <a:r>
              <a:rPr lang="ru-RU" dirty="0" smtClean="0">
                <a:latin typeface="Cambria" panose="02040503050406030204" pitchFamily="18" charset="0"/>
              </a:rPr>
              <a:t>к полученному </a:t>
            </a:r>
            <a:r>
              <a:rPr lang="ru-RU" dirty="0" smtClean="0">
                <a:latin typeface="Cambria" panose="02040503050406030204" pitchFamily="18" charset="0"/>
              </a:rPr>
              <a:t>ранее </a:t>
            </a:r>
            <a:r>
              <a:rPr lang="en-US" dirty="0" err="1" smtClean="0">
                <a:latin typeface="Cambria" panose="02040503050406030204" pitchFamily="18" charset="0"/>
              </a:rPr>
              <a:t>url</a:t>
            </a:r>
            <a:r>
              <a:rPr lang="en-US" dirty="0" smtClean="0">
                <a:latin typeface="Cambria" panose="02040503050406030204" pitchFamily="18" charset="0"/>
              </a:rPr>
              <a:t>. </a:t>
            </a:r>
            <a:r>
              <a:rPr lang="ru-RU" dirty="0" smtClean="0">
                <a:latin typeface="Cambria" panose="02040503050406030204" pitchFamily="18" charset="0"/>
              </a:rPr>
              <a:t>Подключим разработанный скриптовый файл аналогичным образом — нажав кнопку «</a:t>
            </a:r>
            <a:r>
              <a:rPr lang="en-US" dirty="0" smtClean="0">
                <a:latin typeface="Cambria" panose="02040503050406030204" pitchFamily="18" charset="0"/>
              </a:rPr>
              <a:t>JS</a:t>
            </a:r>
            <a:r>
              <a:rPr lang="ru-RU" dirty="0" smtClean="0">
                <a:latin typeface="Cambria" panose="02040503050406030204" pitchFamily="18" charset="0"/>
              </a:rPr>
              <a:t>»</a:t>
            </a:r>
            <a:r>
              <a:rPr lang="en-US" dirty="0">
                <a:latin typeface="Cambria" panose="02040503050406030204" pitchFamily="18" charset="0"/>
              </a:rPr>
              <a:t>.</a:t>
            </a:r>
            <a:endParaRPr lang="ru-RU" dirty="0">
              <a:latin typeface="Cambria" panose="02040503050406030204" pitchFamily="18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39389"/>
            <a:ext cx="6480720" cy="44701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70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C:\Users\DreamLair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6004"/>
            <a:ext cx="124277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372778" y="44624"/>
            <a:ext cx="766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Национальный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аэрокосмический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университет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им. Н. Е. Жуковского 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“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ХАИ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”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6552728"/>
            <a:ext cx="9144000" cy="33265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899592" y="898965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Cambria" panose="02040503050406030204" pitchFamily="18" charset="0"/>
              </a:rPr>
              <a:t>3. Интеграция клиентской и серверной частей</a:t>
            </a:r>
            <a:endParaRPr lang="ru-RU" b="1" dirty="0">
              <a:latin typeface="Cambria" panose="0204050305040603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42555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Cambria" panose="02040503050406030204" pitchFamily="18" charset="0"/>
              </a:rPr>
              <a:t>В инструментальном средстве реализована функция быстрого </a:t>
            </a:r>
            <a:r>
              <a:rPr lang="ru-RU" dirty="0" err="1" smtClean="0">
                <a:latin typeface="Cambria" panose="02040503050406030204" pitchFamily="18" charset="0"/>
              </a:rPr>
              <a:t>предпросмотра</a:t>
            </a:r>
            <a:r>
              <a:rPr lang="ru-RU" dirty="0" smtClean="0">
                <a:latin typeface="Cambria" panose="02040503050406030204" pitchFamily="18" charset="0"/>
              </a:rPr>
              <a:t>. Для активации данной функции необходимо нажать кнопку </a:t>
            </a:r>
            <a:endParaRPr lang="ru-RU" dirty="0">
              <a:latin typeface="Cambria" panose="020405030504060302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514" y="1748715"/>
            <a:ext cx="2857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4" y="2071881"/>
            <a:ext cx="7515514" cy="43422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9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C:\Users\DreamLair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6004"/>
            <a:ext cx="124277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372778" y="44624"/>
            <a:ext cx="766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Национальный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аэрокосмический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университет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им. Н. Е. Жуковского 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“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ХАИ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”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6552728"/>
            <a:ext cx="9144000" cy="33265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95536" y="2712695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i="1" dirty="0" smtClean="0">
                <a:latin typeface="Cambria" panose="02040503050406030204" pitchFamily="18" charset="0"/>
              </a:rPr>
              <a:t>Спасибо за внимание!</a:t>
            </a:r>
            <a:endParaRPr lang="ru-RU" sz="6000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32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C:\Users\DreamLair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6004"/>
            <a:ext cx="124277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372778" y="44624"/>
            <a:ext cx="766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Национальный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аэрокосмический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университет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им. Н. Е. Жуковского 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“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ХАИ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”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6552728"/>
            <a:ext cx="9144000" cy="33265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323528" y="1988840"/>
            <a:ext cx="85689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Cambria" panose="02040503050406030204" pitchFamily="18" charset="0"/>
              </a:rPr>
              <a:t>        Для демонстрации проекта разработаем </a:t>
            </a:r>
            <a:r>
              <a:rPr lang="ru-RU" sz="2000" dirty="0" smtClean="0">
                <a:latin typeface="Cambria" panose="02040503050406030204" pitchFamily="18" charset="0"/>
              </a:rPr>
              <a:t>с помощью </a:t>
            </a:r>
            <a:r>
              <a:rPr lang="ru-RU" sz="2000" dirty="0" smtClean="0">
                <a:latin typeface="Cambria" panose="02040503050406030204" pitchFamily="18" charset="0"/>
              </a:rPr>
              <a:t>инструментальных средств </a:t>
            </a:r>
            <a:r>
              <a:rPr lang="ru-RU" sz="2000" dirty="0" smtClean="0">
                <a:latin typeface="Cambria" panose="02040503050406030204" pitchFamily="18" charset="0"/>
              </a:rPr>
              <a:t>простое </a:t>
            </a:r>
            <a:r>
              <a:rPr lang="en-US" sz="2000" dirty="0" smtClean="0">
                <a:latin typeface="Cambria" panose="02040503050406030204" pitchFamily="18" charset="0"/>
              </a:rPr>
              <a:t>web-</a:t>
            </a:r>
            <a:r>
              <a:rPr lang="ru-RU" sz="2000" dirty="0" smtClean="0">
                <a:latin typeface="Cambria" panose="02040503050406030204" pitchFamily="18" charset="0"/>
              </a:rPr>
              <a:t>приложение, которое </a:t>
            </a:r>
            <a:r>
              <a:rPr lang="ru-RU" sz="2000" dirty="0" smtClean="0">
                <a:latin typeface="Cambria" panose="02040503050406030204" pitchFamily="18" charset="0"/>
              </a:rPr>
              <a:t>будет </a:t>
            </a:r>
            <a:r>
              <a:rPr lang="ru-RU" sz="2000" dirty="0" smtClean="0">
                <a:latin typeface="Cambria" panose="02040503050406030204" pitchFamily="18" charset="0"/>
              </a:rPr>
              <a:t>отображать список  пациентов  </a:t>
            </a:r>
            <a:r>
              <a:rPr lang="ru-RU" sz="2000" dirty="0" smtClean="0">
                <a:latin typeface="Cambria" panose="02040503050406030204" pitchFamily="18" charset="0"/>
              </a:rPr>
              <a:t>семейного врача.  Для </a:t>
            </a:r>
            <a:r>
              <a:rPr lang="ru-RU" sz="2000" dirty="0" smtClean="0">
                <a:latin typeface="Cambria" panose="02040503050406030204" pitchFamily="18" charset="0"/>
              </a:rPr>
              <a:t>разработки будем использовать </a:t>
            </a:r>
            <a:r>
              <a:rPr lang="ru-RU" sz="2000" dirty="0" err="1" smtClean="0">
                <a:latin typeface="Cambria" panose="02040503050406030204" pitchFamily="18" charset="0"/>
              </a:rPr>
              <a:t>фреймворки</a:t>
            </a:r>
            <a:r>
              <a:rPr lang="ru-RU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smtClean="0">
                <a:latin typeface="Cambria" panose="02040503050406030204" pitchFamily="18" charset="0"/>
              </a:rPr>
              <a:t>Twitter Bootstrap </a:t>
            </a:r>
            <a:r>
              <a:rPr lang="ru-RU" sz="2000" dirty="0" smtClean="0">
                <a:latin typeface="Cambria" panose="02040503050406030204" pitchFamily="18" charset="0"/>
              </a:rPr>
              <a:t>и </a:t>
            </a:r>
            <a:r>
              <a:rPr lang="en-US" sz="2000" dirty="0" smtClean="0">
                <a:latin typeface="Cambria" panose="02040503050406030204" pitchFamily="18" charset="0"/>
              </a:rPr>
              <a:t>JQuery. </a:t>
            </a:r>
            <a:endParaRPr lang="ru-RU" sz="2000" dirty="0" smtClean="0">
              <a:latin typeface="Cambria" panose="02040503050406030204" pitchFamily="18" charset="0"/>
            </a:endParaRPr>
          </a:p>
          <a:p>
            <a:r>
              <a:rPr lang="ru-RU" sz="2000" dirty="0">
                <a:latin typeface="Cambria" panose="02040503050406030204" pitchFamily="18" charset="0"/>
              </a:rPr>
              <a:t> </a:t>
            </a:r>
            <a:r>
              <a:rPr lang="ru-RU" sz="2000" dirty="0" smtClean="0">
                <a:latin typeface="Cambria" panose="02040503050406030204" pitchFamily="18" charset="0"/>
              </a:rPr>
              <a:t>     </a:t>
            </a:r>
          </a:p>
          <a:p>
            <a:r>
              <a:rPr lang="ru-RU" sz="2000" dirty="0">
                <a:latin typeface="Cambria" panose="02040503050406030204" pitchFamily="18" charset="0"/>
              </a:rPr>
              <a:t> </a:t>
            </a:r>
            <a:r>
              <a:rPr lang="ru-RU" sz="2000" dirty="0" smtClean="0">
                <a:latin typeface="Cambria" panose="02040503050406030204" pitchFamily="18" charset="0"/>
              </a:rPr>
              <a:t>     Алгоритм </a:t>
            </a:r>
            <a:r>
              <a:rPr lang="ru-RU" sz="2000" dirty="0" smtClean="0">
                <a:latin typeface="Cambria" panose="02040503050406030204" pitchFamily="18" charset="0"/>
              </a:rPr>
              <a:t>работы следующий:</a:t>
            </a:r>
          </a:p>
          <a:p>
            <a:pPr marL="342900" indent="-342900">
              <a:buAutoNum type="arabicPeriod"/>
            </a:pPr>
            <a:r>
              <a:rPr lang="ru-RU" sz="2000" dirty="0" smtClean="0">
                <a:latin typeface="Cambria" panose="02040503050406030204" pitchFamily="18" charset="0"/>
              </a:rPr>
              <a:t>Разработать </a:t>
            </a:r>
            <a:r>
              <a:rPr lang="ru-RU" sz="2000" dirty="0" smtClean="0">
                <a:latin typeface="Cambria" panose="02040503050406030204" pitchFamily="18" charset="0"/>
              </a:rPr>
              <a:t>серверную </a:t>
            </a:r>
            <a:r>
              <a:rPr lang="ru-RU" sz="2000" dirty="0" smtClean="0">
                <a:latin typeface="Cambria" panose="02040503050406030204" pitchFamily="18" charset="0"/>
              </a:rPr>
              <a:t>часть проекта (хранимые </a:t>
            </a:r>
            <a:r>
              <a:rPr lang="ru-RU" sz="2000" dirty="0" smtClean="0">
                <a:latin typeface="Cambria" panose="02040503050406030204" pitchFamily="18" charset="0"/>
              </a:rPr>
              <a:t>классы и </a:t>
            </a:r>
            <a:r>
              <a:rPr lang="ru-RU" sz="2000" dirty="0" smtClean="0">
                <a:latin typeface="Cambria" panose="02040503050406030204" pitchFamily="18" charset="0"/>
              </a:rPr>
              <a:t>бизнес-логику).</a:t>
            </a:r>
            <a:endParaRPr lang="ru-RU" sz="2000" dirty="0" smtClean="0">
              <a:latin typeface="Cambria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ru-RU" sz="2000" dirty="0" smtClean="0">
                <a:latin typeface="Cambria" panose="02040503050406030204" pitchFamily="18" charset="0"/>
              </a:rPr>
              <a:t>Разработать клиентскую </a:t>
            </a:r>
            <a:r>
              <a:rPr lang="ru-RU" sz="2000" dirty="0" smtClean="0">
                <a:latin typeface="Cambria" panose="02040503050406030204" pitchFamily="18" charset="0"/>
              </a:rPr>
              <a:t>часть.</a:t>
            </a:r>
            <a:endParaRPr lang="ru-RU" sz="2000" dirty="0" smtClean="0">
              <a:latin typeface="Cambria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ru-RU" sz="2000" dirty="0" smtClean="0">
                <a:latin typeface="Cambria" panose="02040503050406030204" pitchFamily="18" charset="0"/>
              </a:rPr>
              <a:t>Интегрировать клиентскую и серверную части.</a:t>
            </a:r>
            <a:endParaRPr lang="ru-RU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30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C:\Users\DreamLair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6004"/>
            <a:ext cx="124277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372778" y="44624"/>
            <a:ext cx="766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Национальный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аэрокосмический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университет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им. Н. Е. Жуковского 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“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ХАИ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”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6552728"/>
            <a:ext cx="9144000" cy="33265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899592" y="898965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Cambria" panose="02040503050406030204" pitchFamily="18" charset="0"/>
              </a:rPr>
              <a:t>1. Разработка серверной части </a:t>
            </a:r>
            <a:endParaRPr lang="ru-RU" b="1" dirty="0">
              <a:latin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5" y="1340768"/>
            <a:ext cx="8928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mbria" panose="02040503050406030204" pitchFamily="18" charset="0"/>
              </a:rPr>
              <a:t>В </a:t>
            </a:r>
            <a:r>
              <a:rPr lang="ru-RU" dirty="0" smtClean="0">
                <a:latin typeface="Cambria" panose="02040503050406030204" pitchFamily="18" charset="0"/>
              </a:rPr>
              <a:t>инструментальных средствах </a:t>
            </a:r>
            <a:r>
              <a:rPr lang="ru-RU" dirty="0" smtClean="0">
                <a:latin typeface="Cambria" panose="02040503050406030204" pitchFamily="18" charset="0"/>
              </a:rPr>
              <a:t>выберем меню «Файл» - «Добавить проект». Назовем проект «</a:t>
            </a:r>
            <a:r>
              <a:rPr lang="en-US" dirty="0" err="1" smtClean="0">
                <a:latin typeface="Cambria" panose="02040503050406030204" pitchFamily="18" charset="0"/>
              </a:rPr>
              <a:t>familydoctor</a:t>
            </a:r>
            <a:r>
              <a:rPr lang="ru-RU" dirty="0" smtClean="0">
                <a:latin typeface="Cambria" panose="02040503050406030204" pitchFamily="18" charset="0"/>
              </a:rPr>
              <a:t>»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  <a:endParaRPr lang="ru-RU" dirty="0">
              <a:latin typeface="Cambria" panose="02040503050406030204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654922"/>
            <a:ext cx="54292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49411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" panose="02040503050406030204" pitchFamily="18" charset="0"/>
              </a:rPr>
              <a:t>Е</a:t>
            </a:r>
            <a:r>
              <a:rPr lang="ru-RU" dirty="0" smtClean="0">
                <a:latin typeface="Cambria" panose="02040503050406030204" pitchFamily="18" charset="0"/>
              </a:rPr>
              <a:t>сли опция «Сгенерировать серверный проект» - активная, в </a:t>
            </a:r>
            <a:r>
              <a:rPr lang="en-US" dirty="0" smtClean="0">
                <a:latin typeface="Cambria" panose="02040503050406030204" pitchFamily="18" charset="0"/>
              </a:rPr>
              <a:t>Ensemble </a:t>
            </a:r>
            <a:r>
              <a:rPr lang="ru-RU" dirty="0" smtClean="0">
                <a:latin typeface="Cambria" panose="02040503050406030204" pitchFamily="18" charset="0"/>
              </a:rPr>
              <a:t>будет создана новая область и локальная БД для проекта. </a:t>
            </a:r>
            <a:endParaRPr lang="ru-RU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65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C:\Users\DreamLair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6004"/>
            <a:ext cx="124277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372778" y="44624"/>
            <a:ext cx="766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Национальный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аэрокосмический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университет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им. Н. Е. Жуковского 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“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ХАИ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”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6552728"/>
            <a:ext cx="9144000" cy="33265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899592" y="898965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Cambria" panose="02040503050406030204" pitchFamily="18" charset="0"/>
              </a:rPr>
              <a:t>1. Разработка серверной части </a:t>
            </a:r>
            <a:endParaRPr lang="ru-RU" b="1" dirty="0">
              <a:latin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5" y="1340768"/>
            <a:ext cx="853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mbria" panose="02040503050406030204" pitchFamily="18" charset="0"/>
              </a:rPr>
              <a:t>Создадим хранимый класс </a:t>
            </a:r>
            <a:r>
              <a:rPr lang="en-US" dirty="0" smtClean="0">
                <a:latin typeface="Cambria" panose="02040503050406030204" pitchFamily="18" charset="0"/>
              </a:rPr>
              <a:t>People.</a:t>
            </a:r>
            <a:endParaRPr lang="ru-RU" dirty="0">
              <a:latin typeface="Cambria" panose="02040503050406030204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654922"/>
            <a:ext cx="54292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900238"/>
            <a:ext cx="6591300" cy="305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03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C:\Users\DreamLair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6004"/>
            <a:ext cx="124277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372778" y="44624"/>
            <a:ext cx="766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Национальный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аэрокосмический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университет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им. Н. Е. Жуковского 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“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ХАИ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”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6552728"/>
            <a:ext cx="9144000" cy="33265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827584" y="899428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Cambria" panose="02040503050406030204" pitchFamily="18" charset="0"/>
              </a:rPr>
              <a:t>1. Разработка серверной части </a:t>
            </a:r>
            <a:endParaRPr lang="ru-RU" b="1" dirty="0">
              <a:latin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254549"/>
            <a:ext cx="864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mbria" panose="02040503050406030204" pitchFamily="18" charset="0"/>
              </a:rPr>
              <a:t>Опишем логику в классе </a:t>
            </a:r>
            <a:r>
              <a:rPr lang="en-US" dirty="0" err="1" smtClean="0">
                <a:latin typeface="Cambria" panose="02040503050406030204" pitchFamily="18" charset="0"/>
              </a:rPr>
              <a:t>Controller.People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  <a:endParaRPr lang="ru-RU" dirty="0">
              <a:latin typeface="Cambria" panose="02040503050406030204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654922"/>
            <a:ext cx="54292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304208" cy="48008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32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C:\Users\DreamLair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6004"/>
            <a:ext cx="124277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372778" y="44624"/>
            <a:ext cx="766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Национальный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аэрокосмический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университет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им. Н. Е. Жуковского 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“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ХАИ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”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6552728"/>
            <a:ext cx="9144000" cy="33265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827584" y="899428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Cambria" panose="02040503050406030204" pitchFamily="18" charset="0"/>
              </a:rPr>
              <a:t>1. Разработка серверной части </a:t>
            </a:r>
            <a:endParaRPr lang="ru-RU" b="1" dirty="0">
              <a:latin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813" y="1254549"/>
            <a:ext cx="8719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mbria" panose="02040503050406030204" pitchFamily="18" charset="0"/>
              </a:rPr>
              <a:t>Создадим класс расширяющий %</a:t>
            </a:r>
            <a:r>
              <a:rPr lang="en-US" dirty="0" smtClean="0">
                <a:latin typeface="Cambria" panose="02040503050406030204" pitchFamily="18" charset="0"/>
              </a:rPr>
              <a:t>CSP</a:t>
            </a:r>
            <a:r>
              <a:rPr lang="ru-RU" dirty="0" smtClean="0">
                <a:latin typeface="Cambria" panose="02040503050406030204" pitchFamily="18" charset="0"/>
              </a:rPr>
              <a:t>.</a:t>
            </a:r>
            <a:r>
              <a:rPr lang="en-US" dirty="0" smtClean="0">
                <a:latin typeface="Cambria" panose="02040503050406030204" pitchFamily="18" charset="0"/>
              </a:rPr>
              <a:t>Rest </a:t>
            </a:r>
            <a:r>
              <a:rPr lang="ru-RU" dirty="0" smtClean="0">
                <a:latin typeface="Cambria" panose="02040503050406030204" pitchFamily="18" charset="0"/>
              </a:rPr>
              <a:t>и опишем в нем методы доступа к логике и </a:t>
            </a:r>
            <a:r>
              <a:rPr lang="ru-RU" dirty="0" err="1" smtClean="0">
                <a:latin typeface="Cambria" panose="02040503050406030204" pitchFamily="18" charset="0"/>
              </a:rPr>
              <a:t>маппинг</a:t>
            </a:r>
            <a:r>
              <a:rPr lang="ru-RU" dirty="0" smtClean="0">
                <a:latin typeface="Cambria" panose="02040503050406030204" pitchFamily="18" charset="0"/>
              </a:rPr>
              <a:t> запросов.</a:t>
            </a:r>
            <a:endParaRPr lang="ru-RU" dirty="0">
              <a:latin typeface="Cambria" panose="02040503050406030204" pitchFamily="18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13" y="1892266"/>
            <a:ext cx="8510356" cy="46199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53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C:\Users\DreamLair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6004"/>
            <a:ext cx="124277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372778" y="44624"/>
            <a:ext cx="766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Национальный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аэрокосмический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университет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им. Н. Е. Жуковского 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“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ХАИ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”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6552728"/>
            <a:ext cx="9144000" cy="33265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899592" y="898965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Cambria" panose="02040503050406030204" pitchFamily="18" charset="0"/>
              </a:rPr>
              <a:t>2. Разработка клиентской части </a:t>
            </a:r>
            <a:endParaRPr lang="ru-RU" b="1" dirty="0">
              <a:latin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mbria" panose="02040503050406030204" pitchFamily="18" charset="0"/>
              </a:rPr>
              <a:t>Создадим шаблон </a:t>
            </a:r>
            <a:r>
              <a:rPr lang="en-US" dirty="0" smtClean="0">
                <a:latin typeface="Cambria" panose="02040503050406030204" pitchFamily="18" charset="0"/>
              </a:rPr>
              <a:t>html</a:t>
            </a:r>
            <a:r>
              <a:rPr lang="ru-RU" dirty="0" smtClean="0">
                <a:latin typeface="Cambria" panose="02040503050406030204" pitchFamily="18" charset="0"/>
              </a:rPr>
              <a:t>-файла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  <a:r>
              <a:rPr lang="ru-RU" dirty="0" smtClean="0">
                <a:latin typeface="Cambria" panose="02040503050406030204" pitchFamily="18" charset="0"/>
              </a:rPr>
              <a:t> Для этого выберем пункт меню «Инструменты» - «Шаблоны» - «Файл»</a:t>
            </a:r>
            <a:endParaRPr lang="ru-RU" dirty="0">
              <a:latin typeface="Cambria" panose="020405030504060302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499" y="1987099"/>
            <a:ext cx="6257528" cy="4101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02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C:\Users\DreamLair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6004"/>
            <a:ext cx="124277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372778" y="44624"/>
            <a:ext cx="766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Национальный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аэрокосмический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университет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им. Н. Е. Жуковского 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“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ХАИ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”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6552728"/>
            <a:ext cx="9144000" cy="33265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899592" y="898965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Cambria" panose="02040503050406030204" pitchFamily="18" charset="0"/>
              </a:rPr>
              <a:t>2. Разработка клиентской части </a:t>
            </a:r>
            <a:endParaRPr lang="ru-RU" b="1" dirty="0">
              <a:latin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340768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mbria" panose="02040503050406030204" pitchFamily="18" charset="0"/>
              </a:rPr>
              <a:t>Создадим </a:t>
            </a:r>
            <a:r>
              <a:rPr lang="en-US" dirty="0" smtClean="0">
                <a:latin typeface="Cambria" panose="02040503050406030204" pitchFamily="18" charset="0"/>
              </a:rPr>
              <a:t>html-</a:t>
            </a:r>
            <a:r>
              <a:rPr lang="ru-RU" dirty="0" smtClean="0">
                <a:latin typeface="Cambria" panose="02040503050406030204" pitchFamily="18" charset="0"/>
              </a:rPr>
              <a:t>страницу </a:t>
            </a:r>
            <a:r>
              <a:rPr lang="en-US" dirty="0" smtClean="0">
                <a:latin typeface="Cambria" panose="02040503050406030204" pitchFamily="18" charset="0"/>
              </a:rPr>
              <a:t>table.html</a:t>
            </a:r>
            <a:r>
              <a:rPr lang="ru-RU" dirty="0" smtClean="0">
                <a:latin typeface="Cambria" panose="02040503050406030204" pitchFamily="18" charset="0"/>
              </a:rPr>
              <a:t> используя шаблон </a:t>
            </a:r>
            <a:r>
              <a:rPr lang="en-US" dirty="0" err="1" smtClean="0">
                <a:latin typeface="Cambria" panose="02040503050406030204" pitchFamily="18" charset="0"/>
              </a:rPr>
              <a:t>html_tmp</a:t>
            </a:r>
            <a:r>
              <a:rPr lang="en-US" dirty="0" smtClean="0">
                <a:latin typeface="Cambria" panose="02040503050406030204" pitchFamily="18" charset="0"/>
              </a:rPr>
              <a:t>. </a:t>
            </a:r>
            <a:r>
              <a:rPr lang="ru-RU" dirty="0" smtClean="0">
                <a:latin typeface="Cambria" panose="02040503050406030204" pitchFamily="18" charset="0"/>
              </a:rPr>
              <a:t> </a:t>
            </a:r>
            <a:endParaRPr lang="ru-RU" dirty="0">
              <a:latin typeface="Cambria" panose="020405030504060302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76" y="2492896"/>
            <a:ext cx="5410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66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C:\Users\DreamLair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6004"/>
            <a:ext cx="124277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372778" y="44624"/>
            <a:ext cx="766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Национальный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аэрокосмический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университет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им. Н. Е. Жуковского 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“</a:t>
            </a:r>
            <a:r>
              <a:rPr 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ХАИ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”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6552728"/>
            <a:ext cx="9144000" cy="33265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899592" y="898965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mbria" panose="02040503050406030204" pitchFamily="18" charset="0"/>
              </a:rPr>
              <a:t>2. </a:t>
            </a:r>
            <a:r>
              <a:rPr lang="ru-RU" b="1" dirty="0" smtClean="0">
                <a:latin typeface="Cambria" panose="02040503050406030204" pitchFamily="18" charset="0"/>
              </a:rPr>
              <a:t>Разработка клиентской части </a:t>
            </a:r>
            <a:endParaRPr lang="ru-RU" b="1" dirty="0">
              <a:latin typeface="Cambria" panose="02040503050406030204" pitchFamily="18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8274238" cy="334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51520" y="142555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mbria" panose="02040503050406030204" pitchFamily="18" charset="0"/>
              </a:rPr>
              <a:t>Импортируем библиотеку </a:t>
            </a:r>
            <a:r>
              <a:rPr lang="en-US" dirty="0">
                <a:latin typeface="Cambria" panose="02040503050406030204" pitchFamily="18" charset="0"/>
              </a:rPr>
              <a:t>Twitter Bootstrap</a:t>
            </a:r>
            <a:r>
              <a:rPr lang="ru-RU" dirty="0">
                <a:latin typeface="Cambria" panose="02040503050406030204" pitchFamily="18" charset="0"/>
              </a:rPr>
              <a:t> и </a:t>
            </a:r>
            <a:r>
              <a:rPr lang="ru-RU" dirty="0" smtClean="0">
                <a:latin typeface="Cambria" panose="02040503050406030204" pitchFamily="18" charset="0"/>
              </a:rPr>
              <a:t>расширим код </a:t>
            </a:r>
            <a:r>
              <a:rPr lang="en-US" dirty="0">
                <a:latin typeface="Cambria" panose="02040503050406030204" pitchFamily="18" charset="0"/>
              </a:rPr>
              <a:t>html-</a:t>
            </a:r>
            <a:r>
              <a:rPr lang="ru-RU" dirty="0" smtClean="0">
                <a:latin typeface="Cambria" panose="02040503050406030204" pitchFamily="18" charset="0"/>
              </a:rPr>
              <a:t>страницы </a:t>
            </a:r>
            <a:r>
              <a:rPr lang="ru-RU" dirty="0">
                <a:latin typeface="Cambria" panose="02040503050406030204" pitchFamily="18" charset="0"/>
              </a:rPr>
              <a:t>для отображения данных о пациентах.</a:t>
            </a:r>
          </a:p>
        </p:txBody>
      </p:sp>
    </p:spTree>
    <p:extLst>
      <p:ext uri="{BB962C8B-B14F-4D97-AF65-F5344CB8AC3E}">
        <p14:creationId xmlns:p14="http://schemas.microsoft.com/office/powerpoint/2010/main" val="297706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</TotalTime>
  <Words>577</Words>
  <Application>Microsoft Office PowerPoint</Application>
  <PresentationFormat>Экран (4:3)</PresentationFormat>
  <Paragraphs>65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Alex</cp:lastModifiedBy>
  <cp:revision>16</cp:revision>
  <dcterms:modified xsi:type="dcterms:W3CDTF">2013-12-13T20:06:24Z</dcterms:modified>
</cp:coreProperties>
</file>