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5" r:id="rId4"/>
    <p:sldId id="266" r:id="rId5"/>
    <p:sldId id="267" r:id="rId6"/>
    <p:sldId id="263" r:id="rId7"/>
  </p:sldIdLst>
  <p:sldSz cx="9144000" cy="6858000" type="screen4x3"/>
  <p:notesSz cx="6858000" cy="9144000"/>
  <p:custDataLst>
    <p:tags r:id="rId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39"/>
    <a:srgbClr val="E94E24"/>
    <a:srgbClr val="E94E80"/>
    <a:srgbClr val="AF1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9058" autoAdjust="0"/>
  </p:normalViewPr>
  <p:slideViewPr>
    <p:cSldViewPr snapToGrid="0" showGuides="1">
      <p:cViewPr varScale="1">
        <p:scale>
          <a:sx n="70" d="100"/>
          <a:sy n="70" d="100"/>
        </p:scale>
        <p:origin x="1704" y="77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tags" Target="tags/tag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93CC3-BC96-488F-883D-C986767A62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53B0F55-D652-489C-B213-09B85C529ACE}">
      <dgm:prSet phldrT="[Texte]"/>
      <dgm:spPr/>
      <dgm:t>
        <a:bodyPr/>
        <a:lstStyle/>
        <a:p>
          <a:r>
            <a:rPr lang="fr-FR" dirty="0"/>
            <a:t>Où et Quand vous voulez</a:t>
          </a:r>
        </a:p>
      </dgm:t>
    </dgm:pt>
    <dgm:pt modelId="{447CF5B6-5872-49D6-BF6D-38C1D2F19E1D}" type="parTrans" cxnId="{3232DFE7-7DA9-478A-92D8-59A26314BCCD}">
      <dgm:prSet/>
      <dgm:spPr/>
      <dgm:t>
        <a:bodyPr/>
        <a:lstStyle/>
        <a:p>
          <a:endParaRPr lang="fr-FR"/>
        </a:p>
      </dgm:t>
    </dgm:pt>
    <dgm:pt modelId="{16953607-8D5C-416E-81AE-588BF9992C66}" type="sibTrans" cxnId="{3232DFE7-7DA9-478A-92D8-59A26314BCCD}">
      <dgm:prSet/>
      <dgm:spPr/>
      <dgm:t>
        <a:bodyPr/>
        <a:lstStyle/>
        <a:p>
          <a:endParaRPr lang="fr-FR"/>
        </a:p>
      </dgm:t>
    </dgm:pt>
    <dgm:pt modelId="{8D3FB32A-AE7E-4C35-B1E4-A4B5BD469B77}">
      <dgm:prSet phldrT="[Texte]"/>
      <dgm:spPr/>
      <dgm:t>
        <a:bodyPr/>
        <a:lstStyle/>
        <a:p>
          <a:r>
            <a:rPr lang="fr-FR" dirty="0"/>
            <a:t>Choix des boutiques en ligne</a:t>
          </a:r>
        </a:p>
      </dgm:t>
    </dgm:pt>
    <dgm:pt modelId="{4D0BD4C8-9C64-4A98-B12C-7076786A000D}" type="parTrans" cxnId="{3B65EDE2-E1DD-4D6A-B0D7-8E2DA6557467}">
      <dgm:prSet/>
      <dgm:spPr/>
      <dgm:t>
        <a:bodyPr/>
        <a:lstStyle/>
        <a:p>
          <a:endParaRPr lang="fr-FR"/>
        </a:p>
      </dgm:t>
    </dgm:pt>
    <dgm:pt modelId="{CB801024-1C8E-4B25-ABFB-6CB81CB972B1}" type="sibTrans" cxnId="{3B65EDE2-E1DD-4D6A-B0D7-8E2DA6557467}">
      <dgm:prSet/>
      <dgm:spPr/>
      <dgm:t>
        <a:bodyPr/>
        <a:lstStyle/>
        <a:p>
          <a:endParaRPr lang="fr-FR"/>
        </a:p>
      </dgm:t>
    </dgm:pt>
    <dgm:pt modelId="{202DC8F4-3E00-4F74-ADB1-C6EB37FDD0F5}">
      <dgm:prSet phldrT="[Texte]"/>
      <dgm:spPr/>
      <dgm:t>
        <a:bodyPr/>
        <a:lstStyle/>
        <a:p>
          <a:r>
            <a:rPr lang="fr-FR" dirty="0"/>
            <a:t>Livraison</a:t>
          </a:r>
        </a:p>
      </dgm:t>
    </dgm:pt>
    <dgm:pt modelId="{2AB0A710-9937-47C5-9FAD-04C34A2579F4}" type="parTrans" cxnId="{DDB3B432-49DA-472A-BE3C-D6B6BD693A77}">
      <dgm:prSet/>
      <dgm:spPr/>
      <dgm:t>
        <a:bodyPr/>
        <a:lstStyle/>
        <a:p>
          <a:endParaRPr lang="fr-FR"/>
        </a:p>
      </dgm:t>
    </dgm:pt>
    <dgm:pt modelId="{CA8FC72F-048A-42A5-8595-096198B6ED0C}" type="sibTrans" cxnId="{DDB3B432-49DA-472A-BE3C-D6B6BD693A77}">
      <dgm:prSet/>
      <dgm:spPr/>
      <dgm:t>
        <a:bodyPr/>
        <a:lstStyle/>
        <a:p>
          <a:endParaRPr lang="fr-FR"/>
        </a:p>
      </dgm:t>
    </dgm:pt>
    <dgm:pt modelId="{6851C113-7B14-4688-B120-197F40EDC416}" type="pres">
      <dgm:prSet presAssocID="{1F893CC3-BC96-488F-883D-C986767A62E8}" presName="linear" presStyleCnt="0">
        <dgm:presLayoutVars>
          <dgm:dir/>
          <dgm:animLvl val="lvl"/>
          <dgm:resizeHandles val="exact"/>
        </dgm:presLayoutVars>
      </dgm:prSet>
      <dgm:spPr/>
    </dgm:pt>
    <dgm:pt modelId="{38A5B303-0002-474A-8A37-DB5B9BFC7D69}" type="pres">
      <dgm:prSet presAssocID="{B53B0F55-D652-489C-B213-09B85C529ACE}" presName="parentLin" presStyleCnt="0"/>
      <dgm:spPr/>
    </dgm:pt>
    <dgm:pt modelId="{5FB513C3-B0D4-4A26-A6C5-2D530D7D0241}" type="pres">
      <dgm:prSet presAssocID="{B53B0F55-D652-489C-B213-09B85C529ACE}" presName="parentLeftMargin" presStyleLbl="node1" presStyleIdx="0" presStyleCnt="3"/>
      <dgm:spPr/>
    </dgm:pt>
    <dgm:pt modelId="{18C72D97-A950-47F9-B08A-7D5B54B01900}" type="pres">
      <dgm:prSet presAssocID="{B53B0F55-D652-489C-B213-09B85C529A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DBA2AA-10CD-4FF4-9EF2-28FCD82D733B}" type="pres">
      <dgm:prSet presAssocID="{B53B0F55-D652-489C-B213-09B85C529ACE}" presName="negativeSpace" presStyleCnt="0"/>
      <dgm:spPr/>
    </dgm:pt>
    <dgm:pt modelId="{DE17C3BD-FD45-4894-BD17-9BFD6F0738ED}" type="pres">
      <dgm:prSet presAssocID="{B53B0F55-D652-489C-B213-09B85C529ACE}" presName="childText" presStyleLbl="conFgAcc1" presStyleIdx="0" presStyleCnt="3">
        <dgm:presLayoutVars>
          <dgm:bulletEnabled val="1"/>
        </dgm:presLayoutVars>
      </dgm:prSet>
      <dgm:spPr/>
    </dgm:pt>
    <dgm:pt modelId="{5EC5BDF3-B905-4E3F-AFE7-E89140D26F51}" type="pres">
      <dgm:prSet presAssocID="{16953607-8D5C-416E-81AE-588BF9992C66}" presName="spaceBetweenRectangles" presStyleCnt="0"/>
      <dgm:spPr/>
    </dgm:pt>
    <dgm:pt modelId="{36290BA3-0CD4-46C5-B066-F19A00822D01}" type="pres">
      <dgm:prSet presAssocID="{8D3FB32A-AE7E-4C35-B1E4-A4B5BD469B77}" presName="parentLin" presStyleCnt="0"/>
      <dgm:spPr/>
    </dgm:pt>
    <dgm:pt modelId="{7AFF8DBA-F01E-4093-9738-72A8FAB4F462}" type="pres">
      <dgm:prSet presAssocID="{8D3FB32A-AE7E-4C35-B1E4-A4B5BD469B77}" presName="parentLeftMargin" presStyleLbl="node1" presStyleIdx="0" presStyleCnt="3"/>
      <dgm:spPr/>
    </dgm:pt>
    <dgm:pt modelId="{88CD599C-8825-4829-A184-E39A6F989993}" type="pres">
      <dgm:prSet presAssocID="{8D3FB32A-AE7E-4C35-B1E4-A4B5BD469B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E73458-3BAB-4569-A2F8-AF7FE533A0D3}" type="pres">
      <dgm:prSet presAssocID="{8D3FB32A-AE7E-4C35-B1E4-A4B5BD469B77}" presName="negativeSpace" presStyleCnt="0"/>
      <dgm:spPr/>
    </dgm:pt>
    <dgm:pt modelId="{FD8F82C8-993C-4FBD-AC94-C4F3C5B89E15}" type="pres">
      <dgm:prSet presAssocID="{8D3FB32A-AE7E-4C35-B1E4-A4B5BD469B77}" presName="childText" presStyleLbl="conFgAcc1" presStyleIdx="1" presStyleCnt="3">
        <dgm:presLayoutVars>
          <dgm:bulletEnabled val="1"/>
        </dgm:presLayoutVars>
      </dgm:prSet>
      <dgm:spPr/>
    </dgm:pt>
    <dgm:pt modelId="{B853AFD0-DADC-4DE5-ADFE-49B4FABDEDEF}" type="pres">
      <dgm:prSet presAssocID="{CB801024-1C8E-4B25-ABFB-6CB81CB972B1}" presName="spaceBetweenRectangles" presStyleCnt="0"/>
      <dgm:spPr/>
    </dgm:pt>
    <dgm:pt modelId="{1F2E63F3-4E17-4189-8C2A-047C38CEC658}" type="pres">
      <dgm:prSet presAssocID="{202DC8F4-3E00-4F74-ADB1-C6EB37FDD0F5}" presName="parentLin" presStyleCnt="0"/>
      <dgm:spPr/>
    </dgm:pt>
    <dgm:pt modelId="{30663440-E59F-4B74-AD35-CD53746B1513}" type="pres">
      <dgm:prSet presAssocID="{202DC8F4-3E00-4F74-ADB1-C6EB37FDD0F5}" presName="parentLeftMargin" presStyleLbl="node1" presStyleIdx="1" presStyleCnt="3"/>
      <dgm:spPr/>
    </dgm:pt>
    <dgm:pt modelId="{A7B73F6F-9FDD-417F-8E4B-8864EC45794C}" type="pres">
      <dgm:prSet presAssocID="{202DC8F4-3E00-4F74-ADB1-C6EB37FDD0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843639-15BE-4258-8E4D-800D9CDF6487}" type="pres">
      <dgm:prSet presAssocID="{202DC8F4-3E00-4F74-ADB1-C6EB37FDD0F5}" presName="negativeSpace" presStyleCnt="0"/>
      <dgm:spPr/>
    </dgm:pt>
    <dgm:pt modelId="{3A8DC1AC-1B54-4FD3-A0BD-6CCA1472EB7E}" type="pres">
      <dgm:prSet presAssocID="{202DC8F4-3E00-4F74-ADB1-C6EB37FDD0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7E1652E-BCFE-48A0-8489-8BDA15154F00}" type="presOf" srcId="{202DC8F4-3E00-4F74-ADB1-C6EB37FDD0F5}" destId="{30663440-E59F-4B74-AD35-CD53746B1513}" srcOrd="0" destOrd="0" presId="urn:microsoft.com/office/officeart/2005/8/layout/list1"/>
    <dgm:cxn modelId="{DDB3B432-49DA-472A-BE3C-D6B6BD693A77}" srcId="{1F893CC3-BC96-488F-883D-C986767A62E8}" destId="{202DC8F4-3E00-4F74-ADB1-C6EB37FDD0F5}" srcOrd="2" destOrd="0" parTransId="{2AB0A710-9937-47C5-9FAD-04C34A2579F4}" sibTransId="{CA8FC72F-048A-42A5-8595-096198B6ED0C}"/>
    <dgm:cxn modelId="{7EF8EF3F-0E43-4105-9C0C-6CC64FBA1FFD}" type="presOf" srcId="{B53B0F55-D652-489C-B213-09B85C529ACE}" destId="{5FB513C3-B0D4-4A26-A6C5-2D530D7D0241}" srcOrd="0" destOrd="0" presId="urn:microsoft.com/office/officeart/2005/8/layout/list1"/>
    <dgm:cxn modelId="{CDDF7F6A-4525-48C4-9931-63E3E7B2B17F}" type="presOf" srcId="{8D3FB32A-AE7E-4C35-B1E4-A4B5BD469B77}" destId="{7AFF8DBA-F01E-4093-9738-72A8FAB4F462}" srcOrd="0" destOrd="0" presId="urn:microsoft.com/office/officeart/2005/8/layout/list1"/>
    <dgm:cxn modelId="{9CE17882-123F-4175-B481-AFB8735225CE}" type="presOf" srcId="{202DC8F4-3E00-4F74-ADB1-C6EB37FDD0F5}" destId="{A7B73F6F-9FDD-417F-8E4B-8864EC45794C}" srcOrd="1" destOrd="0" presId="urn:microsoft.com/office/officeart/2005/8/layout/list1"/>
    <dgm:cxn modelId="{F5CF8AD9-26AA-4E18-B4D1-3C20DBE5D90C}" type="presOf" srcId="{1F893CC3-BC96-488F-883D-C986767A62E8}" destId="{6851C113-7B14-4688-B120-197F40EDC416}" srcOrd="0" destOrd="0" presId="urn:microsoft.com/office/officeart/2005/8/layout/list1"/>
    <dgm:cxn modelId="{3B65EDE2-E1DD-4D6A-B0D7-8E2DA6557467}" srcId="{1F893CC3-BC96-488F-883D-C986767A62E8}" destId="{8D3FB32A-AE7E-4C35-B1E4-A4B5BD469B77}" srcOrd="1" destOrd="0" parTransId="{4D0BD4C8-9C64-4A98-B12C-7076786A000D}" sibTransId="{CB801024-1C8E-4B25-ABFB-6CB81CB972B1}"/>
    <dgm:cxn modelId="{3232DFE7-7DA9-478A-92D8-59A26314BCCD}" srcId="{1F893CC3-BC96-488F-883D-C986767A62E8}" destId="{B53B0F55-D652-489C-B213-09B85C529ACE}" srcOrd="0" destOrd="0" parTransId="{447CF5B6-5872-49D6-BF6D-38C1D2F19E1D}" sibTransId="{16953607-8D5C-416E-81AE-588BF9992C66}"/>
    <dgm:cxn modelId="{F4266FED-0B10-46E7-9AD4-8C4F550F157A}" type="presOf" srcId="{8D3FB32A-AE7E-4C35-B1E4-A4B5BD469B77}" destId="{88CD599C-8825-4829-A184-E39A6F989993}" srcOrd="1" destOrd="0" presId="urn:microsoft.com/office/officeart/2005/8/layout/list1"/>
    <dgm:cxn modelId="{F230B8F8-B789-4E2D-AAA3-A5601B6F3769}" type="presOf" srcId="{B53B0F55-D652-489C-B213-09B85C529ACE}" destId="{18C72D97-A950-47F9-B08A-7D5B54B01900}" srcOrd="1" destOrd="0" presId="urn:microsoft.com/office/officeart/2005/8/layout/list1"/>
    <dgm:cxn modelId="{A2D6BAB8-0BE0-4896-B846-881E3CD9AF42}" type="presParOf" srcId="{6851C113-7B14-4688-B120-197F40EDC416}" destId="{38A5B303-0002-474A-8A37-DB5B9BFC7D69}" srcOrd="0" destOrd="0" presId="urn:microsoft.com/office/officeart/2005/8/layout/list1"/>
    <dgm:cxn modelId="{8407259D-96A9-4C8F-B79A-E50AAB964D0A}" type="presParOf" srcId="{38A5B303-0002-474A-8A37-DB5B9BFC7D69}" destId="{5FB513C3-B0D4-4A26-A6C5-2D530D7D0241}" srcOrd="0" destOrd="0" presId="urn:microsoft.com/office/officeart/2005/8/layout/list1"/>
    <dgm:cxn modelId="{CB99AE0C-92C3-400C-81AE-20874330FF92}" type="presParOf" srcId="{38A5B303-0002-474A-8A37-DB5B9BFC7D69}" destId="{18C72D97-A950-47F9-B08A-7D5B54B01900}" srcOrd="1" destOrd="0" presId="urn:microsoft.com/office/officeart/2005/8/layout/list1"/>
    <dgm:cxn modelId="{9949C1CA-0853-467D-9AA1-0816CBED4A57}" type="presParOf" srcId="{6851C113-7B14-4688-B120-197F40EDC416}" destId="{BEDBA2AA-10CD-4FF4-9EF2-28FCD82D733B}" srcOrd="1" destOrd="0" presId="urn:microsoft.com/office/officeart/2005/8/layout/list1"/>
    <dgm:cxn modelId="{B2422B08-D4A7-482F-A722-9E735268EF62}" type="presParOf" srcId="{6851C113-7B14-4688-B120-197F40EDC416}" destId="{DE17C3BD-FD45-4894-BD17-9BFD6F0738ED}" srcOrd="2" destOrd="0" presId="urn:microsoft.com/office/officeart/2005/8/layout/list1"/>
    <dgm:cxn modelId="{CE4A13C3-C83D-49A6-9BE0-64FFDD477062}" type="presParOf" srcId="{6851C113-7B14-4688-B120-197F40EDC416}" destId="{5EC5BDF3-B905-4E3F-AFE7-E89140D26F51}" srcOrd="3" destOrd="0" presId="urn:microsoft.com/office/officeart/2005/8/layout/list1"/>
    <dgm:cxn modelId="{529F9030-E14F-450D-8039-B43D325AB81D}" type="presParOf" srcId="{6851C113-7B14-4688-B120-197F40EDC416}" destId="{36290BA3-0CD4-46C5-B066-F19A00822D01}" srcOrd="4" destOrd="0" presId="urn:microsoft.com/office/officeart/2005/8/layout/list1"/>
    <dgm:cxn modelId="{6DD8981B-9A32-487C-B764-0CA1A31CB749}" type="presParOf" srcId="{36290BA3-0CD4-46C5-B066-F19A00822D01}" destId="{7AFF8DBA-F01E-4093-9738-72A8FAB4F462}" srcOrd="0" destOrd="0" presId="urn:microsoft.com/office/officeart/2005/8/layout/list1"/>
    <dgm:cxn modelId="{657A3B93-D4F2-44B5-B85A-76943E4E2A66}" type="presParOf" srcId="{36290BA3-0CD4-46C5-B066-F19A00822D01}" destId="{88CD599C-8825-4829-A184-E39A6F989993}" srcOrd="1" destOrd="0" presId="urn:microsoft.com/office/officeart/2005/8/layout/list1"/>
    <dgm:cxn modelId="{E4290969-9EE4-4369-A4D9-0C71979C1DE6}" type="presParOf" srcId="{6851C113-7B14-4688-B120-197F40EDC416}" destId="{9BE73458-3BAB-4569-A2F8-AF7FE533A0D3}" srcOrd="5" destOrd="0" presId="urn:microsoft.com/office/officeart/2005/8/layout/list1"/>
    <dgm:cxn modelId="{7A4396F0-91EF-47FC-9BDD-7BDD34CD117B}" type="presParOf" srcId="{6851C113-7B14-4688-B120-197F40EDC416}" destId="{FD8F82C8-993C-4FBD-AC94-C4F3C5B89E15}" srcOrd="6" destOrd="0" presId="urn:microsoft.com/office/officeart/2005/8/layout/list1"/>
    <dgm:cxn modelId="{7B435E85-DDA4-4CB2-BB96-4855611E5903}" type="presParOf" srcId="{6851C113-7B14-4688-B120-197F40EDC416}" destId="{B853AFD0-DADC-4DE5-ADFE-49B4FABDEDEF}" srcOrd="7" destOrd="0" presId="urn:microsoft.com/office/officeart/2005/8/layout/list1"/>
    <dgm:cxn modelId="{EB5CD2F5-536A-48C7-8775-ECA826A14805}" type="presParOf" srcId="{6851C113-7B14-4688-B120-197F40EDC416}" destId="{1F2E63F3-4E17-4189-8C2A-047C38CEC658}" srcOrd="8" destOrd="0" presId="urn:microsoft.com/office/officeart/2005/8/layout/list1"/>
    <dgm:cxn modelId="{1734E594-F2E9-4A7F-AA62-1EC23AC5BA67}" type="presParOf" srcId="{1F2E63F3-4E17-4189-8C2A-047C38CEC658}" destId="{30663440-E59F-4B74-AD35-CD53746B1513}" srcOrd="0" destOrd="0" presId="urn:microsoft.com/office/officeart/2005/8/layout/list1"/>
    <dgm:cxn modelId="{7521AEF3-1EDA-48B3-BD12-4B4C0403768B}" type="presParOf" srcId="{1F2E63F3-4E17-4189-8C2A-047C38CEC658}" destId="{A7B73F6F-9FDD-417F-8E4B-8864EC45794C}" srcOrd="1" destOrd="0" presId="urn:microsoft.com/office/officeart/2005/8/layout/list1"/>
    <dgm:cxn modelId="{669489FE-4007-47D2-AB9F-0340671212ED}" type="presParOf" srcId="{6851C113-7B14-4688-B120-197F40EDC416}" destId="{F3843639-15BE-4258-8E4D-800D9CDF6487}" srcOrd="9" destOrd="0" presId="urn:microsoft.com/office/officeart/2005/8/layout/list1"/>
    <dgm:cxn modelId="{EF7F758F-02C7-419A-B453-1F12C1223785}" type="presParOf" srcId="{6851C113-7B14-4688-B120-197F40EDC416}" destId="{3A8DC1AC-1B54-4FD3-A0BD-6CCA1472EB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CC85E-7C89-4DB8-AAAA-17177B14C09A}" type="doc">
      <dgm:prSet loTypeId="urn:microsoft.com/office/officeart/2005/8/layout/arrow2" loCatId="process" qsTypeId="urn:microsoft.com/office/officeart/2005/8/quickstyle/simple4" qsCatId="simple" csTypeId="urn:microsoft.com/office/officeart/2005/8/colors/colorful3" csCatId="colorful" phldr="1"/>
      <dgm:spPr/>
    </dgm:pt>
    <dgm:pt modelId="{3AD34E9D-05D2-4B1C-8152-A864ED6B7B76}">
      <dgm:prSet phldrT="[Texte]"/>
      <dgm:spPr/>
      <dgm:t>
        <a:bodyPr/>
        <a:lstStyle/>
        <a:p>
          <a:r>
            <a:rPr lang="fr-FR" dirty="0"/>
            <a:t>Diversité de processus</a:t>
          </a:r>
        </a:p>
      </dgm:t>
    </dgm:pt>
    <dgm:pt modelId="{B8831501-8088-47B6-86AF-C4CDBCB04B50}" type="parTrans" cxnId="{F1A8BD2B-44D6-42F2-A7D2-1C40C1E5169D}">
      <dgm:prSet/>
      <dgm:spPr/>
      <dgm:t>
        <a:bodyPr/>
        <a:lstStyle/>
        <a:p>
          <a:endParaRPr lang="fr-FR"/>
        </a:p>
      </dgm:t>
    </dgm:pt>
    <dgm:pt modelId="{E5CA1570-7420-4921-85F4-FC305493419C}" type="sibTrans" cxnId="{F1A8BD2B-44D6-42F2-A7D2-1C40C1E5169D}">
      <dgm:prSet/>
      <dgm:spPr/>
      <dgm:t>
        <a:bodyPr/>
        <a:lstStyle/>
        <a:p>
          <a:endParaRPr lang="fr-FR"/>
        </a:p>
      </dgm:t>
    </dgm:pt>
    <dgm:pt modelId="{0A1225F7-0335-4F50-A172-9294E14BE54D}">
      <dgm:prSet phldrT="[Texte]"/>
      <dgm:spPr/>
      <dgm:t>
        <a:bodyPr/>
        <a:lstStyle/>
        <a:p>
          <a:r>
            <a:rPr lang="fr-FR" dirty="0"/>
            <a:t>Premiers sur ce marché</a:t>
          </a:r>
        </a:p>
      </dgm:t>
    </dgm:pt>
    <dgm:pt modelId="{80948C2A-202E-4D60-B953-4AD4460E4668}" type="parTrans" cxnId="{77C05AC6-6B6F-4390-BF1F-2690B51BE975}">
      <dgm:prSet/>
      <dgm:spPr/>
      <dgm:t>
        <a:bodyPr/>
        <a:lstStyle/>
        <a:p>
          <a:endParaRPr lang="fr-FR"/>
        </a:p>
      </dgm:t>
    </dgm:pt>
    <dgm:pt modelId="{52BDD33B-4C10-4CCC-BDA2-F4FC64272CF3}" type="sibTrans" cxnId="{77C05AC6-6B6F-4390-BF1F-2690B51BE975}">
      <dgm:prSet/>
      <dgm:spPr/>
      <dgm:t>
        <a:bodyPr/>
        <a:lstStyle/>
        <a:p>
          <a:endParaRPr lang="fr-FR"/>
        </a:p>
      </dgm:t>
    </dgm:pt>
    <dgm:pt modelId="{00801F4C-3E2F-4A0D-A03B-596A8FEACF70}">
      <dgm:prSet phldrT="[Texte]"/>
      <dgm:spPr/>
      <dgm:t>
        <a:bodyPr/>
        <a:lstStyle/>
        <a:p>
          <a:r>
            <a:rPr lang="fr-FR" dirty="0"/>
            <a:t>Innovation </a:t>
          </a:r>
        </a:p>
      </dgm:t>
    </dgm:pt>
    <dgm:pt modelId="{288735B1-6401-4593-9592-C0B0972575AE}" type="parTrans" cxnId="{EB977D34-6012-4921-871A-CD67196D194A}">
      <dgm:prSet/>
      <dgm:spPr/>
      <dgm:t>
        <a:bodyPr/>
        <a:lstStyle/>
        <a:p>
          <a:endParaRPr lang="fr-FR"/>
        </a:p>
      </dgm:t>
    </dgm:pt>
    <dgm:pt modelId="{C8CC42ED-4C29-4E25-9E89-6A1B55731BFF}" type="sibTrans" cxnId="{EB977D34-6012-4921-871A-CD67196D194A}">
      <dgm:prSet/>
      <dgm:spPr/>
      <dgm:t>
        <a:bodyPr/>
        <a:lstStyle/>
        <a:p>
          <a:endParaRPr lang="fr-FR"/>
        </a:p>
      </dgm:t>
    </dgm:pt>
    <dgm:pt modelId="{17EE105A-393D-48CB-BEBE-834C985107B6}" type="pres">
      <dgm:prSet presAssocID="{FAACC85E-7C89-4DB8-AAAA-17177B14C09A}" presName="arrowDiagram" presStyleCnt="0">
        <dgm:presLayoutVars>
          <dgm:chMax val="5"/>
          <dgm:dir/>
          <dgm:resizeHandles val="exact"/>
        </dgm:presLayoutVars>
      </dgm:prSet>
      <dgm:spPr/>
    </dgm:pt>
    <dgm:pt modelId="{48B9B514-1BEA-4E05-80E3-A47C368605D7}" type="pres">
      <dgm:prSet presAssocID="{FAACC85E-7C89-4DB8-AAAA-17177B14C09A}" presName="arrow" presStyleLbl="bgShp" presStyleIdx="0" presStyleCnt="1"/>
      <dgm:spPr/>
    </dgm:pt>
    <dgm:pt modelId="{16AA61F2-FAF6-4B66-A584-597A3FC4E5C0}" type="pres">
      <dgm:prSet presAssocID="{FAACC85E-7C89-4DB8-AAAA-17177B14C09A}" presName="arrowDiagram3" presStyleCnt="0"/>
      <dgm:spPr/>
    </dgm:pt>
    <dgm:pt modelId="{27074E22-A007-4E3E-8F17-E24D83217300}" type="pres">
      <dgm:prSet presAssocID="{3AD34E9D-05D2-4B1C-8152-A864ED6B7B76}" presName="bullet3a" presStyleLbl="node1" presStyleIdx="0" presStyleCnt="3"/>
      <dgm:spPr/>
    </dgm:pt>
    <dgm:pt modelId="{113848CC-DF6F-422B-BA55-A56787430C8C}" type="pres">
      <dgm:prSet presAssocID="{3AD34E9D-05D2-4B1C-8152-A864ED6B7B76}" presName="textBox3a" presStyleLbl="revTx" presStyleIdx="0" presStyleCnt="3">
        <dgm:presLayoutVars>
          <dgm:bulletEnabled val="1"/>
        </dgm:presLayoutVars>
      </dgm:prSet>
      <dgm:spPr/>
    </dgm:pt>
    <dgm:pt modelId="{6B1144DC-0CB5-4478-BAD9-F5B53957CDBE}" type="pres">
      <dgm:prSet presAssocID="{0A1225F7-0335-4F50-A172-9294E14BE54D}" presName="bullet3b" presStyleLbl="node1" presStyleIdx="1" presStyleCnt="3"/>
      <dgm:spPr/>
    </dgm:pt>
    <dgm:pt modelId="{4FFD994F-CB68-4D0D-B373-A30E5CB01DF8}" type="pres">
      <dgm:prSet presAssocID="{0A1225F7-0335-4F50-A172-9294E14BE54D}" presName="textBox3b" presStyleLbl="revTx" presStyleIdx="1" presStyleCnt="3">
        <dgm:presLayoutVars>
          <dgm:bulletEnabled val="1"/>
        </dgm:presLayoutVars>
      </dgm:prSet>
      <dgm:spPr/>
    </dgm:pt>
    <dgm:pt modelId="{B800FF53-1832-4CB0-AE28-65C2D90A6468}" type="pres">
      <dgm:prSet presAssocID="{00801F4C-3E2F-4A0D-A03B-596A8FEACF70}" presName="bullet3c" presStyleLbl="node1" presStyleIdx="2" presStyleCnt="3"/>
      <dgm:spPr/>
    </dgm:pt>
    <dgm:pt modelId="{755A28B0-E3EB-4592-B11A-7202BB3C2BC6}" type="pres">
      <dgm:prSet presAssocID="{00801F4C-3E2F-4A0D-A03B-596A8FEACF70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A5A96900-5219-4D7C-88C3-42B80610DA6C}" type="presOf" srcId="{FAACC85E-7C89-4DB8-AAAA-17177B14C09A}" destId="{17EE105A-393D-48CB-BEBE-834C985107B6}" srcOrd="0" destOrd="0" presId="urn:microsoft.com/office/officeart/2005/8/layout/arrow2"/>
    <dgm:cxn modelId="{532BE419-8D38-4B1A-9A32-F6C6F16D7987}" type="presOf" srcId="{3AD34E9D-05D2-4B1C-8152-A864ED6B7B76}" destId="{113848CC-DF6F-422B-BA55-A56787430C8C}" srcOrd="0" destOrd="0" presId="urn:microsoft.com/office/officeart/2005/8/layout/arrow2"/>
    <dgm:cxn modelId="{F1A8BD2B-44D6-42F2-A7D2-1C40C1E5169D}" srcId="{FAACC85E-7C89-4DB8-AAAA-17177B14C09A}" destId="{3AD34E9D-05D2-4B1C-8152-A864ED6B7B76}" srcOrd="0" destOrd="0" parTransId="{B8831501-8088-47B6-86AF-C4CDBCB04B50}" sibTransId="{E5CA1570-7420-4921-85F4-FC305493419C}"/>
    <dgm:cxn modelId="{EB977D34-6012-4921-871A-CD67196D194A}" srcId="{FAACC85E-7C89-4DB8-AAAA-17177B14C09A}" destId="{00801F4C-3E2F-4A0D-A03B-596A8FEACF70}" srcOrd="2" destOrd="0" parTransId="{288735B1-6401-4593-9592-C0B0972575AE}" sibTransId="{C8CC42ED-4C29-4E25-9E89-6A1B55731BFF}"/>
    <dgm:cxn modelId="{9503DF9A-A2F8-458A-8987-50EF0C6229C1}" type="presOf" srcId="{0A1225F7-0335-4F50-A172-9294E14BE54D}" destId="{4FFD994F-CB68-4D0D-B373-A30E5CB01DF8}" srcOrd="0" destOrd="0" presId="urn:microsoft.com/office/officeart/2005/8/layout/arrow2"/>
    <dgm:cxn modelId="{77C05AC6-6B6F-4390-BF1F-2690B51BE975}" srcId="{FAACC85E-7C89-4DB8-AAAA-17177B14C09A}" destId="{0A1225F7-0335-4F50-A172-9294E14BE54D}" srcOrd="1" destOrd="0" parTransId="{80948C2A-202E-4D60-B953-4AD4460E4668}" sibTransId="{52BDD33B-4C10-4CCC-BDA2-F4FC64272CF3}"/>
    <dgm:cxn modelId="{684A81E4-73E5-4FEC-81C9-233A5BE5A555}" type="presOf" srcId="{00801F4C-3E2F-4A0D-A03B-596A8FEACF70}" destId="{755A28B0-E3EB-4592-B11A-7202BB3C2BC6}" srcOrd="0" destOrd="0" presId="urn:microsoft.com/office/officeart/2005/8/layout/arrow2"/>
    <dgm:cxn modelId="{5C875861-8E49-481F-95D3-AAAEFF4C81AB}" type="presParOf" srcId="{17EE105A-393D-48CB-BEBE-834C985107B6}" destId="{48B9B514-1BEA-4E05-80E3-A47C368605D7}" srcOrd="0" destOrd="0" presId="urn:microsoft.com/office/officeart/2005/8/layout/arrow2"/>
    <dgm:cxn modelId="{1EB8B0AB-EA4A-4F70-A0E4-4AE1EC9498B1}" type="presParOf" srcId="{17EE105A-393D-48CB-BEBE-834C985107B6}" destId="{16AA61F2-FAF6-4B66-A584-597A3FC4E5C0}" srcOrd="1" destOrd="0" presId="urn:microsoft.com/office/officeart/2005/8/layout/arrow2"/>
    <dgm:cxn modelId="{66130CE1-7B7D-4225-B35A-56251D4F29CE}" type="presParOf" srcId="{16AA61F2-FAF6-4B66-A584-597A3FC4E5C0}" destId="{27074E22-A007-4E3E-8F17-E24D83217300}" srcOrd="0" destOrd="0" presId="urn:microsoft.com/office/officeart/2005/8/layout/arrow2"/>
    <dgm:cxn modelId="{3C2898EE-97C8-4649-9D52-1AB89C9CFBFE}" type="presParOf" srcId="{16AA61F2-FAF6-4B66-A584-597A3FC4E5C0}" destId="{113848CC-DF6F-422B-BA55-A56787430C8C}" srcOrd="1" destOrd="0" presId="urn:microsoft.com/office/officeart/2005/8/layout/arrow2"/>
    <dgm:cxn modelId="{208CABCD-D93C-4E79-89CF-6AA35D726FF6}" type="presParOf" srcId="{16AA61F2-FAF6-4B66-A584-597A3FC4E5C0}" destId="{6B1144DC-0CB5-4478-BAD9-F5B53957CDBE}" srcOrd="2" destOrd="0" presId="urn:microsoft.com/office/officeart/2005/8/layout/arrow2"/>
    <dgm:cxn modelId="{0EBE0519-CAC6-42F3-BD36-AAD60038ECF5}" type="presParOf" srcId="{16AA61F2-FAF6-4B66-A584-597A3FC4E5C0}" destId="{4FFD994F-CB68-4D0D-B373-A30E5CB01DF8}" srcOrd="3" destOrd="0" presId="urn:microsoft.com/office/officeart/2005/8/layout/arrow2"/>
    <dgm:cxn modelId="{26CE145E-ED45-4F11-B13D-EA095D2621CC}" type="presParOf" srcId="{16AA61F2-FAF6-4B66-A584-597A3FC4E5C0}" destId="{B800FF53-1832-4CB0-AE28-65C2D90A6468}" srcOrd="4" destOrd="0" presId="urn:microsoft.com/office/officeart/2005/8/layout/arrow2"/>
    <dgm:cxn modelId="{44961B5E-EF87-4ED5-A82A-A98931BF080C}" type="presParOf" srcId="{16AA61F2-FAF6-4B66-A584-597A3FC4E5C0}" destId="{755A28B0-E3EB-4592-B11A-7202BB3C2BC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7C3BD-FD45-4894-BD17-9BFD6F0738ED}">
      <dsp:nvSpPr>
        <dsp:cNvPr id="0" name=""/>
        <dsp:cNvSpPr/>
      </dsp:nvSpPr>
      <dsp:spPr>
        <a:xfrm>
          <a:off x="0" y="409425"/>
          <a:ext cx="361306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72D97-A950-47F9-B08A-7D5B54B01900}">
      <dsp:nvSpPr>
        <dsp:cNvPr id="0" name=""/>
        <dsp:cNvSpPr/>
      </dsp:nvSpPr>
      <dsp:spPr>
        <a:xfrm>
          <a:off x="180653" y="84705"/>
          <a:ext cx="252914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96" tIns="0" rIns="955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Où et Quand vous voulez</a:t>
          </a:r>
        </a:p>
      </dsp:txBody>
      <dsp:txXfrm>
        <a:off x="212356" y="116408"/>
        <a:ext cx="2465741" cy="586034"/>
      </dsp:txXfrm>
    </dsp:sp>
    <dsp:sp modelId="{FD8F82C8-993C-4FBD-AC94-C4F3C5B89E15}">
      <dsp:nvSpPr>
        <dsp:cNvPr id="0" name=""/>
        <dsp:cNvSpPr/>
      </dsp:nvSpPr>
      <dsp:spPr>
        <a:xfrm>
          <a:off x="0" y="1407345"/>
          <a:ext cx="361306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D599C-8825-4829-A184-E39A6F989993}">
      <dsp:nvSpPr>
        <dsp:cNvPr id="0" name=""/>
        <dsp:cNvSpPr/>
      </dsp:nvSpPr>
      <dsp:spPr>
        <a:xfrm>
          <a:off x="180653" y="1082625"/>
          <a:ext cx="252914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96" tIns="0" rIns="955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Choix des boutiques en ligne</a:t>
          </a:r>
        </a:p>
      </dsp:txBody>
      <dsp:txXfrm>
        <a:off x="212356" y="1114328"/>
        <a:ext cx="2465741" cy="586034"/>
      </dsp:txXfrm>
    </dsp:sp>
    <dsp:sp modelId="{3A8DC1AC-1B54-4FD3-A0BD-6CCA1472EB7E}">
      <dsp:nvSpPr>
        <dsp:cNvPr id="0" name=""/>
        <dsp:cNvSpPr/>
      </dsp:nvSpPr>
      <dsp:spPr>
        <a:xfrm>
          <a:off x="0" y="2405265"/>
          <a:ext cx="361306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73F6F-9FDD-417F-8E4B-8864EC45794C}">
      <dsp:nvSpPr>
        <dsp:cNvPr id="0" name=""/>
        <dsp:cNvSpPr/>
      </dsp:nvSpPr>
      <dsp:spPr>
        <a:xfrm>
          <a:off x="180653" y="2080545"/>
          <a:ext cx="2529147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596" tIns="0" rIns="955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Livraison</a:t>
          </a:r>
        </a:p>
      </dsp:txBody>
      <dsp:txXfrm>
        <a:off x="212356" y="2112248"/>
        <a:ext cx="2465741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9B514-1BEA-4E05-80E3-A47C368605D7}">
      <dsp:nvSpPr>
        <dsp:cNvPr id="0" name=""/>
        <dsp:cNvSpPr/>
      </dsp:nvSpPr>
      <dsp:spPr>
        <a:xfrm>
          <a:off x="0" y="528107"/>
          <a:ext cx="3950888" cy="246930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074E22-A007-4E3E-8F17-E24D83217300}">
      <dsp:nvSpPr>
        <dsp:cNvPr id="0" name=""/>
        <dsp:cNvSpPr/>
      </dsp:nvSpPr>
      <dsp:spPr>
        <a:xfrm>
          <a:off x="501762" y="2232421"/>
          <a:ext cx="102723" cy="10272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3848CC-DF6F-422B-BA55-A56787430C8C}">
      <dsp:nvSpPr>
        <dsp:cNvPr id="0" name=""/>
        <dsp:cNvSpPr/>
      </dsp:nvSpPr>
      <dsp:spPr>
        <a:xfrm>
          <a:off x="553124" y="2283783"/>
          <a:ext cx="920556" cy="713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31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Diversité de processus</a:t>
          </a:r>
        </a:p>
      </dsp:txBody>
      <dsp:txXfrm>
        <a:off x="553124" y="2283783"/>
        <a:ext cx="920556" cy="713629"/>
      </dsp:txXfrm>
    </dsp:sp>
    <dsp:sp modelId="{6B1144DC-0CB5-4478-BAD9-F5B53957CDBE}">
      <dsp:nvSpPr>
        <dsp:cNvPr id="0" name=""/>
        <dsp:cNvSpPr/>
      </dsp:nvSpPr>
      <dsp:spPr>
        <a:xfrm>
          <a:off x="1408491" y="1561264"/>
          <a:ext cx="185691" cy="185691"/>
        </a:xfrm>
        <a:prstGeom prst="ellipse">
          <a:avLst/>
        </a:prstGeom>
        <a:gradFill rotWithShape="0">
          <a:gsLst>
            <a:gs pos="0">
              <a:schemeClr val="accent3">
                <a:hueOff val="3695473"/>
                <a:satOff val="-13333"/>
                <a:lumOff val="7060"/>
                <a:alphaOff val="0"/>
                <a:shade val="51000"/>
                <a:satMod val="130000"/>
              </a:schemeClr>
            </a:gs>
            <a:gs pos="80000">
              <a:schemeClr val="accent3">
                <a:hueOff val="3695473"/>
                <a:satOff val="-13333"/>
                <a:lumOff val="7060"/>
                <a:alphaOff val="0"/>
                <a:shade val="93000"/>
                <a:satMod val="130000"/>
              </a:schemeClr>
            </a:gs>
            <a:gs pos="100000">
              <a:schemeClr val="accent3">
                <a:hueOff val="3695473"/>
                <a:satOff val="-13333"/>
                <a:lumOff val="70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D994F-CB68-4D0D-B373-A30E5CB01DF8}">
      <dsp:nvSpPr>
        <dsp:cNvPr id="0" name=""/>
        <dsp:cNvSpPr/>
      </dsp:nvSpPr>
      <dsp:spPr>
        <a:xfrm>
          <a:off x="1501337" y="1654110"/>
          <a:ext cx="948213" cy="134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94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Premiers sur ce marché</a:t>
          </a:r>
        </a:p>
      </dsp:txBody>
      <dsp:txXfrm>
        <a:off x="1501337" y="1654110"/>
        <a:ext cx="948213" cy="1343301"/>
      </dsp:txXfrm>
    </dsp:sp>
    <dsp:sp modelId="{B800FF53-1832-4CB0-AE28-65C2D90A6468}">
      <dsp:nvSpPr>
        <dsp:cNvPr id="0" name=""/>
        <dsp:cNvSpPr/>
      </dsp:nvSpPr>
      <dsp:spPr>
        <a:xfrm>
          <a:off x="2498936" y="1152841"/>
          <a:ext cx="256807" cy="256807"/>
        </a:xfrm>
        <a:prstGeom prst="ellipse">
          <a:avLst/>
        </a:prstGeom>
        <a:gradFill rotWithShape="0">
          <a:gsLst>
            <a:gs pos="0">
              <a:schemeClr val="accent3">
                <a:hueOff val="7390947"/>
                <a:satOff val="-26667"/>
                <a:lumOff val="14119"/>
                <a:alphaOff val="0"/>
                <a:shade val="51000"/>
                <a:satMod val="130000"/>
              </a:schemeClr>
            </a:gs>
            <a:gs pos="80000">
              <a:schemeClr val="accent3">
                <a:hueOff val="7390947"/>
                <a:satOff val="-26667"/>
                <a:lumOff val="14119"/>
                <a:alphaOff val="0"/>
                <a:shade val="93000"/>
                <a:satMod val="130000"/>
              </a:schemeClr>
            </a:gs>
            <a:gs pos="100000">
              <a:schemeClr val="accent3">
                <a:hueOff val="7390947"/>
                <a:satOff val="-26667"/>
                <a:lumOff val="141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5A28B0-E3EB-4592-B11A-7202BB3C2BC6}">
      <dsp:nvSpPr>
        <dsp:cNvPr id="0" name=""/>
        <dsp:cNvSpPr/>
      </dsp:nvSpPr>
      <dsp:spPr>
        <a:xfrm>
          <a:off x="2627340" y="1281245"/>
          <a:ext cx="948213" cy="1716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77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Innovation </a:t>
          </a:r>
        </a:p>
      </dsp:txBody>
      <dsp:txXfrm>
        <a:off x="2627340" y="1281245"/>
        <a:ext cx="948213" cy="171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4FD9D-67FD-4090-B0C7-5B63AE43B2C2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8125C-A9FD-4476-9B2C-7AFE825C9E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09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-Composée de 3étudiants,</a:t>
            </a:r>
          </a:p>
          <a:p>
            <a:r>
              <a:rPr lang="fr-FR" baseline="0" dirty="0"/>
              <a:t>-Génie industriel, Génie information et programmation</a:t>
            </a:r>
          </a:p>
          <a:p>
            <a:r>
              <a:rPr lang="fr-FR" baseline="0" dirty="0"/>
              <a:t>-Mise en place d’une application d’achat de pièces automobiles en ligne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8125C-A9FD-4476-9B2C-7AFE825C9E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53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</a:t>
            </a:r>
            <a:r>
              <a:rPr lang="fr-FR" baseline="0" dirty="0"/>
              <a:t> : faire entrer l’auditoire dans votre projet</a:t>
            </a:r>
          </a:p>
          <a:p>
            <a:r>
              <a:rPr lang="fr-FR" baseline="0" dirty="0"/>
              <a:t>éveiller l’intérêt pour votre projet, crédibiliser l’idée auprès de l’auditoire</a:t>
            </a:r>
          </a:p>
          <a:p>
            <a:r>
              <a:rPr lang="fr-FR" baseline="0" dirty="0"/>
              <a:t>Plus le problème « touche » votre auditoire, plus il sera attentif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8125C-A9FD-4476-9B2C-7AFE825C9E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19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</a:t>
            </a:r>
            <a:r>
              <a:rPr lang="fr-FR" baseline="0" dirty="0"/>
              <a:t> : faire entrer l’auditoire dans votre projet</a:t>
            </a:r>
          </a:p>
          <a:p>
            <a:r>
              <a:rPr lang="fr-FR" baseline="0" dirty="0"/>
              <a:t>éveiller l’intérêt pour votre projet, crédibiliser l’idée auprès de l’auditoire</a:t>
            </a:r>
          </a:p>
          <a:p>
            <a:r>
              <a:rPr lang="fr-FR" baseline="0" dirty="0"/>
              <a:t>Plus le problème « touche » votre auditoire, plus il sera attentif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8125C-A9FD-4476-9B2C-7AFE825C9E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484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</a:t>
            </a:r>
            <a:r>
              <a:rPr lang="fr-FR" baseline="0" dirty="0"/>
              <a:t> : faire entrer l’auditoire dans votre projet</a:t>
            </a:r>
          </a:p>
          <a:p>
            <a:r>
              <a:rPr lang="fr-FR" baseline="0" dirty="0"/>
              <a:t>éveiller l’intérêt pour votre projet, crédibiliser l’idée auprès de l’auditoire</a:t>
            </a:r>
          </a:p>
          <a:p>
            <a:r>
              <a:rPr lang="fr-FR" baseline="0" dirty="0"/>
              <a:t>Plus le problème « touche » votre auditoire, plus il sera attentif,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8125C-A9FD-4476-9B2C-7AFE825C9E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3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</a:t>
            </a:r>
            <a:r>
              <a:rPr lang="fr-FR" baseline="0" dirty="0"/>
              <a:t> : faire entrer l’auditoire dans votre projet</a:t>
            </a:r>
          </a:p>
          <a:p>
            <a:r>
              <a:rPr lang="fr-FR" baseline="0" dirty="0"/>
              <a:t>éveiller l’intérêt pour votre projet, crédibiliser l’idée auprès de l’auditoire</a:t>
            </a:r>
          </a:p>
          <a:p>
            <a:r>
              <a:rPr lang="fr-FR" baseline="0" dirty="0"/>
              <a:t>Plus le problème « touche » votre auditoire, plus il sera attentif</a:t>
            </a:r>
          </a:p>
          <a:p>
            <a:r>
              <a:rPr lang="fr-FR" baseline="0" dirty="0"/>
              <a:t>----Je m’informe et je m’entoure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8125C-A9FD-4476-9B2C-7AFE825C9E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614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</a:t>
            </a:r>
            <a:r>
              <a:rPr lang="fr-FR" baseline="0" dirty="0"/>
              <a:t> : faire comprendre CLAIREMENT ce que vous faites</a:t>
            </a:r>
          </a:p>
          <a:p>
            <a:r>
              <a:rPr lang="fr-FR" baseline="0" dirty="0"/>
              <a:t>Abusez de schéma, photo, vidéo… Sans surcharger le visuel</a:t>
            </a:r>
          </a:p>
          <a:p>
            <a:endParaRPr lang="fr-FR" baseline="0" dirty="0"/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 freins et des limites demeurent. Avant de vous lancer dans l'aventure entrepreneuriale en Afrique, vous devez peser le pour et le contre et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calculer les risques.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 effet, l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'accès au financement bancaire est restreint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dû à un manque de capital-risque, et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 cadre juridique et fiscal est souvent inadapté aux besoins des entreprises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 plus, il existe peu de données fiables sur les marchés. La réalisation d'une étude de marché est donc périlleuse</a:t>
            </a:r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8125C-A9FD-4476-9B2C-7AFE825C9E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79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 /><Relationship Id="rId3" Type="http://schemas.openxmlformats.org/officeDocument/2006/relationships/slideMaster" Target="../slideMasters/slideMaster1.xml" /><Relationship Id="rId7" Type="http://schemas.openxmlformats.org/officeDocument/2006/relationships/image" Target="../media/image5.png" /><Relationship Id="rId2" Type="http://schemas.openxmlformats.org/officeDocument/2006/relationships/tags" Target="../tags/tag3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4.png" /><Relationship Id="rId5" Type="http://schemas.openxmlformats.org/officeDocument/2006/relationships/image" Target="../media/image1.emf" /><Relationship Id="rId4" Type="http://schemas.openxmlformats.org/officeDocument/2006/relationships/oleObject" Target="../embeddings/oleObject2.bin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 /><Relationship Id="rId2" Type="http://schemas.openxmlformats.org/officeDocument/2006/relationships/tags" Target="../tags/tag4.xml" /><Relationship Id="rId1" Type="http://schemas.openxmlformats.org/officeDocument/2006/relationships/vmlDrawing" Target="../drawings/vmlDrawing3.vml" /><Relationship Id="rId5" Type="http://schemas.openxmlformats.org/officeDocument/2006/relationships/image" Target="../media/image1.emf" /><Relationship Id="rId4" Type="http://schemas.openxmlformats.org/officeDocument/2006/relationships/oleObject" Target="../embeddings/oleObject3.bin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slideMaster" Target="../slideMasters/slideMaster1.xml" /><Relationship Id="rId7" Type="http://schemas.openxmlformats.org/officeDocument/2006/relationships/image" Target="../media/image5.png" /><Relationship Id="rId2" Type="http://schemas.openxmlformats.org/officeDocument/2006/relationships/tags" Target="../tags/tag5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6.png" /><Relationship Id="rId5" Type="http://schemas.openxmlformats.org/officeDocument/2006/relationships/image" Target="../media/image1.emf" /><Relationship Id="rId4" Type="http://schemas.openxmlformats.org/officeDocument/2006/relationships/oleObject" Target="../embeddings/oleObject4.bin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najat_errabii\Desktop\ITII_PPT_220616-V3.png"/>
          <p:cNvPicPr>
            <a:picLocks noChangeAspect="1" noChangeArrowheads="1"/>
          </p:cNvPicPr>
          <p:nvPr userDrawn="1"/>
        </p:nvPicPr>
        <p:blipFill>
          <a:blip r:embed="rId6" cstate="email"/>
          <a:srcRect t="1220" b="121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1960" y="2247007"/>
            <a:ext cx="4246240" cy="1254001"/>
          </a:xfrm>
        </p:spPr>
        <p:txBody>
          <a:bodyPr>
            <a:normAutofit/>
          </a:bodyPr>
          <a:lstStyle>
            <a:lvl1pPr algn="l">
              <a:defRPr sz="3400" cap="all" baseline="0">
                <a:solidFill>
                  <a:srgbClr val="AF1280"/>
                </a:soli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du </a:t>
            </a:r>
            <a:br>
              <a:rPr lang="en-US" dirty="0"/>
            </a:br>
            <a:r>
              <a:rPr lang="en-US" dirty="0"/>
              <a:t>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1960" y="3356992"/>
            <a:ext cx="424624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Sous-titre</a:t>
            </a:r>
            <a:r>
              <a:rPr lang="en-US" dirty="0"/>
              <a:t> du document</a:t>
            </a:r>
          </a:p>
        </p:txBody>
      </p:sp>
      <p:pic>
        <p:nvPicPr>
          <p:cNvPr id="1031" name="Picture 7" descr="C:\Users\najat_errabii\Desktop\ITII_LOGO_FILETS_Q.png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1371600" y="1938394"/>
            <a:ext cx="2305050" cy="1952512"/>
          </a:xfrm>
          <a:prstGeom prst="rect">
            <a:avLst/>
          </a:prstGeom>
          <a:noFill/>
        </p:spPr>
      </p:pic>
      <p:pic>
        <p:nvPicPr>
          <p:cNvPr id="8" name="Picture 7" descr="C:\Users\najat_errabii\Desktop\ITII_LOGO_FILETS_Q.png"/>
          <p:cNvPicPr>
            <a:picLocks noChangeAspect="1" noChangeArrowheads="1"/>
          </p:cNvPicPr>
          <p:nvPr userDrawn="1"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8350806" y="6311452"/>
            <a:ext cx="517854" cy="4386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AF1280"/>
                </a:solidFill>
              </a:defRPr>
            </a:lvl1pPr>
          </a:lstStyle>
          <a:p>
            <a:r>
              <a:rPr lang="en-US" dirty="0"/>
              <a:t>-</a:t>
            </a:r>
            <a:r>
              <a:rPr lang="en-US" dirty="0" err="1"/>
              <a:t>Titre</a:t>
            </a:r>
            <a:r>
              <a:rPr lang="en-US" dirty="0"/>
              <a:t>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766" y="2257064"/>
            <a:ext cx="7483033" cy="3252485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-114300"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03766" y="1458141"/>
            <a:ext cx="7483033" cy="75262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cap="none" baseline="0">
                <a:solidFill>
                  <a:srgbClr val="AF1280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</a:lstStyle>
          <a:p>
            <a:pPr lvl="0"/>
            <a:r>
              <a:rPr lang="en-US" dirty="0"/>
              <a:t>TITRE DU DOCUMENT</a:t>
            </a:r>
          </a:p>
          <a:p>
            <a:pPr lvl="1"/>
            <a:r>
              <a:rPr lang="en-US" dirty="0" err="1"/>
              <a:t>Sous-titre</a:t>
            </a:r>
            <a:r>
              <a:rPr lang="en-US" dirty="0"/>
              <a:t> du document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AF1280"/>
                </a:solidFill>
              </a:defRPr>
            </a:lvl1pPr>
          </a:lstStyle>
          <a:p>
            <a:r>
              <a:rPr lang="en-US" dirty="0"/>
              <a:t>-</a:t>
            </a:r>
            <a:r>
              <a:rPr lang="en-US" dirty="0" err="1"/>
              <a:t>Titre</a:t>
            </a:r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8" name="Picture 12" descr="C:\Users\najat_errabii\Desktop\ITII_PPT_220616-V34.png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0" y="-85725"/>
            <a:ext cx="9144000" cy="70294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922660" y="3136007"/>
            <a:ext cx="3255640" cy="125400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3400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du Document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22660" y="4245992"/>
            <a:ext cx="3255640" cy="516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Sous-titre</a:t>
            </a:r>
            <a:r>
              <a:rPr lang="en-US" dirty="0"/>
              <a:t> du document</a:t>
            </a:r>
          </a:p>
        </p:txBody>
      </p:sp>
      <p:pic>
        <p:nvPicPr>
          <p:cNvPr id="1031" name="Picture 7" descr="C:\Users\najat_errabii\Desktop\ITII_LOGO_FILETS_Q.png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1713883" y="266700"/>
            <a:ext cx="1544284" cy="1308100"/>
          </a:xfrm>
          <a:prstGeom prst="rect">
            <a:avLst/>
          </a:prstGeom>
          <a:noFill/>
        </p:spPr>
      </p:pic>
      <p:pic>
        <p:nvPicPr>
          <p:cNvPr id="1029" name="Picture 5" descr="C:\Users\najat_errabii\Desktop\Logo quadri + dÇnomination [Converted].png"/>
          <p:cNvPicPr>
            <a:picLocks noChangeAspect="1" noChangeArrowheads="1"/>
          </p:cNvPicPr>
          <p:nvPr userDrawn="1"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8245474" y="6352505"/>
            <a:ext cx="644526" cy="4253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 /><Relationship Id="rId3" Type="http://schemas.openxmlformats.org/officeDocument/2006/relationships/slideLayout" Target="../slideLayouts/slideLayout3.xml" /><Relationship Id="rId7" Type="http://schemas.openxmlformats.org/officeDocument/2006/relationships/tags" Target="../tags/tag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vmlDrawing" Target="../drawings/vmlDrawing1.vml" /><Relationship Id="rId11" Type="http://schemas.openxmlformats.org/officeDocument/2006/relationships/image" Target="../media/image3.png" /><Relationship Id="rId5" Type="http://schemas.openxmlformats.org/officeDocument/2006/relationships/theme" Target="../theme/theme1.xml" /><Relationship Id="rId10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1.emf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 descr="C:\Users\najat_errabii\Desktop\ITII_PPT_220616-V32.png"/>
          <p:cNvPicPr>
            <a:picLocks noChangeAspect="1" noChangeArrowheads="1"/>
          </p:cNvPicPr>
          <p:nvPr/>
        </p:nvPicPr>
        <p:blipFill>
          <a:blip r:embed="rId10" cstate="email"/>
          <a:srcRect t="1219" b="1220"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15" y="92598"/>
            <a:ext cx="8426370" cy="659756"/>
          </a:xfrm>
          <a:prstGeom prst="rect">
            <a:avLst/>
          </a:prstGeom>
        </p:spPr>
        <p:txBody>
          <a:bodyPr vert="horz" lIns="0" tIns="45720" rIns="0" bIns="45720" rtlCol="0" anchor="b" anchorCtr="0">
            <a:normAutofit/>
          </a:bodyPr>
          <a:lstStyle/>
          <a:p>
            <a:r>
              <a:rPr lang="en-US" dirty="0"/>
              <a:t>-</a:t>
            </a:r>
            <a:r>
              <a:rPr lang="en-US" dirty="0" err="1"/>
              <a:t>Titre</a:t>
            </a:r>
            <a:r>
              <a:rPr lang="en-US" dirty="0"/>
              <a:t> -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203766" y="2257064"/>
            <a:ext cx="7483033" cy="32524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97083" y="5904938"/>
            <a:ext cx="478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A00A27-B962-4462-9592-741D77383E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F1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F12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124200" y="54130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299980" y="64002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>
                <a:ln>
                  <a:noFill/>
                </a:ln>
                <a:solidFill>
                  <a:srgbClr val="AF1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15/11/2019 – </a:t>
            </a:r>
            <a:r>
              <a:rPr kumimoji="0" lang="en-US" sz="1100" b="0" i="0" u="none" strike="noStrike" kern="1200" cap="all" spc="0" normalizeH="0" baseline="0" noProof="0" dirty="0" err="1">
                <a:ln>
                  <a:noFill/>
                </a:ln>
                <a:solidFill>
                  <a:srgbClr val="AF1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</a:t>
            </a:r>
            <a:r>
              <a:rPr kumimoji="0" lang="en-US" sz="1100" b="0" i="0" u="none" strike="noStrike" kern="1200" cap="all" spc="0" normalizeH="0" baseline="0" noProof="0" dirty="0">
                <a:ln>
                  <a:noFill/>
                </a:ln>
                <a:solidFill>
                  <a:srgbClr val="AF1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all" spc="0" normalizeH="0" baseline="0" noProof="0" dirty="0" err="1">
                <a:ln>
                  <a:noFill/>
                </a:ln>
                <a:solidFill>
                  <a:srgbClr val="AF1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projet</a:t>
            </a:r>
            <a:r>
              <a:rPr kumimoji="0" lang="en-US" sz="1100" b="0" i="0" u="none" strike="noStrike" kern="1200" cap="all" spc="0" normalizeH="0" baseline="0" noProof="0" dirty="0">
                <a:ln>
                  <a:noFill/>
                </a:ln>
                <a:solidFill>
                  <a:srgbClr val="AF1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all" spc="0" normalizeH="0" baseline="0" noProof="0" dirty="0" err="1">
                <a:ln>
                  <a:noFill/>
                </a:ln>
                <a:solidFill>
                  <a:srgbClr val="AF1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achat</a:t>
            </a:r>
            <a:r>
              <a:rPr kumimoji="0" lang="en-US" sz="1100" b="0" i="0" u="none" strike="noStrike" kern="1200" cap="all" spc="0" normalizeH="0" baseline="0" noProof="0" dirty="0">
                <a:ln>
                  <a:noFill/>
                </a:ln>
                <a:solidFill>
                  <a:srgbClr val="AF1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online</a:t>
            </a:r>
          </a:p>
        </p:txBody>
      </p:sp>
      <p:pic>
        <p:nvPicPr>
          <p:cNvPr id="17" name="Picture 7" descr="C:\Users\najat_errabii\Desktop\ITII_LOGO_FILETS_Q.png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8338015" y="6341990"/>
            <a:ext cx="517854" cy="43865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 cap="all" baseline="0">
          <a:solidFill>
            <a:srgbClr val="AF1280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914400" rtl="0" eaLnBrk="1" latinLnBrk="0" hangingPunct="1">
        <a:spcBef>
          <a:spcPts val="0"/>
        </a:spcBef>
        <a:spcAft>
          <a:spcPts val="1200"/>
        </a:spcAft>
        <a:buClr>
          <a:schemeClr val="accent1"/>
        </a:buClr>
        <a:buFont typeface="Wingdings 2" pitchFamily="18" charset="2"/>
        <a:buChar char="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09550" indent="-111125" algn="l" defTabSz="914400" rtl="0" eaLnBrk="1" latinLnBrk="0" hangingPunct="1"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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4638" indent="-106363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88938" indent="-1143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0000"/>
        <a:buFont typeface="Arial" pitchFamily="34" charset="0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03238" indent="-84138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60000"/>
        <a:buFont typeface="Arial" pitchFamily="34" charset="0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1"/>
        </a:buClr>
        <a:buFont typeface="Century Gothic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 /><Relationship Id="rId2" Type="http://schemas.openxmlformats.org/officeDocument/2006/relationships/slideLayout" Target="../slideLayouts/slideLayout1.xml" /><Relationship Id="rId1" Type="http://schemas.openxmlformats.org/officeDocument/2006/relationships/tags" Target="../tags/tag6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12" Type="http://schemas.microsoft.com/office/2007/relationships/diagramDrawing" Target="../diagrams/drawing2.xml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11" Type="http://schemas.openxmlformats.org/officeDocument/2006/relationships/diagramColors" Target="../diagrams/colors2.xml" /><Relationship Id="rId5" Type="http://schemas.openxmlformats.org/officeDocument/2006/relationships/diagramQuickStyle" Target="../diagrams/quickStyle1.xml" /><Relationship Id="rId10" Type="http://schemas.openxmlformats.org/officeDocument/2006/relationships/diagramQuickStyle" Target="../diagrams/quickStyle2.xml" /><Relationship Id="rId4" Type="http://schemas.openxmlformats.org/officeDocument/2006/relationships/diagramLayout" Target="../diagrams/layout1.xml" /><Relationship Id="rId9" Type="http://schemas.openxmlformats.org/officeDocument/2006/relationships/diagramLayout" Target="../diagrams/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387" y="4480907"/>
            <a:ext cx="7357820" cy="1254001"/>
          </a:xfrm>
        </p:spPr>
        <p:txBody>
          <a:bodyPr>
            <a:normAutofit/>
          </a:bodyPr>
          <a:lstStyle/>
          <a:p>
            <a:r>
              <a:rPr lang="en-US" dirty="0"/>
              <a:t>Marché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br>
              <a:rPr lang="en-US" dirty="0">
                <a:solidFill>
                  <a:srgbClr val="AF1280"/>
                </a:solidFill>
              </a:rPr>
            </a:br>
            <a:r>
              <a:rPr lang="en-US" cap="none" dirty="0" err="1">
                <a:solidFill>
                  <a:srgbClr val="4A4A39"/>
                </a:solidFill>
              </a:rPr>
              <a:t>Achat</a:t>
            </a:r>
            <a:r>
              <a:rPr lang="en-US" cap="none" dirty="0">
                <a:solidFill>
                  <a:srgbClr val="4A4A39"/>
                </a:solidFill>
              </a:rPr>
              <a:t> de pieces automobiles </a:t>
            </a:r>
            <a:r>
              <a:rPr lang="en-US" cap="none" dirty="0" err="1">
                <a:solidFill>
                  <a:srgbClr val="4A4A39"/>
                </a:solidFill>
              </a:rPr>
              <a:t>en</a:t>
            </a:r>
            <a:r>
              <a:rPr lang="en-US" cap="none" dirty="0">
                <a:solidFill>
                  <a:srgbClr val="4A4A39"/>
                </a:solidFill>
              </a:rPr>
              <a:t> </a:t>
            </a:r>
            <a:r>
              <a:rPr lang="en-US" cap="none" dirty="0" err="1">
                <a:solidFill>
                  <a:srgbClr val="4A4A39"/>
                </a:solidFill>
              </a:rPr>
              <a:t>ligne</a:t>
            </a:r>
            <a:endParaRPr lang="en-US" cap="none" dirty="0">
              <a:solidFill>
                <a:srgbClr val="4A4A3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4737"/>
            <a:ext cx="2391794" cy="429761"/>
          </a:xfrm>
        </p:spPr>
        <p:txBody>
          <a:bodyPr/>
          <a:lstStyle/>
          <a:p>
            <a:r>
              <a:rPr lang="en-US" cap="none" dirty="0">
                <a:solidFill>
                  <a:srgbClr val="4A4A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none" dirty="0" err="1">
                <a:solidFill>
                  <a:srgbClr val="4A4A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Gédéon</a:t>
            </a:r>
            <a:r>
              <a:rPr lang="en-US" cap="none" dirty="0">
                <a:solidFill>
                  <a:srgbClr val="4A4A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MOUFOUMA</a:t>
            </a:r>
          </a:p>
        </p:txBody>
      </p:sp>
      <p:pic>
        <p:nvPicPr>
          <p:cNvPr id="5122" name="Picture 2" descr="Image result for ecam renn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731" y="-187660"/>
            <a:ext cx="2141269" cy="11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41" y="1741290"/>
            <a:ext cx="2993366" cy="21280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application?</a:t>
            </a:r>
            <a:r>
              <a:rPr lang="en-US" dirty="0">
                <a:solidFill>
                  <a:srgbClr val="AF1280"/>
                </a:solidFill>
              </a:rPr>
              <a:t> 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13166" y="1617776"/>
            <a:ext cx="5328651" cy="3563824"/>
          </a:xfrm>
        </p:spPr>
        <p:txBody>
          <a:bodyPr>
            <a:normAutofit/>
          </a:bodyPr>
          <a:lstStyle/>
          <a:p>
            <a:r>
              <a:rPr lang="fr-CH" sz="2000" dirty="0"/>
              <a:t>Application visant à mettre relation des clients au Congo avec les fournisseurs de pièces automobiles dans le monde</a:t>
            </a:r>
          </a:p>
          <a:p>
            <a:r>
              <a:rPr lang="fr-CH" sz="2000" dirty="0"/>
              <a:t>Inspiré des approches systémiques (l'approche orientée solutions), ce projet a pour objectif de simplifier les achats et apporter un gain de temps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8" y="1763484"/>
            <a:ext cx="2355524" cy="24217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AF1280"/>
                </a:solidFill>
              </a:rPr>
              <a:t>Avantage</a:t>
            </a:r>
            <a:r>
              <a:rPr lang="en-US" dirty="0">
                <a:solidFill>
                  <a:srgbClr val="AF1280"/>
                </a:solidFill>
              </a:rPr>
              <a:t> des </a:t>
            </a:r>
            <a:r>
              <a:rPr lang="en-US" dirty="0" err="1">
                <a:solidFill>
                  <a:srgbClr val="AF1280"/>
                </a:solidFill>
              </a:rPr>
              <a:t>achats</a:t>
            </a:r>
            <a:r>
              <a:rPr lang="en-US" dirty="0">
                <a:solidFill>
                  <a:srgbClr val="AF1280"/>
                </a:solidFill>
              </a:rPr>
              <a:t> online</a:t>
            </a: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883644973"/>
              </p:ext>
            </p:extLst>
          </p:nvPr>
        </p:nvGraphicFramePr>
        <p:xfrm>
          <a:off x="708561" y="2068285"/>
          <a:ext cx="3613068" cy="3044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3009248211"/>
              </p:ext>
            </p:extLst>
          </p:nvPr>
        </p:nvGraphicFramePr>
        <p:xfrm>
          <a:off x="4561740" y="1447800"/>
          <a:ext cx="3950888" cy="3525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3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 </a:t>
            </a:r>
            <a:r>
              <a:rPr lang="en-US" dirty="0" err="1"/>
              <a:t>potentiels</a:t>
            </a:r>
            <a:r>
              <a:rPr lang="en-US" dirty="0"/>
              <a:t> </a:t>
            </a:r>
            <a:r>
              <a:rPr lang="en-US" dirty="0" err="1"/>
              <a:t>fournisseurs</a:t>
            </a:r>
            <a:endParaRPr lang="en-US" dirty="0">
              <a:solidFill>
                <a:srgbClr val="AF128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7" y="1355272"/>
            <a:ext cx="1973036" cy="1104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3335280"/>
            <a:ext cx="1447800" cy="145426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08" y="1581150"/>
            <a:ext cx="3238500" cy="14097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66" y="2990850"/>
            <a:ext cx="2143125" cy="214312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705613" y="4890972"/>
            <a:ext cx="314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liste des fournisseurs n’est pas exhaustive.</a:t>
            </a:r>
          </a:p>
        </p:txBody>
      </p:sp>
    </p:spTree>
    <p:extLst>
      <p:ext uri="{BB962C8B-B14F-4D97-AF65-F5344CB8AC3E}">
        <p14:creationId xmlns:p14="http://schemas.microsoft.com/office/powerpoint/2010/main" val="21063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</a:t>
            </a:r>
            <a:r>
              <a:rPr lang="en-US" dirty="0" err="1"/>
              <a:t>actuelle</a:t>
            </a:r>
            <a:r>
              <a:rPr lang="en-US" dirty="0">
                <a:solidFill>
                  <a:srgbClr val="AF1280"/>
                </a:solidFill>
              </a:rPr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4" y="1286493"/>
            <a:ext cx="2080318" cy="3701143"/>
          </a:xfrm>
          <a:prstGeom prst="rect">
            <a:avLst/>
          </a:prstGeom>
        </p:spPr>
      </p:pic>
      <p:sp>
        <p:nvSpPr>
          <p:cNvPr id="7" name="Espace réservé du contenu 5"/>
          <p:cNvSpPr>
            <a:spLocks noGrp="1"/>
          </p:cNvSpPr>
          <p:nvPr>
            <p:ph idx="1"/>
          </p:nvPr>
        </p:nvSpPr>
        <p:spPr>
          <a:xfrm>
            <a:off x="3920964" y="1142864"/>
            <a:ext cx="3985762" cy="3988399"/>
          </a:xfrm>
        </p:spPr>
        <p:txBody>
          <a:bodyPr>
            <a:normAutofit fontScale="85000" lnSpcReduction="20000"/>
          </a:bodyPr>
          <a:lstStyle/>
          <a:p>
            <a:r>
              <a:rPr lang="fr-CH" sz="2000" dirty="0"/>
              <a:t>Etude de marché</a:t>
            </a:r>
          </a:p>
          <a:p>
            <a:r>
              <a:rPr lang="fr-CH" sz="2000" dirty="0"/>
              <a:t>Le business plan:</a:t>
            </a:r>
          </a:p>
          <a:p>
            <a:pPr marL="0" indent="0">
              <a:buNone/>
            </a:pPr>
            <a:r>
              <a:rPr lang="fr-CH" sz="2000" dirty="0">
                <a:latin typeface="Arial" panose="020B0604020202020204" pitchFamily="34" charset="0"/>
                <a:cs typeface="Arial" panose="020B0604020202020204" pitchFamily="34" charset="0"/>
              </a:rPr>
              <a:t>     -Evaluer la clientèle possible</a:t>
            </a:r>
          </a:p>
          <a:p>
            <a:pPr marL="0" indent="0">
              <a:buNone/>
            </a:pPr>
            <a:r>
              <a:rPr lang="fr-CH" sz="2000" dirty="0">
                <a:latin typeface="Arial" panose="020B0604020202020204" pitchFamily="34" charset="0"/>
                <a:cs typeface="Arial" panose="020B0604020202020204" pitchFamily="34" charset="0"/>
              </a:rPr>
              <a:t>     -Evaluer le chiffre d’affaires</a:t>
            </a:r>
          </a:p>
          <a:p>
            <a:pPr marL="0" indent="0">
              <a:buNone/>
            </a:pPr>
            <a:r>
              <a:rPr lang="fr-CH" sz="2000" dirty="0">
                <a:latin typeface="Arial" panose="020B0604020202020204" pitchFamily="34" charset="0"/>
                <a:cs typeface="Arial" panose="020B0604020202020204" pitchFamily="34" charset="0"/>
              </a:rPr>
              <a:t>     -Part du marché</a:t>
            </a:r>
          </a:p>
          <a:p>
            <a:r>
              <a:rPr lang="fr-CH" sz="2000" dirty="0"/>
              <a:t>Le choix de l’emplacement</a:t>
            </a:r>
          </a:p>
          <a:p>
            <a:r>
              <a:rPr lang="fr-CH" sz="2000" dirty="0"/>
              <a:t>Le dépôt du nom de l’application</a:t>
            </a:r>
          </a:p>
          <a:p>
            <a:r>
              <a:rPr lang="fr-CH" sz="2000" dirty="0"/>
              <a:t>Démarcher nos potentiels fournisseurs</a:t>
            </a:r>
          </a:p>
          <a:p>
            <a:r>
              <a:rPr lang="fr-CH" sz="2000" dirty="0"/>
              <a:t>Trouver un financement possible</a:t>
            </a:r>
          </a:p>
          <a:p>
            <a:r>
              <a:rPr lang="fr-CH" sz="2000" dirty="0"/>
              <a:t>La déclaration du commerce</a:t>
            </a:r>
          </a:p>
          <a:p>
            <a:r>
              <a:rPr lang="fr-CH" sz="2000" dirty="0"/>
              <a:t>Trouver un financement </a:t>
            </a:r>
          </a:p>
        </p:txBody>
      </p:sp>
    </p:spTree>
    <p:extLst>
      <p:ext uri="{BB962C8B-B14F-4D97-AF65-F5344CB8AC3E}">
        <p14:creationId xmlns:p14="http://schemas.microsoft.com/office/powerpoint/2010/main" val="393625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F1280"/>
                </a:solidFill>
              </a:rPr>
              <a:t>Conclusion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5" y="2029363"/>
            <a:ext cx="3662795" cy="20593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92" y="2029363"/>
            <a:ext cx="4460693" cy="2501254"/>
          </a:xfrm>
          <a:prstGeom prst="rect">
            <a:avLst/>
          </a:prstGeom>
        </p:spPr>
      </p:pic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754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STYLE" val="CoverPage"/>
</p:tagLst>
</file>

<file path=ppt/theme/theme1.xml><?xml version="1.0" encoding="utf-8"?>
<a:theme xmlns:a="http://schemas.openxmlformats.org/drawingml/2006/main" name="ITII_PPT_240616">
  <a:themeElements>
    <a:clrScheme name="Custom 4">
      <a:dk1>
        <a:srgbClr val="3A3939"/>
      </a:dk1>
      <a:lt1>
        <a:sysClr val="window" lastClr="FFFFFF"/>
      </a:lt1>
      <a:dk2>
        <a:srgbClr val="BFBFBF"/>
      </a:dk2>
      <a:lt2>
        <a:srgbClr val="3A3939"/>
      </a:lt2>
      <a:accent1>
        <a:srgbClr val="99006F"/>
      </a:accent1>
      <a:accent2>
        <a:srgbClr val="DC3619"/>
      </a:accent2>
      <a:accent3>
        <a:srgbClr val="B1C600"/>
      </a:accent3>
      <a:accent4>
        <a:srgbClr val="2FC3DF"/>
      </a:accent4>
      <a:accent5>
        <a:srgbClr val="F3D529"/>
      </a:accent5>
      <a:accent6>
        <a:srgbClr val="3A3939"/>
      </a:accent6>
      <a:hlink>
        <a:srgbClr val="99006F"/>
      </a:hlink>
      <a:folHlink>
        <a:srgbClr val="B1C600"/>
      </a:folHlink>
    </a:clrScheme>
    <a:fontScheme name="Custom 6">
      <a:majorFont>
        <a:latin typeface="Exo 2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ITII_PPT_240616.potx</Template>
  <TotalTime>1912</TotalTime>
  <Words>309</Words>
  <Application>Microsoft Office PowerPoint</Application>
  <PresentationFormat>On-screen Show (4:3)</PresentationFormat>
  <Paragraphs>53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ITII_PPT_240616</vt:lpstr>
      <vt:lpstr>Marché en ligne Achat de pieces automobiles en ligne</vt:lpstr>
      <vt:lpstr>Pourquoi créer cette application? </vt:lpstr>
      <vt:lpstr>Avantage des achats online</vt:lpstr>
      <vt:lpstr>Nos potentiels fournisseurs</vt:lpstr>
      <vt:lpstr>Situation actuelle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Najat Errabii</dc:creator>
  <cp:lastModifiedBy>Gedeon MOUFOUMA</cp:lastModifiedBy>
  <cp:revision>65</cp:revision>
  <dcterms:created xsi:type="dcterms:W3CDTF">2016-06-23T21:54:22Z</dcterms:created>
  <dcterms:modified xsi:type="dcterms:W3CDTF">2019-11-18T09:23:50Z</dcterms:modified>
</cp:coreProperties>
</file>