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Mark Hardy"/>
  <p:cmAuthor clrIdx="1" id="1" initials="" lastIdx="6" name="Michelle Wallace Make4Covid"/>
  <p:cmAuthor clrIdx="2" id="2" initials="" lastIdx="1" name="Will Boschelli"/>
  <p:cmAuthor clrIdx="3" id="3" initials="" lastIdx="8" name="Sofia Antal"/>
  <p:cmAuthor clrIdx="4" id="4" initials="" lastIdx="3" name="Elizabeth L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22T16:51:33.136">
    <p:pos x="6000" y="0"/>
    <p:text>Add in AD-Hoc deliveries - QC testing of new headbands, etc maybe call it interdepartmental</p:text>
  </p:cm>
  <p:cm authorId="1" idx="1" dt="2020-04-22T16:51:33.136">
    <p:pos x="6000" y="0"/>
    <p:text>see revised flow</p:text>
  </p:cm>
  <p:cm authorId="2" idx="1" dt="2020-04-22T16:45:40.817">
    <p:pos x="6000" y="100"/>
    <p:text>This simplified flow indicates that all raw materials for makers flow through the warehouse when, at present, I think a large amount of it i delivered directly to makers. (apologies if that's in the "Complex" view)</p:text>
  </p:cm>
  <p:cm authorId="1" idx="2" dt="2020-04-22T16:45:40.817">
    <p:pos x="6000" y="100"/>
    <p:text>see revised flow</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3" idx="1" dt="2020-04-22T17:53:58.583">
    <p:pos x="115" y="1088"/>
    <p:text>COVID Halo</p:text>
  </p:cm>
  <p:cm authorId="0" idx="2" dt="2020-04-20T22:25:37.521">
    <p:pos x="147" y="121"/>
    <p:text>Headings should be "Components" which are made my community members
Consummables - Things needed that are used once or are consumed - nad sanitizer falls into this category
Maker Materials  - sheet, filament, boxes</p:text>
  </p:cm>
  <p:cm authorId="3" idx="2" dt="2020-04-22T17:54:37.144">
    <p:pos x="115" y="1188"/>
    <p:text>delete</p:text>
  </p:cm>
  <p:cm authorId="3" idx="3" dt="2020-04-22T17:53:33.214">
    <p:pos x="115" y="1288"/>
    <p:text>Add ABS and Nylon</p:text>
  </p:cm>
  <p:cm authorId="3" idx="4" dt="2020-04-22T17:52:49.739">
    <p:pos x="115" y="1388"/>
    <p:text>delete</p:text>
  </p:cm>
  <p:cm authorId="4" idx="1" dt="2020-04-22T16:27:23.301">
    <p:pos x="287" y="746"/>
    <p:text>We are discussing ways to log maker info so that we can follow production from start to finish, all the way to delivery to end users</p:text>
  </p:cm>
  <p:cm authorId="1" idx="3" dt="2020-04-22T16:27:23.301">
    <p:pos x="287" y="746"/>
    <p:text>1) can we assume FIFO for shipments?  I can't figure out any other way to link maker to delivered product.
2) we may need to quantify the typical degree of filament waste experienced by makers at different levels. I don't hink it is reasonable to say 1KG Pet makes X headbands.  It may depend on a bunch of things, and even experienced printers have 2-7% waste according to Justin T. and up to 50% for weeks to months for novice users.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3" idx="5" dt="2020-04-22T17:53:58.583">
    <p:pos x="384" y="1126"/>
    <p:text>COVID Halo</p:text>
  </p:cm>
  <p:cm authorId="4" idx="2" dt="2020-04-22T16:32:39.907">
    <p:pos x="4260" y="1154"/>
    <p:text>Do we need to add specifics on filament type/specs for Maker Supply Requests?</p:text>
  </p:cm>
  <p:cm authorId="1" idx="4" dt="2020-04-22T16:32:39.907">
    <p:pos x="4260" y="1154"/>
    <p:text>AFAIK we have specifics by combining col Material and Material 2 in Maker Supply Requests</p:text>
  </p:cm>
  <p:cm authorId="0" idx="3" dt="2020-04-21T15:14:28.456">
    <p:pos x="196" y="280"/>
    <p:text>Consummables
Products - to end users
Maker materials</p:text>
  </p:cm>
  <p:cm authorId="1" idx="5" dt="2020-04-21T15:14:28.456">
    <p:pos x="196" y="280"/>
    <p:text>Initially, I want to orient this to actual airtable structures so it's easy to understand.  From this point of view, ad hoc or scheduled maker dropoffs or pickups have the same effect on inventory counts. I do see that we will need to account for QC rejects somehow.  I will get with FInance for reqts.</p:text>
  </p:cm>
  <p:cm authorId="3" idx="6" dt="2020-04-22T17:54:37.144">
    <p:pos x="384" y="1226"/>
    <p:text>delete</p:text>
  </p:cm>
  <p:cm authorId="3" idx="7" dt="2020-04-22T17:53:33.214">
    <p:pos x="384" y="1326"/>
    <p:text>Add ABS and Nylon</p:text>
  </p:cm>
  <p:cm authorId="3" idx="8" dt="2020-04-22T17:52:49.739">
    <p:pos x="384" y="1426"/>
    <p:text>delete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4" idx="3" dt="2020-04-22T16:39:50.075">
    <p:pos x="2972" y="446"/>
    <p:text>1. Process for adding new products? Need to make sure when a new product is added that everyone is coordinated across warehouses</p:text>
  </p:cm>
  <p:cm authorId="1" idx="6" dt="2020-04-22T16:39:50.075">
    <p:pos x="2972" y="446"/>
    <p:text>of course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87d5ab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87d5ab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87d5ab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87d5ab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487d5abb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487d5abb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487d5ab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87d5ab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Warehouse Inventory Flow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525100" y="3417325"/>
            <a:ext cx="2109600" cy="811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Maker Production </a:t>
            </a:r>
            <a:endParaRPr>
              <a:highlight>
                <a:srgbClr val="00FFFF"/>
              </a:highlight>
            </a:endParaRPr>
          </a:p>
          <a:p>
            <a:pPr indent="0" lvl="0" marL="0" rtl="0" algn="l">
              <a:spcBef>
                <a:spcPts val="0"/>
              </a:spcBef>
              <a:spcAft>
                <a:spcPts val="0"/>
              </a:spcAft>
              <a:buNone/>
            </a:pPr>
            <a:r>
              <a:t/>
            </a:r>
            <a:endParaRPr>
              <a:highlight>
                <a:srgbClr val="00FFFF"/>
              </a:highlight>
            </a:endParaRPr>
          </a:p>
          <a:p>
            <a:pPr indent="0" lvl="0" marL="0" rtl="0" algn="l">
              <a:spcBef>
                <a:spcPts val="0"/>
              </a:spcBef>
              <a:spcAft>
                <a:spcPts val="0"/>
              </a:spcAft>
              <a:buNone/>
            </a:pPr>
            <a:r>
              <a:rPr lang="en">
                <a:highlight>
                  <a:srgbClr val="00FFFF"/>
                </a:highlight>
              </a:rPr>
              <a:t>Manufactured Products </a:t>
            </a:r>
            <a:endParaRPr>
              <a:highlight>
                <a:srgbClr val="00FFFF"/>
              </a:highlight>
            </a:endParaRPr>
          </a:p>
          <a:p>
            <a:pPr indent="0" lvl="0" marL="0" rtl="0" algn="l">
              <a:spcBef>
                <a:spcPts val="0"/>
              </a:spcBef>
              <a:spcAft>
                <a:spcPts val="0"/>
              </a:spcAft>
              <a:buNone/>
            </a:pPr>
            <a:r>
              <a:t/>
            </a:r>
            <a:endParaRPr/>
          </a:p>
        </p:txBody>
      </p:sp>
      <p:sp>
        <p:nvSpPr>
          <p:cNvPr id="61" name="Google Shape;61;p14"/>
          <p:cNvSpPr txBox="1"/>
          <p:nvPr/>
        </p:nvSpPr>
        <p:spPr>
          <a:xfrm>
            <a:off x="181900" y="1907325"/>
            <a:ext cx="2452800" cy="946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Warehouse Consumable Supplies</a:t>
            </a:r>
            <a:endParaRPr/>
          </a:p>
          <a:p>
            <a:pPr indent="0" lvl="0" marL="0" rtl="0" algn="l">
              <a:spcBef>
                <a:spcPts val="0"/>
              </a:spcBef>
              <a:spcAft>
                <a:spcPts val="0"/>
              </a:spcAft>
              <a:buClr>
                <a:schemeClr val="dk1"/>
              </a:buClr>
              <a:buSzPts val="1100"/>
              <a:buFont typeface="Arial"/>
              <a:buNone/>
            </a:pPr>
            <a:r>
              <a:rPr lang="en">
                <a:solidFill>
                  <a:schemeClr val="dk1"/>
                </a:solidFill>
              </a:rPr>
              <a:t>Raw Materials for Makers</a:t>
            </a:r>
            <a:endParaRPr/>
          </a:p>
        </p:txBody>
      </p:sp>
      <p:cxnSp>
        <p:nvCxnSpPr>
          <p:cNvPr id="62" name="Google Shape;62;p14"/>
          <p:cNvCxnSpPr>
            <a:stCxn id="61" idx="3"/>
            <a:endCxn id="60" idx="3"/>
          </p:cNvCxnSpPr>
          <p:nvPr/>
        </p:nvCxnSpPr>
        <p:spPr>
          <a:xfrm>
            <a:off x="2634700" y="2380725"/>
            <a:ext cx="600" cy="1442100"/>
          </a:xfrm>
          <a:prstGeom prst="bentConnector3">
            <a:avLst>
              <a:gd fmla="val 39687500" name="adj1"/>
            </a:avLst>
          </a:prstGeom>
          <a:noFill/>
          <a:ln cap="flat" cmpd="sng" w="28575">
            <a:solidFill>
              <a:schemeClr val="dk2"/>
            </a:solidFill>
            <a:prstDash val="solid"/>
            <a:round/>
            <a:headEnd len="med" w="med" type="none"/>
            <a:tailEnd len="med" w="med" type="none"/>
          </a:ln>
        </p:spPr>
      </p:cxnSp>
      <p:cxnSp>
        <p:nvCxnSpPr>
          <p:cNvPr id="63" name="Google Shape;63;p14"/>
          <p:cNvCxnSpPr/>
          <p:nvPr/>
        </p:nvCxnSpPr>
        <p:spPr>
          <a:xfrm>
            <a:off x="2949225" y="2805025"/>
            <a:ext cx="557400" cy="14100"/>
          </a:xfrm>
          <a:prstGeom prst="straightConnector1">
            <a:avLst/>
          </a:prstGeom>
          <a:noFill/>
          <a:ln cap="flat" cmpd="sng" w="28575">
            <a:solidFill>
              <a:schemeClr val="dk2"/>
            </a:solidFill>
            <a:prstDash val="solid"/>
            <a:round/>
            <a:headEnd len="med" w="med" type="none"/>
            <a:tailEnd len="med" w="med" type="triangle"/>
          </a:ln>
        </p:spPr>
      </p:cxnSp>
      <p:sp>
        <p:nvSpPr>
          <p:cNvPr id="64" name="Google Shape;64;p14"/>
          <p:cNvSpPr txBox="1"/>
          <p:nvPr>
            <p:ph type="title"/>
          </p:nvPr>
        </p:nvSpPr>
        <p:spPr>
          <a:xfrm>
            <a:off x="283650" y="11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Goods (Simplified)</a:t>
            </a:r>
            <a:endParaRPr/>
          </a:p>
        </p:txBody>
      </p:sp>
      <p:sp>
        <p:nvSpPr>
          <p:cNvPr id="65" name="Google Shape;65;p14"/>
          <p:cNvSpPr txBox="1"/>
          <p:nvPr/>
        </p:nvSpPr>
        <p:spPr>
          <a:xfrm>
            <a:off x="3457225" y="1907325"/>
            <a:ext cx="1940400" cy="2273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Warehouses</a:t>
            </a:r>
            <a:endParaRPr b="1"/>
          </a:p>
          <a:p>
            <a:pPr indent="0" lvl="0" marL="0" rtl="0" algn="l">
              <a:spcBef>
                <a:spcPts val="0"/>
              </a:spcBef>
              <a:spcAft>
                <a:spcPts val="0"/>
              </a:spcAft>
              <a:buNone/>
            </a:pPr>
            <a:r>
              <a:rPr lang="en"/>
              <a:t>Denver</a:t>
            </a:r>
            <a:endParaRPr/>
          </a:p>
          <a:p>
            <a:pPr indent="0" lvl="0" marL="0" rtl="0" algn="l">
              <a:spcBef>
                <a:spcPts val="0"/>
              </a:spcBef>
              <a:spcAft>
                <a:spcPts val="0"/>
              </a:spcAft>
              <a:buNone/>
            </a:pPr>
            <a:r>
              <a:rPr lang="en"/>
              <a:t>Springs</a:t>
            </a:r>
            <a:endParaRPr/>
          </a:p>
          <a:p>
            <a:pPr indent="0" lvl="0" marL="0" rtl="0" algn="l">
              <a:spcBef>
                <a:spcPts val="0"/>
              </a:spcBef>
              <a:spcAft>
                <a:spcPts val="0"/>
              </a:spcAft>
              <a:buNone/>
            </a:pPr>
            <a:r>
              <a:rPr lang="en"/>
              <a:t>Boulder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InterWarehouse</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Drop Off Locations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Loveland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Vail</a:t>
            </a:r>
            <a:endParaRPr/>
          </a:p>
        </p:txBody>
      </p:sp>
      <p:sp>
        <p:nvSpPr>
          <p:cNvPr id="66" name="Google Shape;66;p14"/>
          <p:cNvSpPr txBox="1"/>
          <p:nvPr/>
        </p:nvSpPr>
        <p:spPr>
          <a:xfrm>
            <a:off x="5994425" y="1781425"/>
            <a:ext cx="1940400" cy="35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Equipment Requests </a:t>
            </a:r>
            <a:endParaRPr/>
          </a:p>
        </p:txBody>
      </p:sp>
      <p:sp>
        <p:nvSpPr>
          <p:cNvPr id="67" name="Google Shape;67;p14"/>
          <p:cNvSpPr txBox="1"/>
          <p:nvPr/>
        </p:nvSpPr>
        <p:spPr>
          <a:xfrm>
            <a:off x="6057925" y="3821125"/>
            <a:ext cx="2109600" cy="35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Maker Supply Requests</a:t>
            </a:r>
            <a:r>
              <a:rPr lang="en"/>
              <a:t> </a:t>
            </a:r>
            <a:endParaRPr/>
          </a:p>
        </p:txBody>
      </p:sp>
      <p:cxnSp>
        <p:nvCxnSpPr>
          <p:cNvPr id="68" name="Google Shape;68;p14"/>
          <p:cNvCxnSpPr>
            <a:stCxn id="66" idx="1"/>
            <a:endCxn id="67" idx="1"/>
          </p:cNvCxnSpPr>
          <p:nvPr/>
        </p:nvCxnSpPr>
        <p:spPr>
          <a:xfrm>
            <a:off x="5994425" y="1961275"/>
            <a:ext cx="63600" cy="2039700"/>
          </a:xfrm>
          <a:prstGeom prst="bentConnector3">
            <a:avLst>
              <a:gd fmla="val -374410" name="adj1"/>
            </a:avLst>
          </a:prstGeom>
          <a:noFill/>
          <a:ln cap="flat" cmpd="sng" w="28575">
            <a:solidFill>
              <a:schemeClr val="dk2"/>
            </a:solidFill>
            <a:prstDash val="solid"/>
            <a:round/>
            <a:headEnd len="med" w="med" type="none"/>
            <a:tailEnd len="med" w="med" type="none"/>
          </a:ln>
        </p:spPr>
      </p:cxnSp>
      <p:cxnSp>
        <p:nvCxnSpPr>
          <p:cNvPr id="69" name="Google Shape;69;p14"/>
          <p:cNvCxnSpPr>
            <a:stCxn id="65" idx="3"/>
          </p:cNvCxnSpPr>
          <p:nvPr/>
        </p:nvCxnSpPr>
        <p:spPr>
          <a:xfrm>
            <a:off x="5397625" y="3044175"/>
            <a:ext cx="366900" cy="10200"/>
          </a:xfrm>
          <a:prstGeom prst="straightConnector1">
            <a:avLst/>
          </a:prstGeom>
          <a:noFill/>
          <a:ln cap="flat" cmpd="sng" w="28575">
            <a:solidFill>
              <a:schemeClr val="dk2"/>
            </a:solidFill>
            <a:prstDash val="solid"/>
            <a:round/>
            <a:headEnd len="med" w="med" type="none"/>
            <a:tailEnd len="med" w="med" type="triangle"/>
          </a:ln>
        </p:spPr>
      </p:cxnSp>
      <p:sp>
        <p:nvSpPr>
          <p:cNvPr id="70" name="Google Shape;70;p14"/>
          <p:cNvSpPr txBox="1"/>
          <p:nvPr/>
        </p:nvSpPr>
        <p:spPr>
          <a:xfrm>
            <a:off x="3457225" y="4522925"/>
            <a:ext cx="1940400" cy="546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FAILED QC = Maker product to </a:t>
            </a:r>
            <a:r>
              <a:rPr lang="en">
                <a:highlight>
                  <a:srgbClr val="00FFFF"/>
                </a:highlight>
              </a:rPr>
              <a:t>???? </a:t>
            </a:r>
            <a:endParaRPr>
              <a:highlight>
                <a:srgbClr val="00FFFF"/>
              </a:highlight>
            </a:endParaRPr>
          </a:p>
        </p:txBody>
      </p:sp>
      <p:cxnSp>
        <p:nvCxnSpPr>
          <p:cNvPr id="71" name="Google Shape;71;p14"/>
          <p:cNvCxnSpPr>
            <a:stCxn id="65" idx="2"/>
            <a:endCxn id="70" idx="0"/>
          </p:cNvCxnSpPr>
          <p:nvPr/>
        </p:nvCxnSpPr>
        <p:spPr>
          <a:xfrm>
            <a:off x="4427425" y="4181025"/>
            <a:ext cx="0" cy="342000"/>
          </a:xfrm>
          <a:prstGeom prst="straightConnector1">
            <a:avLst/>
          </a:prstGeom>
          <a:noFill/>
          <a:ln cap="flat" cmpd="sng" w="28575">
            <a:solidFill>
              <a:schemeClr val="dk2"/>
            </a:solidFill>
            <a:prstDash val="solid"/>
            <a:round/>
            <a:headEnd len="med" w="med" type="none"/>
            <a:tailEnd len="med" w="med" type="triangle"/>
          </a:ln>
        </p:spPr>
      </p:cxnSp>
      <p:sp>
        <p:nvSpPr>
          <p:cNvPr id="72" name="Google Shape;72;p14"/>
          <p:cNvSpPr txBox="1"/>
          <p:nvPr/>
        </p:nvSpPr>
        <p:spPr>
          <a:xfrm>
            <a:off x="3506625" y="1565325"/>
            <a:ext cx="19404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Inventory ALL (Tab)</a:t>
            </a:r>
            <a:endParaRPr>
              <a:highlight>
                <a:srgbClr val="00FFFF"/>
              </a:highlight>
            </a:endParaRPr>
          </a:p>
        </p:txBody>
      </p:sp>
      <p:sp>
        <p:nvSpPr>
          <p:cNvPr id="73" name="Google Shape;73;p14"/>
          <p:cNvSpPr txBox="1"/>
          <p:nvPr/>
        </p:nvSpPr>
        <p:spPr>
          <a:xfrm>
            <a:off x="5294275" y="112200"/>
            <a:ext cx="3435900" cy="90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Legend</a:t>
            </a:r>
            <a:endParaRPr/>
          </a:p>
          <a:p>
            <a:pPr indent="0" lvl="0" marL="0" rtl="0" algn="r">
              <a:spcBef>
                <a:spcPts val="0"/>
              </a:spcBef>
              <a:spcAft>
                <a:spcPts val="0"/>
              </a:spcAft>
              <a:buNone/>
            </a:pPr>
            <a:r>
              <a:rPr lang="en">
                <a:highlight>
                  <a:srgbClr val="00FFFF"/>
                </a:highlight>
              </a:rPr>
              <a:t>Airtable Tab</a:t>
            </a:r>
            <a:endParaRPr>
              <a:highlight>
                <a:srgbClr val="00FFFF"/>
              </a:highlight>
            </a:endParaRPr>
          </a:p>
        </p:txBody>
      </p:sp>
      <p:sp>
        <p:nvSpPr>
          <p:cNvPr id="74" name="Google Shape;74;p14"/>
          <p:cNvSpPr txBox="1"/>
          <p:nvPr/>
        </p:nvSpPr>
        <p:spPr>
          <a:xfrm>
            <a:off x="5976475" y="2525725"/>
            <a:ext cx="22725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Vendor Order tracked in </a:t>
            </a:r>
            <a:endParaRPr/>
          </a:p>
          <a:p>
            <a:pPr indent="0" lvl="0" marL="0" rtl="0" algn="l">
              <a:spcBef>
                <a:spcPts val="0"/>
              </a:spcBef>
              <a:spcAft>
                <a:spcPts val="0"/>
              </a:spcAft>
              <a:buNone/>
            </a:pPr>
            <a:r>
              <a:rPr lang="en">
                <a:highlight>
                  <a:srgbClr val="00FFFF"/>
                </a:highlight>
              </a:rPr>
              <a:t>Maker Supply Requests</a:t>
            </a:r>
            <a:endParaRPr>
              <a:highlight>
                <a:srgbClr val="00FFFF"/>
              </a:highlight>
            </a:endParaRPr>
          </a:p>
        </p:txBody>
      </p:sp>
      <p:cxnSp>
        <p:nvCxnSpPr>
          <p:cNvPr id="75" name="Google Shape;75;p14"/>
          <p:cNvCxnSpPr>
            <a:stCxn id="67" idx="0"/>
            <a:endCxn id="74" idx="2"/>
          </p:cNvCxnSpPr>
          <p:nvPr/>
        </p:nvCxnSpPr>
        <p:spPr>
          <a:xfrm rot="10800000">
            <a:off x="7112725" y="3098425"/>
            <a:ext cx="0" cy="722700"/>
          </a:xfrm>
          <a:prstGeom prst="straightConnector1">
            <a:avLst/>
          </a:prstGeom>
          <a:noFill/>
          <a:ln cap="flat" cmpd="sng" w="28575">
            <a:solidFill>
              <a:schemeClr val="dk2"/>
            </a:solidFill>
            <a:prstDash val="solid"/>
            <a:round/>
            <a:headEnd len="med" w="med" type="none"/>
            <a:tailEnd len="med" w="med" type="triangle"/>
          </a:ln>
        </p:spPr>
      </p:cxnSp>
      <p:sp>
        <p:nvSpPr>
          <p:cNvPr id="76" name="Google Shape;76;p14"/>
          <p:cNvSpPr txBox="1"/>
          <p:nvPr/>
        </p:nvSpPr>
        <p:spPr>
          <a:xfrm>
            <a:off x="507100" y="879925"/>
            <a:ext cx="22725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Vendor Order recorded in </a:t>
            </a:r>
            <a:endParaRPr/>
          </a:p>
          <a:p>
            <a:pPr indent="0" lvl="0" marL="0" rtl="0" algn="l">
              <a:spcBef>
                <a:spcPts val="0"/>
              </a:spcBef>
              <a:spcAft>
                <a:spcPts val="0"/>
              </a:spcAft>
              <a:buNone/>
            </a:pPr>
            <a:r>
              <a:rPr lang="en">
                <a:highlight>
                  <a:srgbClr val="00FFFF"/>
                </a:highlight>
              </a:rPr>
              <a:t>????</a:t>
            </a:r>
            <a:endParaRPr>
              <a:highlight>
                <a:srgbClr val="00FFFF"/>
              </a:highlight>
            </a:endParaRPr>
          </a:p>
        </p:txBody>
      </p:sp>
      <p:cxnSp>
        <p:nvCxnSpPr>
          <p:cNvPr id="77" name="Google Shape;77;p14"/>
          <p:cNvCxnSpPr>
            <a:stCxn id="76" idx="2"/>
            <a:endCxn id="61" idx="0"/>
          </p:cNvCxnSpPr>
          <p:nvPr/>
        </p:nvCxnSpPr>
        <p:spPr>
          <a:xfrm flipH="1">
            <a:off x="1408450" y="1452625"/>
            <a:ext cx="234900" cy="454800"/>
          </a:xfrm>
          <a:prstGeom prst="straightConnector1">
            <a:avLst/>
          </a:prstGeom>
          <a:noFill/>
          <a:ln cap="flat" cmpd="sng" w="28575">
            <a:solidFill>
              <a:schemeClr val="dk2"/>
            </a:solidFill>
            <a:prstDash val="solid"/>
            <a:round/>
            <a:headEnd len="med" w="med" type="none"/>
            <a:tailEnd len="med" w="med" type="triangle"/>
          </a:ln>
        </p:spPr>
      </p:cxnSp>
      <p:sp>
        <p:nvSpPr>
          <p:cNvPr id="78" name="Google Shape;78;p14"/>
          <p:cNvSpPr txBox="1"/>
          <p:nvPr/>
        </p:nvSpPr>
        <p:spPr>
          <a:xfrm>
            <a:off x="7035600" y="3300750"/>
            <a:ext cx="1991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Confirm requestor has delivered product already?</a:t>
            </a:r>
            <a:endParaRPr sz="1200"/>
          </a:p>
        </p:txBody>
      </p:sp>
      <p:cxnSp>
        <p:nvCxnSpPr>
          <p:cNvPr id="79" name="Google Shape;79;p14"/>
          <p:cNvCxnSpPr/>
          <p:nvPr/>
        </p:nvCxnSpPr>
        <p:spPr>
          <a:xfrm>
            <a:off x="287500" y="771350"/>
            <a:ext cx="2748900" cy="7362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14"/>
          <p:cNvCxnSpPr/>
          <p:nvPr/>
        </p:nvCxnSpPr>
        <p:spPr>
          <a:xfrm>
            <a:off x="70125" y="1725025"/>
            <a:ext cx="2678700" cy="12273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4"/>
          <p:cNvCxnSpPr/>
          <p:nvPr/>
        </p:nvCxnSpPr>
        <p:spPr>
          <a:xfrm flipH="1">
            <a:off x="35125" y="1844225"/>
            <a:ext cx="2776800" cy="9678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4"/>
          <p:cNvCxnSpPr/>
          <p:nvPr/>
        </p:nvCxnSpPr>
        <p:spPr>
          <a:xfrm flipH="1">
            <a:off x="161250" y="834450"/>
            <a:ext cx="2903100" cy="617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234575" y="19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into warehouse </a:t>
            </a:r>
            <a:endParaRPr/>
          </a:p>
        </p:txBody>
      </p:sp>
      <p:sp>
        <p:nvSpPr>
          <p:cNvPr id="88" name="Google Shape;88;p15"/>
          <p:cNvSpPr txBox="1"/>
          <p:nvPr/>
        </p:nvSpPr>
        <p:spPr>
          <a:xfrm>
            <a:off x="455825" y="1185325"/>
            <a:ext cx="1653900" cy="47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Maker production</a:t>
            </a:r>
            <a:endParaRPr>
              <a:highlight>
                <a:srgbClr val="00FFFF"/>
              </a:highlight>
            </a:endParaRPr>
          </a:p>
        </p:txBody>
      </p:sp>
      <p:sp>
        <p:nvSpPr>
          <p:cNvPr id="89" name="Google Shape;89;p15"/>
          <p:cNvSpPr txBox="1"/>
          <p:nvPr/>
        </p:nvSpPr>
        <p:spPr>
          <a:xfrm>
            <a:off x="2755925" y="1185325"/>
            <a:ext cx="1907700" cy="47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Warehouse Supplies</a:t>
            </a:r>
            <a:endParaRPr/>
          </a:p>
        </p:txBody>
      </p:sp>
      <p:sp>
        <p:nvSpPr>
          <p:cNvPr id="90" name="Google Shape;90;p15"/>
          <p:cNvSpPr txBox="1"/>
          <p:nvPr/>
        </p:nvSpPr>
        <p:spPr>
          <a:xfrm>
            <a:off x="7358925" y="1185325"/>
            <a:ext cx="1467600" cy="57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Maker Supply Requests</a:t>
            </a:r>
            <a:endParaRPr>
              <a:highlight>
                <a:srgbClr val="00FFFF"/>
              </a:highlight>
            </a:endParaRPr>
          </a:p>
        </p:txBody>
      </p:sp>
      <p:sp>
        <p:nvSpPr>
          <p:cNvPr id="91" name="Google Shape;91;p15"/>
          <p:cNvSpPr txBox="1"/>
          <p:nvPr/>
        </p:nvSpPr>
        <p:spPr>
          <a:xfrm>
            <a:off x="183425" y="1728675"/>
            <a:ext cx="2504700" cy="3132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AutoNum type="arabicPeriod"/>
            </a:pPr>
            <a:r>
              <a:rPr lang="en" sz="1000" strike="sngStrike"/>
              <a:t>Prusa Headband @RC1</a:t>
            </a:r>
            <a:endParaRPr sz="1000" strike="sngStrike"/>
          </a:p>
          <a:p>
            <a:pPr indent="-292100" lvl="0" marL="457200" rtl="0" algn="l">
              <a:spcBef>
                <a:spcPts val="0"/>
              </a:spcBef>
              <a:spcAft>
                <a:spcPts val="0"/>
              </a:spcAft>
              <a:buSzPts val="1000"/>
              <a:buAutoNum type="arabicPeriod"/>
            </a:pPr>
            <a:r>
              <a:rPr lang="en" sz="1000" strike="sngStrike"/>
              <a:t>Prusa Headband @RC2</a:t>
            </a:r>
            <a:endParaRPr sz="1000" strike="sngStrike"/>
          </a:p>
          <a:p>
            <a:pPr indent="-292100" lvl="0" marL="457200" rtl="0" algn="l">
              <a:spcBef>
                <a:spcPts val="0"/>
              </a:spcBef>
              <a:spcAft>
                <a:spcPts val="0"/>
              </a:spcAft>
              <a:buSzPts val="1000"/>
              <a:buAutoNum type="arabicPeriod"/>
            </a:pPr>
            <a:r>
              <a:rPr lang="en" sz="1000" strike="sngStrike"/>
              <a:t>Prusa Headband @RC3</a:t>
            </a:r>
            <a:endParaRPr sz="1000" strike="sngStrike"/>
          </a:p>
          <a:p>
            <a:pPr indent="-292100" lvl="0" marL="457200" rtl="0" algn="l">
              <a:spcBef>
                <a:spcPts val="0"/>
              </a:spcBef>
              <a:spcAft>
                <a:spcPts val="0"/>
              </a:spcAft>
              <a:buSzPts val="1000"/>
              <a:buAutoNum type="arabicPeriod"/>
            </a:pPr>
            <a:r>
              <a:rPr lang="en" sz="1000"/>
              <a:t>Face Mask Buckle @1</a:t>
            </a:r>
            <a:endParaRPr sz="1000"/>
          </a:p>
          <a:p>
            <a:pPr indent="-292100" lvl="0" marL="457200" rtl="0" algn="l">
              <a:spcBef>
                <a:spcPts val="0"/>
              </a:spcBef>
              <a:spcAft>
                <a:spcPts val="0"/>
              </a:spcAft>
              <a:buSzPts val="1000"/>
              <a:buAutoNum type="arabicPeriod"/>
            </a:pPr>
            <a:r>
              <a:rPr lang="en" sz="1000" strike="sngStrike"/>
              <a:t>Clear Face Shield (Short_Wide_v1) @1</a:t>
            </a:r>
            <a:endParaRPr sz="1000" strike="sngStrike"/>
          </a:p>
          <a:p>
            <a:pPr indent="-292100" lvl="0" marL="457200" rtl="0" algn="l">
              <a:spcBef>
                <a:spcPts val="0"/>
              </a:spcBef>
              <a:spcAft>
                <a:spcPts val="0"/>
              </a:spcAft>
              <a:buSzPts val="1000"/>
              <a:buAutoNum type="arabicPeriod"/>
            </a:pPr>
            <a:r>
              <a:rPr lang="en" sz="1000"/>
              <a:t>Clear Face Shield Long (Long_Wide_240) @1</a:t>
            </a:r>
            <a:endParaRPr sz="1000"/>
          </a:p>
          <a:p>
            <a:pPr indent="-292100" lvl="0" marL="457200" rtl="0" algn="l">
              <a:spcBef>
                <a:spcPts val="0"/>
              </a:spcBef>
              <a:spcAft>
                <a:spcPts val="0"/>
              </a:spcAft>
              <a:buSzPts val="1000"/>
              <a:buAutoNum type="arabicPeriod"/>
            </a:pPr>
            <a:r>
              <a:rPr lang="en" sz="1000" strike="sngStrike"/>
              <a:t>Flat Pack Shield (Laser Only) @1</a:t>
            </a:r>
            <a:endParaRPr sz="1000" strike="sngStrike"/>
          </a:p>
          <a:p>
            <a:pPr indent="-292100" lvl="0" marL="457200" rtl="0" algn="l">
              <a:spcBef>
                <a:spcPts val="0"/>
              </a:spcBef>
              <a:spcAft>
                <a:spcPts val="0"/>
              </a:spcAft>
              <a:buSzPts val="1000"/>
              <a:buAutoNum type="arabicPeriod"/>
            </a:pPr>
            <a:r>
              <a:rPr lang="en" sz="1000"/>
              <a:t>Fastener @1</a:t>
            </a:r>
            <a:endParaRPr sz="1000"/>
          </a:p>
          <a:p>
            <a:pPr indent="-292100" lvl="0" marL="457200" rtl="0" algn="l">
              <a:spcBef>
                <a:spcPts val="0"/>
              </a:spcBef>
              <a:spcAft>
                <a:spcPts val="0"/>
              </a:spcAft>
              <a:buSzPts val="1000"/>
              <a:buAutoNum type="arabicPeriod"/>
            </a:pPr>
            <a:r>
              <a:rPr lang="en" sz="1000"/>
              <a:t>Covid Halo (NOA)</a:t>
            </a:r>
            <a:r>
              <a:rPr lang="en" sz="1000"/>
              <a:t>@1</a:t>
            </a:r>
            <a:endParaRPr sz="1000"/>
          </a:p>
          <a:p>
            <a:pPr indent="-292100" lvl="0" marL="457200" rtl="0" algn="l">
              <a:spcBef>
                <a:spcPts val="0"/>
              </a:spcBef>
              <a:spcAft>
                <a:spcPts val="0"/>
              </a:spcAft>
              <a:buSzPts val="1000"/>
              <a:buAutoNum type="arabicPeriod"/>
            </a:pPr>
            <a:r>
              <a:rPr lang="en" sz="1000"/>
              <a:t>Headbands PLA</a:t>
            </a:r>
            <a:endParaRPr sz="1000"/>
          </a:p>
          <a:p>
            <a:pPr indent="-292100" lvl="0" marL="457200" rtl="0" algn="l">
              <a:spcBef>
                <a:spcPts val="0"/>
              </a:spcBef>
              <a:spcAft>
                <a:spcPts val="0"/>
              </a:spcAft>
              <a:buSzPts val="1000"/>
              <a:buAutoNum type="arabicPeriod"/>
            </a:pPr>
            <a:r>
              <a:rPr lang="en" sz="1000"/>
              <a:t>Headbands nylon</a:t>
            </a:r>
            <a:endParaRPr sz="1000"/>
          </a:p>
          <a:p>
            <a:pPr indent="-292100" lvl="0" marL="457200" rtl="0" algn="l">
              <a:spcBef>
                <a:spcPts val="0"/>
              </a:spcBef>
              <a:spcAft>
                <a:spcPts val="0"/>
              </a:spcAft>
              <a:buSzPts val="1000"/>
              <a:buAutoNum type="arabicPeriod"/>
            </a:pPr>
            <a:r>
              <a:rPr lang="en" sz="1000"/>
              <a:t>Headbands abs</a:t>
            </a:r>
            <a:endParaRPr sz="1000"/>
          </a:p>
          <a:p>
            <a:pPr indent="-292100" lvl="0" marL="457200" rtl="0" algn="l">
              <a:spcBef>
                <a:spcPts val="0"/>
              </a:spcBef>
              <a:spcAft>
                <a:spcPts val="0"/>
              </a:spcAft>
              <a:buSzPts val="1000"/>
              <a:buAutoNum type="arabicPeriod"/>
            </a:pPr>
            <a:r>
              <a:rPr lang="en" sz="1000"/>
              <a:t>Headbands PETG</a:t>
            </a:r>
            <a:endParaRPr sz="1000"/>
          </a:p>
          <a:p>
            <a:pPr indent="-292100" lvl="0" marL="457200" rtl="0" algn="l">
              <a:spcBef>
                <a:spcPts val="0"/>
              </a:spcBef>
              <a:spcAft>
                <a:spcPts val="0"/>
              </a:spcAft>
              <a:buSzPts val="1000"/>
              <a:buAutoNum type="arabicPeriod"/>
            </a:pPr>
            <a:r>
              <a:rPr lang="en" sz="1000"/>
              <a:t>Face Masks</a:t>
            </a:r>
            <a:endParaRPr sz="1000"/>
          </a:p>
          <a:p>
            <a:pPr indent="-292100" lvl="0" marL="457200" rtl="0" algn="l">
              <a:spcBef>
                <a:spcPts val="0"/>
              </a:spcBef>
              <a:spcAft>
                <a:spcPts val="0"/>
              </a:spcAft>
              <a:buSzPts val="1000"/>
              <a:buAutoNum type="arabicPeriod"/>
            </a:pPr>
            <a:r>
              <a:rPr lang="en" sz="1000"/>
              <a:t>ZAY Shields @1</a:t>
            </a:r>
            <a:endParaRPr sz="1000"/>
          </a:p>
          <a:p>
            <a:pPr indent="-292100" lvl="0" marL="457200" rtl="0" algn="l">
              <a:spcBef>
                <a:spcPts val="0"/>
              </a:spcBef>
              <a:spcAft>
                <a:spcPts val="0"/>
              </a:spcAft>
              <a:buSzPts val="1000"/>
              <a:buAutoNum type="arabicPeriod"/>
            </a:pPr>
            <a:r>
              <a:rPr lang="en" sz="1000"/>
              <a:t>Avid Headband @1</a:t>
            </a:r>
            <a:endParaRPr sz="1000"/>
          </a:p>
          <a:p>
            <a:pPr indent="0" lvl="0" marL="0" rtl="0" algn="l">
              <a:spcBef>
                <a:spcPts val="0"/>
              </a:spcBef>
              <a:spcAft>
                <a:spcPts val="0"/>
              </a:spcAft>
              <a:buNone/>
            </a:pPr>
            <a:r>
              <a:t/>
            </a:r>
            <a:endParaRPr sz="1000"/>
          </a:p>
        </p:txBody>
      </p:sp>
      <p:sp>
        <p:nvSpPr>
          <p:cNvPr id="92" name="Google Shape;92;p15"/>
          <p:cNvSpPr txBox="1"/>
          <p:nvPr/>
        </p:nvSpPr>
        <p:spPr>
          <a:xfrm>
            <a:off x="2927800" y="1665025"/>
            <a:ext cx="1815900" cy="13572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Boxes</a:t>
            </a:r>
            <a:endParaRPr sz="1000"/>
          </a:p>
          <a:p>
            <a:pPr indent="-292100" lvl="0" marL="457200" rtl="0" algn="l">
              <a:spcBef>
                <a:spcPts val="0"/>
              </a:spcBef>
              <a:spcAft>
                <a:spcPts val="0"/>
              </a:spcAft>
              <a:buSzPts val="1000"/>
              <a:buChar char="●"/>
            </a:pPr>
            <a:r>
              <a:rPr lang="en" sz="1000"/>
              <a:t>Rubber Bands</a:t>
            </a:r>
            <a:endParaRPr sz="1000"/>
          </a:p>
          <a:p>
            <a:pPr indent="-292100" lvl="0" marL="457200" rtl="0" algn="l">
              <a:spcBef>
                <a:spcPts val="0"/>
              </a:spcBef>
              <a:spcAft>
                <a:spcPts val="0"/>
              </a:spcAft>
              <a:buSzPts val="1000"/>
              <a:buChar char="●"/>
            </a:pPr>
            <a:r>
              <a:rPr lang="en" sz="1000"/>
              <a:t>Gloves</a:t>
            </a:r>
            <a:endParaRPr sz="1000"/>
          </a:p>
          <a:p>
            <a:pPr indent="-292100" lvl="0" marL="457200" rtl="0" algn="l">
              <a:spcBef>
                <a:spcPts val="0"/>
              </a:spcBef>
              <a:spcAft>
                <a:spcPts val="0"/>
              </a:spcAft>
              <a:buSzPts val="1000"/>
              <a:buChar char="●"/>
            </a:pPr>
            <a:r>
              <a:rPr lang="en" sz="1000"/>
              <a:t>Disinfectant</a:t>
            </a:r>
            <a:endParaRPr sz="1000"/>
          </a:p>
          <a:p>
            <a:pPr indent="-292100" lvl="0" marL="457200" rtl="0" algn="l">
              <a:spcBef>
                <a:spcPts val="0"/>
              </a:spcBef>
              <a:spcAft>
                <a:spcPts val="0"/>
              </a:spcAft>
              <a:buSzPts val="1000"/>
              <a:buChar char="●"/>
            </a:pPr>
            <a:r>
              <a:rPr lang="en" sz="1000"/>
              <a:t>Alcohol</a:t>
            </a:r>
            <a:endParaRPr sz="1000"/>
          </a:p>
          <a:p>
            <a:pPr indent="-292100" lvl="0" marL="457200" rtl="0" algn="l">
              <a:spcBef>
                <a:spcPts val="0"/>
              </a:spcBef>
              <a:spcAft>
                <a:spcPts val="0"/>
              </a:spcAft>
              <a:buSzPts val="1000"/>
              <a:buChar char="●"/>
            </a:pPr>
            <a:r>
              <a:rPr lang="en" sz="1000"/>
              <a:t>Hand Sanitizer</a:t>
            </a:r>
            <a:endParaRPr sz="1000"/>
          </a:p>
          <a:p>
            <a:pPr indent="-292100" lvl="0" marL="457200" rtl="0" algn="l">
              <a:spcBef>
                <a:spcPts val="0"/>
              </a:spcBef>
              <a:spcAft>
                <a:spcPts val="0"/>
              </a:spcAft>
              <a:buSzPts val="1000"/>
              <a:buChar char="●"/>
            </a:pPr>
            <a:r>
              <a:rPr lang="en" sz="1000"/>
              <a:t>Face Masks</a:t>
            </a:r>
            <a:endParaRPr sz="1000"/>
          </a:p>
        </p:txBody>
      </p:sp>
      <p:sp>
        <p:nvSpPr>
          <p:cNvPr id="93" name="Google Shape;93;p15"/>
          <p:cNvSpPr txBox="1"/>
          <p:nvPr/>
        </p:nvSpPr>
        <p:spPr>
          <a:xfrm>
            <a:off x="7154325" y="1832625"/>
            <a:ext cx="1876800" cy="1089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strike="sngStrike"/>
              <a:t>Boxes</a:t>
            </a:r>
            <a:endParaRPr sz="1000" strike="sngStrike"/>
          </a:p>
          <a:p>
            <a:pPr indent="-292100" lvl="0" marL="457200" rtl="0" algn="l">
              <a:spcBef>
                <a:spcPts val="0"/>
              </a:spcBef>
              <a:spcAft>
                <a:spcPts val="0"/>
              </a:spcAft>
              <a:buSzPts val="1000"/>
              <a:buChar char="●"/>
            </a:pPr>
            <a:r>
              <a:rPr lang="en" sz="1000" strike="sngStrike"/>
              <a:t>Gloves</a:t>
            </a:r>
            <a:endParaRPr sz="1000" strike="sngStrike"/>
          </a:p>
          <a:p>
            <a:pPr indent="-292100" lvl="0" marL="457200" rtl="0" algn="l">
              <a:spcBef>
                <a:spcPts val="0"/>
              </a:spcBef>
              <a:spcAft>
                <a:spcPts val="0"/>
              </a:spcAft>
              <a:buSzPts val="1000"/>
              <a:buChar char="●"/>
            </a:pPr>
            <a:r>
              <a:rPr lang="en" sz="1000" strike="sngStrike"/>
              <a:t>Disinfectant</a:t>
            </a:r>
            <a:endParaRPr sz="1000" strike="sngStrike"/>
          </a:p>
          <a:p>
            <a:pPr indent="-292100" lvl="0" marL="457200" rtl="0" algn="l">
              <a:spcBef>
                <a:spcPts val="0"/>
              </a:spcBef>
              <a:spcAft>
                <a:spcPts val="0"/>
              </a:spcAft>
              <a:buSzPts val="1000"/>
              <a:buChar char="●"/>
            </a:pPr>
            <a:r>
              <a:rPr lang="en" sz="1000" strike="sngStrike"/>
              <a:t>Alcohol</a:t>
            </a:r>
            <a:endParaRPr sz="1000" strike="sngStrike"/>
          </a:p>
          <a:p>
            <a:pPr indent="-292100" lvl="0" marL="457200" rtl="0" algn="l">
              <a:spcBef>
                <a:spcPts val="0"/>
              </a:spcBef>
              <a:spcAft>
                <a:spcPts val="0"/>
              </a:spcAft>
              <a:buSzPts val="1000"/>
              <a:buChar char="●"/>
            </a:pPr>
            <a:r>
              <a:rPr lang="en" sz="1000"/>
              <a:t>Filament</a:t>
            </a:r>
            <a:endParaRPr sz="1000"/>
          </a:p>
        </p:txBody>
      </p:sp>
      <p:sp>
        <p:nvSpPr>
          <p:cNvPr id="94" name="Google Shape;94;p15"/>
          <p:cNvSpPr txBox="1"/>
          <p:nvPr/>
        </p:nvSpPr>
        <p:spPr>
          <a:xfrm>
            <a:off x="4929250" y="1185325"/>
            <a:ext cx="2070000" cy="47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Manufactured Products</a:t>
            </a:r>
            <a:endParaRPr/>
          </a:p>
        </p:txBody>
      </p:sp>
      <p:sp>
        <p:nvSpPr>
          <p:cNvPr id="95" name="Google Shape;95;p15"/>
          <p:cNvSpPr txBox="1"/>
          <p:nvPr/>
        </p:nvSpPr>
        <p:spPr>
          <a:xfrm>
            <a:off x="4929250" y="1761125"/>
            <a:ext cx="1815900" cy="3132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Hand Sanitizer</a:t>
            </a:r>
            <a:endParaRPr sz="1000"/>
          </a:p>
          <a:p>
            <a:pPr indent="-292100" lvl="0" marL="457200" rtl="0" algn="l">
              <a:spcBef>
                <a:spcPts val="0"/>
              </a:spcBef>
              <a:spcAft>
                <a:spcPts val="0"/>
              </a:spcAft>
              <a:buSzPts val="1000"/>
              <a:buChar char="●"/>
            </a:pPr>
            <a:r>
              <a:rPr lang="en" sz="1000"/>
              <a:t>Face shields</a:t>
            </a:r>
            <a:endParaRPr sz="1000"/>
          </a:p>
          <a:p>
            <a:pPr indent="-292100" lvl="0" marL="457200" rtl="0" algn="l">
              <a:spcBef>
                <a:spcPts val="0"/>
              </a:spcBef>
              <a:spcAft>
                <a:spcPts val="0"/>
              </a:spcAft>
              <a:buSzPts val="1000"/>
              <a:buChar char="●"/>
            </a:pPr>
            <a:r>
              <a:rPr lang="en" sz="1000"/>
              <a:t>Masks</a:t>
            </a:r>
            <a:endParaRPr sz="1000"/>
          </a:p>
        </p:txBody>
      </p:sp>
      <p:sp>
        <p:nvSpPr>
          <p:cNvPr id="96" name="Google Shape;96;p15"/>
          <p:cNvSpPr txBox="1"/>
          <p:nvPr/>
        </p:nvSpPr>
        <p:spPr>
          <a:xfrm>
            <a:off x="7601300" y="160475"/>
            <a:ext cx="1225200" cy="90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Legend</a:t>
            </a:r>
            <a:endParaRPr/>
          </a:p>
          <a:p>
            <a:pPr indent="0" lvl="0" marL="0" rtl="0" algn="r">
              <a:spcBef>
                <a:spcPts val="0"/>
              </a:spcBef>
              <a:spcAft>
                <a:spcPts val="0"/>
              </a:spcAft>
              <a:buNone/>
            </a:pPr>
            <a:r>
              <a:rPr lang="en">
                <a:highlight>
                  <a:srgbClr val="00FFFF"/>
                </a:highlight>
              </a:rPr>
              <a:t>Airtable Tab</a:t>
            </a:r>
            <a:endParaRPr>
              <a:highlight>
                <a:srgbClr val="00FFFF"/>
              </a:highlight>
            </a:endParaRPr>
          </a:p>
        </p:txBody>
      </p:sp>
      <p:cxnSp>
        <p:nvCxnSpPr>
          <p:cNvPr id="97" name="Google Shape;97;p15"/>
          <p:cNvCxnSpPr/>
          <p:nvPr/>
        </p:nvCxnSpPr>
        <p:spPr>
          <a:xfrm>
            <a:off x="2854000" y="1065875"/>
            <a:ext cx="1963500" cy="22158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5"/>
          <p:cNvCxnSpPr/>
          <p:nvPr/>
        </p:nvCxnSpPr>
        <p:spPr>
          <a:xfrm flipH="1">
            <a:off x="2819025" y="1079900"/>
            <a:ext cx="1935300" cy="23001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5"/>
          <p:cNvCxnSpPr/>
          <p:nvPr/>
        </p:nvCxnSpPr>
        <p:spPr>
          <a:xfrm>
            <a:off x="5111950" y="1002750"/>
            <a:ext cx="1549800" cy="19704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5"/>
          <p:cNvCxnSpPr/>
          <p:nvPr/>
        </p:nvCxnSpPr>
        <p:spPr>
          <a:xfrm flipH="1">
            <a:off x="5217150" y="1044825"/>
            <a:ext cx="1781100" cy="189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Leaving </a:t>
            </a:r>
            <a:r>
              <a:rPr lang="en"/>
              <a:t>warehouse</a:t>
            </a:r>
            <a:endParaRPr/>
          </a:p>
        </p:txBody>
      </p:sp>
      <p:sp>
        <p:nvSpPr>
          <p:cNvPr id="106" name="Google Shape;106;p16"/>
          <p:cNvSpPr txBox="1"/>
          <p:nvPr/>
        </p:nvSpPr>
        <p:spPr>
          <a:xfrm>
            <a:off x="469850" y="1073125"/>
            <a:ext cx="2720700" cy="60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Equipment Requests</a:t>
            </a:r>
            <a:r>
              <a:rPr lang="en"/>
              <a:t> (fulfilled with Maker Production)</a:t>
            </a:r>
            <a:endParaRPr/>
          </a:p>
        </p:txBody>
      </p:sp>
      <p:sp>
        <p:nvSpPr>
          <p:cNvPr id="107" name="Google Shape;107;p16"/>
          <p:cNvSpPr txBox="1"/>
          <p:nvPr/>
        </p:nvSpPr>
        <p:spPr>
          <a:xfrm>
            <a:off x="4061650" y="1185325"/>
            <a:ext cx="1561500" cy="60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DOL Resupply</a:t>
            </a:r>
            <a:br>
              <a:rPr lang="en"/>
            </a:br>
            <a:r>
              <a:rPr lang="en"/>
              <a:t>(Consumables)</a:t>
            </a:r>
            <a:endParaRPr/>
          </a:p>
        </p:txBody>
      </p:sp>
      <p:sp>
        <p:nvSpPr>
          <p:cNvPr id="108" name="Google Shape;108;p16"/>
          <p:cNvSpPr txBox="1"/>
          <p:nvPr/>
        </p:nvSpPr>
        <p:spPr>
          <a:xfrm>
            <a:off x="4001250" y="1832625"/>
            <a:ext cx="1876800" cy="1089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strike="sngStrike"/>
              <a:t>Boxes</a:t>
            </a:r>
            <a:endParaRPr sz="1000" strike="sngStrike"/>
          </a:p>
          <a:p>
            <a:pPr indent="-292100" lvl="0" marL="457200" rtl="0" algn="l">
              <a:spcBef>
                <a:spcPts val="0"/>
              </a:spcBef>
              <a:spcAft>
                <a:spcPts val="0"/>
              </a:spcAft>
              <a:buSzPts val="1000"/>
              <a:buChar char="●"/>
            </a:pPr>
            <a:r>
              <a:rPr lang="en" sz="1000" strike="sngStrike"/>
              <a:t>Gloves</a:t>
            </a:r>
            <a:endParaRPr sz="1000" strike="sngStrike"/>
          </a:p>
          <a:p>
            <a:pPr indent="-292100" lvl="0" marL="457200" rtl="0" algn="l">
              <a:spcBef>
                <a:spcPts val="0"/>
              </a:spcBef>
              <a:spcAft>
                <a:spcPts val="0"/>
              </a:spcAft>
              <a:buSzPts val="1000"/>
              <a:buChar char="●"/>
            </a:pPr>
            <a:r>
              <a:rPr lang="en" sz="1000" strike="sngStrike"/>
              <a:t>Disinfectant</a:t>
            </a:r>
            <a:endParaRPr sz="1000" strike="sngStrike"/>
          </a:p>
          <a:p>
            <a:pPr indent="-292100" lvl="0" marL="457200" rtl="0" algn="l">
              <a:spcBef>
                <a:spcPts val="0"/>
              </a:spcBef>
              <a:spcAft>
                <a:spcPts val="0"/>
              </a:spcAft>
              <a:buSzPts val="1000"/>
              <a:buChar char="●"/>
            </a:pPr>
            <a:r>
              <a:rPr lang="en" sz="1000" strike="sngStrike"/>
              <a:t>Alcohol</a:t>
            </a:r>
            <a:endParaRPr sz="1000" strike="sngStrike"/>
          </a:p>
          <a:p>
            <a:pPr indent="-292100" lvl="0" marL="457200" rtl="0" algn="l">
              <a:spcBef>
                <a:spcPts val="0"/>
              </a:spcBef>
              <a:spcAft>
                <a:spcPts val="0"/>
              </a:spcAft>
              <a:buSzPts val="1000"/>
              <a:buChar char="●"/>
            </a:pPr>
            <a:r>
              <a:rPr lang="en" sz="1000"/>
              <a:t>Filament</a:t>
            </a:r>
            <a:endParaRPr sz="1000"/>
          </a:p>
          <a:p>
            <a:pPr indent="-292100" lvl="0" marL="457200" rtl="0" algn="l">
              <a:spcBef>
                <a:spcPts val="0"/>
              </a:spcBef>
              <a:spcAft>
                <a:spcPts val="0"/>
              </a:spcAft>
              <a:buSzPts val="1000"/>
              <a:buChar char="●"/>
            </a:pPr>
            <a:r>
              <a:rPr lang="en" sz="1000" strike="sngStrike"/>
              <a:t>Other?</a:t>
            </a:r>
            <a:endParaRPr sz="1000" strike="sngStrike"/>
          </a:p>
        </p:txBody>
      </p:sp>
      <p:sp>
        <p:nvSpPr>
          <p:cNvPr id="109" name="Google Shape;109;p16"/>
          <p:cNvSpPr txBox="1"/>
          <p:nvPr/>
        </p:nvSpPr>
        <p:spPr>
          <a:xfrm>
            <a:off x="6850950" y="1185325"/>
            <a:ext cx="2081400" cy="602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Maker Supply Requests</a:t>
            </a:r>
            <a:br>
              <a:rPr lang="en"/>
            </a:br>
            <a:r>
              <a:rPr lang="en"/>
              <a:t>(Consumables)</a:t>
            </a:r>
            <a:endParaRPr/>
          </a:p>
        </p:txBody>
      </p:sp>
      <p:sp>
        <p:nvSpPr>
          <p:cNvPr id="110" name="Google Shape;110;p16"/>
          <p:cNvSpPr txBox="1"/>
          <p:nvPr/>
        </p:nvSpPr>
        <p:spPr>
          <a:xfrm>
            <a:off x="6763425" y="1832625"/>
            <a:ext cx="1876800" cy="1089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strike="sngStrike"/>
              <a:t>Boxes</a:t>
            </a:r>
            <a:endParaRPr sz="1000" strike="sngStrike"/>
          </a:p>
          <a:p>
            <a:pPr indent="-292100" lvl="0" marL="457200" rtl="0" algn="l">
              <a:spcBef>
                <a:spcPts val="0"/>
              </a:spcBef>
              <a:spcAft>
                <a:spcPts val="0"/>
              </a:spcAft>
              <a:buSzPts val="1000"/>
              <a:buChar char="●"/>
            </a:pPr>
            <a:r>
              <a:rPr lang="en" sz="1000" strike="sngStrike"/>
              <a:t>Gloves</a:t>
            </a:r>
            <a:endParaRPr sz="1000" strike="sngStrike"/>
          </a:p>
          <a:p>
            <a:pPr indent="-292100" lvl="0" marL="457200" rtl="0" algn="l">
              <a:spcBef>
                <a:spcPts val="0"/>
              </a:spcBef>
              <a:spcAft>
                <a:spcPts val="0"/>
              </a:spcAft>
              <a:buSzPts val="1000"/>
              <a:buChar char="●"/>
            </a:pPr>
            <a:r>
              <a:rPr lang="en" sz="1000" strike="sngStrike"/>
              <a:t>Disinfectant</a:t>
            </a:r>
            <a:endParaRPr sz="1000" strike="sngStrike"/>
          </a:p>
          <a:p>
            <a:pPr indent="-292100" lvl="0" marL="457200" rtl="0" algn="l">
              <a:spcBef>
                <a:spcPts val="0"/>
              </a:spcBef>
              <a:spcAft>
                <a:spcPts val="0"/>
              </a:spcAft>
              <a:buSzPts val="1000"/>
              <a:buChar char="●"/>
            </a:pPr>
            <a:r>
              <a:rPr lang="en" sz="1000" strike="sngStrike"/>
              <a:t>Alcohol</a:t>
            </a:r>
            <a:endParaRPr sz="1000" strike="sngStrike"/>
          </a:p>
          <a:p>
            <a:pPr indent="-292100" lvl="0" marL="457200" rtl="0" algn="l">
              <a:spcBef>
                <a:spcPts val="0"/>
              </a:spcBef>
              <a:spcAft>
                <a:spcPts val="0"/>
              </a:spcAft>
              <a:buSzPts val="1000"/>
              <a:buChar char="●"/>
            </a:pPr>
            <a:r>
              <a:rPr lang="en" sz="1000"/>
              <a:t>Filament</a:t>
            </a:r>
            <a:endParaRPr sz="1000"/>
          </a:p>
          <a:p>
            <a:pPr indent="-292100" lvl="0" marL="457200" rtl="0" algn="l">
              <a:spcBef>
                <a:spcPts val="0"/>
              </a:spcBef>
              <a:spcAft>
                <a:spcPts val="0"/>
              </a:spcAft>
              <a:buSzPts val="1000"/>
              <a:buChar char="●"/>
            </a:pPr>
            <a:r>
              <a:rPr lang="en" sz="1000" strike="sngStrike"/>
              <a:t>Other?</a:t>
            </a:r>
            <a:endParaRPr sz="1000" strike="sngStrike"/>
          </a:p>
        </p:txBody>
      </p:sp>
      <p:sp>
        <p:nvSpPr>
          <p:cNvPr id="111" name="Google Shape;111;p16"/>
          <p:cNvSpPr txBox="1"/>
          <p:nvPr/>
        </p:nvSpPr>
        <p:spPr>
          <a:xfrm>
            <a:off x="5294275" y="112200"/>
            <a:ext cx="3435900" cy="90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Legend</a:t>
            </a:r>
            <a:endParaRPr/>
          </a:p>
          <a:p>
            <a:pPr indent="0" lvl="0" marL="0" rtl="0" algn="r">
              <a:spcBef>
                <a:spcPts val="0"/>
              </a:spcBef>
              <a:spcAft>
                <a:spcPts val="0"/>
              </a:spcAft>
              <a:buNone/>
            </a:pPr>
            <a:r>
              <a:rPr lang="en">
                <a:highlight>
                  <a:srgbClr val="00FFFF"/>
                </a:highlight>
              </a:rPr>
              <a:t>Airtable Tab</a:t>
            </a:r>
            <a:endParaRPr>
              <a:highlight>
                <a:srgbClr val="00FFFF"/>
              </a:highlight>
            </a:endParaRPr>
          </a:p>
        </p:txBody>
      </p:sp>
      <p:sp>
        <p:nvSpPr>
          <p:cNvPr id="112" name="Google Shape;112;p16"/>
          <p:cNvSpPr txBox="1"/>
          <p:nvPr/>
        </p:nvSpPr>
        <p:spPr>
          <a:xfrm>
            <a:off x="611175" y="1788025"/>
            <a:ext cx="2504700" cy="3132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AutoNum type="arabicPeriod"/>
            </a:pPr>
            <a:r>
              <a:rPr lang="en" sz="1000" strike="sngStrike"/>
              <a:t>Prusa Headband @RC1</a:t>
            </a:r>
            <a:endParaRPr sz="1000" strike="sngStrike"/>
          </a:p>
          <a:p>
            <a:pPr indent="-292100" lvl="0" marL="457200" rtl="0" algn="l">
              <a:spcBef>
                <a:spcPts val="0"/>
              </a:spcBef>
              <a:spcAft>
                <a:spcPts val="0"/>
              </a:spcAft>
              <a:buSzPts val="1000"/>
              <a:buAutoNum type="arabicPeriod"/>
            </a:pPr>
            <a:r>
              <a:rPr lang="en" sz="1000" strike="sngStrike"/>
              <a:t>Prusa Headband @RC2</a:t>
            </a:r>
            <a:endParaRPr sz="1000" strike="sngStrike"/>
          </a:p>
          <a:p>
            <a:pPr indent="-292100" lvl="0" marL="457200" rtl="0" algn="l">
              <a:spcBef>
                <a:spcPts val="0"/>
              </a:spcBef>
              <a:spcAft>
                <a:spcPts val="0"/>
              </a:spcAft>
              <a:buSzPts val="1000"/>
              <a:buAutoNum type="arabicPeriod"/>
            </a:pPr>
            <a:r>
              <a:rPr lang="en" sz="1000" strike="sngStrike"/>
              <a:t>Prusa Headband @RC3</a:t>
            </a:r>
            <a:endParaRPr sz="1000" strike="sngStrike"/>
          </a:p>
          <a:p>
            <a:pPr indent="-292100" lvl="0" marL="457200" rtl="0" algn="l">
              <a:spcBef>
                <a:spcPts val="0"/>
              </a:spcBef>
              <a:spcAft>
                <a:spcPts val="0"/>
              </a:spcAft>
              <a:buSzPts val="1000"/>
              <a:buAutoNum type="arabicPeriod"/>
            </a:pPr>
            <a:r>
              <a:rPr lang="en" sz="1000"/>
              <a:t>Face Mask Buckle @1</a:t>
            </a:r>
            <a:endParaRPr sz="1000"/>
          </a:p>
          <a:p>
            <a:pPr indent="-292100" lvl="0" marL="457200" rtl="0" algn="l">
              <a:spcBef>
                <a:spcPts val="0"/>
              </a:spcBef>
              <a:spcAft>
                <a:spcPts val="0"/>
              </a:spcAft>
              <a:buSzPts val="1000"/>
              <a:buAutoNum type="arabicPeriod"/>
            </a:pPr>
            <a:r>
              <a:rPr lang="en" sz="1000" strike="sngStrike"/>
              <a:t>Clear Face Shield (Short_Wide_v1) @1</a:t>
            </a:r>
            <a:endParaRPr sz="1000" strike="sngStrike"/>
          </a:p>
          <a:p>
            <a:pPr indent="-292100" lvl="0" marL="457200" rtl="0" algn="l">
              <a:spcBef>
                <a:spcPts val="0"/>
              </a:spcBef>
              <a:spcAft>
                <a:spcPts val="0"/>
              </a:spcAft>
              <a:buSzPts val="1000"/>
              <a:buAutoNum type="arabicPeriod"/>
            </a:pPr>
            <a:r>
              <a:rPr lang="en" sz="1000"/>
              <a:t>Clear Face Shield Long (Long_Wide_240) @1</a:t>
            </a:r>
            <a:endParaRPr sz="1000"/>
          </a:p>
          <a:p>
            <a:pPr indent="-292100" lvl="0" marL="457200" rtl="0" algn="l">
              <a:spcBef>
                <a:spcPts val="0"/>
              </a:spcBef>
              <a:spcAft>
                <a:spcPts val="0"/>
              </a:spcAft>
              <a:buSzPts val="1000"/>
              <a:buAutoNum type="arabicPeriod"/>
            </a:pPr>
            <a:r>
              <a:rPr lang="en" sz="1000" strike="sngStrike"/>
              <a:t>Flat Pack Shield (Laser Only) @1</a:t>
            </a:r>
            <a:endParaRPr sz="1000" strike="sngStrike"/>
          </a:p>
          <a:p>
            <a:pPr indent="-292100" lvl="0" marL="457200" rtl="0" algn="l">
              <a:spcBef>
                <a:spcPts val="0"/>
              </a:spcBef>
              <a:spcAft>
                <a:spcPts val="0"/>
              </a:spcAft>
              <a:buSzPts val="1000"/>
              <a:buAutoNum type="arabicPeriod"/>
            </a:pPr>
            <a:r>
              <a:rPr lang="en" sz="1000"/>
              <a:t>Fastener @1</a:t>
            </a:r>
            <a:endParaRPr sz="1000"/>
          </a:p>
          <a:p>
            <a:pPr indent="-292100" lvl="0" marL="457200" rtl="0" algn="l">
              <a:spcBef>
                <a:spcPts val="0"/>
              </a:spcBef>
              <a:spcAft>
                <a:spcPts val="0"/>
              </a:spcAft>
              <a:buSzPts val="1000"/>
              <a:buAutoNum type="arabicPeriod"/>
            </a:pPr>
            <a:r>
              <a:rPr lang="en" sz="1000"/>
              <a:t>Covid Halo (NOA)</a:t>
            </a:r>
            <a:r>
              <a:rPr lang="en" sz="1000"/>
              <a:t>@1</a:t>
            </a:r>
            <a:endParaRPr sz="1000"/>
          </a:p>
          <a:p>
            <a:pPr indent="-292100" lvl="0" marL="457200" rtl="0" algn="l">
              <a:spcBef>
                <a:spcPts val="0"/>
              </a:spcBef>
              <a:spcAft>
                <a:spcPts val="0"/>
              </a:spcAft>
              <a:buSzPts val="1000"/>
              <a:buAutoNum type="arabicPeriod"/>
            </a:pPr>
            <a:r>
              <a:rPr lang="en" sz="1000"/>
              <a:t>Headbands PLA</a:t>
            </a:r>
            <a:endParaRPr sz="1000"/>
          </a:p>
          <a:p>
            <a:pPr indent="-292100" lvl="0" marL="457200" rtl="0" algn="l">
              <a:spcBef>
                <a:spcPts val="0"/>
              </a:spcBef>
              <a:spcAft>
                <a:spcPts val="0"/>
              </a:spcAft>
              <a:buSzPts val="1000"/>
              <a:buAutoNum type="arabicPeriod"/>
            </a:pPr>
            <a:r>
              <a:rPr lang="en" sz="1000"/>
              <a:t>Headbands nylon</a:t>
            </a:r>
            <a:endParaRPr sz="1000"/>
          </a:p>
          <a:p>
            <a:pPr indent="-292100" lvl="0" marL="457200" rtl="0" algn="l">
              <a:spcBef>
                <a:spcPts val="0"/>
              </a:spcBef>
              <a:spcAft>
                <a:spcPts val="0"/>
              </a:spcAft>
              <a:buSzPts val="1000"/>
              <a:buAutoNum type="arabicPeriod"/>
            </a:pPr>
            <a:r>
              <a:rPr lang="en" sz="1000"/>
              <a:t>Headbands abs</a:t>
            </a:r>
            <a:endParaRPr sz="1000"/>
          </a:p>
          <a:p>
            <a:pPr indent="-292100" lvl="0" marL="457200" rtl="0" algn="l">
              <a:spcBef>
                <a:spcPts val="0"/>
              </a:spcBef>
              <a:spcAft>
                <a:spcPts val="0"/>
              </a:spcAft>
              <a:buSzPts val="1000"/>
              <a:buAutoNum type="arabicPeriod"/>
            </a:pPr>
            <a:r>
              <a:rPr lang="en" sz="1000"/>
              <a:t>Headbands PETG</a:t>
            </a:r>
            <a:endParaRPr sz="1000"/>
          </a:p>
          <a:p>
            <a:pPr indent="-292100" lvl="0" marL="457200" rtl="0" algn="l">
              <a:spcBef>
                <a:spcPts val="0"/>
              </a:spcBef>
              <a:spcAft>
                <a:spcPts val="0"/>
              </a:spcAft>
              <a:buSzPts val="1000"/>
              <a:buAutoNum type="arabicPeriod"/>
            </a:pPr>
            <a:r>
              <a:rPr lang="en" sz="1000"/>
              <a:t>Face Masks</a:t>
            </a:r>
            <a:endParaRPr sz="1000"/>
          </a:p>
          <a:p>
            <a:pPr indent="-292100" lvl="0" marL="457200" rtl="0" algn="l">
              <a:spcBef>
                <a:spcPts val="0"/>
              </a:spcBef>
              <a:spcAft>
                <a:spcPts val="0"/>
              </a:spcAft>
              <a:buSzPts val="1000"/>
              <a:buAutoNum type="arabicPeriod"/>
            </a:pPr>
            <a:r>
              <a:rPr lang="en" sz="1000"/>
              <a:t>ZAY Shields @1</a:t>
            </a:r>
            <a:endParaRPr sz="1000"/>
          </a:p>
          <a:p>
            <a:pPr indent="-292100" lvl="0" marL="457200" rtl="0" algn="l">
              <a:spcBef>
                <a:spcPts val="0"/>
              </a:spcBef>
              <a:spcAft>
                <a:spcPts val="0"/>
              </a:spcAft>
              <a:buSzPts val="1000"/>
              <a:buAutoNum type="arabicPeriod"/>
            </a:pPr>
            <a:r>
              <a:rPr lang="en" sz="1000"/>
              <a:t>Avid Headband @1</a:t>
            </a:r>
            <a:endParaRPr sz="1000"/>
          </a:p>
          <a:p>
            <a:pPr indent="0" lvl="0" marL="0" rtl="0" algn="l">
              <a:spcBef>
                <a:spcPts val="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idx="1" type="body"/>
          </p:nvPr>
        </p:nvSpPr>
        <p:spPr>
          <a:xfrm>
            <a:off x="350450" y="1378250"/>
            <a:ext cx="35052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Prusa Headband @RC1</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Prusa Headband @RC2</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Prusa Headband @RC3</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Face Mask Buckle @1</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Clear Face Shield (Short_Wide_v1) @1</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Clear Face Shield Long (Long_Wide_240) @1</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Flat Pack Shield (Laser Only) @1</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Fastener @1</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AVID @1</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highlight>
                  <a:srgbClr val="FFFF00"/>
                </a:highlight>
              </a:rPr>
              <a:t>Headbands PLA -- Dupe of 1-3</a:t>
            </a:r>
            <a:endParaRPr sz="1000">
              <a:solidFill>
                <a:schemeClr val="dk1"/>
              </a:solidFill>
              <a:highlight>
                <a:srgbClr val="FFFF00"/>
              </a:highlight>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highlight>
                  <a:srgbClr val="FFFF00"/>
                </a:highlight>
              </a:rPr>
              <a:t>Headbands PETG - dupe of 1-3</a:t>
            </a:r>
            <a:endParaRPr sz="1000">
              <a:solidFill>
                <a:schemeClr val="dk1"/>
              </a:solidFill>
              <a:highlight>
                <a:srgbClr val="FFFF00"/>
              </a:highlight>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Face Masks</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Boxes</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Rubber Bands</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Gloves</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Disinfectant</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Alcohol</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Hand Sanitizer</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Filament (different sizes and types)</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other??</a:t>
            </a:r>
            <a:endParaRPr sz="1000">
              <a:solidFill>
                <a:schemeClr val="dk1"/>
              </a:solidFill>
            </a:endParaRPr>
          </a:p>
        </p:txBody>
      </p:sp>
      <p:sp>
        <p:nvSpPr>
          <p:cNvPr id="118" name="Google Shape;118;p17"/>
          <p:cNvSpPr txBox="1"/>
          <p:nvPr>
            <p:ph idx="1" type="body"/>
          </p:nvPr>
        </p:nvSpPr>
        <p:spPr>
          <a:xfrm>
            <a:off x="4572000" y="1290775"/>
            <a:ext cx="35052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Track in same way at all depots/warehouses</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Not all items in all locations</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Need to track inter warehouse movement and DOL resupply</a:t>
            </a: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lang="en" sz="1000">
                <a:solidFill>
                  <a:schemeClr val="dk1"/>
                </a:solidFill>
              </a:rPr>
              <a:t>Maker product applied to </a:t>
            </a:r>
            <a:r>
              <a:rPr lang="en" sz="1000">
                <a:solidFill>
                  <a:schemeClr val="dk1"/>
                </a:solidFill>
              </a:rPr>
              <a:t>equipment</a:t>
            </a:r>
            <a:r>
              <a:rPr lang="en" sz="1000">
                <a:solidFill>
                  <a:schemeClr val="dk1"/>
                </a:solidFill>
              </a:rPr>
              <a:t> requests in FIFO order?</a:t>
            </a:r>
            <a:endParaRPr sz="1000">
              <a:solidFill>
                <a:schemeClr val="dk1"/>
              </a:solidFill>
            </a:endParaRPr>
          </a:p>
        </p:txBody>
      </p:sp>
      <p:sp>
        <p:nvSpPr>
          <p:cNvPr id="119" name="Google Shape;119;p17"/>
          <p:cNvSpPr txBox="1"/>
          <p:nvPr/>
        </p:nvSpPr>
        <p:spPr>
          <a:xfrm>
            <a:off x="563450" y="709375"/>
            <a:ext cx="33585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What needs to be tracked</a:t>
            </a:r>
            <a:br>
              <a:rPr lang="en" sz="1800"/>
            </a:br>
            <a:r>
              <a:rPr lang="en" sz="1800"/>
              <a:t>(some dupes/missing)</a:t>
            </a:r>
            <a:endParaRPr sz="1800"/>
          </a:p>
        </p:txBody>
      </p:sp>
      <p:sp>
        <p:nvSpPr>
          <p:cNvPr id="120" name="Google Shape;120;p17"/>
          <p:cNvSpPr txBox="1"/>
          <p:nvPr/>
        </p:nvSpPr>
        <p:spPr>
          <a:xfrm>
            <a:off x="4718700" y="709375"/>
            <a:ext cx="33585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How it needs to be tracked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