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25"/>
  </p:handoutMasterIdLst>
  <p:sldIdLst>
    <p:sldId id="733" r:id="rId4"/>
    <p:sldId id="889" r:id="rId6"/>
    <p:sldId id="887" r:id="rId7"/>
    <p:sldId id="892" r:id="rId8"/>
    <p:sldId id="891" r:id="rId9"/>
    <p:sldId id="890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4" r:id="rId18"/>
    <p:sldId id="905" r:id="rId19"/>
    <p:sldId id="907" r:id="rId20"/>
    <p:sldId id="909" r:id="rId21"/>
    <p:sldId id="906" r:id="rId22"/>
    <p:sldId id="910" r:id="rId23"/>
    <p:sldId id="74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子均" initials="曾子均" lastIdx="2" clrIdx="0"/>
  <p:cmAuthor id="2" name="HAND CHEN" initials="HC" lastIdx="1" clrIdx="1"/>
  <p:cmAuthor id="3" name=" 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587"/>
    <a:srgbClr val="609FDB"/>
    <a:srgbClr val="00858E"/>
    <a:srgbClr val="10B9C0"/>
    <a:srgbClr val="45B451"/>
    <a:srgbClr val="43B0C0"/>
    <a:srgbClr val="42C2AA"/>
    <a:srgbClr val="BAD699"/>
    <a:srgbClr val="71AD47"/>
    <a:srgbClr val="FFC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3346" autoAdjust="0"/>
  </p:normalViewPr>
  <p:slideViewPr>
    <p:cSldViewPr snapToGrid="0" showGuides="1">
      <p:cViewPr varScale="1">
        <p:scale>
          <a:sx n="72" d="100"/>
          <a:sy n="72" d="100"/>
        </p:scale>
        <p:origin x="516" y="60"/>
      </p:cViewPr>
      <p:guideLst>
        <p:guide pos="3798"/>
        <p:guide orient="horz" pos="3097"/>
        <p:guide orient="horz" pos="1289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A6D6-5611-4B8E-88BE-BE9C88A71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68E9-958D-4318-9D80-14B9D8540C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2FA1D-08E8-40AB-BFC9-8FDB8CCA7A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DBC56-72D9-4D38-A097-E5122E818B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填写说明：在</a:t>
            </a:r>
            <a:r>
              <a:rPr lang="en-US" altLang="zh-CN" dirty="0"/>
              <a:t>EXCEL</a:t>
            </a:r>
            <a:r>
              <a:rPr lang="zh-CN" altLang="en-US" dirty="0"/>
              <a:t>“模板</a:t>
            </a:r>
            <a:r>
              <a:rPr lang="en-US" altLang="zh-CN" dirty="0"/>
              <a:t>-</a:t>
            </a:r>
            <a:r>
              <a:rPr lang="zh-CN" altLang="en-US" dirty="0"/>
              <a:t>业绩展望”填好后，直接把数值黏贴进来。模板上有填写向导备注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DBC56-72D9-4D38-A097-E5122E818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7"/>
          <p:cNvCxnSpPr/>
          <p:nvPr userDrawn="1"/>
        </p:nvCxnSpPr>
        <p:spPr>
          <a:xfrm flipV="1">
            <a:off x="471712" y="646033"/>
            <a:ext cx="11248575" cy="2898"/>
          </a:xfrm>
          <a:prstGeom prst="line">
            <a:avLst/>
          </a:prstGeom>
          <a:ln w="25400">
            <a:solidFill>
              <a:srgbClr val="008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50"/>
          <p:cNvCxnSpPr/>
          <p:nvPr userDrawn="1"/>
        </p:nvCxnSpPr>
        <p:spPr>
          <a:xfrm flipV="1">
            <a:off x="471712" y="6672974"/>
            <a:ext cx="11248575" cy="2898"/>
          </a:xfrm>
          <a:prstGeom prst="line">
            <a:avLst/>
          </a:prstGeom>
          <a:ln w="12700">
            <a:solidFill>
              <a:srgbClr val="008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776859" y="168856"/>
            <a:ext cx="1021859" cy="295049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71712" y="68292"/>
            <a:ext cx="9281043" cy="590141"/>
          </a:xfrm>
          <a:prstGeom prst="rect">
            <a:avLst/>
          </a:prstGeom>
        </p:spPr>
        <p:txBody>
          <a:bodyPr anchor="ctr"/>
          <a:lstStyle>
            <a:lvl1pPr>
              <a:def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1"/>
          </p:nvPr>
        </p:nvSpPr>
        <p:spPr>
          <a:xfrm>
            <a:off x="5911436" y="6444828"/>
            <a:ext cx="369126" cy="413172"/>
          </a:xfrm>
          <a:solidFill>
            <a:schemeClr val="bg1"/>
          </a:solidFill>
        </p:spPr>
        <p:txBody>
          <a:bodyPr/>
          <a:lstStyle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0500"/>
            <a:ext cx="10515601" cy="46609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12" y="2476500"/>
            <a:ext cx="9807576" cy="132854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2" y="3905250"/>
            <a:ext cx="9807576" cy="91703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1"/>
            <a:ext cx="5181600" cy="464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7801"/>
            <a:ext cx="5181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2800"/>
            <a:ext cx="10515600" cy="9252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062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09800"/>
            <a:ext cx="5157787" cy="3833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062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09800"/>
            <a:ext cx="5183188" cy="3833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52" y="2459628"/>
            <a:ext cx="9365297" cy="1146887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413352" y="3760782"/>
            <a:ext cx="9365297" cy="63976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8375" y="365125"/>
            <a:ext cx="149542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2014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199" y="304800"/>
            <a:ext cx="10515601" cy="57753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7"/>
          <p:cNvCxnSpPr/>
          <p:nvPr userDrawn="1"/>
        </p:nvCxnSpPr>
        <p:spPr>
          <a:xfrm>
            <a:off x="5296277" y="1669075"/>
            <a:ext cx="6424010" cy="0"/>
          </a:xfrm>
          <a:prstGeom prst="line">
            <a:avLst/>
          </a:prstGeom>
          <a:ln w="25400">
            <a:solidFill>
              <a:srgbClr val="008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94" y="3237227"/>
            <a:ext cx="3243225" cy="7911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4662535" y="2336323"/>
            <a:ext cx="199176" cy="25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 hasCustomPrompt="1"/>
          </p:nvPr>
        </p:nvSpPr>
        <p:spPr>
          <a:xfrm>
            <a:off x="5586413" y="2090738"/>
            <a:ext cx="5770562" cy="33289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504931" y="1059255"/>
            <a:ext cx="38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85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kumimoji="1" lang="en-US" altLang="zh-CN" sz="2800" b="1" dirty="0">
                <a:solidFill>
                  <a:srgbClr val="0085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>
              <a:solidFill>
                <a:srgbClr val="0085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7"/>
          <p:cNvCxnSpPr/>
          <p:nvPr userDrawn="1"/>
        </p:nvCxnSpPr>
        <p:spPr>
          <a:xfrm flipV="1">
            <a:off x="471712" y="1255649"/>
            <a:ext cx="11248575" cy="2898"/>
          </a:xfrm>
          <a:prstGeom prst="line">
            <a:avLst/>
          </a:prstGeom>
          <a:ln w="25400">
            <a:solidFill>
              <a:srgbClr val="008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50"/>
          <p:cNvCxnSpPr/>
          <p:nvPr userDrawn="1"/>
        </p:nvCxnSpPr>
        <p:spPr>
          <a:xfrm flipV="1">
            <a:off x="471712" y="6672974"/>
            <a:ext cx="11248575" cy="2898"/>
          </a:xfrm>
          <a:prstGeom prst="line">
            <a:avLst/>
          </a:prstGeom>
          <a:ln w="12700">
            <a:solidFill>
              <a:srgbClr val="008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752755" y="0"/>
            <a:ext cx="2298197" cy="1271019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71712" y="188038"/>
            <a:ext cx="9281043" cy="590141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1711" y="856103"/>
            <a:ext cx="9281043" cy="32584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1"/>
          </p:nvPr>
        </p:nvSpPr>
        <p:spPr>
          <a:xfrm>
            <a:off x="5911436" y="6444828"/>
            <a:ext cx="369126" cy="413172"/>
          </a:xfrm>
          <a:solidFill>
            <a:schemeClr val="bg1"/>
          </a:solidFill>
        </p:spPr>
        <p:txBody>
          <a:bodyPr/>
          <a:lstStyle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1000"/>
                    </a14:imgEffect>
                    <a14:imgEffect>
                      <a14:colorTemperature colorTemp="4684"/>
                    </a14:imgEffect>
                  </a14:imgLayer>
                </a14:imgProps>
              </a:ext>
            </a:extLst>
          </a:blip>
          <a:srcRect t="-278"/>
          <a:stretch>
            <a:fillRect/>
          </a:stretch>
        </p:blipFill>
        <p:spPr>
          <a:xfrm>
            <a:off x="-7287" y="-26950"/>
            <a:ext cx="3302937" cy="68849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341804" y="1703699"/>
            <a:ext cx="1772205" cy="1347507"/>
            <a:chOff x="8504997" y="2119482"/>
            <a:chExt cx="4155565" cy="1347507"/>
          </a:xfrm>
        </p:grpSpPr>
        <p:sp>
          <p:nvSpPr>
            <p:cNvPr id="9" name="矩形 8"/>
            <p:cNvSpPr/>
            <p:nvPr/>
          </p:nvSpPr>
          <p:spPr>
            <a:xfrm>
              <a:off x="8504997" y="2119482"/>
              <a:ext cx="4155565" cy="1347507"/>
            </a:xfrm>
            <a:prstGeom prst="rect">
              <a:avLst/>
            </a:prstGeom>
            <a:solidFill>
              <a:srgbClr val="0BBAC2">
                <a:alpha val="96000"/>
              </a:srgbClr>
            </a:solidFill>
            <a:ln>
              <a:noFill/>
            </a:ln>
            <a:effectLst>
              <a:outerShdw blurRad="381000" dist="12700" dir="5400000" sx="90000" sy="90000" algn="ctr" rotWithShape="0">
                <a:srgbClr val="00858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903444" y="2239237"/>
              <a:ext cx="15952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776543" y="2052181"/>
            <a:ext cx="868198" cy="650543"/>
          </a:xfrm>
          <a:prstGeom prst="rect">
            <a:avLst/>
          </a:prstGeom>
        </p:spPr>
      </p:pic>
      <p:sp>
        <p:nvSpPr>
          <p:cNvPr id="12" name="幻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0" y="6381750"/>
            <a:ext cx="2743200" cy="365125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2052638"/>
            <a:ext cx="5395912" cy="673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3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2932113"/>
            <a:ext cx="5395912" cy="2327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1000"/>
                    </a14:imgEffect>
                    <a14:imgEffect>
                      <a14:colorTemperature colorTemp="4684"/>
                    </a14:imgEffect>
                  </a14:imgLayer>
                </a14:imgProps>
              </a:ext>
            </a:extLst>
          </a:blip>
          <a:srcRect t="-278"/>
          <a:stretch>
            <a:fillRect/>
          </a:stretch>
        </p:blipFill>
        <p:spPr>
          <a:xfrm>
            <a:off x="-7287" y="-26950"/>
            <a:ext cx="3302937" cy="6884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41804" y="1703699"/>
            <a:ext cx="1772205" cy="1347507"/>
          </a:xfrm>
          <a:prstGeom prst="rect">
            <a:avLst/>
          </a:prstGeom>
          <a:solidFill>
            <a:srgbClr val="00858E"/>
          </a:solidFill>
          <a:ln>
            <a:noFill/>
          </a:ln>
          <a:effectLst>
            <a:outerShdw blurRad="381000" dist="12700" dir="5400000" sx="90000" sy="90000" algn="ctr" rotWithShape="0">
              <a:srgbClr val="00858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幻灯片编号占位符 6"/>
          <p:cNvSpPr>
            <a:spLocks noGrp="1"/>
          </p:cNvSpPr>
          <p:nvPr userDrawn="1">
            <p:ph type="sldNum" sz="quarter" idx="4294967295"/>
          </p:nvPr>
        </p:nvSpPr>
        <p:spPr>
          <a:xfrm>
            <a:off x="0" y="6381750"/>
            <a:ext cx="2743200" cy="365125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92838" y="2052638"/>
            <a:ext cx="5395912" cy="673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3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92838" y="2932113"/>
            <a:ext cx="5395912" cy="2327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405338" y="1928189"/>
            <a:ext cx="590550" cy="8985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6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776543" y="2052181"/>
            <a:ext cx="868198" cy="6505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05488"/>
            <a:ext cx="9144000" cy="124491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5767"/>
            <a:ext cx="9144000" cy="89813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77344" y="6382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838199" y="1460500"/>
            <a:ext cx="10515601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199" y="261257"/>
            <a:ext cx="10515601" cy="92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itchFamily="82" charset="0"/>
          <a:ea typeface="幼圆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6280" indent="-27495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524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188912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0.png"/><Relationship Id="rId2" Type="http://schemas.microsoft.com/office/2007/relationships/hdphoto" Target="../media/image8.wdp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5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417634"/>
            <a:ext cx="12192000" cy="3942049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962468" y="-22568"/>
            <a:ext cx="2449903" cy="3388659"/>
          </a:xfrm>
          <a:prstGeom prst="rect">
            <a:avLst/>
          </a:prstGeom>
          <a:solidFill>
            <a:srgbClr val="0BBAC2">
              <a:alpha val="96000"/>
            </a:srgbClr>
          </a:solidFill>
          <a:ln>
            <a:noFill/>
          </a:ln>
          <a:effectLst>
            <a:outerShdw blurRad="381000" dist="12700" dir="5400000" sx="90000" sy="90000" algn="ctr" rotWithShape="0">
              <a:srgbClr val="0059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78635" y="401040"/>
            <a:ext cx="758410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827" y="4584618"/>
            <a:ext cx="641065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+mn-cs"/>
              </a:rPr>
              <a:t>HAND Enterprise Solutions Company Ltd.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5170" y="4209323"/>
            <a:ext cx="3775393" cy="41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上海汉得信息技术股份有限公司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827" y="4007796"/>
            <a:ext cx="1685101" cy="45719"/>
          </a:xfrm>
          <a:prstGeom prst="rect">
            <a:avLst/>
          </a:prstGeom>
          <a:solidFill>
            <a:srgbClr val="2CB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048"/>
          <p:cNvSpPr txBox="1">
            <a:spLocks noChangeArrowheads="1"/>
          </p:cNvSpPr>
          <p:nvPr/>
        </p:nvSpPr>
        <p:spPr bwMode="auto">
          <a:xfrm>
            <a:off x="9423851" y="5667480"/>
            <a:ext cx="2277818" cy="730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12725" marR="0" lvl="0" indent="-212725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solidFill>
                  <a:srgbClr val="2CBE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>
                <a:solidFill>
                  <a:srgbClr val="2CBE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冯吉荣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CBE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12725" marR="0" lvl="0" indent="-212725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BE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   期：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CBE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&lt;20200510&gt;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CBE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13" y="459935"/>
            <a:ext cx="1873715" cy="446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120" y="848360"/>
            <a:ext cx="1138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我们测试时同时保持两个消费者在线，这时多次启动生产者，进行文本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消息的发送。可以发现两个消费者并不能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分别获取全量的消息。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由此可以验证：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即使有多个消费者从队列里面获取消息，也只有一个消费者可以获取到这个唯一的消息。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11215" y="2080260"/>
            <a:ext cx="5036820" cy="4363720"/>
            <a:chOff x="727" y="2429"/>
            <a:chExt cx="8550" cy="7407"/>
          </a:xfrm>
        </p:grpSpPr>
        <p:pic>
          <p:nvPicPr>
            <p:cNvPr id="4" name="图片 3" descr="queue01"/>
            <p:cNvPicPr>
              <a:picLocks noChangeAspect="1"/>
            </p:cNvPicPr>
            <p:nvPr/>
          </p:nvPicPr>
          <p:blipFill>
            <a:blip r:embed="rId1"/>
            <a:srcRect t="1915" r="15516"/>
            <a:stretch>
              <a:fillRect/>
            </a:stretch>
          </p:blipFill>
          <p:spPr>
            <a:xfrm>
              <a:off x="727" y="2429"/>
              <a:ext cx="8516" cy="3943"/>
            </a:xfrm>
            <a:prstGeom prst="rect">
              <a:avLst/>
            </a:prstGeom>
          </p:spPr>
        </p:pic>
        <p:pic>
          <p:nvPicPr>
            <p:cNvPr id="5" name="图片 4" descr="queue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" y="6372"/>
              <a:ext cx="8550" cy="3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025" y="879475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发布/订阅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一个生产者产生消息并进行发送后，可以由多个消费者进行接受。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如果发布消息时，消费者没有在线，将获取不到这个消息。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1020" y="3655695"/>
            <a:ext cx="6750685" cy="1736090"/>
            <a:chOff x="2400" y="5780"/>
            <a:chExt cx="10631" cy="273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0" y="5780"/>
              <a:ext cx="10631" cy="2734"/>
              <a:chOff x="2020" y="3237"/>
              <a:chExt cx="10631" cy="273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067" y="3237"/>
                <a:ext cx="2542" cy="1141"/>
              </a:xfrm>
              <a:prstGeom prst="roundRect">
                <a:avLst/>
              </a:prstGeom>
              <a:solidFill>
                <a:srgbClr val="609F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Producer</a:t>
                </a:r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020" y="4830"/>
                <a:ext cx="2542" cy="1141"/>
              </a:xfrm>
              <a:prstGeom prst="roundRect">
                <a:avLst/>
              </a:prstGeom>
              <a:solidFill>
                <a:srgbClr val="609F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Producer</a:t>
                </a:r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5775" y="4188"/>
                <a:ext cx="2542" cy="1141"/>
              </a:xfrm>
              <a:prstGeom prst="roundRect">
                <a:avLst/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Topic</a:t>
                </a:r>
                <a:endParaRPr lang="en-US" altLang="zh-CN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0109" y="3237"/>
                <a:ext cx="2542" cy="1141"/>
              </a:xfrm>
              <a:prstGeom prst="roundRect">
                <a:avLst/>
              </a:prstGeom>
              <a:solidFill>
                <a:srgbClr val="43B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Consumer</a:t>
                </a:r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stCxn id="5" idx="3"/>
                <a:endCxn id="7" idx="1"/>
              </p:cNvCxnSpPr>
              <p:nvPr/>
            </p:nvCxnSpPr>
            <p:spPr>
              <a:xfrm>
                <a:off x="4609" y="3808"/>
                <a:ext cx="1166" cy="95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562" y="4759"/>
                <a:ext cx="1213" cy="64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7" idx="3"/>
                <a:endCxn id="9" idx="1"/>
              </p:cNvCxnSpPr>
              <p:nvPr/>
            </p:nvCxnSpPr>
            <p:spPr>
              <a:xfrm flipV="1">
                <a:off x="8317" y="3808"/>
                <a:ext cx="1792" cy="95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" name="圆角矩形 1"/>
            <p:cNvSpPr/>
            <p:nvPr/>
          </p:nvSpPr>
          <p:spPr>
            <a:xfrm>
              <a:off x="10489" y="7373"/>
              <a:ext cx="2542" cy="1141"/>
            </a:xfrm>
            <a:prstGeom prst="roundRect">
              <a:avLst/>
            </a:prstGeom>
            <a:solidFill>
              <a:srgbClr val="43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Consumer</a:t>
              </a:r>
              <a:endParaRPr lang="zh-CN" altLang="en-US"/>
            </a:p>
          </p:txBody>
        </p:sp>
        <p:cxnSp>
          <p:nvCxnSpPr>
            <p:cNvPr id="4" name="直接箭头连接符 3"/>
            <p:cNvCxnSpPr>
              <a:endCxn id="2" idx="1"/>
            </p:cNvCxnSpPr>
            <p:nvPr/>
          </p:nvCxnSpPr>
          <p:spPr>
            <a:xfrm>
              <a:off x="8696" y="7300"/>
              <a:ext cx="1793" cy="6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445" y="893445"/>
            <a:ext cx="106089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订阅模式跟点对点模式创建生产者与消费者代码大部分相同，只是将创建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对象代码修改为：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topic = session.createTopic("topic_001");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我们首先启动生产者，再启动一个消费者，发现并没有获取到文本消息。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可以得到验证：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如果发布消息时，消费者没有在线，将获取不到这个消息。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52145" y="2282825"/>
            <a:ext cx="10706100" cy="4161790"/>
            <a:chOff x="979" y="3295"/>
            <a:chExt cx="16860" cy="655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9" y="3295"/>
              <a:ext cx="16860" cy="165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" y="4778"/>
              <a:ext cx="16275" cy="96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" y="6743"/>
              <a:ext cx="7283" cy="3107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7" y="5738"/>
              <a:ext cx="15225" cy="100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064" y="4945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消费者启动前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64" y="595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消费者启动后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120" y="848360"/>
            <a:ext cx="11155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我们测试时同时保持两个消费者在线，这时多次启动生产者，进行文本消息的发送。可以发现两个消费者都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获取全量的消息。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由此可以验证：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一个生产者产生消息并进行发送后，可以由多个消费者进行接受。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05805" y="2329815"/>
            <a:ext cx="4861560" cy="3832225"/>
            <a:chOff x="8359" y="3379"/>
            <a:chExt cx="7656" cy="6035"/>
          </a:xfrm>
        </p:grpSpPr>
        <p:pic>
          <p:nvPicPr>
            <p:cNvPr id="3" name="图片 2" descr="topic0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t="-711" r="12907"/>
            <a:stretch>
              <a:fillRect/>
            </a:stretch>
          </p:blipFill>
          <p:spPr>
            <a:xfrm>
              <a:off x="8359" y="3379"/>
              <a:ext cx="7632" cy="3683"/>
            </a:xfrm>
            <a:prstGeom prst="rect">
              <a:avLst/>
            </a:prstGeom>
          </p:spPr>
        </p:pic>
        <p:pic>
          <p:nvPicPr>
            <p:cNvPr id="7" name="图片 6" descr="topic02"/>
            <p:cNvPicPr>
              <a:picLocks noChangeAspect="1"/>
            </p:cNvPicPr>
            <p:nvPr/>
          </p:nvPicPr>
          <p:blipFill>
            <a:blip r:embed="rId3"/>
            <a:srcRect r="-684" b="35296"/>
            <a:stretch>
              <a:fillRect/>
            </a:stretch>
          </p:blipFill>
          <p:spPr>
            <a:xfrm>
              <a:off x="8359" y="6876"/>
              <a:ext cx="7656" cy="2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消费者组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805" y="2792095"/>
            <a:ext cx="5171440" cy="3652520"/>
            <a:chOff x="1869" y="1806"/>
            <a:chExt cx="9494" cy="6706"/>
          </a:xfrm>
        </p:grpSpPr>
        <p:grpSp>
          <p:nvGrpSpPr>
            <p:cNvPr id="36" name="组合 35"/>
            <p:cNvGrpSpPr/>
            <p:nvPr/>
          </p:nvGrpSpPr>
          <p:grpSpPr>
            <a:xfrm>
              <a:off x="1869" y="1806"/>
              <a:ext cx="9494" cy="6706"/>
              <a:chOff x="1869" y="1806"/>
              <a:chExt cx="9494" cy="670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869" y="1806"/>
                <a:ext cx="3440" cy="6706"/>
                <a:chOff x="1869" y="1806"/>
                <a:chExt cx="3440" cy="6706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869" y="1806"/>
                  <a:ext cx="3440" cy="6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239" y="2807"/>
                  <a:ext cx="2613" cy="1133"/>
                </a:xfrm>
                <a:prstGeom prst="rect">
                  <a:avLst/>
                </a:prstGeom>
                <a:solidFill>
                  <a:srgbClr val="10B9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分区</a:t>
                  </a: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239" y="4248"/>
                  <a:ext cx="2613" cy="1133"/>
                </a:xfrm>
                <a:prstGeom prst="rect">
                  <a:avLst/>
                </a:prstGeom>
                <a:solidFill>
                  <a:srgbClr val="43B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分区</a:t>
                  </a:r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239" y="5690"/>
                  <a:ext cx="2613" cy="1133"/>
                </a:xfrm>
                <a:prstGeom prst="rect">
                  <a:avLst/>
                </a:prstGeom>
                <a:solidFill>
                  <a:srgbClr val="43B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分区</a:t>
                  </a:r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239" y="7131"/>
                  <a:ext cx="2613" cy="1133"/>
                </a:xfrm>
                <a:prstGeom prst="rect">
                  <a:avLst/>
                </a:prstGeom>
                <a:solidFill>
                  <a:srgbClr val="43B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分区</a:t>
                  </a:r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2617" y="1980"/>
                  <a:ext cx="1946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Topic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7923" y="1806"/>
                <a:ext cx="3440" cy="6706"/>
                <a:chOff x="1869" y="1806"/>
                <a:chExt cx="3440" cy="670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69" y="1806"/>
                  <a:ext cx="3440" cy="67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239" y="2807"/>
                  <a:ext cx="2613" cy="1133"/>
                </a:xfrm>
                <a:prstGeom prst="rect">
                  <a:avLst/>
                </a:prstGeom>
                <a:solidFill>
                  <a:srgbClr val="45B4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消费者</a:t>
                  </a: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2129" y="1980"/>
                  <a:ext cx="3180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消费者群组</a:t>
                  </a:r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2" name="直接箭头连接符 31"/>
              <p:cNvCxnSpPr>
                <a:stCxn id="18" idx="3"/>
                <a:endCxn id="27" idx="1"/>
              </p:cNvCxnSpPr>
              <p:nvPr/>
            </p:nvCxnSpPr>
            <p:spPr>
              <a:xfrm>
                <a:off x="4852" y="3374"/>
                <a:ext cx="34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9" idx="3"/>
                <a:endCxn id="27" idx="1"/>
              </p:cNvCxnSpPr>
              <p:nvPr/>
            </p:nvCxnSpPr>
            <p:spPr>
              <a:xfrm flipV="1">
                <a:off x="4852" y="3374"/>
                <a:ext cx="3441" cy="14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/>
            <p:cNvCxnSpPr/>
            <p:nvPr/>
          </p:nvCxnSpPr>
          <p:spPr>
            <a:xfrm flipV="1">
              <a:off x="4852" y="3482"/>
              <a:ext cx="3331" cy="2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1" idx="3"/>
              <a:endCxn id="27" idx="1"/>
            </p:cNvCxnSpPr>
            <p:nvPr/>
          </p:nvCxnSpPr>
          <p:spPr>
            <a:xfrm flipV="1">
              <a:off x="4852" y="3374"/>
              <a:ext cx="3441" cy="4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454025" y="842645"/>
            <a:ext cx="114522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消费者从属于消费者群组。一个群组里的消费者订阅的是同一个主题，每个消费者 接收主题一部分分区的消息。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假设主题有4个分区，我们创建了消费者1，他是消费者组里面唯一的消费者，消费者组订阅了主题。消费者经常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会做一些高延迟的操作，比如把数据写到数据库或 HDFS，或者使用数据进行比较耗时的计算。在这些情况下，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单个消费者无法跟上数据生成的速度，所以可以增加更多的消费者，让它们分担负载，每个消费者只处理部分分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区的消息，这就是横向伸缩的主要手段。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消费者组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61645" y="925195"/>
            <a:ext cx="5697855" cy="4694555"/>
            <a:chOff x="1869" y="1806"/>
            <a:chExt cx="8973" cy="7393"/>
          </a:xfrm>
        </p:grpSpPr>
        <p:grpSp>
          <p:nvGrpSpPr>
            <p:cNvPr id="41" name="组合 40"/>
            <p:cNvGrpSpPr/>
            <p:nvPr/>
          </p:nvGrpSpPr>
          <p:grpSpPr>
            <a:xfrm>
              <a:off x="1869" y="1806"/>
              <a:ext cx="8973" cy="4442"/>
              <a:chOff x="1869" y="1806"/>
              <a:chExt cx="9494" cy="670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869" y="1806"/>
                <a:ext cx="9494" cy="6706"/>
                <a:chOff x="1869" y="1806"/>
                <a:chExt cx="9494" cy="6706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869" y="1806"/>
                  <a:ext cx="3440" cy="6706"/>
                  <a:chOff x="1869" y="1806"/>
                  <a:chExt cx="3440" cy="6706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869" y="1806"/>
                    <a:ext cx="3440" cy="67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2239" y="2807"/>
                    <a:ext cx="2613" cy="1133"/>
                  </a:xfrm>
                  <a:prstGeom prst="rect">
                    <a:avLst/>
                  </a:prstGeom>
                  <a:solidFill>
                    <a:srgbClr val="10B9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分区</a:t>
                    </a:r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239" y="4248"/>
                    <a:ext cx="2613" cy="1133"/>
                  </a:xfrm>
                  <a:prstGeom prst="rect">
                    <a:avLst/>
                  </a:prstGeom>
                  <a:solidFill>
                    <a:srgbClr val="43B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分区</a:t>
                    </a:r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2239" y="5690"/>
                    <a:ext cx="2613" cy="1133"/>
                  </a:xfrm>
                  <a:prstGeom prst="rect">
                    <a:avLst/>
                  </a:prstGeom>
                  <a:solidFill>
                    <a:srgbClr val="43B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分区</a:t>
                    </a:r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239" y="7131"/>
                    <a:ext cx="2613" cy="1133"/>
                  </a:xfrm>
                  <a:prstGeom prst="rect">
                    <a:avLst/>
                  </a:prstGeom>
                  <a:solidFill>
                    <a:srgbClr val="43B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分区</a:t>
                    </a:r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2995" y="1980"/>
                    <a:ext cx="1857" cy="8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Topic</a:t>
                    </a:r>
                    <a:endPara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7923" y="1806"/>
                  <a:ext cx="3440" cy="6706"/>
                  <a:chOff x="1869" y="1806"/>
                  <a:chExt cx="3440" cy="6706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1869" y="1806"/>
                    <a:ext cx="3440" cy="67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2239" y="2807"/>
                    <a:ext cx="2613" cy="1133"/>
                  </a:xfrm>
                  <a:prstGeom prst="rect">
                    <a:avLst/>
                  </a:prstGeom>
                  <a:solidFill>
                    <a:srgbClr val="45B4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消费者</a:t>
                    </a:r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2239" y="4248"/>
                    <a:ext cx="2613" cy="1133"/>
                  </a:xfrm>
                  <a:prstGeom prst="rect">
                    <a:avLst/>
                  </a:prstGeom>
                  <a:solidFill>
                    <a:srgbClr val="45B4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消费者</a:t>
                    </a:r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2110" y="1932"/>
                    <a:ext cx="2871" cy="8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消费者群组</a:t>
                    </a:r>
                    <a:r>
                      <a: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</a:t>
                    </a:r>
                    <a:endPara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32" name="直接箭头连接符 31"/>
                <p:cNvCxnSpPr>
                  <a:stCxn id="18" idx="3"/>
                  <a:endCxn id="27" idx="1"/>
                </p:cNvCxnSpPr>
                <p:nvPr/>
              </p:nvCxnSpPr>
              <p:spPr>
                <a:xfrm>
                  <a:off x="4852" y="3374"/>
                  <a:ext cx="344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19" idx="3"/>
                  <a:endCxn id="28" idx="1"/>
                </p:cNvCxnSpPr>
                <p:nvPr/>
              </p:nvCxnSpPr>
              <p:spPr>
                <a:xfrm>
                  <a:off x="4852" y="4815"/>
                  <a:ext cx="344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矩形 36"/>
              <p:cNvSpPr/>
              <p:nvPr/>
            </p:nvSpPr>
            <p:spPr>
              <a:xfrm>
                <a:off x="8336" y="5721"/>
                <a:ext cx="2613" cy="1133"/>
              </a:xfrm>
              <a:prstGeom prst="rect">
                <a:avLst/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消费者</a:t>
                </a:r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337" y="7131"/>
                <a:ext cx="2613" cy="1133"/>
              </a:xfrm>
              <a:prstGeom prst="rect">
                <a:avLst/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消费者</a:t>
                </a:r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39" name="直接箭头连接符 38"/>
              <p:cNvCxnSpPr/>
              <p:nvPr/>
            </p:nvCxnSpPr>
            <p:spPr>
              <a:xfrm>
                <a:off x="4852" y="6236"/>
                <a:ext cx="3484" cy="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21" idx="3"/>
                <a:endCxn id="38" idx="1"/>
              </p:cNvCxnSpPr>
              <p:nvPr/>
            </p:nvCxnSpPr>
            <p:spPr>
              <a:xfrm>
                <a:off x="4852" y="7698"/>
                <a:ext cx="348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 rot="0">
              <a:off x="7592" y="6519"/>
              <a:ext cx="3251" cy="2681"/>
              <a:chOff x="1869" y="1806"/>
              <a:chExt cx="3440" cy="402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69" y="1806"/>
                <a:ext cx="3440" cy="4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39" y="2807"/>
                <a:ext cx="2613" cy="1133"/>
              </a:xfrm>
              <a:prstGeom prst="rect">
                <a:avLst/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消费者</a:t>
                </a:r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39" y="4248"/>
                <a:ext cx="2613" cy="1133"/>
              </a:xfrm>
              <a:prstGeom prst="rect">
                <a:avLst/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消费者</a:t>
                </a:r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110" y="1932"/>
                <a:ext cx="2871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消费者群组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/>
            <p:cNvCxnSpPr>
              <a:stCxn id="18" idx="3"/>
              <a:endCxn id="15" idx="1"/>
            </p:cNvCxnSpPr>
            <p:nvPr/>
          </p:nvCxnSpPr>
          <p:spPr>
            <a:xfrm>
              <a:off x="4689" y="2844"/>
              <a:ext cx="3253" cy="4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9" idx="3"/>
              <a:endCxn id="24" idx="1"/>
            </p:cNvCxnSpPr>
            <p:nvPr/>
          </p:nvCxnSpPr>
          <p:spPr>
            <a:xfrm>
              <a:off x="4689" y="3799"/>
              <a:ext cx="3253" cy="4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15" idx="1"/>
            </p:cNvCxnSpPr>
            <p:nvPr/>
          </p:nvCxnSpPr>
          <p:spPr>
            <a:xfrm>
              <a:off x="4721" y="4745"/>
              <a:ext cx="3221" cy="2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00" y="5703"/>
              <a:ext cx="3222" cy="27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440805" y="883920"/>
            <a:ext cx="548005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如果在消费者组1中加入4个消费者，同时新增一个含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两个消费者的群组2.如图：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可以看到群组1中的每个消费者都获取到主题中对应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的分区，其实可以假设，在群组内获取主题消息，其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实每个消费者相当于`点对点模式`。同时，不同订阅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的相同主题的群组都可以获取到全量的消息，互相不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会影响，这又是`发布/订阅模式`。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消费者组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330" y="828675"/>
            <a:ext cx="111556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分组再均衡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一个新的消费者加入群组时，它读取的是原本由其他消费者读取的消息。当一个消费者被关闭或发生崩溃时，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它就离开群组，原本由它读取的分区将由群组里的其他消费者来读取。在主题发生变化时，比如管理员添加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了新的分区，会发生分区重分配。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在再均衡期间，消费者无法读取消息，造成整个群组一小段时间的不可用。另外，当分区被重新分配给另一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个消费者时，消费者当前的读取状态会丢失，它有可能还需要去刷新缓存 ，在它重新恢复状态之前会拖慢应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用程序。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进行安全的再均衡，以及如何避免不必要的再均衡，由厂商提供不同的方案。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稳定性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270" y="897890"/>
            <a:ext cx="730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幂等性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可以用一个数据公式来解释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(不管n等于什么值，函数的值都为1)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9100" y="1447800"/>
          <a:ext cx="1681480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" imgH="228600" progId="Equation.KSEE3">
                  <p:embed/>
                </p:oleObj>
              </mc:Choice>
              <mc:Fallback>
                <p:oleObj name="" r:id="rId1" imgW="558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1447800"/>
                        <a:ext cx="1681480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18160" y="3117215"/>
            <a:ext cx="11155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举个例子吧。假设你有个系统，消费一条消息就往数据库里插入一条数据，要是你一个消息重复两次，你不就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插入了两条，这数据不就错了？但是你要是消费到第二次的时候，自己判断一下是否已经消费过了，若是就直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接扔了，这样不就保留了一条数据，从而保证了数据的正确性。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一条数据重复出现两次，数据库里就只有一条数据，这就保证了系统的幂等性。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稳定性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2762250" y="1941830"/>
            <a:ext cx="6306820" cy="2433320"/>
            <a:chOff x="2914" y="3079"/>
            <a:chExt cx="9932" cy="3832"/>
          </a:xfrm>
        </p:grpSpPr>
        <p:sp>
          <p:nvSpPr>
            <p:cNvPr id="2" name="矩形 1"/>
            <p:cNvSpPr/>
            <p:nvPr/>
          </p:nvSpPr>
          <p:spPr>
            <a:xfrm>
              <a:off x="2914" y="3308"/>
              <a:ext cx="1807" cy="3375"/>
            </a:xfrm>
            <a:prstGeom prst="rect">
              <a:avLst/>
            </a:prstGeom>
            <a:solidFill>
              <a:srgbClr val="6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117" y="3079"/>
              <a:ext cx="1763" cy="3832"/>
            </a:xfrm>
            <a:prstGeom prst="ellipse">
              <a:avLst/>
            </a:prstGeom>
            <a:solidFill>
              <a:srgbClr val="BAD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消息服务器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040" y="3307"/>
              <a:ext cx="1807" cy="3375"/>
            </a:xfrm>
            <a:prstGeom prst="rect">
              <a:avLst/>
            </a:prstGeom>
            <a:solidFill>
              <a:srgbClr val="4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消费者</a:t>
              </a:r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678" y="4136"/>
              <a:ext cx="23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721" y="5181"/>
              <a:ext cx="2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721" y="6226"/>
              <a:ext cx="2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192" y="3556"/>
              <a:ext cx="13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send1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92" y="4369"/>
              <a:ext cx="132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send2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25" y="5413"/>
              <a:ext cx="18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commit()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8858" y="4092"/>
              <a:ext cx="20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8880" y="5181"/>
              <a:ext cx="2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8793" y="6204"/>
              <a:ext cx="21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018" y="3512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receive1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108" y="4369"/>
              <a:ext cx="17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receive1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108" y="5413"/>
              <a:ext cx="18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commit()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81330" y="792480"/>
            <a:ext cx="9384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事务性消息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 事务遵从发送操作与接收操作相互分离的约定。下图显示的是一个事务性发送与接收。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1330" y="4585970"/>
            <a:ext cx="1069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一个事务性发送，其中一组消息要么能够保证全部到达消息服务器，要么连一条消息也不能保证到达消息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一个事务性接收，消费者正在接收一组事务性消息，而且要么全部接收，要么一条也不接收。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消息确认机制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1645" y="829310"/>
            <a:ext cx="1149540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JMS消息只有在被确认之后，才认为已经被成功地消费了。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在事务性会话中，当一个事务被提交的时候，确认自动发生。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在非事务性会话中，消息何时被确认取决于创建会话时的应答模式（acknowledgement mode）。该参数有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以下三个可选值：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Session.AUTO_ACKNOWLEDGE：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当客户成功的从receive方法返回的时候，或者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从MessageListener.onMessage方法成功返回的时候，会话自动确认客户收到的消息。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Session.CLIENT_ACKNOWLEDGE：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客户通过消息的acknowledge方法确认消息。需要注意的是，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在这种模式中，确认是在会话层上进行：确认一个被消费的消息将自动确认所有已被会话消 费的消息。例如，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如果一个消息消费者消费了10个消息，然后确认第5个消息，那么所有10个消息都被确认。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Session.DUPS_OK_ACKNOWLEDGE：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该选择只是会话迟钝的确认消息的提交。如果JMS provider失败，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那么可能会导致一些重复的消息。如果是重复的消息，那么JMS provider必须把消息头的JMSRedelivered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字段设置为true。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消息中间件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2925" y="908685"/>
            <a:ext cx="1138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消息中间件利用高效可靠的传递机制进行平台无关的数据交流，并基于数据通信来进行分布式系统的集成。通过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提供消息传递和消息队列模型，她可以在分布式环境下扩展进程间的通信。常见的角色有生产者、消费者。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我们可以使用实际生活中的快递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场景来让这个解释简单。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5525" y="2568575"/>
            <a:ext cx="7068820" cy="1318895"/>
            <a:chOff x="1615" y="4045"/>
            <a:chExt cx="11132" cy="2077"/>
          </a:xfrm>
        </p:grpSpPr>
        <p:sp>
          <p:nvSpPr>
            <p:cNvPr id="3" name="圆角矩形 2"/>
            <p:cNvSpPr/>
            <p:nvPr/>
          </p:nvSpPr>
          <p:spPr>
            <a:xfrm>
              <a:off x="3541" y="4045"/>
              <a:ext cx="2447" cy="1259"/>
            </a:xfrm>
            <a:prstGeom prst="roundRect">
              <a:avLst/>
            </a:prstGeom>
            <a:solidFill>
              <a:srgbClr val="10B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快递员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826" y="4045"/>
              <a:ext cx="2447" cy="1259"/>
            </a:xfrm>
            <a:prstGeom prst="roundRect">
              <a:avLst/>
            </a:prstGeom>
            <a:solidFill>
              <a:srgbClr val="4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你家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3"/>
              <a:endCxn id="4" idx="1"/>
            </p:cNvCxnSpPr>
            <p:nvPr/>
          </p:nvCxnSpPr>
          <p:spPr>
            <a:xfrm>
              <a:off x="5988" y="4675"/>
              <a:ext cx="283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615" y="5542"/>
              <a:ext cx="111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快递员送到你家，可能你不在家，你们约好明天你在家再送过来。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5525" y="4763135"/>
            <a:ext cx="9488170" cy="1318895"/>
            <a:chOff x="1615" y="7501"/>
            <a:chExt cx="14942" cy="2077"/>
          </a:xfrm>
        </p:grpSpPr>
        <p:sp>
          <p:nvSpPr>
            <p:cNvPr id="11" name="圆角矩形 10"/>
            <p:cNvSpPr/>
            <p:nvPr/>
          </p:nvSpPr>
          <p:spPr>
            <a:xfrm>
              <a:off x="3541" y="7501"/>
              <a:ext cx="2447" cy="1259"/>
            </a:xfrm>
            <a:prstGeom prst="roundRect">
              <a:avLst/>
            </a:prstGeom>
            <a:solidFill>
              <a:srgbClr val="10B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快递员</a:t>
              </a: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826" y="7501"/>
              <a:ext cx="2447" cy="1259"/>
            </a:xfrm>
            <a:prstGeom prst="roundRect">
              <a:avLst/>
            </a:prstGeom>
            <a:solidFill>
              <a:srgbClr val="BAD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快递柜</a:t>
              </a:r>
              <a:endParaRPr lang="zh-CN" altLang="en-US"/>
            </a:p>
          </p:txBody>
        </p:sp>
        <p:cxnSp>
          <p:nvCxnSpPr>
            <p:cNvPr id="14" name="直接箭头连接符 13"/>
            <p:cNvCxnSpPr>
              <a:stCxn id="11" idx="3"/>
              <a:endCxn id="13" idx="1"/>
            </p:cNvCxnSpPr>
            <p:nvPr/>
          </p:nvCxnSpPr>
          <p:spPr>
            <a:xfrm>
              <a:off x="5988" y="8131"/>
              <a:ext cx="283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615" y="8998"/>
              <a:ext cx="86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快递员将快递放在快递柜，你回家再从快递柜取。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4111" y="7501"/>
              <a:ext cx="2447" cy="1259"/>
            </a:xfrm>
            <a:prstGeom prst="roundRect">
              <a:avLst/>
            </a:prstGeom>
            <a:solidFill>
              <a:srgbClr val="4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你家</a:t>
              </a:r>
              <a:endParaRPr lang="zh-CN" altLang="en-US"/>
            </a:p>
          </p:txBody>
        </p:sp>
        <p:cxnSp>
          <p:nvCxnSpPr>
            <p:cNvPr id="19" name="直接箭头连接符 18"/>
            <p:cNvCxnSpPr>
              <a:stCxn id="16" idx="1"/>
            </p:cNvCxnSpPr>
            <p:nvPr/>
          </p:nvCxnSpPr>
          <p:spPr>
            <a:xfrm flipH="1" flipV="1">
              <a:off x="11429" y="8108"/>
              <a:ext cx="2682" cy="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5000"/>
                    </a14:imgEffect>
                    <a14:imgEffect>
                      <a14:colorTemperature colorTemp="5284"/>
                    </a14:imgEffect>
                    <a14:imgEffect>
                      <a14:saturation sat="46000"/>
                    </a14:imgEffect>
                  </a14:imgLayer>
                </a14:imgProps>
              </a:ext>
            </a:extLst>
          </a:blip>
          <a:srcRect t="8442" b="6365"/>
          <a:stretch>
            <a:fillRect/>
          </a:stretch>
        </p:blipFill>
        <p:spPr>
          <a:xfrm>
            <a:off x="-14993" y="1933456"/>
            <a:ext cx="12282465" cy="3383281"/>
          </a:xfrm>
          <a:prstGeom prst="rect">
            <a:avLst/>
          </a:prstGeom>
          <a:noFill/>
          <a:effectLst>
            <a:outerShdw blurRad="127000" dist="12700" dir="5400000" algn="ctr" rotWithShape="0">
              <a:srgbClr val="00858E">
                <a:alpha val="2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869488" y="1603371"/>
            <a:ext cx="8513498" cy="404345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>
            <a:outerShdw blurRad="381000" dist="12700" dir="5400000" sx="99000" sy="99000" algn="ctr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77344" y="2807575"/>
            <a:ext cx="4872976" cy="1635041"/>
            <a:chOff x="1459094" y="1761908"/>
            <a:chExt cx="2827215" cy="94862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094" y="1761908"/>
              <a:ext cx="2827215" cy="948622"/>
            </a:xfrm>
            <a:prstGeom prst="rect">
              <a:avLst/>
            </a:prstGeom>
            <a:effectLst>
              <a:outerShdw blurRad="381000" dist="12700" dir="5400000" sx="90000" sy="90000" algn="ctr" rotWithShape="0">
                <a:srgbClr val="00858E">
                  <a:alpha val="50000"/>
                </a:srgb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2105860" y="2015263"/>
              <a:ext cx="1529162" cy="446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angal" panose="02040503050203030202" pitchFamily="18" charset="0"/>
                </a:rPr>
                <a:t>THANKS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34755" y="1914193"/>
              <a:ext cx="2071372" cy="64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chemeClr val="bg1">
                      <a:alpha val="3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en-US" altLang="zh-CN" sz="660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120" y="939165"/>
            <a:ext cx="114090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JMS(Java Message Service)是Java平台上有关面向消息中间件的技术规范，它便于消息系统中的Java应用程序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进行消息交换，并且通过提供标准的生产、发送、接受消息的接口简化企业应用的开发。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JMS本身只定义了一系列的接口规范，是一种与厂商无关的API，用来访问消息收发系统。它类似于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JDBC(Java Database Connectivity)；这里，JDBC是可以用来访问许多不同关系数据库的API，而JMS则提供同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样与厂商无关的访问方法，以访问消息收发服务。JMS是您能够通过消息收发服务（有时称为消息中介程序或者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路由器）从一个JMS客户机向另一个JMS客户机发送消息。消息是JMS中的一种类型对象，由两部分组成：报头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和消息主体。报头由路由信息以及有关消息的元数据组成。消息主体则携带着应用程序的数据或有效负载。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205" y="3579495"/>
            <a:ext cx="11373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简单的理解：两个应用程序之间需要进行通信，我们使用一个JMS服务，进行中间的转发，去适配对应的不同的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消息中间件，进而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解除两个程序之间的耦合，提升系统性能。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名词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7360" y="923925"/>
            <a:ext cx="11495405" cy="523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JMS提供者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连接面向消息中间件的，JMS接口的一个实现。提供者可以是Java平台的JMS实现，也可以是非Java平台的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面向消息中间件的适配器。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JMS客户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生产或消费基于消息的Java的应用程序或对象。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JMS生产者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创建并发送消息的JMS客户。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JMS消费者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接收消息的JMS客户。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JMS消息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包括可以在JMS客户之间传递的数据的对象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JMS队列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一个容纳那些被发送的等待阅读的消息的区域。与队列名字所暗示的意思不同，消息的接受顺序并不一定要与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消息的发送顺序相同。一旦一个消息被阅读，该消息将被从队列中移走。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JMS主题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一种支持发送消息给多个订阅者的机制。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的要素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2600" y="833120"/>
            <a:ext cx="11236960" cy="4932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连接工厂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连接工厂（ConnectionFactory）创建一个JMS连接。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JMS连接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JMS连接（Connection）表示JMS客户端和服务器端之间的一个活动的连接，是由客户端通过调用连接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工厂的方法建立的。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JMS会话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JMS会话（Session）表示JMS客户与JMS服务器之间的会话状态。JMS会话建立在JMS连接上，表示客户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与服务器之间的一个会话线程。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JMS目的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又称为消息队列，是实际的消息源。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JMS生产者和消费者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生产者（Message Producer）和消费者（Message Consumer）对象由Session对象创建，用于发送和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7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3550" y="868680"/>
            <a:ext cx="112655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在消息体中，JMS API定义了五种类型的消息格式，让我们可以以不同的形式发送和接受消息，并提供了对已有消息格式的兼容。不同的消息类型如下：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TextMessage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      javax.jms.TextMessage，表示一个文本对象。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ObjectMessage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:       javax.jms.ObjectMessage，表示一个JAVA对象。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BytesMessage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      javax.jms.BytesMessage，表示字节数据。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StreamMessage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      javax.jms.StreamMessage，表示java原始值数据流。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MapMessage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    javax.jms.MapMessage，表示键值对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445" y="893445"/>
            <a:ext cx="9098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对于消息的传递有两种类型：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点对点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一个生产者和一个消费者一一对应；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即使有多个消费者从队列里面获取消息，也只有一个消费者可以获取到这个唯一的消息。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4000" y="3670300"/>
            <a:ext cx="6750685" cy="1735455"/>
            <a:chOff x="2020" y="3237"/>
            <a:chExt cx="10631" cy="2733"/>
          </a:xfrm>
        </p:grpSpPr>
        <p:sp>
          <p:nvSpPr>
            <p:cNvPr id="5" name="圆角矩形 4"/>
            <p:cNvSpPr/>
            <p:nvPr/>
          </p:nvSpPr>
          <p:spPr>
            <a:xfrm>
              <a:off x="2067" y="3237"/>
              <a:ext cx="2542" cy="1141"/>
            </a:xfrm>
            <a:prstGeom prst="roundRect">
              <a:avLst/>
            </a:prstGeom>
            <a:solidFill>
              <a:srgbClr val="6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Producer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020" y="4830"/>
              <a:ext cx="2542" cy="1141"/>
            </a:xfrm>
            <a:prstGeom prst="roundRect">
              <a:avLst/>
            </a:prstGeom>
            <a:solidFill>
              <a:srgbClr val="6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Producer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75" y="4188"/>
              <a:ext cx="2542" cy="1141"/>
            </a:xfrm>
            <a:prstGeom prst="roundRect">
              <a:avLst/>
            </a:prstGeom>
            <a:solidFill>
              <a:srgbClr val="45B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Queue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09" y="4188"/>
              <a:ext cx="2542" cy="1141"/>
            </a:xfrm>
            <a:prstGeom prst="roundRect">
              <a:avLst/>
            </a:prstGeom>
            <a:solidFill>
              <a:srgbClr val="43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Consumer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5" idx="3"/>
              <a:endCxn id="7" idx="1"/>
            </p:cNvCxnSpPr>
            <p:nvPr/>
          </p:nvCxnSpPr>
          <p:spPr>
            <a:xfrm>
              <a:off x="4609" y="3808"/>
              <a:ext cx="1166" cy="9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3"/>
              <a:endCxn id="7" idx="1"/>
            </p:cNvCxnSpPr>
            <p:nvPr/>
          </p:nvCxnSpPr>
          <p:spPr>
            <a:xfrm flipV="1">
              <a:off x="4562" y="4759"/>
              <a:ext cx="1213" cy="6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9" idx="1"/>
            </p:cNvCxnSpPr>
            <p:nvPr/>
          </p:nvCxnSpPr>
          <p:spPr>
            <a:xfrm>
              <a:off x="8317" y="4759"/>
              <a:ext cx="179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120" y="848360"/>
            <a:ext cx="1098105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部分创建生产者代码：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//1.创建连接工厂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ConnectionFactory connectionFactory = new ActiveMQConnectionFactory("tcp://127.0.0.1:61616");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//2.创建连接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 connection = connectionFactory.createConnection();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//3.打开连接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connection.start();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//4.创建session  参数：1.是否开启事务；2.消息的确认方式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session = connection.createSession(false, Session.AUTO_ACKNOWLEDGE);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//5.创建队列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Queue queue = session.createQueue("queue_001");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//6.创建生产者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MessageProducer producer = session.createProducer(queue);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//7.创建消息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TextMessage textMessage = session.createTextMessage("这是一条点对点模式的测试文本");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//8.传递消息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producer.send(textMessage);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//9.关闭资源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connection.close();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471712" y="6614160"/>
            <a:ext cx="11248575" cy="254864"/>
          </a:xfrm>
          <a:prstGeom prst="rect">
            <a:avLst/>
          </a:prstGeom>
          <a:solidFill>
            <a:srgbClr val="00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461927" y="99616"/>
            <a:ext cx="9849855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54" tIns="48377" rIns="96754" bIns="4837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JMS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消息及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sym typeface="微软雅黑" panose="020B0503020204020204" pitchFamily="34" charset="-122"/>
              </a:rPr>
              <a:t>传递类型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sym typeface="微软雅黑" panose="020B0503020204020204" pitchFamily="34" charset="-122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11436" y="6444832"/>
            <a:ext cx="369126" cy="413172"/>
          </a:xfrm>
        </p:spPr>
        <p:txBody>
          <a:bodyPr/>
          <a:lstStyle/>
          <a:p>
            <a:fld id="{629B06DC-B081-48FF-B3C8-294D2105EA9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2120" y="848360"/>
            <a:ext cx="9471025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部分创建消费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步同生产者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//6.创建消费者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MessageConsumer consumer = session.createConsumer(queue);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//7.监听消息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consumer.setMessageListener(new MessageListener() {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@Override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public void onMessage(Message message) {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TextMessage textMessage = (TextMessage)message;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try {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System.out.println("接收的消息为："+textMessage.getText());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} catch (JMSException e) {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e.printStackTrace();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//8.等待键盘输入(防止效果丢失)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System.in.read();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//9.关闭资源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connection.close();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2016082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20160821"/>
</p:tagLst>
</file>

<file path=ppt/tags/tag3.xml><?xml version="1.0" encoding="utf-8"?>
<p:tagLst xmlns:p="http://schemas.openxmlformats.org/presentationml/2006/main">
  <p:tag name="KSO_WM_TEMPLATE_CATEGORY" val="diagram"/>
  <p:tag name="KSO_WM_TEMPLATE_INDEX" val="2016082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REFSHAPE" val="1118962788"/>
  <p:tag name="KSO_WM_UNIT_PLACING_PICTURE_USER_VIEWPORT" val="{&quot;height&quot;:4275,&quot;width&quot;:102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001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自定义 4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F2AB21"/>
      </a:accent1>
      <a:accent2>
        <a:srgbClr val="EF885F"/>
      </a:accent2>
      <a:accent3>
        <a:srgbClr val="44405E"/>
      </a:accent3>
      <a:accent4>
        <a:srgbClr val="AB7581"/>
      </a:accent4>
      <a:accent5>
        <a:srgbClr val="EB4343"/>
      </a:accent5>
      <a:accent6>
        <a:srgbClr val="92D05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汉得服务能力简介-20180508-V1.2</Template>
  <TotalTime>0</TotalTime>
  <Words>5018</Words>
  <Application>WPS 演示</Application>
  <PresentationFormat>宽屏</PresentationFormat>
  <Paragraphs>401</Paragraphs>
  <Slides>20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Tempus Sans ITC</vt:lpstr>
      <vt:lpstr>Segoe Print</vt:lpstr>
      <vt:lpstr>幼圆</vt:lpstr>
      <vt:lpstr>Calibri</vt:lpstr>
      <vt:lpstr>Century Gothic</vt:lpstr>
      <vt:lpstr>Calibri</vt:lpstr>
      <vt:lpstr>Arial Unicode MS</vt:lpstr>
      <vt:lpstr>Calibri Light</vt:lpstr>
      <vt:lpstr>Mangal</vt:lpstr>
      <vt:lpstr>Office 主题</vt:lpstr>
      <vt:lpstr>A000120141119A01PPBG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DW</dc:creator>
  <cp:lastModifiedBy>冯吉荣</cp:lastModifiedBy>
  <cp:revision>790</cp:revision>
  <cp:lastPrinted>2017-03-23T06:54:00Z</cp:lastPrinted>
  <dcterms:created xsi:type="dcterms:W3CDTF">2018-05-08T12:03:00Z</dcterms:created>
  <dcterms:modified xsi:type="dcterms:W3CDTF">2020-05-24T04:18:42Z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