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380" r:id="rId2"/>
    <p:sldId id="3382" r:id="rId3"/>
    <p:sldId id="3383" r:id="rId4"/>
    <p:sldId id="3384" r:id="rId5"/>
    <p:sldId id="33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467474"/>
            <a:ext cx="6324599" cy="708436"/>
          </a:xfrm>
        </p:spPr>
        <p:txBody>
          <a:bodyPr>
            <a:noAutofit/>
          </a:bodyPr>
          <a:lstStyle>
            <a:lvl1pPr>
              <a:defRPr lang="en-US" sz="4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Museo Slab 1000" panose="02000000000000000000" pitchFamily="50" charset="0"/>
                <a:ea typeface="+mn-ea"/>
                <a:cs typeface="+mn-cs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66350"/>
            <a:ext cx="6324600" cy="50630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1pPr>
            <a:lvl2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2pPr>
            <a:lvl3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3pPr>
            <a:lvl4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4pPr>
            <a:lvl5pPr>
              <a:defRPr lang="en-US" sz="28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228600" y="197601"/>
            <a:ext cx="4724401" cy="411367"/>
          </a:xfrm>
        </p:spPr>
        <p:txBody>
          <a:bodyPr>
            <a:noAutofit/>
          </a:bodyPr>
          <a:lstStyle>
            <a:lvl1pPr marL="0" indent="0">
              <a:buNone/>
              <a:defRPr lang="en-US" sz="1800" kern="1200" cap="small" dirty="0">
                <a:solidFill>
                  <a:schemeClr val="tx1">
                    <a:lumMod val="65000"/>
                    <a:lumOff val="35000"/>
                  </a:schemeClr>
                </a:solidFill>
                <a:latin typeface="Museo Slab 100" panose="020000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Short sub-title</a:t>
            </a:r>
          </a:p>
        </p:txBody>
      </p:sp>
    </p:spTree>
    <p:extLst>
      <p:ext uri="{BB962C8B-B14F-4D97-AF65-F5344CB8AC3E}">
        <p14:creationId xmlns:p14="http://schemas.microsoft.com/office/powerpoint/2010/main" val="185542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3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64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89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18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95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hidden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9"/>
            <a:ext cx="12192000" cy="685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6324599" cy="708436"/>
          </a:xfrm>
        </p:spPr>
        <p:txBody>
          <a:bodyPr lIns="0">
            <a:noAutofit/>
          </a:bodyPr>
          <a:lstStyle>
            <a:lvl1pPr>
              <a:defRPr lang="en-US" sz="5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22" y="1566350"/>
            <a:ext cx="6324600" cy="5063050"/>
          </a:xfrm>
        </p:spPr>
        <p:txBody>
          <a:bodyPr lIns="0">
            <a:normAutofit/>
          </a:bodyPr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2100"/>
              </a:spcAft>
              <a:buNone/>
              <a:defRPr lang="en-US" sz="32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2pPr>
            <a:lvl3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3pPr>
            <a:lvl4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4pPr>
            <a:lvl5pPr>
              <a:defRPr lang="en-US" sz="28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228600" y="197601"/>
            <a:ext cx="4724401" cy="411367"/>
          </a:xfrm>
        </p:spPr>
        <p:txBody>
          <a:bodyPr lIns="0">
            <a:noAutofit/>
          </a:bodyPr>
          <a:lstStyle>
            <a:lvl1pPr marL="0" indent="0">
              <a:buNone/>
              <a:defRPr lang="en-US" sz="2000" kern="1200" cap="non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Short sub-title</a:t>
            </a:r>
          </a:p>
        </p:txBody>
      </p:sp>
    </p:spTree>
    <p:extLst>
      <p:ext uri="{BB962C8B-B14F-4D97-AF65-F5344CB8AC3E}">
        <p14:creationId xmlns:p14="http://schemas.microsoft.com/office/powerpoint/2010/main" val="173102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3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9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6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5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7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2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09A8C1-76B7-6049-B274-BE60EDA52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250" y="572751"/>
            <a:ext cx="9048634" cy="544267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A5D72D5-A39D-BA40-A54E-71A5AC07A7D5}"/>
              </a:ext>
            </a:extLst>
          </p:cNvPr>
          <p:cNvSpPr/>
          <p:nvPr/>
        </p:nvSpPr>
        <p:spPr>
          <a:xfrm>
            <a:off x="4341102" y="1094725"/>
            <a:ext cx="115747" cy="115747"/>
          </a:xfrm>
          <a:prstGeom prst="ellipse">
            <a:avLst/>
          </a:prstGeom>
          <a:solidFill>
            <a:srgbClr val="F90B2B"/>
          </a:solidFill>
          <a:ln>
            <a:noFill/>
          </a:ln>
          <a:effectLst>
            <a:glow rad="241300">
              <a:srgbClr val="F90B2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F13267-2E42-484A-9F83-EDFF64EEDB7D}"/>
              </a:ext>
            </a:extLst>
          </p:cNvPr>
          <p:cNvSpPr/>
          <p:nvPr/>
        </p:nvSpPr>
        <p:spPr>
          <a:xfrm>
            <a:off x="4581518" y="256572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15449D-A07F-9A44-A4C6-F1C5995F4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1588" y="320217"/>
            <a:ext cx="6368716" cy="354432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4B75BEF-1F36-6C4B-AFCB-3B24862A5040}"/>
              </a:ext>
            </a:extLst>
          </p:cNvPr>
          <p:cNvSpPr/>
          <p:nvPr/>
        </p:nvSpPr>
        <p:spPr>
          <a:xfrm>
            <a:off x="4581518" y="256572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442584-2D94-C34B-8EB6-3D1A46B9997E}"/>
              </a:ext>
            </a:extLst>
          </p:cNvPr>
          <p:cNvSpPr/>
          <p:nvPr/>
        </p:nvSpPr>
        <p:spPr>
          <a:xfrm>
            <a:off x="4581518" y="256572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025263-9C4F-6147-8DB7-B335EBD1056D}"/>
              </a:ext>
            </a:extLst>
          </p:cNvPr>
          <p:cNvSpPr/>
          <p:nvPr/>
        </p:nvSpPr>
        <p:spPr>
          <a:xfrm>
            <a:off x="4581518" y="256572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4DF352-2771-5B44-BE46-85F37A94C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250" y="572751"/>
            <a:ext cx="9048634" cy="54426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4D0891-D308-5C49-8213-6EA6318759CD}"/>
              </a:ext>
            </a:extLst>
          </p:cNvPr>
          <p:cNvSpPr txBox="1"/>
          <p:nvPr/>
        </p:nvSpPr>
        <p:spPr>
          <a:xfrm>
            <a:off x="5384755" y="1387867"/>
            <a:ext cx="2710540" cy="923330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  <a:cs typeface="Segoe UI Light" panose="020B0502040204020203" pitchFamily="34" charset="0"/>
              </a:rPr>
              <a:t>LED Anode Towards 3.3V</a:t>
            </a:r>
          </a:p>
          <a:p>
            <a:r>
              <a:rPr lang="en-US" dirty="0">
                <a:latin typeface="Segoe Condensed" panose="020B0606040200020203" pitchFamily="34" charset="0"/>
                <a:cs typeface="Segoe UI Light" panose="020B0502040204020203" pitchFamily="34" charset="0"/>
              </a:rPr>
              <a:t>The LED anode (long leg) should point towards 3.3V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434A92-F752-F44A-AB7D-989D2505F4B2}"/>
              </a:ext>
            </a:extLst>
          </p:cNvPr>
          <p:cNvCxnSpPr>
            <a:cxnSpLocks/>
          </p:cNvCxnSpPr>
          <p:nvPr/>
        </p:nvCxnSpPr>
        <p:spPr>
          <a:xfrm>
            <a:off x="4684549" y="1563177"/>
            <a:ext cx="6777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76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09A8C1-76B7-6049-B274-BE60EDA52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250" y="572751"/>
            <a:ext cx="9048634" cy="544267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A5D72D5-A39D-BA40-A54E-71A5AC07A7D5}"/>
              </a:ext>
            </a:extLst>
          </p:cNvPr>
          <p:cNvSpPr/>
          <p:nvPr/>
        </p:nvSpPr>
        <p:spPr>
          <a:xfrm>
            <a:off x="4341102" y="1094725"/>
            <a:ext cx="115747" cy="115747"/>
          </a:xfrm>
          <a:prstGeom prst="ellipse">
            <a:avLst/>
          </a:prstGeom>
          <a:solidFill>
            <a:srgbClr val="F90B2B"/>
          </a:solidFill>
          <a:ln>
            <a:noFill/>
          </a:ln>
          <a:effectLst>
            <a:glow rad="241300">
              <a:srgbClr val="F90B2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F13267-2E42-484A-9F83-EDFF64EEDB7D}"/>
              </a:ext>
            </a:extLst>
          </p:cNvPr>
          <p:cNvSpPr/>
          <p:nvPr/>
        </p:nvSpPr>
        <p:spPr>
          <a:xfrm>
            <a:off x="4581518" y="256572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15449D-A07F-9A44-A4C6-F1C5995F4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1588" y="320217"/>
            <a:ext cx="6368716" cy="354432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4B75BEF-1F36-6C4B-AFCB-3B24862A5040}"/>
              </a:ext>
            </a:extLst>
          </p:cNvPr>
          <p:cNvSpPr/>
          <p:nvPr/>
        </p:nvSpPr>
        <p:spPr>
          <a:xfrm>
            <a:off x="4581518" y="256572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442584-2D94-C34B-8EB6-3D1A46B9997E}"/>
              </a:ext>
            </a:extLst>
          </p:cNvPr>
          <p:cNvSpPr/>
          <p:nvPr/>
        </p:nvSpPr>
        <p:spPr>
          <a:xfrm>
            <a:off x="4581518" y="256572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025263-9C4F-6147-8DB7-B335EBD1056D}"/>
              </a:ext>
            </a:extLst>
          </p:cNvPr>
          <p:cNvSpPr/>
          <p:nvPr/>
        </p:nvSpPr>
        <p:spPr>
          <a:xfrm>
            <a:off x="4581518" y="256572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4DF352-2771-5B44-BE46-85F37A94C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250" y="572751"/>
            <a:ext cx="9048634" cy="54426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224EF10-7B32-A941-8400-4D085B56A50E}"/>
              </a:ext>
            </a:extLst>
          </p:cNvPr>
          <p:cNvSpPr/>
          <p:nvPr/>
        </p:nvSpPr>
        <p:spPr>
          <a:xfrm>
            <a:off x="4684549" y="1928264"/>
            <a:ext cx="5229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+mn-cs"/>
              </a:rPr>
              <a:t>220Ω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434A92-F752-F44A-AB7D-989D2505F4B2}"/>
              </a:ext>
            </a:extLst>
          </p:cNvPr>
          <p:cNvCxnSpPr>
            <a:cxnSpLocks/>
          </p:cNvCxnSpPr>
          <p:nvPr/>
        </p:nvCxnSpPr>
        <p:spPr>
          <a:xfrm flipV="1">
            <a:off x="4581518" y="1015875"/>
            <a:ext cx="303096" cy="129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B650C-285C-0949-819D-19F326CA6063}"/>
              </a:ext>
            </a:extLst>
          </p:cNvPr>
          <p:cNvCxnSpPr>
            <a:cxnSpLocks/>
          </p:cNvCxnSpPr>
          <p:nvPr/>
        </p:nvCxnSpPr>
        <p:spPr>
          <a:xfrm>
            <a:off x="4684549" y="2366930"/>
            <a:ext cx="6777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295BB3-51C4-B645-A636-C6248512B694}"/>
              </a:ext>
            </a:extLst>
          </p:cNvPr>
          <p:cNvCxnSpPr>
            <a:cxnSpLocks/>
          </p:cNvCxnSpPr>
          <p:nvPr/>
        </p:nvCxnSpPr>
        <p:spPr>
          <a:xfrm>
            <a:off x="3757807" y="1928264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843A64-4A56-AE45-8851-94230CEABFBF}"/>
                  </a:ext>
                </a:extLst>
              </p:cNvPr>
              <p:cNvSpPr txBox="1"/>
              <p:nvPr/>
            </p:nvSpPr>
            <p:spPr>
              <a:xfrm>
                <a:off x="5362331" y="2236041"/>
                <a:ext cx="82785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=3.3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843A64-4A56-AE45-8851-94230CEAB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331" y="2236041"/>
                <a:ext cx="827855" cy="215444"/>
              </a:xfrm>
              <a:prstGeom prst="rect">
                <a:avLst/>
              </a:prstGeom>
              <a:blipFill>
                <a:blip r:embed="rId5"/>
                <a:stretch>
                  <a:fillRect l="-3030" r="-303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A7354C-9DE0-A941-8D8F-A6F334750AC7}"/>
                  </a:ext>
                </a:extLst>
              </p:cNvPr>
              <p:cNvSpPr txBox="1"/>
              <p:nvPr/>
            </p:nvSpPr>
            <p:spPr>
              <a:xfrm>
                <a:off x="2994455" y="1808016"/>
                <a:ext cx="70442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A7354C-9DE0-A941-8D8F-A6F334750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455" y="1808016"/>
                <a:ext cx="704424" cy="215444"/>
              </a:xfrm>
              <a:prstGeom prst="rect">
                <a:avLst/>
              </a:prstGeom>
              <a:blipFill>
                <a:blip r:embed="rId6"/>
                <a:stretch>
                  <a:fillRect l="-3571" r="-357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13A607-F668-0745-BD3F-2325BB6EB3FA}"/>
                  </a:ext>
                </a:extLst>
              </p:cNvPr>
              <p:cNvSpPr txBox="1"/>
              <p:nvPr/>
            </p:nvSpPr>
            <p:spPr>
              <a:xfrm>
                <a:off x="5362331" y="1542605"/>
                <a:ext cx="55265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13A607-F668-0745-BD3F-2325BB6EB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331" y="1542605"/>
                <a:ext cx="552651" cy="215444"/>
              </a:xfrm>
              <a:prstGeom prst="rect">
                <a:avLst/>
              </a:prstGeom>
              <a:blipFill>
                <a:blip r:embed="rId7"/>
                <a:stretch>
                  <a:fillRect l="-4444" r="-4444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098F3DC-A2CB-6F45-8D4D-2A670BF734D9}"/>
              </a:ext>
            </a:extLst>
          </p:cNvPr>
          <p:cNvCxnSpPr>
            <a:cxnSpLocks/>
          </p:cNvCxnSpPr>
          <p:nvPr/>
        </p:nvCxnSpPr>
        <p:spPr>
          <a:xfrm>
            <a:off x="4633033" y="1650327"/>
            <a:ext cx="6777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5040C19-31AB-3C4B-A9E3-6DBC2B5A78B2}"/>
                  </a:ext>
                </a:extLst>
              </p:cNvPr>
              <p:cNvSpPr txBox="1"/>
              <p:nvPr/>
            </p:nvSpPr>
            <p:spPr>
              <a:xfrm>
                <a:off x="4927315" y="673465"/>
                <a:ext cx="3266348" cy="668581"/>
              </a:xfrm>
              <a:prstGeom prst="rect">
                <a:avLst/>
              </a:prstGeom>
              <a:noFill/>
            </p:spPr>
            <p:txBody>
              <a:bodyPr wrap="square" tIns="45720" bIns="45720" rtlCol="0">
                <a:spAutoFit/>
              </a:bodyPr>
              <a:lstStyle/>
              <a:p>
                <a:r>
                  <a:rPr lang="en-US" dirty="0">
                    <a:latin typeface="Segoe Condensed" panose="020B0606040200020203" pitchFamily="34" charset="0"/>
                    <a:cs typeface="Segoe UI Light" panose="020B0502040204020203" pitchFamily="34" charset="0"/>
                  </a:rPr>
                  <a:t>The red LED’s forward voltage is approximately 2V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~2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𝑉</m:t>
                    </m:r>
                  </m:oMath>
                </a14:m>
                <a:r>
                  <a:rPr lang="en-US" dirty="0">
                    <a:latin typeface="Segoe Condensed" panose="020B0606040200020203" pitchFamily="34" charset="0"/>
                    <a:cs typeface="Segoe UI Light" panose="020B0502040204020203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5040C19-31AB-3C4B-A9E3-6DBC2B5A7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315" y="673465"/>
                <a:ext cx="3266348" cy="668581"/>
              </a:xfrm>
              <a:prstGeom prst="rect">
                <a:avLst/>
              </a:prstGeom>
              <a:blipFill>
                <a:blip r:embed="rId8"/>
                <a:stretch>
                  <a:fillRect l="-1163" t="-3704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78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09A8C1-76B7-6049-B274-BE60EDA52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250" y="572751"/>
            <a:ext cx="9048634" cy="544267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A5D72D5-A39D-BA40-A54E-71A5AC07A7D5}"/>
              </a:ext>
            </a:extLst>
          </p:cNvPr>
          <p:cNvSpPr/>
          <p:nvPr/>
        </p:nvSpPr>
        <p:spPr>
          <a:xfrm>
            <a:off x="4341102" y="1094725"/>
            <a:ext cx="115747" cy="115747"/>
          </a:xfrm>
          <a:prstGeom prst="ellipse">
            <a:avLst/>
          </a:prstGeom>
          <a:solidFill>
            <a:srgbClr val="F90B2B"/>
          </a:solidFill>
          <a:ln>
            <a:noFill/>
          </a:ln>
          <a:effectLst>
            <a:glow rad="241300">
              <a:srgbClr val="F90B2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F13267-2E42-484A-9F83-EDFF64EEDB7D}"/>
              </a:ext>
            </a:extLst>
          </p:cNvPr>
          <p:cNvSpPr/>
          <p:nvPr/>
        </p:nvSpPr>
        <p:spPr>
          <a:xfrm>
            <a:off x="4581518" y="256572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15449D-A07F-9A44-A4C6-F1C5995F4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1588" y="320217"/>
            <a:ext cx="6368716" cy="354432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4B75BEF-1F36-6C4B-AFCB-3B24862A5040}"/>
              </a:ext>
            </a:extLst>
          </p:cNvPr>
          <p:cNvSpPr/>
          <p:nvPr/>
        </p:nvSpPr>
        <p:spPr>
          <a:xfrm>
            <a:off x="4581518" y="256572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442584-2D94-C34B-8EB6-3D1A46B9997E}"/>
              </a:ext>
            </a:extLst>
          </p:cNvPr>
          <p:cNvSpPr/>
          <p:nvPr/>
        </p:nvSpPr>
        <p:spPr>
          <a:xfrm>
            <a:off x="4581518" y="256572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025263-9C4F-6147-8DB7-B335EBD1056D}"/>
              </a:ext>
            </a:extLst>
          </p:cNvPr>
          <p:cNvSpPr/>
          <p:nvPr/>
        </p:nvSpPr>
        <p:spPr>
          <a:xfrm>
            <a:off x="4581518" y="256572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4DF352-2771-5B44-BE46-85F37A94C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250" y="572751"/>
            <a:ext cx="9048634" cy="54426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224EF10-7B32-A941-8400-4D085B56A50E}"/>
              </a:ext>
            </a:extLst>
          </p:cNvPr>
          <p:cNvSpPr/>
          <p:nvPr/>
        </p:nvSpPr>
        <p:spPr>
          <a:xfrm>
            <a:off x="4684549" y="1928264"/>
            <a:ext cx="5229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+mn-cs"/>
              </a:rPr>
              <a:t>220Ω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434A92-F752-F44A-AB7D-989D2505F4B2}"/>
              </a:ext>
            </a:extLst>
          </p:cNvPr>
          <p:cNvCxnSpPr>
            <a:cxnSpLocks/>
          </p:cNvCxnSpPr>
          <p:nvPr/>
        </p:nvCxnSpPr>
        <p:spPr>
          <a:xfrm flipV="1">
            <a:off x="5975132" y="1311729"/>
            <a:ext cx="303096" cy="129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B650C-285C-0949-819D-19F326CA6063}"/>
              </a:ext>
            </a:extLst>
          </p:cNvPr>
          <p:cNvCxnSpPr>
            <a:cxnSpLocks/>
          </p:cNvCxnSpPr>
          <p:nvPr/>
        </p:nvCxnSpPr>
        <p:spPr>
          <a:xfrm>
            <a:off x="4684549" y="2366930"/>
            <a:ext cx="6777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295BB3-51C4-B645-A636-C6248512B694}"/>
              </a:ext>
            </a:extLst>
          </p:cNvPr>
          <p:cNvCxnSpPr>
            <a:cxnSpLocks/>
          </p:cNvCxnSpPr>
          <p:nvPr/>
        </p:nvCxnSpPr>
        <p:spPr>
          <a:xfrm>
            <a:off x="3757807" y="1928264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843A64-4A56-AE45-8851-94230CEABFBF}"/>
                  </a:ext>
                </a:extLst>
              </p:cNvPr>
              <p:cNvSpPr txBox="1"/>
              <p:nvPr/>
            </p:nvSpPr>
            <p:spPr>
              <a:xfrm>
                <a:off x="5362331" y="2236041"/>
                <a:ext cx="82785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=3.3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843A64-4A56-AE45-8851-94230CEAB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331" y="2236041"/>
                <a:ext cx="827855" cy="215444"/>
              </a:xfrm>
              <a:prstGeom prst="rect">
                <a:avLst/>
              </a:prstGeom>
              <a:blipFill>
                <a:blip r:embed="rId5"/>
                <a:stretch>
                  <a:fillRect l="-3030" r="-303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A7354C-9DE0-A941-8D8F-A6F334750AC7}"/>
                  </a:ext>
                </a:extLst>
              </p:cNvPr>
              <p:cNvSpPr txBox="1"/>
              <p:nvPr/>
            </p:nvSpPr>
            <p:spPr>
              <a:xfrm>
                <a:off x="2994455" y="1808016"/>
                <a:ext cx="70442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A7354C-9DE0-A941-8D8F-A6F334750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455" y="1808016"/>
                <a:ext cx="704424" cy="215444"/>
              </a:xfrm>
              <a:prstGeom prst="rect">
                <a:avLst/>
              </a:prstGeom>
              <a:blipFill>
                <a:blip r:embed="rId6"/>
                <a:stretch>
                  <a:fillRect l="-3571" r="-357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13A607-F668-0745-BD3F-2325BB6EB3FA}"/>
                  </a:ext>
                </a:extLst>
              </p:cNvPr>
              <p:cNvSpPr txBox="1"/>
              <p:nvPr/>
            </p:nvSpPr>
            <p:spPr>
              <a:xfrm>
                <a:off x="5362331" y="1542605"/>
                <a:ext cx="70442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13A607-F668-0745-BD3F-2325BB6EB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331" y="1542605"/>
                <a:ext cx="704424" cy="215444"/>
              </a:xfrm>
              <a:prstGeom prst="rect">
                <a:avLst/>
              </a:prstGeom>
              <a:blipFill>
                <a:blip r:embed="rId7"/>
                <a:stretch>
                  <a:fillRect l="-3509" r="-175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098F3DC-A2CB-6F45-8D4D-2A670BF734D9}"/>
              </a:ext>
            </a:extLst>
          </p:cNvPr>
          <p:cNvCxnSpPr>
            <a:cxnSpLocks/>
          </p:cNvCxnSpPr>
          <p:nvPr/>
        </p:nvCxnSpPr>
        <p:spPr>
          <a:xfrm>
            <a:off x="4633033" y="1650327"/>
            <a:ext cx="6777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040C19-31AB-3C4B-A9E3-6DBC2B5A78B2}"/>
              </a:ext>
            </a:extLst>
          </p:cNvPr>
          <p:cNvSpPr txBox="1"/>
          <p:nvPr/>
        </p:nvSpPr>
        <p:spPr>
          <a:xfrm>
            <a:off x="6320929" y="1044475"/>
            <a:ext cx="3266348" cy="369332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r>
              <a:rPr lang="en-US" dirty="0">
                <a:latin typeface="Segoe Condensed" panose="020B0606040200020203" pitchFamily="34" charset="0"/>
                <a:cs typeface="Segoe UI Light" panose="020B0502040204020203" pitchFamily="34" charset="0"/>
              </a:rPr>
              <a:t>Thus, V</a:t>
            </a:r>
            <a:r>
              <a:rPr lang="en-US" baseline="-25000" dirty="0">
                <a:latin typeface="Segoe Condensed" panose="020B0606040200020203" pitchFamily="34" charset="0"/>
                <a:cs typeface="Segoe UI Light" panose="020B0502040204020203" pitchFamily="34" charset="0"/>
              </a:rPr>
              <a:t>1 </a:t>
            </a:r>
            <a:r>
              <a:rPr lang="en-US" dirty="0">
                <a:latin typeface="Segoe Condensed" panose="020B0606040200020203" pitchFamily="34" charset="0"/>
                <a:cs typeface="Segoe UI Light" panose="020B0502040204020203" pitchFamily="34" charset="0"/>
              </a:rPr>
              <a:t>is 2V</a:t>
            </a:r>
          </a:p>
        </p:txBody>
      </p:sp>
    </p:spTree>
    <p:extLst>
      <p:ext uri="{BB962C8B-B14F-4D97-AF65-F5344CB8AC3E}">
        <p14:creationId xmlns:p14="http://schemas.microsoft.com/office/powerpoint/2010/main" val="90966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09A8C1-76B7-6049-B274-BE60EDA52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250" y="572751"/>
            <a:ext cx="9048634" cy="544267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A5D72D5-A39D-BA40-A54E-71A5AC07A7D5}"/>
              </a:ext>
            </a:extLst>
          </p:cNvPr>
          <p:cNvSpPr/>
          <p:nvPr/>
        </p:nvSpPr>
        <p:spPr>
          <a:xfrm>
            <a:off x="4341102" y="1094725"/>
            <a:ext cx="115747" cy="115747"/>
          </a:xfrm>
          <a:prstGeom prst="ellipse">
            <a:avLst/>
          </a:prstGeom>
          <a:solidFill>
            <a:srgbClr val="F90B2B"/>
          </a:solidFill>
          <a:ln>
            <a:noFill/>
          </a:ln>
          <a:effectLst>
            <a:glow rad="241300">
              <a:srgbClr val="F90B2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F13267-2E42-484A-9F83-EDFF64EEDB7D}"/>
              </a:ext>
            </a:extLst>
          </p:cNvPr>
          <p:cNvSpPr/>
          <p:nvPr/>
        </p:nvSpPr>
        <p:spPr>
          <a:xfrm>
            <a:off x="4581518" y="256572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15449D-A07F-9A44-A4C6-F1C5995F4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1588" y="320217"/>
            <a:ext cx="6368716" cy="354432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4B75BEF-1F36-6C4B-AFCB-3B24862A5040}"/>
              </a:ext>
            </a:extLst>
          </p:cNvPr>
          <p:cNvSpPr/>
          <p:nvPr/>
        </p:nvSpPr>
        <p:spPr>
          <a:xfrm>
            <a:off x="4581518" y="256572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442584-2D94-C34B-8EB6-3D1A46B9997E}"/>
              </a:ext>
            </a:extLst>
          </p:cNvPr>
          <p:cNvSpPr/>
          <p:nvPr/>
        </p:nvSpPr>
        <p:spPr>
          <a:xfrm>
            <a:off x="4581518" y="256572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025263-9C4F-6147-8DB7-B335EBD1056D}"/>
              </a:ext>
            </a:extLst>
          </p:cNvPr>
          <p:cNvSpPr/>
          <p:nvPr/>
        </p:nvSpPr>
        <p:spPr>
          <a:xfrm>
            <a:off x="4581518" y="256572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4DF352-2771-5B44-BE46-85F37A94C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250" y="572751"/>
            <a:ext cx="9048634" cy="54426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224EF10-7B32-A941-8400-4D085B56A50E}"/>
              </a:ext>
            </a:extLst>
          </p:cNvPr>
          <p:cNvSpPr/>
          <p:nvPr/>
        </p:nvSpPr>
        <p:spPr>
          <a:xfrm>
            <a:off x="4684549" y="1928264"/>
            <a:ext cx="5229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+mn-cs"/>
              </a:rPr>
              <a:t>220Ω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B650C-285C-0949-819D-19F326CA6063}"/>
              </a:ext>
            </a:extLst>
          </p:cNvPr>
          <p:cNvCxnSpPr>
            <a:cxnSpLocks/>
          </p:cNvCxnSpPr>
          <p:nvPr/>
        </p:nvCxnSpPr>
        <p:spPr>
          <a:xfrm>
            <a:off x="4684549" y="2366930"/>
            <a:ext cx="6777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295BB3-51C4-B645-A636-C6248512B694}"/>
              </a:ext>
            </a:extLst>
          </p:cNvPr>
          <p:cNvCxnSpPr>
            <a:cxnSpLocks/>
          </p:cNvCxnSpPr>
          <p:nvPr/>
        </p:nvCxnSpPr>
        <p:spPr>
          <a:xfrm>
            <a:off x="3757807" y="1928264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843A64-4A56-AE45-8851-94230CEABFBF}"/>
                  </a:ext>
                </a:extLst>
              </p:cNvPr>
              <p:cNvSpPr txBox="1"/>
              <p:nvPr/>
            </p:nvSpPr>
            <p:spPr>
              <a:xfrm>
                <a:off x="5362331" y="2236041"/>
                <a:ext cx="82785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=3.3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843A64-4A56-AE45-8851-94230CEAB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331" y="2236041"/>
                <a:ext cx="827855" cy="215444"/>
              </a:xfrm>
              <a:prstGeom prst="rect">
                <a:avLst/>
              </a:prstGeom>
              <a:blipFill>
                <a:blip r:embed="rId5"/>
                <a:stretch>
                  <a:fillRect l="-3030" r="-303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A7354C-9DE0-A941-8D8F-A6F334750AC7}"/>
                  </a:ext>
                </a:extLst>
              </p:cNvPr>
              <p:cNvSpPr txBox="1"/>
              <p:nvPr/>
            </p:nvSpPr>
            <p:spPr>
              <a:xfrm>
                <a:off x="2994455" y="1808016"/>
                <a:ext cx="70442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A7354C-9DE0-A941-8D8F-A6F334750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455" y="1808016"/>
                <a:ext cx="704424" cy="215444"/>
              </a:xfrm>
              <a:prstGeom prst="rect">
                <a:avLst/>
              </a:prstGeom>
              <a:blipFill>
                <a:blip r:embed="rId6"/>
                <a:stretch>
                  <a:fillRect l="-3571" r="-357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13A607-F668-0745-BD3F-2325BB6EB3FA}"/>
                  </a:ext>
                </a:extLst>
              </p:cNvPr>
              <p:cNvSpPr txBox="1"/>
              <p:nvPr/>
            </p:nvSpPr>
            <p:spPr>
              <a:xfrm>
                <a:off x="5362331" y="1542605"/>
                <a:ext cx="70442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13A607-F668-0745-BD3F-2325BB6EB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331" y="1542605"/>
                <a:ext cx="704424" cy="215444"/>
              </a:xfrm>
              <a:prstGeom prst="rect">
                <a:avLst/>
              </a:prstGeom>
              <a:blipFill>
                <a:blip r:embed="rId7"/>
                <a:stretch>
                  <a:fillRect l="-3509" r="-175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098F3DC-A2CB-6F45-8D4D-2A670BF734D9}"/>
              </a:ext>
            </a:extLst>
          </p:cNvPr>
          <p:cNvCxnSpPr>
            <a:cxnSpLocks/>
          </p:cNvCxnSpPr>
          <p:nvPr/>
        </p:nvCxnSpPr>
        <p:spPr>
          <a:xfrm>
            <a:off x="4633033" y="1650327"/>
            <a:ext cx="6777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FB1430B-E2D9-474B-9924-45EEA8224961}"/>
              </a:ext>
            </a:extLst>
          </p:cNvPr>
          <p:cNvGrpSpPr/>
          <p:nvPr/>
        </p:nvGrpSpPr>
        <p:grpSpPr>
          <a:xfrm>
            <a:off x="6241701" y="1632546"/>
            <a:ext cx="3290605" cy="704088"/>
            <a:chOff x="6241701" y="1632546"/>
            <a:chExt cx="3290605" cy="704088"/>
          </a:xfrm>
        </p:grpSpPr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4F83697C-1B98-A94A-A4F8-82BF46017526}"/>
                </a:ext>
              </a:extLst>
            </p:cNvPr>
            <p:cNvSpPr/>
            <p:nvPr/>
          </p:nvSpPr>
          <p:spPr>
            <a:xfrm>
              <a:off x="6241701" y="1632546"/>
              <a:ext cx="198088" cy="704088"/>
            </a:xfrm>
            <a:prstGeom prst="rightBrac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8EB721-7236-D44A-AB42-426E841E8815}"/>
                </a:ext>
              </a:extLst>
            </p:cNvPr>
            <p:cNvSpPr txBox="1"/>
            <p:nvPr/>
          </p:nvSpPr>
          <p:spPr>
            <a:xfrm>
              <a:off x="6507359" y="1673237"/>
              <a:ext cx="3024947" cy="646331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r>
                <a:rPr lang="en-US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To determine current, calculate the voltage drop over the resistor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249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09A8C1-76B7-6049-B274-BE60EDA52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250" y="572751"/>
            <a:ext cx="9048634" cy="544267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A5D72D5-A39D-BA40-A54E-71A5AC07A7D5}"/>
              </a:ext>
            </a:extLst>
          </p:cNvPr>
          <p:cNvSpPr/>
          <p:nvPr/>
        </p:nvSpPr>
        <p:spPr>
          <a:xfrm>
            <a:off x="4341102" y="1094725"/>
            <a:ext cx="115747" cy="115747"/>
          </a:xfrm>
          <a:prstGeom prst="ellipse">
            <a:avLst/>
          </a:prstGeom>
          <a:solidFill>
            <a:srgbClr val="F90B2B"/>
          </a:solidFill>
          <a:ln>
            <a:noFill/>
          </a:ln>
          <a:effectLst>
            <a:glow rad="241300">
              <a:srgbClr val="F90B2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F13267-2E42-484A-9F83-EDFF64EEDB7D}"/>
              </a:ext>
            </a:extLst>
          </p:cNvPr>
          <p:cNvSpPr/>
          <p:nvPr/>
        </p:nvSpPr>
        <p:spPr>
          <a:xfrm>
            <a:off x="4581518" y="256572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15449D-A07F-9A44-A4C6-F1C5995F4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1588" y="320217"/>
            <a:ext cx="6368716" cy="354432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4B75BEF-1F36-6C4B-AFCB-3B24862A5040}"/>
              </a:ext>
            </a:extLst>
          </p:cNvPr>
          <p:cNvSpPr/>
          <p:nvPr/>
        </p:nvSpPr>
        <p:spPr>
          <a:xfrm>
            <a:off x="4581518" y="256572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442584-2D94-C34B-8EB6-3D1A46B9997E}"/>
              </a:ext>
            </a:extLst>
          </p:cNvPr>
          <p:cNvSpPr/>
          <p:nvPr/>
        </p:nvSpPr>
        <p:spPr>
          <a:xfrm>
            <a:off x="4581518" y="256572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025263-9C4F-6147-8DB7-B335EBD1056D}"/>
              </a:ext>
            </a:extLst>
          </p:cNvPr>
          <p:cNvSpPr/>
          <p:nvPr/>
        </p:nvSpPr>
        <p:spPr>
          <a:xfrm>
            <a:off x="4581518" y="256572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24EF10-7B32-A941-8400-4D085B56A50E}"/>
              </a:ext>
            </a:extLst>
          </p:cNvPr>
          <p:cNvSpPr/>
          <p:nvPr/>
        </p:nvSpPr>
        <p:spPr>
          <a:xfrm>
            <a:off x="4684549" y="1928264"/>
            <a:ext cx="5229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+mn-cs"/>
              </a:rPr>
              <a:t>220Ω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F97C467-4847-D74E-A432-D734A8EA82CA}"/>
              </a:ext>
            </a:extLst>
          </p:cNvPr>
          <p:cNvGrpSpPr/>
          <p:nvPr/>
        </p:nvGrpSpPr>
        <p:grpSpPr>
          <a:xfrm>
            <a:off x="6490656" y="1182726"/>
            <a:ext cx="5097681" cy="1110071"/>
            <a:chOff x="5844369" y="1011965"/>
            <a:chExt cx="5097681" cy="111007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EB9EB1B-1285-E140-B2C8-DFA67111D218}"/>
                    </a:ext>
                  </a:extLst>
                </p:cNvPr>
                <p:cNvSpPr txBox="1"/>
                <p:nvPr/>
              </p:nvSpPr>
              <p:spPr>
                <a:xfrm>
                  <a:off x="5953120" y="1597212"/>
                  <a:ext cx="4988930" cy="5248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 Light" panose="020B0502040204020203" pitchFamily="34" charset="0"/>
                        </a:rPr>
                        <m:t>= 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→ 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1.3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220 </m:t>
                          </m:r>
                          <m:r>
                            <m:rPr>
                              <m:sty m:val="p"/>
                            </m:rPr>
                            <a:rPr kumimoji="0" lang="el-GR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Ω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=0.006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→6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𝑚𝐴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</m:oMath>
                  </a14:m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EB9EB1B-1285-E140-B2C8-DFA67111D2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3120" y="1597212"/>
                  <a:ext cx="4988930" cy="524824"/>
                </a:xfrm>
                <a:prstGeom prst="rect">
                  <a:avLst/>
                </a:prstGeom>
                <a:blipFill>
                  <a:blip r:embed="rId4"/>
                  <a:stretch>
                    <a:fillRect l="-2036" r="-509" b="-279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7C2523-20F7-904C-AC0B-642FC33E8273}"/>
                </a:ext>
              </a:extLst>
            </p:cNvPr>
            <p:cNvSpPr txBox="1"/>
            <p:nvPr/>
          </p:nvSpPr>
          <p:spPr>
            <a:xfrm>
              <a:off x="5844369" y="1011965"/>
              <a:ext cx="4214813" cy="461665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Condensed" panose="020B0606040200020203" pitchFamily="34" charset="0"/>
                  <a:ea typeface="+mn-ea"/>
                  <a:cs typeface="Segoe UI Light" panose="020B0502040204020203" pitchFamily="34" charset="0"/>
                </a:rPr>
                <a:t>Current through LED circuit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69CDA0-3013-B244-B47D-6BD6069F795F}"/>
              </a:ext>
            </a:extLst>
          </p:cNvPr>
          <p:cNvCxnSpPr>
            <a:cxnSpLocks/>
          </p:cNvCxnSpPr>
          <p:nvPr/>
        </p:nvCxnSpPr>
        <p:spPr>
          <a:xfrm>
            <a:off x="4684549" y="2366930"/>
            <a:ext cx="6777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A2BE35-E58D-6C4B-9F79-8761130A9493}"/>
              </a:ext>
            </a:extLst>
          </p:cNvPr>
          <p:cNvCxnSpPr>
            <a:cxnSpLocks/>
          </p:cNvCxnSpPr>
          <p:nvPr/>
        </p:nvCxnSpPr>
        <p:spPr>
          <a:xfrm>
            <a:off x="3757807" y="1928264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60C978-1868-C94F-959A-90B9D7EB0CEB}"/>
                  </a:ext>
                </a:extLst>
              </p:cNvPr>
              <p:cNvSpPr txBox="1"/>
              <p:nvPr/>
            </p:nvSpPr>
            <p:spPr>
              <a:xfrm>
                <a:off x="5362331" y="2236041"/>
                <a:ext cx="82785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=3.3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60C978-1868-C94F-959A-90B9D7EB0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331" y="2236041"/>
                <a:ext cx="827855" cy="215444"/>
              </a:xfrm>
              <a:prstGeom prst="rect">
                <a:avLst/>
              </a:prstGeom>
              <a:blipFill>
                <a:blip r:embed="rId5"/>
                <a:stretch>
                  <a:fillRect l="-3030" r="-303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ABCE6E-8509-924B-8A2C-2D65314A3732}"/>
                  </a:ext>
                </a:extLst>
              </p:cNvPr>
              <p:cNvSpPr txBox="1"/>
              <p:nvPr/>
            </p:nvSpPr>
            <p:spPr>
              <a:xfrm>
                <a:off x="2994455" y="1808016"/>
                <a:ext cx="70442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ABCE6E-8509-924B-8A2C-2D65314A3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455" y="1808016"/>
                <a:ext cx="704424" cy="215444"/>
              </a:xfrm>
              <a:prstGeom prst="rect">
                <a:avLst/>
              </a:prstGeom>
              <a:blipFill>
                <a:blip r:embed="rId6"/>
                <a:stretch>
                  <a:fillRect l="-3571" r="-357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6E14D4-15B8-0146-937E-463513592CB5}"/>
                  </a:ext>
                </a:extLst>
              </p:cNvPr>
              <p:cNvSpPr txBox="1"/>
              <p:nvPr/>
            </p:nvSpPr>
            <p:spPr>
              <a:xfrm>
                <a:off x="5362331" y="1542605"/>
                <a:ext cx="70442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6E14D4-15B8-0146-937E-463513592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331" y="1542605"/>
                <a:ext cx="704424" cy="215444"/>
              </a:xfrm>
              <a:prstGeom prst="rect">
                <a:avLst/>
              </a:prstGeom>
              <a:blipFill>
                <a:blip r:embed="rId7"/>
                <a:stretch>
                  <a:fillRect l="-3509" r="-175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E67AAF-4FD0-1B4B-B1E5-89F055308F36}"/>
              </a:ext>
            </a:extLst>
          </p:cNvPr>
          <p:cNvCxnSpPr>
            <a:cxnSpLocks/>
          </p:cNvCxnSpPr>
          <p:nvPr/>
        </p:nvCxnSpPr>
        <p:spPr>
          <a:xfrm>
            <a:off x="4633033" y="1650327"/>
            <a:ext cx="6777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66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00023 C -0.00026 -0.04028 -0.00052 -0.0706 -0.00078 -0.11042 C -0.00169 -0.13495 -0.01029 -0.12083 -0.01224 -0.1412 C -0.01198 -0.17592 -0.01459 -0.16713 -0.01628 -0.17523 C -0.01628 -0.175 -0.0168 -0.1956 -0.0168 -0.19514 C -0.02031 -0.20046 -0.02201 -0.1912 -0.02526 -0.19583 C -0.02526 -0.12569 -0.02409 -0.06643 -0.02409 0.00509 " pathEditMode="relative" rAng="0" ptsTypes="AAAAAAA">
                                      <p:cBhvr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3" y="-956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2.08333E-6 -0.00023 C -0.00026 -0.04028 -0.00052 -0.0706 -0.00078 -0.11042 C -0.00169 -0.13495 -0.01029 -0.12083 -0.01224 -0.1412 C -0.01198 -0.17592 -0.01459 -0.16713 -0.01628 -0.17523 C -0.01628 -0.175 -0.0168 -0.1956 -0.0168 -0.19514 C -0.02031 -0.20046 -0.02201 -0.1912 -0.02526 -0.19583 C -0.02526 -0.12569 -0.02409 -0.06643 -0.02409 0.00509 " pathEditMode="relative" rAng="0" ptsTypes="AAAAAAA">
                                      <p:cBhvr>
                                        <p:cTn id="1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3" y="-958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760"/>
                                  </p:stCondLst>
                                  <p:childTnLst>
                                    <p:animMotion origin="layout" path="M 2.08333E-6 -0.00023 C -0.00026 -0.04028 -0.00052 -0.0706 -0.00078 -0.11042 C -0.00169 -0.13495 -0.01029 -0.12083 -0.01224 -0.1412 C -0.01198 -0.17592 -0.01459 -0.16713 -0.01628 -0.17523 C -0.01628 -0.175 -0.0168 -0.1956 -0.0168 -0.19514 C -0.02031 -0.20046 -0.02201 -0.1912 -0.02526 -0.19583 C -0.02526 -0.12569 -0.02409 -0.06643 -0.02409 0.00509 " pathEditMode="relative" rAng="0" ptsTypes="AAAAAAA">
                                      <p:cBhvr>
                                        <p:cTn id="1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3" y="-958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1140"/>
                                  </p:stCondLst>
                                  <p:childTnLst>
                                    <p:animMotion origin="layout" path="M 2.08333E-6 -0.00023 C -0.00026 -0.04028 -0.00052 -0.0706 -0.00078 -0.11042 C -0.00169 -0.13495 -0.01029 -0.12083 -0.01224 -0.1412 C -0.01198 -0.17592 -0.01459 -0.16713 -0.01628 -0.17523 C -0.01628 -0.175 -0.0168 -0.1956 -0.0168 -0.19514 C -0.02031 -0.20046 -0.02201 -0.1912 -0.02526 -0.19583 C -0.02526 -0.12569 -0.02409 -0.06643 -0.02409 0.00509 " pathEditMode="relative" rAng="0" ptsTypes="AAAAAAA">
                                      <p:cBhvr>
                                        <p:cTn id="1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3" y="-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tIns="45720" bIns="45720" rtlCol="0">
        <a:spAutoFit/>
      </a:bodyPr>
      <a:lstStyle>
        <a:defPPr>
          <a:defRPr sz="24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3198</TotalTime>
  <Words>111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Bebas Neue</vt:lpstr>
      <vt:lpstr>Calibri</vt:lpstr>
      <vt:lpstr>Calibri Light</vt:lpstr>
      <vt:lpstr>Cambria Math</vt:lpstr>
      <vt:lpstr>Museo Sans 100</vt:lpstr>
      <vt:lpstr>Museo Slab 100</vt:lpstr>
      <vt:lpstr>Museo Slab 1000</vt:lpstr>
      <vt:lpstr>Segoe Condensed</vt:lpstr>
      <vt:lpstr>Segoe UI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12</cp:revision>
  <dcterms:created xsi:type="dcterms:W3CDTF">2020-03-18T13:48:34Z</dcterms:created>
  <dcterms:modified xsi:type="dcterms:W3CDTF">2020-03-20T19:06:37Z</dcterms:modified>
</cp:coreProperties>
</file>