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7"/>
    <a:srgbClr val="FFFFFF"/>
    <a:srgbClr val="F2F3F5"/>
    <a:srgbClr val="1FA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78159" autoAdjust="0"/>
  </p:normalViewPr>
  <p:slideViewPr>
    <p:cSldViewPr snapToGrid="0">
      <p:cViewPr>
        <p:scale>
          <a:sx n="130" d="100"/>
          <a:sy n="130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6310-80CD-4187-BB58-E963BDB905D0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CC587-221B-4A0C-B148-C90A47831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https://playwithcircuit.com/interfacing-pc-with-arduino-uno-using-serial-communication-port/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CC587-221B-4A0C-B148-C90A47831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167B-CAA7-43DB-98B5-B98684ED3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9ECC9-FDB1-4985-9AFC-AE1BE9B15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5A2F-01EF-4A8B-B145-89E257F2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8D0D-DC9C-40DA-B7D4-5F464266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26E9-6DAD-45C5-8499-61EB0AD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A95D-4686-481A-8F7E-3F5B518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1964-908B-46FB-AD5F-52E277B0D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B547-7CF5-440E-A453-EF0DEFE9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98102-756E-4869-945D-DFE0D336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92D6-67FD-495B-8A5B-1700AB21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CE71D-91EB-40FE-84AC-084B1DB1E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43A66-9E47-412D-8E7E-A1F425AC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516D-4B57-466A-A55D-2E706980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2E8E9-88B5-4AB0-8775-9127148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12A6-B353-4444-9D65-F0B06C55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400-E7CE-469C-BC21-CFEB6C20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7E2F-0C82-48D3-B23C-1FDAA50C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788CB-123F-4D9E-B01D-CBDC9361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574F-046E-400B-9535-68946F2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2D5B2-63E8-4DB2-B426-C9BC4EF3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3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F0A9-3B8E-4F67-8069-6EA85E97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ADD9-955B-4980-A200-D02EACD3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2307-7DFB-4179-A055-2E91AE2F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86EA4-D2E9-47C6-B945-07507684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AE70-93BE-4C4B-A25D-A4CBE6BC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0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AD7C-A063-4DD1-A7D3-D9DB1F3D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5A98-D3BF-44BE-927B-E25F9E245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44990-F67F-477B-904E-8FE0F86C1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D1835-3448-4BDF-AEF4-7C26DC1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D7F55-C318-4BB2-9908-B3FE5C91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E4CC8-11FB-4D2C-806A-5A9628A2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4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8D68-ACDA-4208-BAF4-5F17AB16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FF29-85B4-411A-A1BB-218B683C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F72C-1B65-4520-8265-57A9A5DDF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FF546-AED3-4978-BD6D-935270C6D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EDEA1-F81C-454A-8981-264ACC0ED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19AC-C7F6-4F6A-A243-0655E56B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97899-A141-478C-AA34-A34FD7B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ACA4-3165-428F-A217-BF5D66EF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6EF8-F997-4CAE-9937-57A0C7A0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68DED-AFBE-43D0-9D7A-579D8125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1D558-3724-482E-963D-F4119707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A1118-F4D1-4DC2-97EE-76395114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A10D8-1104-4271-99FE-D2E4A40C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17DCB-373E-46B3-9A36-D4F7F259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3B366-C0AD-497A-AA95-F54A041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153F-5C7C-4CFE-9F5F-5803BF50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B2898-8D06-489E-8EA8-AB65B092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83913-5D33-4A1B-9704-381329358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9504D-AF72-4E60-9540-70854BE3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7B26-FD04-4300-A513-30CF70DC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FCE77-1412-4992-9E8C-FE88DF4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7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C0A0-0F3A-4338-BED0-A031295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A141D-5054-40AB-8A1D-23BEFB836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5D00A-C118-475E-9428-B788C89F8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F5321-4288-45C0-925F-F1824A5B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DB802-C610-4080-A28C-D3D1EC3E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C00BD-2952-4920-8A93-ED331DAB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5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9DDE5-1D04-4EBB-86CD-EEF9A78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0C97-6E1E-424B-9FBD-23224736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A22E-F988-41D9-8FBF-34C98663D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C6E22-EC32-44BD-AD1D-4AB166DE9D0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F7FA-333A-4558-89E5-1D39E801C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26D-0B22-48D4-A85F-D0D1B4951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BDE5-5A52-4757-A3B7-7DC812E4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9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4FB-BB3B-4AFA-BCCE-421A96249C14}"/>
              </a:ext>
            </a:extLst>
          </p:cNvPr>
          <p:cNvSpPr/>
          <p:nvPr/>
        </p:nvSpPr>
        <p:spPr>
          <a:xfrm>
            <a:off x="0" y="601884"/>
            <a:ext cx="14248435" cy="598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25115-0389-4BC3-83E9-54A6A362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60" y="1117692"/>
            <a:ext cx="7902092" cy="407702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9ECF83-3FC3-42F5-9CB8-9D2E37740D7E}"/>
              </a:ext>
            </a:extLst>
          </p:cNvPr>
          <p:cNvCxnSpPr>
            <a:cxnSpLocks/>
          </p:cNvCxnSpPr>
          <p:nvPr/>
        </p:nvCxnSpPr>
        <p:spPr>
          <a:xfrm>
            <a:off x="2199861" y="1599095"/>
            <a:ext cx="353390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F4E1DE-87EA-4937-9F76-C419D64C140A}"/>
              </a:ext>
            </a:extLst>
          </p:cNvPr>
          <p:cNvSpPr txBox="1"/>
          <p:nvPr/>
        </p:nvSpPr>
        <p:spPr>
          <a:xfrm>
            <a:off x="181557" y="1378227"/>
            <a:ext cx="1987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Type text to transmit here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170BD-2B64-4012-A5F4-CDFAFC2D8C6C}"/>
              </a:ext>
            </a:extLst>
          </p:cNvPr>
          <p:cNvSpPr txBox="1"/>
          <p:nvPr/>
        </p:nvSpPr>
        <p:spPr>
          <a:xfrm>
            <a:off x="10739943" y="1384684"/>
            <a:ext cx="230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Hit the ‘Send’ button to transmit over serial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9E047E-77D2-4884-9758-DFBC9BF0B56B}"/>
              </a:ext>
            </a:extLst>
          </p:cNvPr>
          <p:cNvCxnSpPr>
            <a:cxnSpLocks/>
          </p:cNvCxnSpPr>
          <p:nvPr/>
        </p:nvCxnSpPr>
        <p:spPr>
          <a:xfrm flipH="1">
            <a:off x="10414394" y="1599095"/>
            <a:ext cx="286405" cy="0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3AEA1A-F18A-4806-83EA-32B0CBFEFACE}"/>
              </a:ext>
            </a:extLst>
          </p:cNvPr>
          <p:cNvCxnSpPr>
            <a:cxnSpLocks/>
          </p:cNvCxnSpPr>
          <p:nvPr/>
        </p:nvCxnSpPr>
        <p:spPr>
          <a:xfrm flipV="1">
            <a:off x="9189404" y="5079216"/>
            <a:ext cx="1" cy="320373"/>
          </a:xfrm>
          <a:prstGeom prst="line">
            <a:avLst/>
          </a:prstGeom>
          <a:ln w="9525">
            <a:solidFill>
              <a:srgbClr val="1FA3A7"/>
            </a:solidFill>
            <a:headEnd type="none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5C56A5-891C-4C9E-8593-06F5770E1A8D}"/>
              </a:ext>
            </a:extLst>
          </p:cNvPr>
          <p:cNvSpPr txBox="1"/>
          <p:nvPr/>
        </p:nvSpPr>
        <p:spPr>
          <a:xfrm>
            <a:off x="8490596" y="5433974"/>
            <a:ext cx="5086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FA3A7"/>
                </a:solidFill>
                <a:latin typeface="Segoe Condensed" panose="020B0606040200020203" pitchFamily="34" charset="0"/>
              </a:rPr>
              <a:t>Make sure the baud rate corresponds to the value used in </a:t>
            </a:r>
            <a:r>
              <a:rPr lang="en-US" b="1" dirty="0">
                <a:solidFill>
                  <a:srgbClr val="1FA3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Serial.begin(&lt;baud rate&gt;)</a:t>
            </a:r>
            <a:endParaRPr lang="en-US" sz="2000" b="1" dirty="0">
              <a:solidFill>
                <a:srgbClr val="1FA3A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8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facing PC with Arduino Uno using Serial Communication Port">
            <a:extLst>
              <a:ext uri="{FF2B5EF4-FFF2-40B4-BE49-F238E27FC236}">
                <a16:creationId xmlns:a16="http://schemas.microsoft.com/office/drawing/2014/main" id="{C63163F4-6AA7-1FCA-9760-86949738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19512"/>
            <a:ext cx="12038275" cy="80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1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A998F4-D6E2-066F-6822-13D786E1E37F}"/>
              </a:ext>
            </a:extLst>
          </p:cNvPr>
          <p:cNvGrpSpPr/>
          <p:nvPr/>
        </p:nvGrpSpPr>
        <p:grpSpPr>
          <a:xfrm>
            <a:off x="1439186" y="1886358"/>
            <a:ext cx="8770289" cy="2882085"/>
            <a:chOff x="0" y="1464939"/>
            <a:chExt cx="12518699" cy="41138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B28539-FEA2-18A2-DDE4-17E0B1F3B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64939"/>
              <a:ext cx="12192000" cy="3928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3A540F-96A6-06FF-97D3-EC8DDF91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61435" y="5207297"/>
              <a:ext cx="457264" cy="371527"/>
            </a:xfrm>
            <a:prstGeom prst="rect">
              <a:avLst/>
            </a:prstGeom>
          </p:spPr>
        </p:pic>
      </p:grp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F84ACF04-94A8-06C9-0410-2B821736A3F4}"/>
              </a:ext>
            </a:extLst>
          </p:cNvPr>
          <p:cNvSpPr/>
          <p:nvPr/>
        </p:nvSpPr>
        <p:spPr>
          <a:xfrm rot="16200000">
            <a:off x="5595730" y="6432605"/>
            <a:ext cx="333955" cy="19361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TL Signal">
            <a:extLst>
              <a:ext uri="{FF2B5EF4-FFF2-40B4-BE49-F238E27FC236}">
                <a16:creationId xmlns:a16="http://schemas.microsoft.com/office/drawing/2014/main" id="{8A065755-CA67-8BCB-3017-FC8675135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824" y="5038883"/>
            <a:ext cx="1739956" cy="31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7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AC1A6-A120-F5F1-7751-85922266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4" t="35700" r="45176"/>
          <a:stretch/>
        </p:blipFill>
        <p:spPr>
          <a:xfrm rot="10800000">
            <a:off x="8030817" y="1598621"/>
            <a:ext cx="3386424" cy="250370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1F5906-7688-AF1B-8274-827937D180AE}"/>
              </a:ext>
            </a:extLst>
          </p:cNvPr>
          <p:cNvGrpSpPr/>
          <p:nvPr/>
        </p:nvGrpSpPr>
        <p:grpSpPr>
          <a:xfrm>
            <a:off x="2661739" y="-2762607"/>
            <a:ext cx="8770289" cy="2882085"/>
            <a:chOff x="0" y="1464939"/>
            <a:chExt cx="12518699" cy="41138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345465-F94F-B1C0-36AC-4888AD1A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64939"/>
              <a:ext cx="12192000" cy="3928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A91371-FB72-09EE-D789-CB11E8585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61435" y="5207297"/>
              <a:ext cx="457264" cy="37152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91BEFD-6730-54C9-D803-AC67CCBF6D75}"/>
              </a:ext>
            </a:extLst>
          </p:cNvPr>
          <p:cNvGrpSpPr/>
          <p:nvPr/>
        </p:nvGrpSpPr>
        <p:grpSpPr>
          <a:xfrm>
            <a:off x="7436948" y="2361468"/>
            <a:ext cx="617722" cy="389683"/>
            <a:chOff x="7413095" y="2369419"/>
            <a:chExt cx="617722" cy="3896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939933-B9EC-4382-D2DE-96E3984A9861}"/>
                </a:ext>
              </a:extLst>
            </p:cNvPr>
            <p:cNvSpPr/>
            <p:nvPr/>
          </p:nvSpPr>
          <p:spPr>
            <a:xfrm>
              <a:off x="7413095" y="2369419"/>
              <a:ext cx="617722" cy="3896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6E1A83-B0D4-5DF9-27BE-1E5FE418E7F4}"/>
                </a:ext>
              </a:extLst>
            </p:cNvPr>
            <p:cNvSpPr/>
            <p:nvPr/>
          </p:nvSpPr>
          <p:spPr>
            <a:xfrm>
              <a:off x="7533887" y="2445618"/>
              <a:ext cx="376139" cy="2372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BFCA95-860E-7F8D-2FCE-71F1E2FBC0FC}"/>
              </a:ext>
            </a:extLst>
          </p:cNvPr>
          <p:cNvSpPr/>
          <p:nvPr/>
        </p:nvSpPr>
        <p:spPr>
          <a:xfrm>
            <a:off x="4468632" y="2499504"/>
            <a:ext cx="2957886" cy="792336"/>
          </a:xfrm>
          <a:custGeom>
            <a:avLst/>
            <a:gdLst>
              <a:gd name="connsiteX0" fmla="*/ 2957886 w 2957886"/>
              <a:gd name="connsiteY0" fmla="*/ 52865 h 792336"/>
              <a:gd name="connsiteX1" fmla="*/ 1009816 w 2957886"/>
              <a:gd name="connsiteY1" fmla="*/ 44913 h 792336"/>
              <a:gd name="connsiteX2" fmla="*/ 1598213 w 2957886"/>
              <a:gd name="connsiteY2" fmla="*/ 537894 h 792336"/>
              <a:gd name="connsiteX3" fmla="*/ 0 w 2957886"/>
              <a:gd name="connsiteY3" fmla="*/ 792336 h 79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886" h="792336">
                <a:moveTo>
                  <a:pt x="2957886" y="52865"/>
                </a:moveTo>
                <a:cubicBezTo>
                  <a:pt x="2097157" y="8470"/>
                  <a:pt x="1236428" y="-35925"/>
                  <a:pt x="1009816" y="44913"/>
                </a:cubicBezTo>
                <a:cubicBezTo>
                  <a:pt x="783204" y="125751"/>
                  <a:pt x="1766516" y="413324"/>
                  <a:pt x="1598213" y="537894"/>
                </a:cubicBezTo>
                <a:cubicBezTo>
                  <a:pt x="1429910" y="662464"/>
                  <a:pt x="714955" y="727400"/>
                  <a:pt x="0" y="79233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 with solid fill">
            <a:extLst>
              <a:ext uri="{FF2B5EF4-FFF2-40B4-BE49-F238E27FC236}">
                <a16:creationId xmlns:a16="http://schemas.microsoft.com/office/drawing/2014/main" id="{4F6CDD9C-B0B7-99EF-96CF-9BD65AD7C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24" y="1179281"/>
            <a:ext cx="3871523" cy="3871523"/>
          </a:xfrm>
          <a:prstGeom prst="rect">
            <a:avLst/>
          </a:prstGeom>
        </p:spPr>
      </p:pic>
      <p:pic>
        <p:nvPicPr>
          <p:cNvPr id="3074" name="Picture 2" descr="TTL Signal">
            <a:extLst>
              <a:ext uri="{FF2B5EF4-FFF2-40B4-BE49-F238E27FC236}">
                <a16:creationId xmlns:a16="http://schemas.microsoft.com/office/drawing/2014/main" id="{0BE7C0AE-DF72-B965-71F3-130A4EA5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085" y="3428525"/>
            <a:ext cx="2861562" cy="51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3CBBA00-96F2-C33B-A0EC-1795FAE562F4}"/>
              </a:ext>
            </a:extLst>
          </p:cNvPr>
          <p:cNvGrpSpPr/>
          <p:nvPr/>
        </p:nvGrpSpPr>
        <p:grpSpPr>
          <a:xfrm>
            <a:off x="3942633" y="3115043"/>
            <a:ext cx="617722" cy="389683"/>
            <a:chOff x="7413095" y="2369419"/>
            <a:chExt cx="617722" cy="3896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9B5A694-755F-EC73-9758-A04E87166F34}"/>
                </a:ext>
              </a:extLst>
            </p:cNvPr>
            <p:cNvSpPr/>
            <p:nvPr/>
          </p:nvSpPr>
          <p:spPr>
            <a:xfrm>
              <a:off x="7413095" y="2369419"/>
              <a:ext cx="617722" cy="3896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97927A-E3B0-139D-A2BB-CB3246C24206}"/>
                </a:ext>
              </a:extLst>
            </p:cNvPr>
            <p:cNvSpPr/>
            <p:nvPr/>
          </p:nvSpPr>
          <p:spPr>
            <a:xfrm>
              <a:off x="7533887" y="2445618"/>
              <a:ext cx="376139" cy="2372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2B1DF9-96D3-26A4-4F96-27B8CADB3B91}"/>
              </a:ext>
            </a:extLst>
          </p:cNvPr>
          <p:cNvSpPr txBox="1"/>
          <p:nvPr/>
        </p:nvSpPr>
        <p:spPr>
          <a:xfrm>
            <a:off x="8229599" y="1555042"/>
            <a:ext cx="4365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</a:t>
            </a:r>
          </a:p>
        </p:txBody>
      </p:sp>
    </p:spTree>
    <p:extLst>
      <p:ext uri="{BB962C8B-B14F-4D97-AF65-F5344CB8AC3E}">
        <p14:creationId xmlns:p14="http://schemas.microsoft.com/office/powerpoint/2010/main" val="13763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AC1A6-A120-F5F1-7751-85922266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4" t="35700" r="45176"/>
          <a:stretch/>
        </p:blipFill>
        <p:spPr>
          <a:xfrm>
            <a:off x="588038" y="1779390"/>
            <a:ext cx="3386424" cy="250370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1F5906-7688-AF1B-8274-827937D180AE}"/>
              </a:ext>
            </a:extLst>
          </p:cNvPr>
          <p:cNvGrpSpPr/>
          <p:nvPr/>
        </p:nvGrpSpPr>
        <p:grpSpPr>
          <a:xfrm>
            <a:off x="2661739" y="-2762607"/>
            <a:ext cx="8770289" cy="2882085"/>
            <a:chOff x="0" y="1464939"/>
            <a:chExt cx="12518699" cy="41138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345465-F94F-B1C0-36AC-4888AD1A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64939"/>
              <a:ext cx="12192000" cy="3928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A91371-FB72-09EE-D789-CB11E8585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61435" y="5207297"/>
              <a:ext cx="457264" cy="37152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91BEFD-6730-54C9-D803-AC67CCBF6D75}"/>
              </a:ext>
            </a:extLst>
          </p:cNvPr>
          <p:cNvGrpSpPr/>
          <p:nvPr/>
        </p:nvGrpSpPr>
        <p:grpSpPr>
          <a:xfrm>
            <a:off x="7436948" y="2361468"/>
            <a:ext cx="617722" cy="389683"/>
            <a:chOff x="7413095" y="2369419"/>
            <a:chExt cx="617722" cy="3896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939933-B9EC-4382-D2DE-96E3984A9861}"/>
                </a:ext>
              </a:extLst>
            </p:cNvPr>
            <p:cNvSpPr/>
            <p:nvPr/>
          </p:nvSpPr>
          <p:spPr>
            <a:xfrm>
              <a:off x="7413095" y="2369419"/>
              <a:ext cx="617722" cy="3896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6E1A83-B0D4-5DF9-27BE-1E5FE418E7F4}"/>
                </a:ext>
              </a:extLst>
            </p:cNvPr>
            <p:cNvSpPr/>
            <p:nvPr/>
          </p:nvSpPr>
          <p:spPr>
            <a:xfrm>
              <a:off x="7533887" y="2445618"/>
              <a:ext cx="376139" cy="2372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BFCA95-860E-7F8D-2FCE-71F1E2FBC0FC}"/>
              </a:ext>
            </a:extLst>
          </p:cNvPr>
          <p:cNvSpPr/>
          <p:nvPr/>
        </p:nvSpPr>
        <p:spPr>
          <a:xfrm>
            <a:off x="4468632" y="2499504"/>
            <a:ext cx="2957886" cy="792336"/>
          </a:xfrm>
          <a:custGeom>
            <a:avLst/>
            <a:gdLst>
              <a:gd name="connsiteX0" fmla="*/ 2957886 w 2957886"/>
              <a:gd name="connsiteY0" fmla="*/ 52865 h 792336"/>
              <a:gd name="connsiteX1" fmla="*/ 1009816 w 2957886"/>
              <a:gd name="connsiteY1" fmla="*/ 44913 h 792336"/>
              <a:gd name="connsiteX2" fmla="*/ 1598213 w 2957886"/>
              <a:gd name="connsiteY2" fmla="*/ 537894 h 792336"/>
              <a:gd name="connsiteX3" fmla="*/ 0 w 2957886"/>
              <a:gd name="connsiteY3" fmla="*/ 792336 h 79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7886" h="792336">
                <a:moveTo>
                  <a:pt x="2957886" y="52865"/>
                </a:moveTo>
                <a:cubicBezTo>
                  <a:pt x="2097157" y="8470"/>
                  <a:pt x="1236428" y="-35925"/>
                  <a:pt x="1009816" y="44913"/>
                </a:cubicBezTo>
                <a:cubicBezTo>
                  <a:pt x="783204" y="125751"/>
                  <a:pt x="1766516" y="413324"/>
                  <a:pt x="1598213" y="537894"/>
                </a:cubicBezTo>
                <a:cubicBezTo>
                  <a:pt x="1429910" y="662464"/>
                  <a:pt x="714955" y="727400"/>
                  <a:pt x="0" y="792336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 with solid fill">
            <a:extLst>
              <a:ext uri="{FF2B5EF4-FFF2-40B4-BE49-F238E27FC236}">
                <a16:creationId xmlns:a16="http://schemas.microsoft.com/office/drawing/2014/main" id="{4F6CDD9C-B0B7-99EF-96CF-9BD65AD7C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5586" y="409589"/>
            <a:ext cx="4530721" cy="4530721"/>
          </a:xfrm>
          <a:prstGeom prst="rect">
            <a:avLst/>
          </a:prstGeom>
        </p:spPr>
      </p:pic>
      <p:pic>
        <p:nvPicPr>
          <p:cNvPr id="3074" name="Picture 2" descr="TTL Signal">
            <a:extLst>
              <a:ext uri="{FF2B5EF4-FFF2-40B4-BE49-F238E27FC236}">
                <a16:creationId xmlns:a16="http://schemas.microsoft.com/office/drawing/2014/main" id="{0BE7C0AE-DF72-B965-71F3-130A4EA5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87" y="3428525"/>
            <a:ext cx="2603427" cy="4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3CBBA00-96F2-C33B-A0EC-1795FAE562F4}"/>
              </a:ext>
            </a:extLst>
          </p:cNvPr>
          <p:cNvGrpSpPr/>
          <p:nvPr/>
        </p:nvGrpSpPr>
        <p:grpSpPr>
          <a:xfrm>
            <a:off x="3942633" y="3115043"/>
            <a:ext cx="617722" cy="389683"/>
            <a:chOff x="7413095" y="2369419"/>
            <a:chExt cx="617722" cy="3896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9B5A694-755F-EC73-9758-A04E87166F34}"/>
                </a:ext>
              </a:extLst>
            </p:cNvPr>
            <p:cNvSpPr/>
            <p:nvPr/>
          </p:nvSpPr>
          <p:spPr>
            <a:xfrm>
              <a:off x="7413095" y="2369419"/>
              <a:ext cx="617722" cy="3896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97927A-E3B0-139D-A2BB-CB3246C24206}"/>
                </a:ext>
              </a:extLst>
            </p:cNvPr>
            <p:cNvSpPr/>
            <p:nvPr/>
          </p:nvSpPr>
          <p:spPr>
            <a:xfrm>
              <a:off x="7533887" y="2445618"/>
              <a:ext cx="376139" cy="2372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2B1DF9-96D3-26A4-4F96-27B8CADB3B91}"/>
              </a:ext>
            </a:extLst>
          </p:cNvPr>
          <p:cNvSpPr txBox="1"/>
          <p:nvPr/>
        </p:nvSpPr>
        <p:spPr>
          <a:xfrm>
            <a:off x="1121133" y="1556069"/>
            <a:ext cx="43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D95F-B822-D504-5304-99AA48D499CD}"/>
              </a:ext>
            </a:extLst>
          </p:cNvPr>
          <p:cNvSpPr txBox="1"/>
          <p:nvPr/>
        </p:nvSpPr>
        <p:spPr>
          <a:xfrm>
            <a:off x="8373680" y="1708931"/>
            <a:ext cx="19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CCD39C8-48CB-5D31-431D-F70B3DE8C4BA}"/>
              </a:ext>
            </a:extLst>
          </p:cNvPr>
          <p:cNvSpPr/>
          <p:nvPr/>
        </p:nvSpPr>
        <p:spPr>
          <a:xfrm rot="16200000">
            <a:off x="5834829" y="1318407"/>
            <a:ext cx="369331" cy="781049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3AC1A6-A120-F5F1-7751-85922266C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4" t="35700" r="45176"/>
          <a:stretch/>
        </p:blipFill>
        <p:spPr>
          <a:xfrm>
            <a:off x="588038" y="1779390"/>
            <a:ext cx="3386424" cy="250370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11F5906-7688-AF1B-8274-827937D180AE}"/>
              </a:ext>
            </a:extLst>
          </p:cNvPr>
          <p:cNvGrpSpPr/>
          <p:nvPr/>
        </p:nvGrpSpPr>
        <p:grpSpPr>
          <a:xfrm>
            <a:off x="2661739" y="-2762607"/>
            <a:ext cx="8770289" cy="2882085"/>
            <a:chOff x="0" y="1464939"/>
            <a:chExt cx="12518699" cy="41138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B345465-F94F-B1C0-36AC-4888AD1A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64939"/>
              <a:ext cx="12192000" cy="3928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A91371-FB72-09EE-D789-CB11E8585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61435" y="5207297"/>
              <a:ext cx="457264" cy="37152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91BEFD-6730-54C9-D803-AC67CCBF6D75}"/>
              </a:ext>
            </a:extLst>
          </p:cNvPr>
          <p:cNvGrpSpPr/>
          <p:nvPr/>
        </p:nvGrpSpPr>
        <p:grpSpPr>
          <a:xfrm>
            <a:off x="7484654" y="2289909"/>
            <a:ext cx="617722" cy="389683"/>
            <a:chOff x="7413095" y="2369419"/>
            <a:chExt cx="617722" cy="38968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939933-B9EC-4382-D2DE-96E3984A9861}"/>
                </a:ext>
              </a:extLst>
            </p:cNvPr>
            <p:cNvSpPr/>
            <p:nvPr/>
          </p:nvSpPr>
          <p:spPr>
            <a:xfrm>
              <a:off x="7413095" y="2369419"/>
              <a:ext cx="617722" cy="3896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6E1A83-B0D4-5DF9-27BE-1E5FE418E7F4}"/>
                </a:ext>
              </a:extLst>
            </p:cNvPr>
            <p:cNvSpPr/>
            <p:nvPr/>
          </p:nvSpPr>
          <p:spPr>
            <a:xfrm>
              <a:off x="7533887" y="2445618"/>
              <a:ext cx="376139" cy="2372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9BFCA95-860E-7F8D-2FCE-71F1E2FBC0FC}"/>
              </a:ext>
            </a:extLst>
          </p:cNvPr>
          <p:cNvSpPr/>
          <p:nvPr/>
        </p:nvSpPr>
        <p:spPr>
          <a:xfrm>
            <a:off x="4468632" y="2468366"/>
            <a:ext cx="3016022" cy="823473"/>
          </a:xfrm>
          <a:custGeom>
            <a:avLst/>
            <a:gdLst>
              <a:gd name="connsiteX0" fmla="*/ 2957886 w 2957886"/>
              <a:gd name="connsiteY0" fmla="*/ 52865 h 792336"/>
              <a:gd name="connsiteX1" fmla="*/ 1009816 w 2957886"/>
              <a:gd name="connsiteY1" fmla="*/ 44913 h 792336"/>
              <a:gd name="connsiteX2" fmla="*/ 1598213 w 2957886"/>
              <a:gd name="connsiteY2" fmla="*/ 537894 h 792336"/>
              <a:gd name="connsiteX3" fmla="*/ 0 w 2957886"/>
              <a:gd name="connsiteY3" fmla="*/ 792336 h 792336"/>
              <a:gd name="connsiteX0" fmla="*/ 2981740 w 2981740"/>
              <a:gd name="connsiteY0" fmla="*/ 28343 h 823473"/>
              <a:gd name="connsiteX1" fmla="*/ 1009816 w 2981740"/>
              <a:gd name="connsiteY1" fmla="*/ 76050 h 823473"/>
              <a:gd name="connsiteX2" fmla="*/ 1598213 w 2981740"/>
              <a:gd name="connsiteY2" fmla="*/ 569031 h 823473"/>
              <a:gd name="connsiteX3" fmla="*/ 0 w 2981740"/>
              <a:gd name="connsiteY3" fmla="*/ 823473 h 82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40" h="823473">
                <a:moveTo>
                  <a:pt x="2981740" y="28343"/>
                </a:moveTo>
                <a:cubicBezTo>
                  <a:pt x="2121011" y="-16052"/>
                  <a:pt x="1240404" y="-14065"/>
                  <a:pt x="1009816" y="76050"/>
                </a:cubicBezTo>
                <a:cubicBezTo>
                  <a:pt x="779228" y="166165"/>
                  <a:pt x="1766516" y="444461"/>
                  <a:pt x="1598213" y="569031"/>
                </a:cubicBezTo>
                <a:cubicBezTo>
                  <a:pt x="1429910" y="693601"/>
                  <a:pt x="714955" y="758537"/>
                  <a:pt x="0" y="82347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Laptop with solid fill">
            <a:extLst>
              <a:ext uri="{FF2B5EF4-FFF2-40B4-BE49-F238E27FC236}">
                <a16:creationId xmlns:a16="http://schemas.microsoft.com/office/drawing/2014/main" id="{4F6CDD9C-B0B7-99EF-96CF-9BD65AD7C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5586" y="409589"/>
            <a:ext cx="4530721" cy="4530721"/>
          </a:xfrm>
          <a:prstGeom prst="rect">
            <a:avLst/>
          </a:prstGeom>
        </p:spPr>
      </p:pic>
      <p:pic>
        <p:nvPicPr>
          <p:cNvPr id="3074" name="Picture 2" descr="TTL Signal">
            <a:extLst>
              <a:ext uri="{FF2B5EF4-FFF2-40B4-BE49-F238E27FC236}">
                <a16:creationId xmlns:a16="http://schemas.microsoft.com/office/drawing/2014/main" id="{0BE7C0AE-DF72-B965-71F3-130A4EA5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87" y="3428525"/>
            <a:ext cx="2603427" cy="4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3CBBA00-96F2-C33B-A0EC-1795FAE562F4}"/>
              </a:ext>
            </a:extLst>
          </p:cNvPr>
          <p:cNvGrpSpPr/>
          <p:nvPr/>
        </p:nvGrpSpPr>
        <p:grpSpPr>
          <a:xfrm>
            <a:off x="3942633" y="3115043"/>
            <a:ext cx="617722" cy="389683"/>
            <a:chOff x="7413095" y="2369419"/>
            <a:chExt cx="617722" cy="38968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9B5A694-755F-EC73-9758-A04E87166F34}"/>
                </a:ext>
              </a:extLst>
            </p:cNvPr>
            <p:cNvSpPr/>
            <p:nvPr/>
          </p:nvSpPr>
          <p:spPr>
            <a:xfrm>
              <a:off x="7413095" y="2369419"/>
              <a:ext cx="617722" cy="3896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97927A-E3B0-139D-A2BB-CB3246C24206}"/>
                </a:ext>
              </a:extLst>
            </p:cNvPr>
            <p:cNvSpPr/>
            <p:nvPr/>
          </p:nvSpPr>
          <p:spPr>
            <a:xfrm>
              <a:off x="7533887" y="2445618"/>
              <a:ext cx="376139" cy="23728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2B1DF9-96D3-26A4-4F96-27B8CADB3B91}"/>
              </a:ext>
            </a:extLst>
          </p:cNvPr>
          <p:cNvSpPr txBox="1"/>
          <p:nvPr/>
        </p:nvSpPr>
        <p:spPr>
          <a:xfrm>
            <a:off x="1121133" y="1556069"/>
            <a:ext cx="436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Serial.println(“Hello World”)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AD95F-B822-D504-5304-99AA48D499CD}"/>
              </a:ext>
            </a:extLst>
          </p:cNvPr>
          <p:cNvSpPr txBox="1"/>
          <p:nvPr/>
        </p:nvSpPr>
        <p:spPr>
          <a:xfrm>
            <a:off x="8421388" y="1708931"/>
            <a:ext cx="19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1CCD39C8-48CB-5D31-431D-F70B3DE8C4BA}"/>
              </a:ext>
            </a:extLst>
          </p:cNvPr>
          <p:cNvSpPr/>
          <p:nvPr/>
        </p:nvSpPr>
        <p:spPr>
          <a:xfrm rot="16200000">
            <a:off x="6267536" y="1350210"/>
            <a:ext cx="369331" cy="78104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2BD31-05A8-E148-98D9-264E8539C940}"/>
              </a:ext>
            </a:extLst>
          </p:cNvPr>
          <p:cNvSpPr txBox="1"/>
          <p:nvPr/>
        </p:nvSpPr>
        <p:spPr>
          <a:xfrm>
            <a:off x="4680757" y="3935382"/>
            <a:ext cx="274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Condensed" panose="020B0606040200020203" pitchFamily="34" charset="0"/>
              </a:rPr>
              <a:t>“Hello world” communicated via 1s &amp; 0s (5V &amp; GND) using the </a:t>
            </a:r>
            <a:r>
              <a:rPr lang="en-US" sz="1200" b="1" dirty="0">
                <a:latin typeface="Segoe Condensed" panose="020B0606040200020203" pitchFamily="34" charset="0"/>
              </a:rPr>
              <a:t>asynchronous serial protocol</a:t>
            </a:r>
          </a:p>
        </p:txBody>
      </p:sp>
    </p:spTree>
    <p:extLst>
      <p:ext uri="{BB962C8B-B14F-4D97-AF65-F5344CB8AC3E}">
        <p14:creationId xmlns:p14="http://schemas.microsoft.com/office/powerpoint/2010/main" val="35878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88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Courier New</vt:lpstr>
      <vt:lpstr>Segoe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Froehlich</dc:creator>
  <cp:lastModifiedBy>JON E. FROEHLICH</cp:lastModifiedBy>
  <cp:revision>2</cp:revision>
  <dcterms:created xsi:type="dcterms:W3CDTF">2021-05-17T19:09:35Z</dcterms:created>
  <dcterms:modified xsi:type="dcterms:W3CDTF">2024-04-11T16:00:19Z</dcterms:modified>
</cp:coreProperties>
</file>