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1912" r:id="rId5"/>
    <p:sldId id="3327" r:id="rId6"/>
    <p:sldId id="33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7" autoAdjust="0"/>
    <p:restoredTop sz="88501" autoAdjust="0"/>
  </p:normalViewPr>
  <p:slideViewPr>
    <p:cSldViewPr snapToGrid="0">
      <p:cViewPr>
        <p:scale>
          <a:sx n="130" d="100"/>
          <a:sy n="130" d="100"/>
        </p:scale>
        <p:origin x="11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2BE40-9E7A-4B67-B097-2D29C7EEE5B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DA7FD-F0D7-4B58-9286-C645A05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https://www.reddit.com/r/processing/comments/dy5z5h/collatz_variations/</a:t>
            </a:r>
          </a:p>
          <a:p>
            <a:endParaRPr lang="en-US" dirty="0"/>
          </a:p>
          <a:p>
            <a:r>
              <a:rPr lang="en-US" dirty="0"/>
              <a:t>https://dailygenerative.art.blog/2019/11/17/reflections/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DA7FD-F0D7-4B58-9286-C645A05B79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5B74-688B-40E2-A142-ECFF100F8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9D357-9112-45D1-BFEA-9E7001A9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4A37-09A1-4D49-BD3B-EEF86478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40FB-6A0E-4B3D-9F89-36B577FC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3397-CCBB-4873-BFE9-3EE6CF52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C4A9-E743-488A-9B07-B9772095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D1AFB-3E88-4489-A9DC-2006A8474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8DC4-94DC-40F0-A031-F83B42C3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5216-B482-41FC-BDE6-A65005BE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5952-65B1-4AEE-BE3D-56621CAD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3CD7A-EA33-497F-AF0E-E0210B83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934BE-773D-41D0-A272-F862F41A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D376-4833-4C0B-A0DE-53F32FE4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5315-8C95-4208-AB5D-A4AA8A85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B056-2F54-4576-A112-D7733795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26560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F78D-5E68-4BDE-9D37-8B47D50B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1C52-9B40-40B4-9883-9F0EDF6C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4AA2-DEA3-4743-B4C7-10F69574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0879-944D-483D-A366-E719CEE6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7CD1-ACD3-43F7-9680-3560E013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8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A05B-6F03-4315-87AC-7D7E0979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37CC3-BD14-4C44-9D00-AB32B112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4A52-7209-41BF-A309-176635E0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711E-89DA-4439-9C24-FA24988F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B3DB-C657-4AAD-9A83-2BC8F30D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685A-A8FA-4C03-B3DE-6992DEE6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F4E6-4A72-4B3D-8C4D-D9A98D702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CED9-364B-441E-BE5E-501819C3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B6FBF-0470-42A9-94AB-794A3250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5739-1373-44B8-AEC8-66198A73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11BE2-3877-444D-8648-CCCDF56A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C4A9-8987-4A91-977E-EB45B9A1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AA6D-26FB-4EA8-B84E-86872F19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3123-6FF7-4314-92E0-44921E97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79063-DCB7-40A1-98C3-0E56CAC64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D459F-0808-4B1C-844F-2547C2B69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EB494-0724-418B-8844-AF7B4914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9D00F-927D-4265-B14D-D8B0090B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6FAEC-5803-498D-9559-C8E6D860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E004-E5A2-45A8-A02E-D728BAD2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0A681-02AF-4FFC-B5AF-166BC466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19CF5-8952-4512-96E6-69BCFBA1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1CD4B-EF63-47EC-973F-A8110CD7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05490-1451-4A7B-B516-63A8F94C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4B4E9-5778-42BA-91FE-905ABC20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E3FA-8A3A-4C72-B90A-214803FC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B5CC-216C-40E3-8570-2DE4D7E2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B237-8335-4951-B9D6-67A4D3E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638B9-89F3-4EEF-A828-0A824EBF2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F5B7-D3CE-452F-8706-47E9705C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167D9-F82B-4369-A06F-AF23F23E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F864A-769C-4752-8143-30A2115B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08FA-105C-4924-924E-5841279B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BAFB9-89E2-4A1B-ADF6-3D09F0A1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F1DA1-5D86-49BA-A4EB-4DDD8E70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ABB2-88A5-488E-8809-85D3C4A3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43961-42D4-4712-8735-002B796B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381E-47A2-47A9-AFA3-4F003049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5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B2EAD-22CE-4E32-9583-D1D2A602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D469-1904-43F1-BF35-57F6D8AC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A665-1CE5-4365-B2F7-839BF8439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FD9E-36D6-4381-860E-5882E8D15D5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CC1A-2DAE-4FE9-9DA6-D646FCCF7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C112-C1D5-4AA3-8C82-57E93B62E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339A-1D99-4CCB-AD72-A446F945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5js.org/reference/#/p5/frameRat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F28F8-E86F-439E-860F-53990A2B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5" y="1410268"/>
            <a:ext cx="3605301" cy="190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CC8C1-777A-44A6-ABFD-3B3AAC33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05" y="1035245"/>
            <a:ext cx="6386994" cy="33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2545E-DC56-458A-B45C-C938AA01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8" y="791569"/>
            <a:ext cx="4710486" cy="4854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BA244-8965-4685-9932-ED2AA9E2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9460"/>
            <a:ext cx="5443253" cy="41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4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BA216C-1397-4F73-9955-D3FF4D8D6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98"/>
          <a:stretch/>
        </p:blipFill>
        <p:spPr bwMode="auto">
          <a:xfrm>
            <a:off x="779809" y="1056205"/>
            <a:ext cx="6848475" cy="45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DD32143-7273-49AF-BF4B-3BB3CE912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5" r="33705"/>
          <a:stretch/>
        </p:blipFill>
        <p:spPr bwMode="auto">
          <a:xfrm rot="5400000">
            <a:off x="6523482" y="2197618"/>
            <a:ext cx="4540156" cy="22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2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Arduino!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Arduino Programming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67" y="1541865"/>
            <a:ext cx="6988800" cy="488778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1DEA791-26A4-9046-91B2-64C403B29FE0}"/>
              </a:ext>
            </a:extLst>
          </p:cNvPr>
          <p:cNvGrpSpPr/>
          <p:nvPr/>
        </p:nvGrpSpPr>
        <p:grpSpPr>
          <a:xfrm>
            <a:off x="731521" y="2797598"/>
            <a:ext cx="2820169" cy="924010"/>
            <a:chOff x="731521" y="2797598"/>
            <a:chExt cx="2820169" cy="9240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51690" y="2905282"/>
              <a:ext cx="0" cy="8163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61646" y="2797598"/>
              <a:ext cx="1339186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2400" dirty="0">
                  <a:latin typeface="Bebas Neue" panose="020B0606020202050201" pitchFamily="34" charset="0"/>
                  <a:cs typeface="Segoe UI Light" panose="020B0502040204020203" pitchFamily="34" charset="0"/>
                </a:rPr>
                <a:t>setup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521" y="3140587"/>
              <a:ext cx="2767216" cy="52322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rPr>
                <a:t>Called once at the very beginning of execution. Use this for initialization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4206" y="1050536"/>
            <a:ext cx="1177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All Arduino programs are comprised of two areas: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setup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loop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B62A2-C21A-E344-AB29-3DC5A5051438}"/>
              </a:ext>
            </a:extLst>
          </p:cNvPr>
          <p:cNvGrpSpPr/>
          <p:nvPr/>
        </p:nvGrpSpPr>
        <p:grpSpPr>
          <a:xfrm>
            <a:off x="731521" y="3985757"/>
            <a:ext cx="2820169" cy="1297096"/>
            <a:chOff x="731521" y="3985757"/>
            <a:chExt cx="2820169" cy="12970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51690" y="4093441"/>
              <a:ext cx="0" cy="8163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61646" y="3985757"/>
              <a:ext cx="1339186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2400" dirty="0">
                  <a:latin typeface="Bebas Neue" panose="020B0606020202050201" pitchFamily="34" charset="0"/>
                  <a:cs typeface="Segoe UI Light" panose="020B0502040204020203" pitchFamily="34" charset="0"/>
                </a:rPr>
                <a:t>Loop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521" y="4328746"/>
              <a:ext cx="2767216" cy="95410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rPr>
                <a:t>Called over and over again as fast as possible by the microcontroller. As soon as your code completes here, loop() will be called again forever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2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Arduino!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Arduino Programming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67" y="1541865"/>
            <a:ext cx="6988800" cy="488778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1DEA791-26A4-9046-91B2-64C403B29FE0}"/>
              </a:ext>
            </a:extLst>
          </p:cNvPr>
          <p:cNvGrpSpPr/>
          <p:nvPr/>
        </p:nvGrpSpPr>
        <p:grpSpPr>
          <a:xfrm>
            <a:off x="731521" y="2797598"/>
            <a:ext cx="2820169" cy="924010"/>
            <a:chOff x="731521" y="2797598"/>
            <a:chExt cx="2820169" cy="9240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51690" y="2905282"/>
              <a:ext cx="0" cy="8163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61646" y="2797598"/>
              <a:ext cx="1339186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2400" dirty="0">
                  <a:latin typeface="Bebas Neue" panose="020B0606020202050201" pitchFamily="34" charset="0"/>
                  <a:cs typeface="Segoe UI Light" panose="020B0502040204020203" pitchFamily="34" charset="0"/>
                </a:rPr>
                <a:t>setup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521" y="3140587"/>
              <a:ext cx="2767216" cy="52322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rPr>
                <a:t>Called once at the very beginning of execution. Use this for initialization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4206" y="1050536"/>
            <a:ext cx="1177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All Arduino programs are comprised of two areas: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setup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loop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B62A2-C21A-E344-AB29-3DC5A5051438}"/>
              </a:ext>
            </a:extLst>
          </p:cNvPr>
          <p:cNvGrpSpPr/>
          <p:nvPr/>
        </p:nvGrpSpPr>
        <p:grpSpPr>
          <a:xfrm>
            <a:off x="731521" y="3985757"/>
            <a:ext cx="2820169" cy="1297096"/>
            <a:chOff x="731521" y="3985757"/>
            <a:chExt cx="2820169" cy="12970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51690" y="4093441"/>
              <a:ext cx="0" cy="8163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61646" y="3985757"/>
              <a:ext cx="1339186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2400" dirty="0">
                  <a:latin typeface="Bebas Neue" panose="020B0606020202050201" pitchFamily="34" charset="0"/>
                  <a:cs typeface="Segoe UI Light" panose="020B0502040204020203" pitchFamily="34" charset="0"/>
                </a:rPr>
                <a:t>Loop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521" y="4328746"/>
              <a:ext cx="2767216" cy="95410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rPr>
                <a:t>Called over and over again as fast as possible by the microcontroller. As soon as your code completes here, loop() will be called again forever 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2F1ACB-3128-D14E-A4F3-8FA150225216}"/>
              </a:ext>
            </a:extLst>
          </p:cNvPr>
          <p:cNvCxnSpPr>
            <a:cxnSpLocks/>
          </p:cNvCxnSpPr>
          <p:nvPr/>
        </p:nvCxnSpPr>
        <p:spPr>
          <a:xfrm flipV="1">
            <a:off x="7191571" y="2244525"/>
            <a:ext cx="386790" cy="709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4F3358A-D362-6B4B-99E8-F4A263F80D24}"/>
              </a:ext>
            </a:extLst>
          </p:cNvPr>
          <p:cNvSpPr/>
          <p:nvPr/>
        </p:nvSpPr>
        <p:spPr>
          <a:xfrm>
            <a:off x="6979399" y="1167307"/>
            <a:ext cx="476284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3200" dirty="0">
                <a:latin typeface="Segoe Condensed" panose="020B0606040200020203" pitchFamily="34" charset="0"/>
              </a:rPr>
              <a:t>Does this overall </a:t>
            </a:r>
            <a:r>
              <a:rPr lang="en-US" sz="3200" b="1" dirty="0">
                <a:latin typeface="Segoe Condensed" panose="020B0606040200020203" pitchFamily="34" charset="0"/>
              </a:rPr>
              <a:t>structure</a:t>
            </a:r>
            <a:r>
              <a:rPr lang="en-US" sz="3200" dirty="0">
                <a:latin typeface="Segoe Condensed" panose="020B0606040200020203" pitchFamily="34" charset="0"/>
              </a:rPr>
              <a:t> with </a:t>
            </a:r>
            <a:r>
              <a:rPr lang="en-US" sz="3200" b="1" dirty="0">
                <a:latin typeface="Segoe Condensed" panose="020B0606040200020203" pitchFamily="34" charset="0"/>
              </a:rPr>
              <a:t>setup </a:t>
            </a:r>
            <a:r>
              <a:rPr lang="en-US" sz="3200" dirty="0">
                <a:latin typeface="Segoe Condensed" panose="020B0606040200020203" pitchFamily="34" charset="0"/>
              </a:rPr>
              <a:t>and </a:t>
            </a:r>
            <a:r>
              <a:rPr lang="en-US" sz="3200" b="1" dirty="0">
                <a:latin typeface="Segoe Condensed" panose="020B0606040200020203" pitchFamily="34" charset="0"/>
              </a:rPr>
              <a:t>loop </a:t>
            </a:r>
            <a:r>
              <a:rPr lang="en-US" sz="3200" dirty="0">
                <a:latin typeface="Segoe Condensed" panose="020B0606040200020203" pitchFamily="34" charset="0"/>
              </a:rPr>
              <a:t>look familiar?</a:t>
            </a:r>
          </a:p>
        </p:txBody>
      </p:sp>
    </p:spTree>
    <p:extLst>
      <p:ext uri="{BB962C8B-B14F-4D97-AF65-F5344CB8AC3E}">
        <p14:creationId xmlns:p14="http://schemas.microsoft.com/office/powerpoint/2010/main" val="67632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423E2-2461-8849-8B3F-04BB7BD7C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8"/>
          <a:stretch/>
        </p:blipFill>
        <p:spPr>
          <a:xfrm>
            <a:off x="2503658" y="1769495"/>
            <a:ext cx="9584263" cy="35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4BA81E1-BE7C-9042-BF80-8F783AC23BC1}"/>
              </a:ext>
            </a:extLst>
          </p:cNvPr>
          <p:cNvGrpSpPr/>
          <p:nvPr/>
        </p:nvGrpSpPr>
        <p:grpSpPr>
          <a:xfrm>
            <a:off x="66004" y="2466842"/>
            <a:ext cx="2335279" cy="1081653"/>
            <a:chOff x="1216411" y="2797598"/>
            <a:chExt cx="2335279" cy="108165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0981E6C-DCF1-964F-87A0-904FC0A37E09}"/>
                </a:ext>
              </a:extLst>
            </p:cNvPr>
            <p:cNvCxnSpPr/>
            <p:nvPr/>
          </p:nvCxnSpPr>
          <p:spPr>
            <a:xfrm>
              <a:off x="3551690" y="2905282"/>
              <a:ext cx="0" cy="8163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9575C0-93A8-004F-A98A-9BA4C74C5639}"/>
                </a:ext>
              </a:extLst>
            </p:cNvPr>
            <p:cNvSpPr txBox="1"/>
            <p:nvPr/>
          </p:nvSpPr>
          <p:spPr>
            <a:xfrm>
              <a:off x="2161646" y="2797598"/>
              <a:ext cx="1339186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2400" dirty="0">
                  <a:latin typeface="Bebas Neue" panose="020B0606020202050201" pitchFamily="34" charset="0"/>
                  <a:cs typeface="Segoe UI Light" panose="020B0502040204020203" pitchFamily="34" charset="0"/>
                </a:rPr>
                <a:t>setup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D2DBC4-8EF0-7A41-9339-D2805A06040F}"/>
                </a:ext>
              </a:extLst>
            </p:cNvPr>
            <p:cNvSpPr txBox="1"/>
            <p:nvPr/>
          </p:nvSpPr>
          <p:spPr>
            <a:xfrm>
              <a:off x="1216411" y="3140587"/>
              <a:ext cx="2282325" cy="73866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rPr>
                <a:t>Called once at the very beginning of execution. Use this for initialization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24BC23-7B14-C743-8640-B7196E0A2971}"/>
              </a:ext>
            </a:extLst>
          </p:cNvPr>
          <p:cNvGrpSpPr/>
          <p:nvPr/>
        </p:nvGrpSpPr>
        <p:grpSpPr>
          <a:xfrm>
            <a:off x="66004" y="3492549"/>
            <a:ext cx="2335279" cy="1081653"/>
            <a:chOff x="1216411" y="3985757"/>
            <a:chExt cx="2335279" cy="108165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7A6AC5-D397-3043-B052-9DF254316122}"/>
                </a:ext>
              </a:extLst>
            </p:cNvPr>
            <p:cNvCxnSpPr/>
            <p:nvPr/>
          </p:nvCxnSpPr>
          <p:spPr>
            <a:xfrm>
              <a:off x="3551690" y="4093441"/>
              <a:ext cx="0" cy="8163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DB7C96-51ED-AA48-94A2-DB9ECF44638D}"/>
                </a:ext>
              </a:extLst>
            </p:cNvPr>
            <p:cNvSpPr txBox="1"/>
            <p:nvPr/>
          </p:nvSpPr>
          <p:spPr>
            <a:xfrm>
              <a:off x="2161646" y="3985757"/>
              <a:ext cx="1339186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2400" dirty="0">
                  <a:latin typeface="Bebas Neue" panose="020B0606020202050201" pitchFamily="34" charset="0"/>
                  <a:cs typeface="Segoe UI Light" panose="020B0502040204020203" pitchFamily="34" charset="0"/>
                </a:rPr>
                <a:t>Draw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F9A37D-D021-024E-8EDF-05DD9BC5E3B1}"/>
                </a:ext>
              </a:extLst>
            </p:cNvPr>
            <p:cNvSpPr txBox="1"/>
            <p:nvPr/>
          </p:nvSpPr>
          <p:spPr>
            <a:xfrm>
              <a:off x="1216411" y="4328746"/>
              <a:ext cx="2282326" cy="73866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rPr>
                <a:t>Called over and over again at 60 frames per second. You can change the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  <a:cs typeface="Segoe UI Light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framerate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C25D881-25D7-F846-8A92-9EA0B81E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670" y="699775"/>
            <a:ext cx="6273800" cy="37719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81C9D2C-40BD-6E40-AB5A-6E642F90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22" y="492641"/>
            <a:ext cx="11319774" cy="708436"/>
          </a:xfrm>
        </p:spPr>
        <p:txBody>
          <a:bodyPr/>
          <a:lstStyle/>
          <a:p>
            <a:r>
              <a:rPr lang="en-US" dirty="0"/>
              <a:t>It’s the same as the Processing/p5js structure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578B0E7-A87D-5A42-9B15-F9309F8E89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Arduino Programming</a:t>
            </a:r>
          </a:p>
        </p:txBody>
      </p:sp>
    </p:spTree>
    <p:extLst>
      <p:ext uri="{BB962C8B-B14F-4D97-AF65-F5344CB8AC3E}">
        <p14:creationId xmlns:p14="http://schemas.microsoft.com/office/powerpoint/2010/main" val="382107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209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Museo Sans 100</vt:lpstr>
      <vt:lpstr>Segoe Condensed</vt:lpstr>
      <vt:lpstr>Segoe UI Light</vt:lpstr>
      <vt:lpstr>Office Theme</vt:lpstr>
      <vt:lpstr>PowerPoint Presentation</vt:lpstr>
      <vt:lpstr>PowerPoint Presentation</vt:lpstr>
      <vt:lpstr>PowerPoint Presentation</vt:lpstr>
      <vt:lpstr>Programming Arduino!</vt:lpstr>
      <vt:lpstr>Programming Arduino!</vt:lpstr>
      <vt:lpstr>It’s the same as the Processing/p5js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7</cp:revision>
  <dcterms:created xsi:type="dcterms:W3CDTF">2021-05-18T16:16:09Z</dcterms:created>
  <dcterms:modified xsi:type="dcterms:W3CDTF">2021-05-20T12:00:20Z</dcterms:modified>
</cp:coreProperties>
</file>