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80" d="100"/>
          <a:sy n="80" d="100"/>
        </p:scale>
        <p:origin x="2652" y="24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1614-0FD4-46A5-8634-15657719F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5A4C7-6140-4574-B234-AB9385F4F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8498-ECE9-42B9-A185-43A6E67D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D3943-C9AD-4D65-8B24-8C4CB994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5C2D2-09F3-40B1-BA1D-88E66687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4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0682-8A94-49F6-8B6D-BAA0890F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909EB-D595-4F44-8335-C3E7D87C5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59B96-6EAE-4CFF-9E9E-4451B9C5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F89C-D77F-478B-9904-CD7F7536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424D-D36F-4A73-B1E6-88711A5A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8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FF70E-21CC-4EEC-A748-57D00FA02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CB942-413F-4D6A-8507-CE6F448BA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C4491-FCE8-4753-BBDA-810C8187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5DAF-DBEF-438C-9DA4-2F60FBE7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5FAA4-61D3-43B6-ACCC-D40D14BE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0688-4F74-42B5-AF7B-5962827B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CA27-24EB-4AED-AA5D-54B772319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2FAB6-C4A0-4F21-9862-011BA712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6B55-4A05-4F6E-BF0F-CC726F09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20084-BAA3-43C0-A709-0E528C94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17F5-C88F-41E4-A065-F11B80E1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EA46-0D7E-43AC-9D10-122D7C942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392B-98BE-4393-BBE3-ABBAFCC7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28818-E4A5-4423-973B-2F9C2612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1569-7D88-4458-9FCC-B7A07D57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7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9315-FD00-4E7D-B699-4917465B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40D8-D00C-4C05-82D7-69200E2FB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E301B-AFB1-4FF0-ABDB-7D8EC828B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2C428-A992-4DD5-91D9-66CF2CC9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B4F10-2F34-46F5-BCD5-E913F7C8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39D46-E3BE-4092-894C-538F6971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8473-02D0-4942-87E5-3ECEF761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E6B69-8B69-43BD-BC92-7A35F16F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2E253-7DEE-48F4-AF98-A94F57865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27FD2-047E-443B-B08E-D4A16C5F3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EF870-AC3D-4A40-B823-A1DBCD22F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3091F-8E59-410C-AC2B-2B80E408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F2566-2762-4D64-A0B2-90320D5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41E76-E13A-48BE-AF3D-FA85E81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1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F374-5035-42DD-BBDA-BF29B164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C14FD-1C5F-49F6-9931-5E3F0ED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FDC02-95AC-490D-AD07-9A1F0A0B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95011-8640-480F-B456-04F5E37E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19B59-8963-4586-874C-D78677B4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C7831-6FDE-4523-B2C9-B4339A06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8FCF6-00D2-467F-A85C-5923FBE7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CF3E-1121-4331-B864-3CC3308D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9E02-9BFE-460C-B4BF-FB3279F2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43DC4-72B1-429C-913D-8FA8B9DEB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4F77B-E0EC-4F3B-94A5-0F0CD6F7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52A21-D4F0-4D1C-AC17-647AC5E4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7D4D0-E7C6-4258-B84A-29337C63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6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8472-6ADD-435E-855F-56088866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28076-6DA7-4FB4-9F7F-BE4E86EB5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B6AA-D017-44DD-B604-D2D26A697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39CFB-AEE9-4F91-A798-EA7B7F9C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9E392-756D-40BD-8E55-7E5B3A58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D2B40-6CA3-4C95-AED5-8E738D4C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69680-16A1-482E-B5E4-3772E6CF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7FB0F-ED70-4399-8F0F-FDFBE2A62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CC9F-1E2B-4AD6-BD0A-328E7DA64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C0F6-2D7F-4319-A94E-1B0AE5CDCF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B8B4-0A9D-4832-997E-BA80681A2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6CAC-8E8F-4231-B83C-8FB772F08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6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851207C-28B3-48E4-9449-854C05E28D37}"/>
              </a:ext>
            </a:extLst>
          </p:cNvPr>
          <p:cNvSpPr txBox="1"/>
          <p:nvPr/>
        </p:nvSpPr>
        <p:spPr>
          <a:xfrm>
            <a:off x="1819709" y="291142"/>
            <a:ext cx="8552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Condensed" panose="020B0606040200020203" pitchFamily="34" charset="0"/>
              </a:rPr>
              <a:t>Incorrect</a:t>
            </a:r>
            <a:r>
              <a:rPr lang="en-US" sz="3200" dirty="0">
                <a:latin typeface="Segoe Condensed" panose="020B0606040200020203" pitchFamily="34" charset="0"/>
              </a:rPr>
              <a:t> ways of wiring a potentiometer to an Arduino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C0E21D-0965-4739-A5C2-765DEAAFE67D}"/>
              </a:ext>
            </a:extLst>
          </p:cNvPr>
          <p:cNvGrpSpPr/>
          <p:nvPr/>
        </p:nvGrpSpPr>
        <p:grpSpPr>
          <a:xfrm>
            <a:off x="160683" y="1645084"/>
            <a:ext cx="11999234" cy="5292485"/>
            <a:chOff x="160682" y="1426220"/>
            <a:chExt cx="12968267" cy="57198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A37F17-6230-4932-BB6C-EE537A585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737" r="28330" b="26203"/>
            <a:stretch/>
          </p:blipFill>
          <p:spPr>
            <a:xfrm>
              <a:off x="6299982" y="1426220"/>
              <a:ext cx="3401046" cy="22934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601B72-1A37-4518-9982-395030430B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10" t="19757" r="26811" b="25821"/>
            <a:stretch/>
          </p:blipFill>
          <p:spPr>
            <a:xfrm>
              <a:off x="9736419" y="1426220"/>
              <a:ext cx="3257318" cy="2295778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5C2F25-76C2-4359-B673-B958F93D51DB}"/>
                </a:ext>
              </a:extLst>
            </p:cNvPr>
            <p:cNvGrpSpPr/>
            <p:nvPr/>
          </p:nvGrpSpPr>
          <p:grpSpPr>
            <a:xfrm>
              <a:off x="3331268" y="1426220"/>
              <a:ext cx="3280185" cy="3018243"/>
              <a:chOff x="3552437" y="1360886"/>
              <a:chExt cx="5053796" cy="465021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15E8E8B-8673-4692-B3A0-F66C3FEFBE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0559" r="30221" b="27813"/>
              <a:stretch/>
            </p:blipFill>
            <p:spPr>
              <a:xfrm>
                <a:off x="3552437" y="1360886"/>
                <a:ext cx="4928980" cy="354063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628071-9CAC-44B0-B572-B209E7F21690}"/>
                  </a:ext>
                </a:extLst>
              </p:cNvPr>
              <p:cNvSpPr/>
              <p:nvPr/>
            </p:nvSpPr>
            <p:spPr>
              <a:xfrm>
                <a:off x="7879795" y="4903393"/>
                <a:ext cx="726438" cy="1107712"/>
              </a:xfrm>
              <a:prstGeom prst="rect">
                <a:avLst/>
              </a:prstGeom>
              <a:solidFill>
                <a:srgbClr val="F4F5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6D2973B-A62C-44FE-9D56-84A1B64DED60}"/>
                </a:ext>
              </a:extLst>
            </p:cNvPr>
            <p:cNvGrpSpPr/>
            <p:nvPr/>
          </p:nvGrpSpPr>
          <p:grpSpPr>
            <a:xfrm>
              <a:off x="3994101" y="3740324"/>
              <a:ext cx="2694031" cy="1663611"/>
              <a:chOff x="10464058" y="1134146"/>
              <a:chExt cx="3330064" cy="2056373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CBED126-08C2-4044-8442-D1A9D3247D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263863" y="2315958"/>
                <a:ext cx="0" cy="463881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5A106B-1650-4EC0-A8A8-F2485C268E8F}"/>
                  </a:ext>
                </a:extLst>
              </p:cNvPr>
              <p:cNvSpPr txBox="1"/>
              <p:nvPr/>
            </p:nvSpPr>
            <p:spPr>
              <a:xfrm>
                <a:off x="11401908" y="2128277"/>
                <a:ext cx="185100" cy="23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2</a:t>
                </a: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E81A90F-2171-4453-BE2A-FBA123F06B2C}"/>
                  </a:ext>
                </a:extLst>
              </p:cNvPr>
              <p:cNvSpPr/>
              <p:nvPr/>
            </p:nvSpPr>
            <p:spPr>
              <a:xfrm rot="16200000">
                <a:off x="10256710" y="2442542"/>
                <a:ext cx="1152668" cy="235734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D80A7C-1D2B-45D4-B5C5-6E0DE1367448}"/>
                  </a:ext>
                </a:extLst>
              </p:cNvPr>
              <p:cNvSpPr txBox="1"/>
              <p:nvPr/>
            </p:nvSpPr>
            <p:spPr>
              <a:xfrm>
                <a:off x="10469502" y="1760708"/>
                <a:ext cx="416062" cy="23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5A98E9-9485-4751-903F-86B32C5C770B}"/>
                  </a:ext>
                </a:extLst>
              </p:cNvPr>
              <p:cNvSpPr txBox="1"/>
              <p:nvPr/>
            </p:nvSpPr>
            <p:spPr>
              <a:xfrm>
                <a:off x="10464058" y="2954533"/>
                <a:ext cx="416062" cy="23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3</a:t>
                </a: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385604F-184E-4ECC-87AB-339DB04275A2}"/>
                  </a:ext>
                </a:extLst>
              </p:cNvPr>
              <p:cNvSpPr/>
              <p:nvPr/>
            </p:nvSpPr>
            <p:spPr>
              <a:xfrm rot="5400000" flipV="1">
                <a:off x="10613457" y="1730529"/>
                <a:ext cx="480691" cy="37153"/>
              </a:xfrm>
              <a:custGeom>
                <a:avLst/>
                <a:gdLst>
                  <a:gd name="connsiteX0" fmla="*/ 330200 w 330200"/>
                  <a:gd name="connsiteY0" fmla="*/ 317500 h 317500"/>
                  <a:gd name="connsiteX1" fmla="*/ 0 w 330200"/>
                  <a:gd name="connsiteY1" fmla="*/ 317500 h 317500"/>
                  <a:gd name="connsiteX2" fmla="*/ 0 w 330200"/>
                  <a:gd name="connsiteY2" fmla="*/ 0 h 317500"/>
                  <a:gd name="connsiteX0" fmla="*/ 330200 w 330200"/>
                  <a:gd name="connsiteY0" fmla="*/ 0 h 0"/>
                  <a:gd name="connsiteX1" fmla="*/ 0 w 3302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200">
                    <a:moveTo>
                      <a:pt x="33020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tx1"/>
                </a:solidFill>
                <a:round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91F748-374C-4517-A90C-222232E1FA5B}"/>
                  </a:ext>
                </a:extLst>
              </p:cNvPr>
              <p:cNvSpPr txBox="1"/>
              <p:nvPr/>
            </p:nvSpPr>
            <p:spPr>
              <a:xfrm>
                <a:off x="10540215" y="1134146"/>
                <a:ext cx="582813" cy="45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Condensed" panose="020B0606040200020203" pitchFamily="34" charset="0"/>
                  </a:rPr>
                  <a:t>5V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55E6E11-F8B5-4EEE-8592-EB4480CF4DB9}"/>
                  </a:ext>
                </a:extLst>
              </p:cNvPr>
              <p:cNvGrpSpPr/>
              <p:nvPr/>
            </p:nvGrpSpPr>
            <p:grpSpPr>
              <a:xfrm>
                <a:off x="11904555" y="2316722"/>
                <a:ext cx="1889567" cy="392894"/>
                <a:chOff x="283577" y="142797"/>
                <a:chExt cx="1889567" cy="392894"/>
              </a:xfrm>
            </p:grpSpPr>
            <p:sp>
              <p:nvSpPr>
                <p:cNvPr id="33" name="Arrow: Right 32">
                  <a:extLst>
                    <a:ext uri="{FF2B5EF4-FFF2-40B4-BE49-F238E27FC236}">
                      <a16:creationId xmlns:a16="http://schemas.microsoft.com/office/drawing/2014/main" id="{0C1DAEFC-CAD8-4B75-BFEC-B8F62F2431D4}"/>
                    </a:ext>
                  </a:extLst>
                </p:cNvPr>
                <p:cNvSpPr/>
                <p:nvPr/>
              </p:nvSpPr>
              <p:spPr>
                <a:xfrm rot="10800000">
                  <a:off x="283577" y="211384"/>
                  <a:ext cx="1479756" cy="324307"/>
                </a:xfrm>
                <a:prstGeom prst="rightArrow">
                  <a:avLst>
                    <a:gd name="adj1" fmla="val 100000"/>
                    <a:gd name="adj2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Segoe Condensed" panose="020B0606040200020203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3144DEF-D900-4C22-85E9-3F25A2D70CC6}"/>
                    </a:ext>
                  </a:extLst>
                </p:cNvPr>
                <p:cNvSpPr txBox="1"/>
                <p:nvPr/>
              </p:nvSpPr>
              <p:spPr>
                <a:xfrm>
                  <a:off x="350132" y="142797"/>
                  <a:ext cx="1823012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Segoe Condensed" panose="020B0606040200020203" pitchFamily="34" charset="0"/>
                    </a:rPr>
                    <a:t>Input pin A0</a:t>
                  </a: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2A42475-EC52-47C4-9BEE-539E5A4539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658943" y="2315958"/>
                <a:ext cx="0" cy="463881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DBB78FD-C62E-470C-AB2C-379C2633B993}"/>
                </a:ext>
              </a:extLst>
            </p:cNvPr>
            <p:cNvGrpSpPr/>
            <p:nvPr/>
          </p:nvGrpSpPr>
          <p:grpSpPr>
            <a:xfrm>
              <a:off x="10434918" y="3724282"/>
              <a:ext cx="2694031" cy="1853607"/>
              <a:chOff x="10464058" y="1760708"/>
              <a:chExt cx="3330064" cy="2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0263B94-E6D5-464D-822D-1632AE4785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263863" y="2315958"/>
                <a:ext cx="0" cy="463881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12FEC0-380B-4A09-9815-E3BFC0434806}"/>
                  </a:ext>
                </a:extLst>
              </p:cNvPr>
              <p:cNvSpPr txBox="1"/>
              <p:nvPr/>
            </p:nvSpPr>
            <p:spPr>
              <a:xfrm>
                <a:off x="11401908" y="2128277"/>
                <a:ext cx="185100" cy="23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2</a:t>
                </a: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D063B69-3525-4DB5-B1E1-CF2C01990131}"/>
                  </a:ext>
                </a:extLst>
              </p:cNvPr>
              <p:cNvSpPr/>
              <p:nvPr/>
            </p:nvSpPr>
            <p:spPr>
              <a:xfrm rot="16200000">
                <a:off x="10256710" y="2442542"/>
                <a:ext cx="1152668" cy="235734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A936426-5A2E-4FF4-81F2-E33F35BB6219}"/>
                  </a:ext>
                </a:extLst>
              </p:cNvPr>
              <p:cNvSpPr txBox="1"/>
              <p:nvPr/>
            </p:nvSpPr>
            <p:spPr>
              <a:xfrm>
                <a:off x="10469502" y="1760708"/>
                <a:ext cx="416062" cy="23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1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E49F6B-BB70-459C-BD66-C823E0E4B8B5}"/>
                  </a:ext>
                </a:extLst>
              </p:cNvPr>
              <p:cNvSpPr txBox="1"/>
              <p:nvPr/>
            </p:nvSpPr>
            <p:spPr>
              <a:xfrm>
                <a:off x="10464058" y="2954533"/>
                <a:ext cx="416062" cy="23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3</a:t>
                </a: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C4E53CA-5CF2-437F-B5C3-F06C49E8DDDE}"/>
                  </a:ext>
                </a:extLst>
              </p:cNvPr>
              <p:cNvSpPr/>
              <p:nvPr/>
            </p:nvSpPr>
            <p:spPr>
              <a:xfrm rot="16200000" flipV="1">
                <a:off x="10574122" y="3384357"/>
                <a:ext cx="480691" cy="37153"/>
              </a:xfrm>
              <a:custGeom>
                <a:avLst/>
                <a:gdLst>
                  <a:gd name="connsiteX0" fmla="*/ 330200 w 330200"/>
                  <a:gd name="connsiteY0" fmla="*/ 317500 h 317500"/>
                  <a:gd name="connsiteX1" fmla="*/ 0 w 330200"/>
                  <a:gd name="connsiteY1" fmla="*/ 317500 h 317500"/>
                  <a:gd name="connsiteX2" fmla="*/ 0 w 330200"/>
                  <a:gd name="connsiteY2" fmla="*/ 0 h 317500"/>
                  <a:gd name="connsiteX0" fmla="*/ 330200 w 330200"/>
                  <a:gd name="connsiteY0" fmla="*/ 0 h 0"/>
                  <a:gd name="connsiteX1" fmla="*/ 0 w 3302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200">
                    <a:moveTo>
                      <a:pt x="33020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tx1"/>
                </a:solidFill>
                <a:round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EBDEF7-0800-49A4-ACED-174505E63ECD}"/>
                  </a:ext>
                </a:extLst>
              </p:cNvPr>
              <p:cNvSpPr txBox="1"/>
              <p:nvPr/>
            </p:nvSpPr>
            <p:spPr>
              <a:xfrm>
                <a:off x="10486673" y="3595405"/>
                <a:ext cx="681298" cy="456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Condensed" panose="020B0606040200020203" pitchFamily="34" charset="0"/>
                  </a:rPr>
                  <a:t>5V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F8C7AB0-28F1-4BD3-A736-365593BE0922}"/>
                  </a:ext>
                </a:extLst>
              </p:cNvPr>
              <p:cNvGrpSpPr/>
              <p:nvPr/>
            </p:nvGrpSpPr>
            <p:grpSpPr>
              <a:xfrm>
                <a:off x="11904556" y="2322175"/>
                <a:ext cx="1889566" cy="387441"/>
                <a:chOff x="283578" y="148250"/>
                <a:chExt cx="1889566" cy="387441"/>
              </a:xfrm>
            </p:grpSpPr>
            <p:sp>
              <p:nvSpPr>
                <p:cNvPr id="48" name="Arrow: Right 47">
                  <a:extLst>
                    <a:ext uri="{FF2B5EF4-FFF2-40B4-BE49-F238E27FC236}">
                      <a16:creationId xmlns:a16="http://schemas.microsoft.com/office/drawing/2014/main" id="{7DFC572F-2DE4-4BA9-8933-49498C59BE57}"/>
                    </a:ext>
                  </a:extLst>
                </p:cNvPr>
                <p:cNvSpPr/>
                <p:nvPr/>
              </p:nvSpPr>
              <p:spPr>
                <a:xfrm rot="10800000">
                  <a:off x="283578" y="211384"/>
                  <a:ext cx="1432532" cy="324307"/>
                </a:xfrm>
                <a:prstGeom prst="rightArrow">
                  <a:avLst>
                    <a:gd name="adj1" fmla="val 100000"/>
                    <a:gd name="adj2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Segoe Condensed" panose="020B0606040200020203" pitchFamily="34" charset="0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B802FCE-5ECC-45B8-A427-92FB2F34DB58}"/>
                    </a:ext>
                  </a:extLst>
                </p:cNvPr>
                <p:cNvSpPr txBox="1"/>
                <p:nvPr/>
              </p:nvSpPr>
              <p:spPr>
                <a:xfrm>
                  <a:off x="350132" y="148250"/>
                  <a:ext cx="1823012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Segoe Condensed" panose="020B0606040200020203" pitchFamily="34" charset="0"/>
                    </a:rPr>
                    <a:t>Input pin A0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6F496D9-899B-479F-B7BD-F6C55E03CA8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658943" y="2315958"/>
                <a:ext cx="0" cy="463881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2A73E62-E80B-4847-94A1-75C7B09DE1CB}"/>
                </a:ext>
              </a:extLst>
            </p:cNvPr>
            <p:cNvGrpSpPr/>
            <p:nvPr/>
          </p:nvGrpSpPr>
          <p:grpSpPr>
            <a:xfrm>
              <a:off x="7616489" y="3740324"/>
              <a:ext cx="1661830" cy="2885103"/>
              <a:chOff x="6998122" y="4189239"/>
              <a:chExt cx="1661830" cy="2885103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10234B47-E5F1-4EED-B698-7F4E90669E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7645166" y="4638438"/>
                <a:ext cx="0" cy="375281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3EA718-4AC8-4710-AC82-5B7A561C4DE1}"/>
                  </a:ext>
                </a:extLst>
              </p:cNvPr>
              <p:cNvSpPr txBox="1"/>
              <p:nvPr/>
            </p:nvSpPr>
            <p:spPr>
              <a:xfrm>
                <a:off x="7756845" y="4482193"/>
                <a:ext cx="149746" cy="190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2</a:t>
                </a: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10AA01C-610B-4295-830D-F1E955E05ADA}"/>
                  </a:ext>
                </a:extLst>
              </p:cNvPr>
              <p:cNvSpPr/>
              <p:nvPr/>
            </p:nvSpPr>
            <p:spPr>
              <a:xfrm rot="16200000">
                <a:off x="6830377" y="4740844"/>
                <a:ext cx="932511" cy="190709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CBFE80-9C72-4D72-AA02-C63E78926940}"/>
                  </a:ext>
                </a:extLst>
              </p:cNvPr>
              <p:cNvSpPr txBox="1"/>
              <p:nvPr/>
            </p:nvSpPr>
            <p:spPr>
              <a:xfrm>
                <a:off x="7002526" y="4189239"/>
                <a:ext cx="336595" cy="190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E76CE34-3E47-4F03-9C69-B82FF22F9D19}"/>
                  </a:ext>
                </a:extLst>
              </p:cNvPr>
              <p:cNvSpPr txBox="1"/>
              <p:nvPr/>
            </p:nvSpPr>
            <p:spPr>
              <a:xfrm>
                <a:off x="6998122" y="5155047"/>
                <a:ext cx="336595" cy="190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3</a:t>
                </a: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DF61C53-51A6-4FA3-AD8B-DD1755A0F5D1}"/>
                  </a:ext>
                </a:extLst>
              </p:cNvPr>
              <p:cNvSpPr/>
              <p:nvPr/>
            </p:nvSpPr>
            <p:spPr>
              <a:xfrm rot="10800000" flipV="1">
                <a:off x="7846981" y="4824474"/>
                <a:ext cx="388880" cy="30057"/>
              </a:xfrm>
              <a:custGeom>
                <a:avLst/>
                <a:gdLst>
                  <a:gd name="connsiteX0" fmla="*/ 330200 w 330200"/>
                  <a:gd name="connsiteY0" fmla="*/ 317500 h 317500"/>
                  <a:gd name="connsiteX1" fmla="*/ 0 w 330200"/>
                  <a:gd name="connsiteY1" fmla="*/ 317500 h 317500"/>
                  <a:gd name="connsiteX2" fmla="*/ 0 w 330200"/>
                  <a:gd name="connsiteY2" fmla="*/ 0 h 317500"/>
                  <a:gd name="connsiteX0" fmla="*/ 330200 w 330200"/>
                  <a:gd name="connsiteY0" fmla="*/ 0 h 0"/>
                  <a:gd name="connsiteX1" fmla="*/ 0 w 3302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200">
                    <a:moveTo>
                      <a:pt x="33020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tx1"/>
                </a:solidFill>
                <a:round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6E5BB4-2103-452B-A9BF-98643C1337A6}"/>
                  </a:ext>
                </a:extLst>
              </p:cNvPr>
              <p:cNvSpPr txBox="1"/>
              <p:nvPr/>
            </p:nvSpPr>
            <p:spPr>
              <a:xfrm>
                <a:off x="8108780" y="4635783"/>
                <a:ext cx="551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Condensed" panose="020B0606040200020203" pitchFamily="34" charset="0"/>
                  </a:rPr>
                  <a:t>5V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E610CE1-E158-44DF-8C32-29FA2F8BC8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2292" y="5317069"/>
                <a:ext cx="0" cy="251561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FCD0F4E-0D97-443C-8FFF-BCEC6AD54091}"/>
                  </a:ext>
                </a:extLst>
              </p:cNvPr>
              <p:cNvGrpSpPr/>
              <p:nvPr/>
            </p:nvGrpSpPr>
            <p:grpSpPr>
              <a:xfrm rot="5400000">
                <a:off x="6563768" y="6146675"/>
                <a:ext cx="1528663" cy="326672"/>
                <a:chOff x="283579" y="131891"/>
                <a:chExt cx="1889565" cy="403799"/>
              </a:xfrm>
            </p:grpSpPr>
            <p:sp>
              <p:nvSpPr>
                <p:cNvPr id="60" name="Arrow: Right 59">
                  <a:extLst>
                    <a:ext uri="{FF2B5EF4-FFF2-40B4-BE49-F238E27FC236}">
                      <a16:creationId xmlns:a16="http://schemas.microsoft.com/office/drawing/2014/main" id="{CEC6C2DB-908A-4341-9715-C708BE50AC0D}"/>
                    </a:ext>
                  </a:extLst>
                </p:cNvPr>
                <p:cNvSpPr/>
                <p:nvPr/>
              </p:nvSpPr>
              <p:spPr>
                <a:xfrm rot="10800000">
                  <a:off x="283579" y="211383"/>
                  <a:ext cx="1488788" cy="324307"/>
                </a:xfrm>
                <a:prstGeom prst="rightArrow">
                  <a:avLst>
                    <a:gd name="adj1" fmla="val 100000"/>
                    <a:gd name="adj2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Segoe Condensed" panose="020B0606040200020203" pitchFamily="34" charset="0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A0AF2D1-A557-40B9-92A2-D493BCB6F8FE}"/>
                    </a:ext>
                  </a:extLst>
                </p:cNvPr>
                <p:cNvSpPr txBox="1"/>
                <p:nvPr/>
              </p:nvSpPr>
              <p:spPr>
                <a:xfrm>
                  <a:off x="350132" y="131891"/>
                  <a:ext cx="1823012" cy="338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Segoe Condensed" panose="020B0606040200020203" pitchFamily="34" charset="0"/>
                    </a:rPr>
                    <a:t>Input pin A0</a:t>
                  </a:r>
                </a:p>
              </p:txBody>
            </p:sp>
          </p:grp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102E20D-6440-4631-AB34-772D9B68B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835" r="30920" b="26784"/>
            <a:stretch/>
          </p:blipFill>
          <p:spPr>
            <a:xfrm>
              <a:off x="160682" y="1426220"/>
              <a:ext cx="3296543" cy="2301063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4B4E27-B9D4-458C-8955-61DD3B62A53F}"/>
                </a:ext>
              </a:extLst>
            </p:cNvPr>
            <p:cNvGrpSpPr/>
            <p:nvPr/>
          </p:nvGrpSpPr>
          <p:grpSpPr>
            <a:xfrm>
              <a:off x="1273707" y="3740324"/>
              <a:ext cx="908470" cy="3405791"/>
              <a:chOff x="1273707" y="3740324"/>
              <a:chExt cx="908470" cy="340579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F3B567A-B491-49DB-9279-AC2F12987A9C}"/>
                  </a:ext>
                </a:extLst>
              </p:cNvPr>
              <p:cNvGrpSpPr/>
              <p:nvPr/>
            </p:nvGrpSpPr>
            <p:grpSpPr>
              <a:xfrm>
                <a:off x="1273707" y="3740324"/>
                <a:ext cx="908470" cy="1663611"/>
                <a:chOff x="10464058" y="1134146"/>
                <a:chExt cx="1122950" cy="2056373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D2DE1098-302F-4395-AD35-CCBBAFB1B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11263863" y="2315958"/>
                  <a:ext cx="0" cy="463881"/>
                </a:xfrm>
                <a:prstGeom prst="straightConnector1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  <a:headEnd type="oval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8DCD623-1580-4748-A626-3E46540626C8}"/>
                    </a:ext>
                  </a:extLst>
                </p:cNvPr>
                <p:cNvSpPr txBox="1"/>
                <p:nvPr/>
              </p:nvSpPr>
              <p:spPr>
                <a:xfrm>
                  <a:off x="11401908" y="2122824"/>
                  <a:ext cx="185100" cy="235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Segoe Condensed" panose="020B0606040200020203" pitchFamily="34" charset="0"/>
                    </a:rPr>
                    <a:t>2</a:t>
                  </a: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8083A64-734A-4D71-BE77-5B1A1F06C376}"/>
                    </a:ext>
                  </a:extLst>
                </p:cNvPr>
                <p:cNvSpPr/>
                <p:nvPr/>
              </p:nvSpPr>
              <p:spPr>
                <a:xfrm rot="16200000">
                  <a:off x="10256710" y="2442542"/>
                  <a:ext cx="1152668" cy="235734"/>
                </a:xfrm>
                <a:custGeom>
                  <a:avLst/>
                  <a:gdLst>
                    <a:gd name="connsiteX0" fmla="*/ 0 w 5736567"/>
                    <a:gd name="connsiteY0" fmla="*/ 586596 h 1173192"/>
                    <a:gd name="connsiteX1" fmla="*/ 750499 w 5736567"/>
                    <a:gd name="connsiteY1" fmla="*/ 586596 h 1173192"/>
                    <a:gd name="connsiteX2" fmla="*/ 1052423 w 5736567"/>
                    <a:gd name="connsiteY2" fmla="*/ 0 h 1173192"/>
                    <a:gd name="connsiteX3" fmla="*/ 1664899 w 5736567"/>
                    <a:gd name="connsiteY3" fmla="*/ 1155939 h 1173192"/>
                    <a:gd name="connsiteX4" fmla="*/ 2277374 w 5736567"/>
                    <a:gd name="connsiteY4" fmla="*/ 8626 h 1173192"/>
                    <a:gd name="connsiteX5" fmla="*/ 2881223 w 5736567"/>
                    <a:gd name="connsiteY5" fmla="*/ 1173192 h 1173192"/>
                    <a:gd name="connsiteX6" fmla="*/ 3476446 w 5736567"/>
                    <a:gd name="connsiteY6" fmla="*/ 25879 h 1173192"/>
                    <a:gd name="connsiteX7" fmla="*/ 4106174 w 5736567"/>
                    <a:gd name="connsiteY7" fmla="*/ 1155939 h 1173192"/>
                    <a:gd name="connsiteX8" fmla="*/ 4684144 w 5736567"/>
                    <a:gd name="connsiteY8" fmla="*/ 8626 h 1173192"/>
                    <a:gd name="connsiteX9" fmla="*/ 4977442 w 5736567"/>
                    <a:gd name="connsiteY9" fmla="*/ 569343 h 1173192"/>
                    <a:gd name="connsiteX10" fmla="*/ 5736567 w 5736567"/>
                    <a:gd name="connsiteY10" fmla="*/ 586596 h 117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736567" h="1173192">
                      <a:moveTo>
                        <a:pt x="0" y="586596"/>
                      </a:moveTo>
                      <a:lnTo>
                        <a:pt x="750499" y="586596"/>
                      </a:lnTo>
                      <a:lnTo>
                        <a:pt x="1052423" y="0"/>
                      </a:lnTo>
                      <a:lnTo>
                        <a:pt x="1664899" y="1155939"/>
                      </a:lnTo>
                      <a:lnTo>
                        <a:pt x="2277374" y="8626"/>
                      </a:lnTo>
                      <a:lnTo>
                        <a:pt x="2881223" y="1173192"/>
                      </a:lnTo>
                      <a:lnTo>
                        <a:pt x="3476446" y="25879"/>
                      </a:lnTo>
                      <a:lnTo>
                        <a:pt x="4106174" y="1155939"/>
                      </a:lnTo>
                      <a:lnTo>
                        <a:pt x="4684144" y="8626"/>
                      </a:lnTo>
                      <a:lnTo>
                        <a:pt x="4977442" y="569343"/>
                      </a:lnTo>
                      <a:lnTo>
                        <a:pt x="5736567" y="586596"/>
                      </a:lnTo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oval"/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DB2C5EA-D723-47EA-BC8C-6F5ED9F0930D}"/>
                    </a:ext>
                  </a:extLst>
                </p:cNvPr>
                <p:cNvSpPr txBox="1"/>
                <p:nvPr/>
              </p:nvSpPr>
              <p:spPr>
                <a:xfrm>
                  <a:off x="10469502" y="1760708"/>
                  <a:ext cx="416062" cy="235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Segoe Condensed" panose="020B0606040200020203" pitchFamily="34" charset="0"/>
                    </a:rPr>
                    <a:t>1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879D371-C2A6-4D9A-AF2E-207FCA6A0523}"/>
                    </a:ext>
                  </a:extLst>
                </p:cNvPr>
                <p:cNvSpPr txBox="1"/>
                <p:nvPr/>
              </p:nvSpPr>
              <p:spPr>
                <a:xfrm>
                  <a:off x="10464058" y="2954533"/>
                  <a:ext cx="416062" cy="235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Segoe Condensed" panose="020B0606040200020203" pitchFamily="34" charset="0"/>
                    </a:rPr>
                    <a:t>3</a:t>
                  </a: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589CC31-C904-4A65-9760-31113C7B74F4}"/>
                    </a:ext>
                  </a:extLst>
                </p:cNvPr>
                <p:cNvSpPr/>
                <p:nvPr/>
              </p:nvSpPr>
              <p:spPr>
                <a:xfrm rot="5400000" flipV="1">
                  <a:off x="10613457" y="1730529"/>
                  <a:ext cx="480691" cy="37153"/>
                </a:xfrm>
                <a:custGeom>
                  <a:avLst/>
                  <a:gdLst>
                    <a:gd name="connsiteX0" fmla="*/ 330200 w 330200"/>
                    <a:gd name="connsiteY0" fmla="*/ 317500 h 317500"/>
                    <a:gd name="connsiteX1" fmla="*/ 0 w 330200"/>
                    <a:gd name="connsiteY1" fmla="*/ 317500 h 317500"/>
                    <a:gd name="connsiteX2" fmla="*/ 0 w 330200"/>
                    <a:gd name="connsiteY2" fmla="*/ 0 h 317500"/>
                    <a:gd name="connsiteX0" fmla="*/ 330200 w 330200"/>
                    <a:gd name="connsiteY0" fmla="*/ 0 h 0"/>
                    <a:gd name="connsiteX1" fmla="*/ 0 w 33020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0200">
                      <a:moveTo>
                        <a:pt x="330200" y="0"/>
                      </a:moveTo>
                      <a:lnTo>
                        <a:pt x="0" y="0"/>
                      </a:lnTo>
                    </a:path>
                  </a:pathLst>
                </a:custGeom>
                <a:ln w="38100" cap="rnd">
                  <a:solidFill>
                    <a:schemeClr val="tx1"/>
                  </a:solidFill>
                  <a:round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0E46B37-D544-407E-81E3-B8D58E702899}"/>
                    </a:ext>
                  </a:extLst>
                </p:cNvPr>
                <p:cNvSpPr txBox="1"/>
                <p:nvPr/>
              </p:nvSpPr>
              <p:spPr>
                <a:xfrm>
                  <a:off x="10540215" y="1134146"/>
                  <a:ext cx="582813" cy="456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Segoe Condensed" panose="020B0606040200020203" pitchFamily="34" charset="0"/>
                    </a:rPr>
                    <a:t>5V</a:t>
                  </a:r>
                </a:p>
              </p:txBody>
            </p:sp>
          </p:grp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DE2C4EE-2FA9-4DF3-83C6-4F10B25E4E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3377" y="5388841"/>
                <a:ext cx="0" cy="251561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2E36B4F-6465-42EE-A6DF-37C87CA5CB34}"/>
                  </a:ext>
                </a:extLst>
              </p:cNvPr>
              <p:cNvGrpSpPr/>
              <p:nvPr/>
            </p:nvGrpSpPr>
            <p:grpSpPr>
              <a:xfrm rot="5400000">
                <a:off x="839735" y="6220653"/>
                <a:ext cx="1528664" cy="322260"/>
                <a:chOff x="283578" y="137344"/>
                <a:chExt cx="1889566" cy="398345"/>
              </a:xfrm>
            </p:grpSpPr>
            <p:sp>
              <p:nvSpPr>
                <p:cNvPr id="77" name="Arrow: Right 76">
                  <a:extLst>
                    <a:ext uri="{FF2B5EF4-FFF2-40B4-BE49-F238E27FC236}">
                      <a16:creationId xmlns:a16="http://schemas.microsoft.com/office/drawing/2014/main" id="{BC272A99-94C7-40BE-BF88-CADE18C8D471}"/>
                    </a:ext>
                  </a:extLst>
                </p:cNvPr>
                <p:cNvSpPr/>
                <p:nvPr/>
              </p:nvSpPr>
              <p:spPr>
                <a:xfrm rot="10800000">
                  <a:off x="283578" y="211382"/>
                  <a:ext cx="1488788" cy="324307"/>
                </a:xfrm>
                <a:prstGeom prst="rightArrow">
                  <a:avLst>
                    <a:gd name="adj1" fmla="val 100000"/>
                    <a:gd name="adj2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Segoe Condensed" panose="020B0606040200020203" pitchFamily="34" charset="0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ACBF526-4068-4DA1-B239-C88126F225BB}"/>
                    </a:ext>
                  </a:extLst>
                </p:cNvPr>
                <p:cNvSpPr txBox="1"/>
                <p:nvPr/>
              </p:nvSpPr>
              <p:spPr>
                <a:xfrm>
                  <a:off x="350132" y="137344"/>
                  <a:ext cx="1823012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Segoe Condensed" panose="020B0606040200020203" pitchFamily="34" charset="0"/>
                    </a:rPr>
                    <a:t>Input pin A0</a:t>
                  </a: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EC2F777-8F8D-4EB7-969C-43CF6814E232}"/>
              </a:ext>
            </a:extLst>
          </p:cNvPr>
          <p:cNvSpPr txBox="1"/>
          <p:nvPr/>
        </p:nvSpPr>
        <p:spPr>
          <a:xfrm>
            <a:off x="1819709" y="867418"/>
            <a:ext cx="855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In all cases, the analog input A0 (V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A0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) will be 5V. Can you think of why?</a:t>
            </a:r>
          </a:p>
        </p:txBody>
      </p:sp>
    </p:spTree>
    <p:extLst>
      <p:ext uri="{BB962C8B-B14F-4D97-AF65-F5344CB8AC3E}">
        <p14:creationId xmlns:p14="http://schemas.microsoft.com/office/powerpoint/2010/main" val="361943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FAB861-B90C-4F25-B253-6D67DF5BF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92" r="20829" b="28801"/>
          <a:stretch/>
        </p:blipFill>
        <p:spPr>
          <a:xfrm>
            <a:off x="6494705" y="1362456"/>
            <a:ext cx="3737431" cy="2276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F6CCD2-0B8A-4207-88DF-5C0EC7ACA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50" t="14992" r="17006" b="28801"/>
          <a:stretch/>
        </p:blipFill>
        <p:spPr>
          <a:xfrm>
            <a:off x="2197179" y="1362456"/>
            <a:ext cx="3500118" cy="2276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F54264-9DBA-4DE8-8C0C-DA845A56EF9D}"/>
              </a:ext>
            </a:extLst>
          </p:cNvPr>
          <p:cNvSpPr txBox="1"/>
          <p:nvPr/>
        </p:nvSpPr>
        <p:spPr>
          <a:xfrm>
            <a:off x="1819709" y="291142"/>
            <a:ext cx="8552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Condensed" panose="020B0606040200020203" pitchFamily="34" charset="0"/>
              </a:rPr>
              <a:t>Correct</a:t>
            </a:r>
            <a:r>
              <a:rPr lang="en-US" sz="3200" dirty="0">
                <a:latin typeface="Segoe Condensed" panose="020B0606040200020203" pitchFamily="34" charset="0"/>
              </a:rPr>
              <a:t> ways of wiring a potentiometer to an Arduino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7F2A3E-FF2F-45CD-81AD-7A73A46F428D}"/>
              </a:ext>
            </a:extLst>
          </p:cNvPr>
          <p:cNvGrpSpPr/>
          <p:nvPr/>
        </p:nvGrpSpPr>
        <p:grpSpPr>
          <a:xfrm>
            <a:off x="3521629" y="3802669"/>
            <a:ext cx="2748107" cy="2527139"/>
            <a:chOff x="10397215" y="1134146"/>
            <a:chExt cx="3396907" cy="312377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B64683A-FAE1-45F8-8CAC-70912D1614B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63863" y="2315958"/>
              <a:ext cx="0" cy="4638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11FE50-1FFE-4BA1-BED7-CE6A0BE374C0}"/>
                </a:ext>
              </a:extLst>
            </p:cNvPr>
            <p:cNvSpPr txBox="1"/>
            <p:nvPr/>
          </p:nvSpPr>
          <p:spPr>
            <a:xfrm>
              <a:off x="11401908" y="2144637"/>
              <a:ext cx="185100" cy="23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8891F0-284F-45AA-A163-3C1647705E37}"/>
                </a:ext>
              </a:extLst>
            </p:cNvPr>
            <p:cNvSpPr/>
            <p:nvPr/>
          </p:nvSpPr>
          <p:spPr>
            <a:xfrm rot="16200000">
              <a:off x="10256710" y="2442542"/>
              <a:ext cx="1152668" cy="235734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CB5BFE-9A75-418E-8FAE-551709DD6272}"/>
                </a:ext>
              </a:extLst>
            </p:cNvPr>
            <p:cNvSpPr txBox="1"/>
            <p:nvPr/>
          </p:nvSpPr>
          <p:spPr>
            <a:xfrm>
              <a:off x="10469502" y="1807802"/>
              <a:ext cx="416061" cy="235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1EFCCB-C08F-4D58-8C1F-E0BB4BDAC696}"/>
                </a:ext>
              </a:extLst>
            </p:cNvPr>
            <p:cNvSpPr txBox="1"/>
            <p:nvPr/>
          </p:nvSpPr>
          <p:spPr>
            <a:xfrm>
              <a:off x="10464058" y="2978081"/>
              <a:ext cx="416061" cy="235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B3FC91-7D83-4BD4-BF70-BC0C53343A4F}"/>
                </a:ext>
              </a:extLst>
            </p:cNvPr>
            <p:cNvSpPr/>
            <p:nvPr/>
          </p:nvSpPr>
          <p:spPr>
            <a:xfrm rot="5400000" flipV="1">
              <a:off x="10613457" y="1730529"/>
              <a:ext cx="480691" cy="37153"/>
            </a:xfrm>
            <a:custGeom>
              <a:avLst/>
              <a:gdLst>
                <a:gd name="connsiteX0" fmla="*/ 330200 w 330200"/>
                <a:gd name="connsiteY0" fmla="*/ 317500 h 317500"/>
                <a:gd name="connsiteX1" fmla="*/ 0 w 330200"/>
                <a:gd name="connsiteY1" fmla="*/ 317500 h 317500"/>
                <a:gd name="connsiteX2" fmla="*/ 0 w 330200"/>
                <a:gd name="connsiteY2" fmla="*/ 0 h 317500"/>
                <a:gd name="connsiteX0" fmla="*/ 330200 w 330200"/>
                <a:gd name="connsiteY0" fmla="*/ 0 h 0"/>
                <a:gd name="connsiteX1" fmla="*/ 0 w 3302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200">
                  <a:moveTo>
                    <a:pt x="330200" y="0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2352A6-00AA-4ED6-A961-C27CA076EBC7}"/>
                </a:ext>
              </a:extLst>
            </p:cNvPr>
            <p:cNvSpPr txBox="1"/>
            <p:nvPr/>
          </p:nvSpPr>
          <p:spPr>
            <a:xfrm>
              <a:off x="10540215" y="1134146"/>
              <a:ext cx="582813" cy="45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5V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56AD6A3-994D-4AEE-8BC9-EA9500755363}"/>
                </a:ext>
              </a:extLst>
            </p:cNvPr>
            <p:cNvGrpSpPr/>
            <p:nvPr/>
          </p:nvGrpSpPr>
          <p:grpSpPr>
            <a:xfrm>
              <a:off x="10397215" y="3619484"/>
              <a:ext cx="878672" cy="638432"/>
              <a:chOff x="3479003" y="4168516"/>
              <a:chExt cx="1260580" cy="91592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65C2F26-4FE3-44B1-91A0-977F3A8C519C}"/>
                  </a:ext>
                </a:extLst>
              </p:cNvPr>
              <p:cNvGrpSpPr/>
              <p:nvPr/>
            </p:nvGrpSpPr>
            <p:grpSpPr>
              <a:xfrm>
                <a:off x="3850364" y="4168516"/>
                <a:ext cx="499080" cy="274658"/>
                <a:chOff x="7964424" y="466580"/>
                <a:chExt cx="673139" cy="370448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5AB2ECC-022D-4FFE-B067-806C720FCA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4424" y="466580"/>
                  <a:ext cx="673139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F388FAEB-5CD3-4EFB-977F-6A1CA9942AEA}"/>
                    </a:ext>
                  </a:extLst>
                </p:cNvPr>
                <p:cNvCxnSpPr/>
                <p:nvPr/>
              </p:nvCxnSpPr>
              <p:spPr>
                <a:xfrm>
                  <a:off x="8065480" y="656492"/>
                  <a:ext cx="473612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3C7A097-2169-4A08-886C-AA89E0A0A42E}"/>
                    </a:ext>
                  </a:extLst>
                </p:cNvPr>
                <p:cNvCxnSpPr/>
                <p:nvPr/>
              </p:nvCxnSpPr>
              <p:spPr>
                <a:xfrm>
                  <a:off x="8166295" y="837028"/>
                  <a:ext cx="264942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DC952C-3C59-49CB-8182-67F0DA247F17}"/>
                  </a:ext>
                </a:extLst>
              </p:cNvPr>
              <p:cNvSpPr txBox="1"/>
              <p:nvPr/>
            </p:nvSpPr>
            <p:spPr>
              <a:xfrm>
                <a:off x="3479003" y="4554578"/>
                <a:ext cx="1260580" cy="52986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Condensed" panose="020B0606040200020203" pitchFamily="34" charset="0"/>
                  </a:rPr>
                  <a:t>GND</a:t>
                </a:r>
              </a:p>
            </p:txBody>
          </p:sp>
        </p:grpSp>
        <p:sp>
          <p:nvSpPr>
            <p:cNvPr id="20" name="Freeform 2">
              <a:extLst>
                <a:ext uri="{FF2B5EF4-FFF2-40B4-BE49-F238E27FC236}">
                  <a16:creationId xmlns:a16="http://schemas.microsoft.com/office/drawing/2014/main" id="{07E80524-F4A5-44D4-8FEC-642EEB2A978B}"/>
                </a:ext>
              </a:extLst>
            </p:cNvPr>
            <p:cNvSpPr/>
            <p:nvPr/>
          </p:nvSpPr>
          <p:spPr>
            <a:xfrm rot="5400000" flipV="1">
              <a:off x="10610815" y="3363884"/>
              <a:ext cx="476326" cy="31868"/>
            </a:xfrm>
            <a:custGeom>
              <a:avLst/>
              <a:gdLst>
                <a:gd name="connsiteX0" fmla="*/ 0 w 1129553"/>
                <a:gd name="connsiteY0" fmla="*/ 0 h 753035"/>
                <a:gd name="connsiteX1" fmla="*/ 0 w 1129553"/>
                <a:gd name="connsiteY1" fmla="*/ 389965 h 753035"/>
                <a:gd name="connsiteX2" fmla="*/ 1129553 w 1129553"/>
                <a:gd name="connsiteY2" fmla="*/ 389965 h 753035"/>
                <a:gd name="connsiteX3" fmla="*/ 1129553 w 1129553"/>
                <a:gd name="connsiteY3" fmla="*/ 753035 h 753035"/>
                <a:gd name="connsiteX0" fmla="*/ 0 w 1129553"/>
                <a:gd name="connsiteY0" fmla="*/ 0 h 363070"/>
                <a:gd name="connsiteX1" fmla="*/ 1129553 w 1129553"/>
                <a:gd name="connsiteY1" fmla="*/ 0 h 363070"/>
                <a:gd name="connsiteX2" fmla="*/ 1129553 w 1129553"/>
                <a:gd name="connsiteY2" fmla="*/ 363070 h 363070"/>
                <a:gd name="connsiteX0" fmla="*/ 0 w 1129553"/>
                <a:gd name="connsiteY0" fmla="*/ 0 h 0"/>
                <a:gd name="connsiteX1" fmla="*/ 1129553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0" y="0"/>
                  </a:moveTo>
                  <a:lnTo>
                    <a:pt x="1129553" y="0"/>
                  </a:lnTo>
                </a:path>
              </a:pathLst>
            </a:custGeom>
            <a:ln w="381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717C8F-5D89-4449-9495-2CA21FF2E8A6}"/>
                </a:ext>
              </a:extLst>
            </p:cNvPr>
            <p:cNvGrpSpPr/>
            <p:nvPr/>
          </p:nvGrpSpPr>
          <p:grpSpPr>
            <a:xfrm>
              <a:off x="11904556" y="2333081"/>
              <a:ext cx="1889566" cy="376535"/>
              <a:chOff x="283578" y="159156"/>
              <a:chExt cx="1889566" cy="376535"/>
            </a:xfrm>
          </p:grpSpPr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E4CA8B08-FCD4-44F2-9615-D4DED64A09E6}"/>
                  </a:ext>
                </a:extLst>
              </p:cNvPr>
              <p:cNvSpPr/>
              <p:nvPr/>
            </p:nvSpPr>
            <p:spPr>
              <a:xfrm rot="10800000">
                <a:off x="283578" y="211384"/>
                <a:ext cx="1352805" cy="32430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Condensed" panose="020B0606040200020203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BFE9C2-C517-4E98-A213-8E35D1A394BA}"/>
                  </a:ext>
                </a:extLst>
              </p:cNvPr>
              <p:cNvSpPr txBox="1"/>
              <p:nvPr/>
            </p:nvSpPr>
            <p:spPr>
              <a:xfrm>
                <a:off x="350132" y="159156"/>
                <a:ext cx="1823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Condensed" panose="020B0606040200020203" pitchFamily="34" charset="0"/>
                  </a:rPr>
                  <a:t>Input pin A0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5BEB045-9F51-431D-AD2B-F9662A8A5C9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658943" y="2315958"/>
              <a:ext cx="0" cy="4638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E0CDED-D062-4037-B5E2-FE7F13F86AA7}"/>
              </a:ext>
            </a:extLst>
          </p:cNvPr>
          <p:cNvGrpSpPr/>
          <p:nvPr/>
        </p:nvGrpSpPr>
        <p:grpSpPr>
          <a:xfrm>
            <a:off x="7707828" y="3802669"/>
            <a:ext cx="2748690" cy="2508552"/>
            <a:chOff x="7707245" y="3525340"/>
            <a:chExt cx="2748690" cy="250855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FC09DCB-791C-49F3-A58B-E965EF2236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08949" y="4649038"/>
              <a:ext cx="0" cy="3752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CB9107-69EB-431C-AC75-BC648533FC3C}"/>
                </a:ext>
              </a:extLst>
            </p:cNvPr>
            <p:cNvSpPr txBox="1"/>
            <p:nvPr/>
          </p:nvSpPr>
          <p:spPr>
            <a:xfrm>
              <a:off x="8520627" y="4510439"/>
              <a:ext cx="149746" cy="19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9BDC95C-D9FF-4DB3-996C-87068507C7AD}"/>
                </a:ext>
              </a:extLst>
            </p:cNvPr>
            <p:cNvSpPr/>
            <p:nvPr/>
          </p:nvSpPr>
          <p:spPr>
            <a:xfrm rot="16200000">
              <a:off x="7594159" y="4751445"/>
              <a:ext cx="932512" cy="190709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B4878A-0F81-40D1-A0A7-62515CB74507}"/>
                </a:ext>
              </a:extLst>
            </p:cNvPr>
            <p:cNvSpPr txBox="1"/>
            <p:nvPr/>
          </p:nvSpPr>
          <p:spPr>
            <a:xfrm>
              <a:off x="7766308" y="4237939"/>
              <a:ext cx="336594" cy="19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23B266-C149-4226-9BEA-3FD5B6C12CE8}"/>
                </a:ext>
              </a:extLst>
            </p:cNvPr>
            <p:cNvSpPr txBox="1"/>
            <p:nvPr/>
          </p:nvSpPr>
          <p:spPr>
            <a:xfrm>
              <a:off x="7761904" y="5184698"/>
              <a:ext cx="336594" cy="19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FF5C1F-2898-4A0E-97BA-B43D6F76E45A}"/>
                </a:ext>
              </a:extLst>
            </p:cNvPr>
            <p:cNvSpPr/>
            <p:nvPr/>
          </p:nvSpPr>
          <p:spPr>
            <a:xfrm rot="16200000" flipV="1">
              <a:off x="7854510" y="5492467"/>
              <a:ext cx="388880" cy="30057"/>
            </a:xfrm>
            <a:custGeom>
              <a:avLst/>
              <a:gdLst>
                <a:gd name="connsiteX0" fmla="*/ 330200 w 330200"/>
                <a:gd name="connsiteY0" fmla="*/ 317500 h 317500"/>
                <a:gd name="connsiteX1" fmla="*/ 0 w 330200"/>
                <a:gd name="connsiteY1" fmla="*/ 317500 h 317500"/>
                <a:gd name="connsiteX2" fmla="*/ 0 w 330200"/>
                <a:gd name="connsiteY2" fmla="*/ 0 h 317500"/>
                <a:gd name="connsiteX0" fmla="*/ 330200 w 330200"/>
                <a:gd name="connsiteY0" fmla="*/ 0 h 0"/>
                <a:gd name="connsiteX1" fmla="*/ 0 w 3302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200">
                  <a:moveTo>
                    <a:pt x="330200" y="0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46A90A-9CE4-41EF-969C-3202E03E5144}"/>
                </a:ext>
              </a:extLst>
            </p:cNvPr>
            <p:cNvSpPr txBox="1"/>
            <p:nvPr/>
          </p:nvSpPr>
          <p:spPr>
            <a:xfrm>
              <a:off x="7824666" y="5664560"/>
              <a:ext cx="471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5V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B0AC357-846C-458F-9E65-FB65066F741E}"/>
                </a:ext>
              </a:extLst>
            </p:cNvPr>
            <p:cNvGrpSpPr/>
            <p:nvPr/>
          </p:nvGrpSpPr>
          <p:grpSpPr>
            <a:xfrm rot="10800000">
              <a:off x="7707245" y="3525340"/>
              <a:ext cx="710848" cy="903058"/>
              <a:chOff x="7707828" y="5317030"/>
              <a:chExt cx="710848" cy="903058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51894D-891B-468D-9B58-07A818A9C306}"/>
                  </a:ext>
                </a:extLst>
              </p:cNvPr>
              <p:cNvGrpSpPr/>
              <p:nvPr/>
            </p:nvGrpSpPr>
            <p:grpSpPr>
              <a:xfrm>
                <a:off x="7707828" y="5703595"/>
                <a:ext cx="710848" cy="516493"/>
                <a:chOff x="3479003" y="4168516"/>
                <a:chExt cx="1260580" cy="91592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E5D67923-A6CD-4414-A307-D5CADCEE9D62}"/>
                    </a:ext>
                  </a:extLst>
                </p:cNvPr>
                <p:cNvGrpSpPr/>
                <p:nvPr/>
              </p:nvGrpSpPr>
              <p:grpSpPr>
                <a:xfrm>
                  <a:off x="3850364" y="4168516"/>
                  <a:ext cx="499080" cy="274658"/>
                  <a:chOff x="7964424" y="466580"/>
                  <a:chExt cx="673139" cy="370448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2CF5D883-51D0-467B-B634-65D5887C2E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4424" y="466580"/>
                    <a:ext cx="673139" cy="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1A12F04D-E3C1-43DC-A307-70CC1A73708F}"/>
                      </a:ext>
                    </a:extLst>
                  </p:cNvPr>
                  <p:cNvCxnSpPr/>
                  <p:nvPr/>
                </p:nvCxnSpPr>
                <p:spPr>
                  <a:xfrm>
                    <a:off x="8065480" y="656492"/>
                    <a:ext cx="473612" cy="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32224535-7BD4-47BB-B600-69E71AA21922}"/>
                      </a:ext>
                    </a:extLst>
                  </p:cNvPr>
                  <p:cNvCxnSpPr/>
                  <p:nvPr/>
                </p:nvCxnSpPr>
                <p:spPr>
                  <a:xfrm>
                    <a:off x="8166295" y="837028"/>
                    <a:ext cx="264942" cy="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D65044-BB9B-4506-828F-3BB13EB16A85}"/>
                    </a:ext>
                  </a:extLst>
                </p:cNvPr>
                <p:cNvSpPr txBox="1"/>
                <p:nvPr/>
              </p:nvSpPr>
              <p:spPr>
                <a:xfrm rot="10800000">
                  <a:off x="3479003" y="4554577"/>
                  <a:ext cx="1260580" cy="52986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Segoe Condensed" panose="020B0606040200020203" pitchFamily="34" charset="0"/>
                    </a:rPr>
                    <a:t>GND</a:t>
                  </a:r>
                </a:p>
              </p:txBody>
            </p:sp>
          </p:grpSp>
          <p:sp>
            <p:nvSpPr>
              <p:cNvPr id="39" name="Freeform 2">
                <a:extLst>
                  <a:ext uri="{FF2B5EF4-FFF2-40B4-BE49-F238E27FC236}">
                    <a16:creationId xmlns:a16="http://schemas.microsoft.com/office/drawing/2014/main" id="{77955F81-1536-44F2-8925-082718EFC0C4}"/>
                  </a:ext>
                </a:extLst>
              </p:cNvPr>
              <p:cNvSpPr/>
              <p:nvPr/>
            </p:nvSpPr>
            <p:spPr>
              <a:xfrm rot="5400000" flipV="1">
                <a:off x="7880631" y="5496814"/>
                <a:ext cx="385349" cy="25781"/>
              </a:xfrm>
              <a:custGeom>
                <a:avLst/>
                <a:gdLst>
                  <a:gd name="connsiteX0" fmla="*/ 0 w 1129553"/>
                  <a:gd name="connsiteY0" fmla="*/ 0 h 753035"/>
                  <a:gd name="connsiteX1" fmla="*/ 0 w 1129553"/>
                  <a:gd name="connsiteY1" fmla="*/ 389965 h 753035"/>
                  <a:gd name="connsiteX2" fmla="*/ 1129553 w 1129553"/>
                  <a:gd name="connsiteY2" fmla="*/ 389965 h 753035"/>
                  <a:gd name="connsiteX3" fmla="*/ 1129553 w 1129553"/>
                  <a:gd name="connsiteY3" fmla="*/ 753035 h 753035"/>
                  <a:gd name="connsiteX0" fmla="*/ 0 w 1129553"/>
                  <a:gd name="connsiteY0" fmla="*/ 0 h 363070"/>
                  <a:gd name="connsiteX1" fmla="*/ 1129553 w 1129553"/>
                  <a:gd name="connsiteY1" fmla="*/ 0 h 363070"/>
                  <a:gd name="connsiteX2" fmla="*/ 1129553 w 1129553"/>
                  <a:gd name="connsiteY2" fmla="*/ 363070 h 363070"/>
                  <a:gd name="connsiteX0" fmla="*/ 0 w 1129553"/>
                  <a:gd name="connsiteY0" fmla="*/ 0 h 0"/>
                  <a:gd name="connsiteX1" fmla="*/ 1129553 w 112955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9553">
                    <a:moveTo>
                      <a:pt x="0" y="0"/>
                    </a:moveTo>
                    <a:lnTo>
                      <a:pt x="1129553" y="0"/>
                    </a:lnTo>
                  </a:path>
                </a:pathLst>
              </a:custGeom>
              <a:ln w="381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DCD6BC4-670F-4844-8265-FCC054C4CCE6}"/>
                </a:ext>
              </a:extLst>
            </p:cNvPr>
            <p:cNvGrpSpPr/>
            <p:nvPr/>
          </p:nvGrpSpPr>
          <p:grpSpPr>
            <a:xfrm>
              <a:off x="8927271" y="4662891"/>
              <a:ext cx="1528664" cy="304618"/>
              <a:chOff x="283578" y="159156"/>
              <a:chExt cx="1889566" cy="376535"/>
            </a:xfrm>
          </p:grpSpPr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25D07080-2FA2-4EAC-AC86-2753AC521A85}"/>
                  </a:ext>
                </a:extLst>
              </p:cNvPr>
              <p:cNvSpPr/>
              <p:nvPr/>
            </p:nvSpPr>
            <p:spPr>
              <a:xfrm rot="10800000">
                <a:off x="283578" y="211384"/>
                <a:ext cx="1352805" cy="32430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Condensed" panose="020B0606040200020203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E511F9-1095-4B88-9143-CB6C2AF7F6DA}"/>
                  </a:ext>
                </a:extLst>
              </p:cNvPr>
              <p:cNvSpPr txBox="1"/>
              <p:nvPr/>
            </p:nvSpPr>
            <p:spPr>
              <a:xfrm>
                <a:off x="350132" y="159156"/>
                <a:ext cx="1823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Condensed" panose="020B0606040200020203" pitchFamily="34" charset="0"/>
                  </a:rPr>
                  <a:t>Input pin A0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9BF62CF-A21E-4E45-97EB-92B23AC4066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728569" y="4649038"/>
              <a:ext cx="0" cy="3752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3932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FAB861-B90C-4F25-B253-6D67DF5BF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92" r="20829" b="28801"/>
          <a:stretch/>
        </p:blipFill>
        <p:spPr>
          <a:xfrm>
            <a:off x="6357173" y="1946739"/>
            <a:ext cx="3737431" cy="2276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F6CCD2-0B8A-4207-88DF-5C0EC7ACA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50" t="14992" r="17006" b="28801"/>
          <a:stretch/>
        </p:blipFill>
        <p:spPr>
          <a:xfrm>
            <a:off x="71406" y="1946739"/>
            <a:ext cx="3500118" cy="2276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F54264-9DBA-4DE8-8C0C-DA845A56EF9D}"/>
              </a:ext>
            </a:extLst>
          </p:cNvPr>
          <p:cNvSpPr txBox="1"/>
          <p:nvPr/>
        </p:nvSpPr>
        <p:spPr>
          <a:xfrm>
            <a:off x="1819709" y="773148"/>
            <a:ext cx="8552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Condensed" panose="020B0606040200020203" pitchFamily="34" charset="0"/>
              </a:rPr>
              <a:t>Correct</a:t>
            </a:r>
            <a:r>
              <a:rPr lang="en-US" sz="3200" dirty="0">
                <a:latin typeface="Segoe Condensed" panose="020B0606040200020203" pitchFamily="34" charset="0"/>
              </a:rPr>
              <a:t> ways of wiring a potentiometer to an Arduino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64683A-FAE1-45F8-8CAC-70912D1614B4}"/>
              </a:ext>
            </a:extLst>
          </p:cNvPr>
          <p:cNvCxnSpPr>
            <a:cxnSpLocks/>
          </p:cNvCxnSpPr>
          <p:nvPr/>
        </p:nvCxnSpPr>
        <p:spPr>
          <a:xfrm rot="5400000" flipH="1">
            <a:off x="4185920" y="2777686"/>
            <a:ext cx="0" cy="375281"/>
          </a:xfrm>
          <a:prstGeom prst="straightConnector1">
            <a:avLst/>
          </a:prstGeom>
          <a:noFill/>
          <a:ln w="3810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11FE50-1FFE-4BA1-BED7-CE6A0BE374C0}"/>
              </a:ext>
            </a:extLst>
          </p:cNvPr>
          <p:cNvSpPr txBox="1"/>
          <p:nvPr/>
        </p:nvSpPr>
        <p:spPr>
          <a:xfrm>
            <a:off x="4297598" y="2639087"/>
            <a:ext cx="149746" cy="19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8891F0-284F-45AA-A163-3C1647705E37}"/>
              </a:ext>
            </a:extLst>
          </p:cNvPr>
          <p:cNvSpPr/>
          <p:nvPr/>
        </p:nvSpPr>
        <p:spPr>
          <a:xfrm rot="16200000">
            <a:off x="3371130" y="2880093"/>
            <a:ext cx="932512" cy="190709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3810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CB5BFE-9A75-418E-8FAE-551709DD6272}"/>
              </a:ext>
            </a:extLst>
          </p:cNvPr>
          <p:cNvSpPr txBox="1"/>
          <p:nvPr/>
        </p:nvSpPr>
        <p:spPr>
          <a:xfrm>
            <a:off x="3543279" y="2366587"/>
            <a:ext cx="336594" cy="19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1EFCCB-C08F-4D58-8C1F-E0BB4BDAC696}"/>
              </a:ext>
            </a:extLst>
          </p:cNvPr>
          <p:cNvSpPr txBox="1"/>
          <p:nvPr/>
        </p:nvSpPr>
        <p:spPr>
          <a:xfrm>
            <a:off x="3538875" y="3313346"/>
            <a:ext cx="336594" cy="19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1B3FC91-7D83-4BD4-BF70-BC0C53343A4F}"/>
              </a:ext>
            </a:extLst>
          </p:cNvPr>
          <p:cNvSpPr/>
          <p:nvPr/>
        </p:nvSpPr>
        <p:spPr>
          <a:xfrm rot="5400000" flipV="1">
            <a:off x="3659739" y="2304073"/>
            <a:ext cx="388880" cy="30057"/>
          </a:xfrm>
          <a:custGeom>
            <a:avLst/>
            <a:gdLst>
              <a:gd name="connsiteX0" fmla="*/ 330200 w 330200"/>
              <a:gd name="connsiteY0" fmla="*/ 317500 h 317500"/>
              <a:gd name="connsiteX1" fmla="*/ 0 w 330200"/>
              <a:gd name="connsiteY1" fmla="*/ 317500 h 317500"/>
              <a:gd name="connsiteX2" fmla="*/ 0 w 330200"/>
              <a:gd name="connsiteY2" fmla="*/ 0 h 317500"/>
              <a:gd name="connsiteX0" fmla="*/ 330200 w 330200"/>
              <a:gd name="connsiteY0" fmla="*/ 0 h 0"/>
              <a:gd name="connsiteX1" fmla="*/ 0 w 330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">
                <a:moveTo>
                  <a:pt x="330200" y="0"/>
                </a:moveTo>
                <a:lnTo>
                  <a:pt x="0" y="0"/>
                </a:lnTo>
              </a:path>
            </a:pathLst>
          </a:cu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352A6-00AA-4ED6-A961-C27CA076EBC7}"/>
              </a:ext>
            </a:extLst>
          </p:cNvPr>
          <p:cNvSpPr txBox="1"/>
          <p:nvPr/>
        </p:nvSpPr>
        <p:spPr>
          <a:xfrm>
            <a:off x="3600486" y="1821597"/>
            <a:ext cx="47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6AD6A3-994D-4AEE-8BC9-EA9500755363}"/>
              </a:ext>
            </a:extLst>
          </p:cNvPr>
          <p:cNvGrpSpPr/>
          <p:nvPr/>
        </p:nvGrpSpPr>
        <p:grpSpPr>
          <a:xfrm>
            <a:off x="3484799" y="3832243"/>
            <a:ext cx="710848" cy="516493"/>
            <a:chOff x="3479003" y="4168516"/>
            <a:chExt cx="1260580" cy="9159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65C2F26-4FE3-44B1-91A0-977F3A8C519C}"/>
                </a:ext>
              </a:extLst>
            </p:cNvPr>
            <p:cNvGrpSpPr/>
            <p:nvPr/>
          </p:nvGrpSpPr>
          <p:grpSpPr>
            <a:xfrm>
              <a:off x="3850364" y="4168516"/>
              <a:ext cx="499080" cy="274658"/>
              <a:chOff x="7964424" y="466580"/>
              <a:chExt cx="673139" cy="370448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5AB2ECC-022D-4FFE-B067-806C720FC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4424" y="466580"/>
                <a:ext cx="673139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388FAEB-5CD3-4EFB-977F-6A1CA9942AEA}"/>
                  </a:ext>
                </a:extLst>
              </p:cNvPr>
              <p:cNvCxnSpPr/>
              <p:nvPr/>
            </p:nvCxnSpPr>
            <p:spPr>
              <a:xfrm>
                <a:off x="8065480" y="656492"/>
                <a:ext cx="473612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3C7A097-2169-4A08-886C-AA89E0A0A42E}"/>
                  </a:ext>
                </a:extLst>
              </p:cNvPr>
              <p:cNvCxnSpPr/>
              <p:nvPr/>
            </p:nvCxnSpPr>
            <p:spPr>
              <a:xfrm>
                <a:off x="8166295" y="837028"/>
                <a:ext cx="264942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DC952C-3C59-49CB-8182-67F0DA247F17}"/>
                </a:ext>
              </a:extLst>
            </p:cNvPr>
            <p:cNvSpPr txBox="1"/>
            <p:nvPr/>
          </p:nvSpPr>
          <p:spPr>
            <a:xfrm>
              <a:off x="3479003" y="4554578"/>
              <a:ext cx="1260580" cy="52986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GND</a:t>
              </a:r>
            </a:p>
          </p:txBody>
        </p:sp>
      </p:grpSp>
      <p:sp>
        <p:nvSpPr>
          <p:cNvPr id="20" name="Freeform 2">
            <a:extLst>
              <a:ext uri="{FF2B5EF4-FFF2-40B4-BE49-F238E27FC236}">
                <a16:creationId xmlns:a16="http://schemas.microsoft.com/office/drawing/2014/main" id="{07E80524-F4A5-44D4-8FEC-642EEB2A978B}"/>
              </a:ext>
            </a:extLst>
          </p:cNvPr>
          <p:cNvSpPr/>
          <p:nvPr/>
        </p:nvSpPr>
        <p:spPr>
          <a:xfrm rot="5400000" flipV="1">
            <a:off x="3657602" y="3625462"/>
            <a:ext cx="385349" cy="25781"/>
          </a:xfrm>
          <a:custGeom>
            <a:avLst/>
            <a:gdLst>
              <a:gd name="connsiteX0" fmla="*/ 0 w 1129553"/>
              <a:gd name="connsiteY0" fmla="*/ 0 h 753035"/>
              <a:gd name="connsiteX1" fmla="*/ 0 w 1129553"/>
              <a:gd name="connsiteY1" fmla="*/ 389965 h 753035"/>
              <a:gd name="connsiteX2" fmla="*/ 1129553 w 1129553"/>
              <a:gd name="connsiteY2" fmla="*/ 389965 h 753035"/>
              <a:gd name="connsiteX3" fmla="*/ 1129553 w 1129553"/>
              <a:gd name="connsiteY3" fmla="*/ 753035 h 753035"/>
              <a:gd name="connsiteX0" fmla="*/ 0 w 1129553"/>
              <a:gd name="connsiteY0" fmla="*/ 0 h 363070"/>
              <a:gd name="connsiteX1" fmla="*/ 1129553 w 1129553"/>
              <a:gd name="connsiteY1" fmla="*/ 0 h 363070"/>
              <a:gd name="connsiteX2" fmla="*/ 1129553 w 1129553"/>
              <a:gd name="connsiteY2" fmla="*/ 363070 h 363070"/>
              <a:gd name="connsiteX0" fmla="*/ 0 w 1129553"/>
              <a:gd name="connsiteY0" fmla="*/ 0 h 0"/>
              <a:gd name="connsiteX1" fmla="*/ 1129553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0" y="0"/>
                </a:moveTo>
                <a:lnTo>
                  <a:pt x="1129553" y="0"/>
                </a:lnTo>
              </a:path>
            </a:pathLst>
          </a:custGeom>
          <a:ln w="38100" cap="rnd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717C8F-5D89-4449-9495-2CA21FF2E8A6}"/>
              </a:ext>
            </a:extLst>
          </p:cNvPr>
          <p:cNvGrpSpPr/>
          <p:nvPr/>
        </p:nvGrpSpPr>
        <p:grpSpPr>
          <a:xfrm>
            <a:off x="4704242" y="2791539"/>
            <a:ext cx="1528664" cy="304618"/>
            <a:chOff x="283578" y="159156"/>
            <a:chExt cx="1889566" cy="376535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4CA8B08-FCD4-44F2-9615-D4DED64A09E6}"/>
                </a:ext>
              </a:extLst>
            </p:cNvPr>
            <p:cNvSpPr/>
            <p:nvPr/>
          </p:nvSpPr>
          <p:spPr>
            <a:xfrm rot="10800000">
              <a:off x="283578" y="211384"/>
              <a:ext cx="1352805" cy="324307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Condensed" panose="020B0606040200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BFE9C2-C517-4E98-A213-8E35D1A394BA}"/>
                </a:ext>
              </a:extLst>
            </p:cNvPr>
            <p:cNvSpPr txBox="1"/>
            <p:nvPr/>
          </p:nvSpPr>
          <p:spPr>
            <a:xfrm>
              <a:off x="350132" y="159156"/>
              <a:ext cx="1823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Condensed" panose="020B0606040200020203" pitchFamily="34" charset="0"/>
                </a:rPr>
                <a:t>Input pin A0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BEB045-9F51-431D-AD2B-F9662A8A5C9D}"/>
              </a:ext>
            </a:extLst>
          </p:cNvPr>
          <p:cNvCxnSpPr>
            <a:cxnSpLocks/>
          </p:cNvCxnSpPr>
          <p:nvPr/>
        </p:nvCxnSpPr>
        <p:spPr>
          <a:xfrm rot="5400000" flipH="1">
            <a:off x="4505540" y="2777686"/>
            <a:ext cx="0" cy="375281"/>
          </a:xfrm>
          <a:prstGeom prst="straightConnector1">
            <a:avLst/>
          </a:prstGeom>
          <a:noFill/>
          <a:ln w="38100" cap="rnd">
            <a:solidFill>
              <a:schemeClr val="tx1"/>
            </a:solidFill>
            <a:round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E0CDED-D062-4037-B5E2-FE7F13F86AA7}"/>
              </a:ext>
            </a:extLst>
          </p:cNvPr>
          <p:cNvGrpSpPr/>
          <p:nvPr/>
        </p:nvGrpSpPr>
        <p:grpSpPr>
          <a:xfrm>
            <a:off x="9692584" y="1821597"/>
            <a:ext cx="2748690" cy="2508552"/>
            <a:chOff x="7707245" y="3525340"/>
            <a:chExt cx="2748690" cy="250855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FC09DCB-791C-49F3-A58B-E965EF2236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08949" y="4649038"/>
              <a:ext cx="0" cy="3752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CB9107-69EB-431C-AC75-BC648533FC3C}"/>
                </a:ext>
              </a:extLst>
            </p:cNvPr>
            <p:cNvSpPr txBox="1"/>
            <p:nvPr/>
          </p:nvSpPr>
          <p:spPr>
            <a:xfrm>
              <a:off x="8520627" y="4510439"/>
              <a:ext cx="149746" cy="19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9BDC95C-D9FF-4DB3-996C-87068507C7AD}"/>
                </a:ext>
              </a:extLst>
            </p:cNvPr>
            <p:cNvSpPr/>
            <p:nvPr/>
          </p:nvSpPr>
          <p:spPr>
            <a:xfrm rot="16200000">
              <a:off x="7594159" y="4751445"/>
              <a:ext cx="932512" cy="190709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B4878A-0F81-40D1-A0A7-62515CB74507}"/>
                </a:ext>
              </a:extLst>
            </p:cNvPr>
            <p:cNvSpPr txBox="1"/>
            <p:nvPr/>
          </p:nvSpPr>
          <p:spPr>
            <a:xfrm>
              <a:off x="7766308" y="4237939"/>
              <a:ext cx="336594" cy="19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23B266-C149-4226-9BEA-3FD5B6C12CE8}"/>
                </a:ext>
              </a:extLst>
            </p:cNvPr>
            <p:cNvSpPr txBox="1"/>
            <p:nvPr/>
          </p:nvSpPr>
          <p:spPr>
            <a:xfrm>
              <a:off x="7761904" y="5184698"/>
              <a:ext cx="336594" cy="19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FF5C1F-2898-4A0E-97BA-B43D6F76E45A}"/>
                </a:ext>
              </a:extLst>
            </p:cNvPr>
            <p:cNvSpPr/>
            <p:nvPr/>
          </p:nvSpPr>
          <p:spPr>
            <a:xfrm rot="16200000" flipV="1">
              <a:off x="7854510" y="5492467"/>
              <a:ext cx="388880" cy="30057"/>
            </a:xfrm>
            <a:custGeom>
              <a:avLst/>
              <a:gdLst>
                <a:gd name="connsiteX0" fmla="*/ 330200 w 330200"/>
                <a:gd name="connsiteY0" fmla="*/ 317500 h 317500"/>
                <a:gd name="connsiteX1" fmla="*/ 0 w 330200"/>
                <a:gd name="connsiteY1" fmla="*/ 317500 h 317500"/>
                <a:gd name="connsiteX2" fmla="*/ 0 w 330200"/>
                <a:gd name="connsiteY2" fmla="*/ 0 h 317500"/>
                <a:gd name="connsiteX0" fmla="*/ 330200 w 330200"/>
                <a:gd name="connsiteY0" fmla="*/ 0 h 0"/>
                <a:gd name="connsiteX1" fmla="*/ 0 w 3302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200">
                  <a:moveTo>
                    <a:pt x="330200" y="0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46A90A-9CE4-41EF-969C-3202E03E5144}"/>
                </a:ext>
              </a:extLst>
            </p:cNvPr>
            <p:cNvSpPr txBox="1"/>
            <p:nvPr/>
          </p:nvSpPr>
          <p:spPr>
            <a:xfrm>
              <a:off x="7824666" y="5664560"/>
              <a:ext cx="471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5V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B0AC357-846C-458F-9E65-FB65066F741E}"/>
                </a:ext>
              </a:extLst>
            </p:cNvPr>
            <p:cNvGrpSpPr/>
            <p:nvPr/>
          </p:nvGrpSpPr>
          <p:grpSpPr>
            <a:xfrm rot="10800000">
              <a:off x="7707245" y="3525340"/>
              <a:ext cx="710848" cy="903058"/>
              <a:chOff x="7707828" y="5317030"/>
              <a:chExt cx="710848" cy="903058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51894D-891B-468D-9B58-07A818A9C306}"/>
                  </a:ext>
                </a:extLst>
              </p:cNvPr>
              <p:cNvGrpSpPr/>
              <p:nvPr/>
            </p:nvGrpSpPr>
            <p:grpSpPr>
              <a:xfrm>
                <a:off x="7707828" y="5703595"/>
                <a:ext cx="710848" cy="516493"/>
                <a:chOff x="3479003" y="4168516"/>
                <a:chExt cx="1260580" cy="91592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E5D67923-A6CD-4414-A307-D5CADCEE9D62}"/>
                    </a:ext>
                  </a:extLst>
                </p:cNvPr>
                <p:cNvGrpSpPr/>
                <p:nvPr/>
              </p:nvGrpSpPr>
              <p:grpSpPr>
                <a:xfrm>
                  <a:off x="3850364" y="4168516"/>
                  <a:ext cx="499080" cy="274658"/>
                  <a:chOff x="7964424" y="466580"/>
                  <a:chExt cx="673139" cy="370448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2CF5D883-51D0-467B-B634-65D5887C2E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4424" y="466580"/>
                    <a:ext cx="673139" cy="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1A12F04D-E3C1-43DC-A307-70CC1A73708F}"/>
                      </a:ext>
                    </a:extLst>
                  </p:cNvPr>
                  <p:cNvCxnSpPr/>
                  <p:nvPr/>
                </p:nvCxnSpPr>
                <p:spPr>
                  <a:xfrm>
                    <a:off x="8065480" y="656492"/>
                    <a:ext cx="473612" cy="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32224535-7BD4-47BB-B600-69E71AA21922}"/>
                      </a:ext>
                    </a:extLst>
                  </p:cNvPr>
                  <p:cNvCxnSpPr/>
                  <p:nvPr/>
                </p:nvCxnSpPr>
                <p:spPr>
                  <a:xfrm>
                    <a:off x="8166295" y="837028"/>
                    <a:ext cx="264942" cy="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D65044-BB9B-4506-828F-3BB13EB16A85}"/>
                    </a:ext>
                  </a:extLst>
                </p:cNvPr>
                <p:cNvSpPr txBox="1"/>
                <p:nvPr/>
              </p:nvSpPr>
              <p:spPr>
                <a:xfrm rot="10800000">
                  <a:off x="3479003" y="4554577"/>
                  <a:ext cx="1260580" cy="52986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Segoe Condensed" panose="020B0606040200020203" pitchFamily="34" charset="0"/>
                    </a:rPr>
                    <a:t>GND</a:t>
                  </a:r>
                </a:p>
              </p:txBody>
            </p:sp>
          </p:grpSp>
          <p:sp>
            <p:nvSpPr>
              <p:cNvPr id="39" name="Freeform 2">
                <a:extLst>
                  <a:ext uri="{FF2B5EF4-FFF2-40B4-BE49-F238E27FC236}">
                    <a16:creationId xmlns:a16="http://schemas.microsoft.com/office/drawing/2014/main" id="{77955F81-1536-44F2-8925-082718EFC0C4}"/>
                  </a:ext>
                </a:extLst>
              </p:cNvPr>
              <p:cNvSpPr/>
              <p:nvPr/>
            </p:nvSpPr>
            <p:spPr>
              <a:xfrm rot="5400000" flipV="1">
                <a:off x="7880631" y="5496814"/>
                <a:ext cx="385349" cy="25781"/>
              </a:xfrm>
              <a:custGeom>
                <a:avLst/>
                <a:gdLst>
                  <a:gd name="connsiteX0" fmla="*/ 0 w 1129553"/>
                  <a:gd name="connsiteY0" fmla="*/ 0 h 753035"/>
                  <a:gd name="connsiteX1" fmla="*/ 0 w 1129553"/>
                  <a:gd name="connsiteY1" fmla="*/ 389965 h 753035"/>
                  <a:gd name="connsiteX2" fmla="*/ 1129553 w 1129553"/>
                  <a:gd name="connsiteY2" fmla="*/ 389965 h 753035"/>
                  <a:gd name="connsiteX3" fmla="*/ 1129553 w 1129553"/>
                  <a:gd name="connsiteY3" fmla="*/ 753035 h 753035"/>
                  <a:gd name="connsiteX0" fmla="*/ 0 w 1129553"/>
                  <a:gd name="connsiteY0" fmla="*/ 0 h 363070"/>
                  <a:gd name="connsiteX1" fmla="*/ 1129553 w 1129553"/>
                  <a:gd name="connsiteY1" fmla="*/ 0 h 363070"/>
                  <a:gd name="connsiteX2" fmla="*/ 1129553 w 1129553"/>
                  <a:gd name="connsiteY2" fmla="*/ 363070 h 363070"/>
                  <a:gd name="connsiteX0" fmla="*/ 0 w 1129553"/>
                  <a:gd name="connsiteY0" fmla="*/ 0 h 0"/>
                  <a:gd name="connsiteX1" fmla="*/ 1129553 w 112955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9553">
                    <a:moveTo>
                      <a:pt x="0" y="0"/>
                    </a:moveTo>
                    <a:lnTo>
                      <a:pt x="1129553" y="0"/>
                    </a:lnTo>
                  </a:path>
                </a:pathLst>
              </a:custGeom>
              <a:ln w="381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DCD6BC4-670F-4844-8265-FCC054C4CCE6}"/>
                </a:ext>
              </a:extLst>
            </p:cNvPr>
            <p:cNvGrpSpPr/>
            <p:nvPr/>
          </p:nvGrpSpPr>
          <p:grpSpPr>
            <a:xfrm>
              <a:off x="8927271" y="4662891"/>
              <a:ext cx="1528664" cy="304618"/>
              <a:chOff x="283578" y="159156"/>
              <a:chExt cx="1889566" cy="376535"/>
            </a:xfrm>
          </p:grpSpPr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25D07080-2FA2-4EAC-AC86-2753AC521A85}"/>
                  </a:ext>
                </a:extLst>
              </p:cNvPr>
              <p:cNvSpPr/>
              <p:nvPr/>
            </p:nvSpPr>
            <p:spPr>
              <a:xfrm rot="10800000">
                <a:off x="283578" y="211384"/>
                <a:ext cx="1352805" cy="32430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Condensed" panose="020B0606040200020203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E511F9-1095-4B88-9143-CB6C2AF7F6DA}"/>
                  </a:ext>
                </a:extLst>
              </p:cNvPr>
              <p:cNvSpPr txBox="1"/>
              <p:nvPr/>
            </p:nvSpPr>
            <p:spPr>
              <a:xfrm>
                <a:off x="350132" y="159156"/>
                <a:ext cx="1823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Condensed" panose="020B0606040200020203" pitchFamily="34" charset="0"/>
                  </a:rPr>
                  <a:t>Input pin A0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9BF62CF-A21E-4E45-97EB-92B23AC4066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728569" y="4649038"/>
              <a:ext cx="0" cy="37528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5E235F-3B8B-47DC-9994-80C95AE6447A}"/>
              </a:ext>
            </a:extLst>
          </p:cNvPr>
          <p:cNvCxnSpPr>
            <a:cxnSpLocks/>
          </p:cNvCxnSpPr>
          <p:nvPr/>
        </p:nvCxnSpPr>
        <p:spPr>
          <a:xfrm>
            <a:off x="6096000" y="2258688"/>
            <a:ext cx="0" cy="17224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4C4BD49-32CC-486D-9961-59B716D8E8E0}"/>
              </a:ext>
            </a:extLst>
          </p:cNvPr>
          <p:cNvSpPr txBox="1"/>
          <p:nvPr/>
        </p:nvSpPr>
        <p:spPr>
          <a:xfrm>
            <a:off x="411126" y="4559776"/>
            <a:ext cx="5387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The analog input A0 (V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A0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) will start at 5V and decrease to 0V as the dial moves from left to right.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FDBBB9-7091-479F-99A9-3D2CE4BDDB14}"/>
              </a:ext>
            </a:extLst>
          </p:cNvPr>
          <p:cNvSpPr txBox="1"/>
          <p:nvPr/>
        </p:nvSpPr>
        <p:spPr>
          <a:xfrm>
            <a:off x="6417537" y="4559776"/>
            <a:ext cx="5387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The analog input A0 (V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A0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) will start at 0V and increase to 5V as the dial moves from left to right.</a:t>
            </a:r>
          </a:p>
        </p:txBody>
      </p:sp>
    </p:spTree>
    <p:extLst>
      <p:ext uri="{BB962C8B-B14F-4D97-AF65-F5344CB8AC3E}">
        <p14:creationId xmlns:p14="http://schemas.microsoft.com/office/powerpoint/2010/main" val="407242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851207C-28B3-48E4-9449-854C05E28D37}"/>
              </a:ext>
            </a:extLst>
          </p:cNvPr>
          <p:cNvSpPr txBox="1"/>
          <p:nvPr/>
        </p:nvSpPr>
        <p:spPr>
          <a:xfrm>
            <a:off x="1370599" y="291142"/>
            <a:ext cx="9450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Condensed" panose="020B0606040200020203" pitchFamily="34" charset="0"/>
              </a:rPr>
              <a:t>Incorrect</a:t>
            </a:r>
            <a:r>
              <a:rPr lang="en-US" sz="3200" dirty="0">
                <a:latin typeface="Segoe Condensed" panose="020B0606040200020203" pitchFamily="34" charset="0"/>
              </a:rPr>
              <a:t> ways of wiring a force-sensitive resistor to an Arduino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4B4E27-B9D4-458C-8955-61DD3B62A53F}"/>
              </a:ext>
            </a:extLst>
          </p:cNvPr>
          <p:cNvGrpSpPr/>
          <p:nvPr/>
        </p:nvGrpSpPr>
        <p:grpSpPr>
          <a:xfrm>
            <a:off x="4519344" y="2282313"/>
            <a:ext cx="436267" cy="3151300"/>
            <a:chOff x="1335349" y="3740324"/>
            <a:chExt cx="471499" cy="340579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F3B567A-B491-49DB-9279-AC2F12987A9C}"/>
                </a:ext>
              </a:extLst>
            </p:cNvPr>
            <p:cNvGrpSpPr/>
            <p:nvPr/>
          </p:nvGrpSpPr>
          <p:grpSpPr>
            <a:xfrm>
              <a:off x="1335349" y="3740324"/>
              <a:ext cx="471499" cy="1620106"/>
              <a:chOff x="10540215" y="1134146"/>
              <a:chExt cx="582813" cy="2002597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2DE1098-302F-4395-AD35-CCBBAFB1B1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7383" y="2280075"/>
                <a:ext cx="495129" cy="617779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8083A64-734A-4D71-BE77-5B1A1F06C376}"/>
                  </a:ext>
                </a:extLst>
              </p:cNvPr>
              <p:cNvSpPr/>
              <p:nvPr/>
            </p:nvSpPr>
            <p:spPr>
              <a:xfrm rot="16200000">
                <a:off x="10256710" y="2442542"/>
                <a:ext cx="1152668" cy="235734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589CC31-C904-4A65-9760-31113C7B74F4}"/>
                  </a:ext>
                </a:extLst>
              </p:cNvPr>
              <p:cNvSpPr/>
              <p:nvPr/>
            </p:nvSpPr>
            <p:spPr>
              <a:xfrm rot="5400000" flipV="1">
                <a:off x="10613457" y="1730529"/>
                <a:ext cx="480691" cy="37153"/>
              </a:xfrm>
              <a:custGeom>
                <a:avLst/>
                <a:gdLst>
                  <a:gd name="connsiteX0" fmla="*/ 330200 w 330200"/>
                  <a:gd name="connsiteY0" fmla="*/ 317500 h 317500"/>
                  <a:gd name="connsiteX1" fmla="*/ 0 w 330200"/>
                  <a:gd name="connsiteY1" fmla="*/ 317500 h 317500"/>
                  <a:gd name="connsiteX2" fmla="*/ 0 w 330200"/>
                  <a:gd name="connsiteY2" fmla="*/ 0 h 317500"/>
                  <a:gd name="connsiteX0" fmla="*/ 330200 w 330200"/>
                  <a:gd name="connsiteY0" fmla="*/ 0 h 0"/>
                  <a:gd name="connsiteX1" fmla="*/ 0 w 3302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200">
                    <a:moveTo>
                      <a:pt x="33020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tx1"/>
                </a:solidFill>
                <a:round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0E46B37-D544-407E-81E3-B8D58E702899}"/>
                  </a:ext>
                </a:extLst>
              </p:cNvPr>
              <p:cNvSpPr txBox="1"/>
              <p:nvPr/>
            </p:nvSpPr>
            <p:spPr>
              <a:xfrm>
                <a:off x="10540215" y="1134146"/>
                <a:ext cx="582813" cy="45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Condensed" panose="020B0606040200020203" pitchFamily="34" charset="0"/>
                  </a:rPr>
                  <a:t>5V</a:t>
                </a: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DE2C4EE-2FA9-4DF3-83C6-4F10B25E4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3377" y="5388841"/>
              <a:ext cx="0" cy="251561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2E36B4F-6465-42EE-A6DF-37C87CA5CB34}"/>
                </a:ext>
              </a:extLst>
            </p:cNvPr>
            <p:cNvGrpSpPr/>
            <p:nvPr/>
          </p:nvGrpSpPr>
          <p:grpSpPr>
            <a:xfrm rot="5400000">
              <a:off x="844676" y="6215712"/>
              <a:ext cx="1528664" cy="332143"/>
              <a:chOff x="283578" y="125128"/>
              <a:chExt cx="1889566" cy="410561"/>
            </a:xfrm>
          </p:grpSpPr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BC272A99-94C7-40BE-BF88-CADE18C8D471}"/>
                  </a:ext>
                </a:extLst>
              </p:cNvPr>
              <p:cNvSpPr/>
              <p:nvPr/>
            </p:nvSpPr>
            <p:spPr>
              <a:xfrm rot="10800000">
                <a:off x="283578" y="211382"/>
                <a:ext cx="1488788" cy="32430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Condensed" panose="020B0606040200020203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ACBF526-4068-4DA1-B239-C88126F225BB}"/>
                  </a:ext>
                </a:extLst>
              </p:cNvPr>
              <p:cNvSpPr txBox="1"/>
              <p:nvPr/>
            </p:nvSpPr>
            <p:spPr>
              <a:xfrm>
                <a:off x="350132" y="125128"/>
                <a:ext cx="1823012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Condensed" panose="020B0606040200020203" pitchFamily="34" charset="0"/>
                  </a:rPr>
                  <a:t>Input pin A0</a:t>
                </a: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EC2F777-8F8D-4EB7-969C-43CF6814E232}"/>
              </a:ext>
            </a:extLst>
          </p:cNvPr>
          <p:cNvSpPr txBox="1"/>
          <p:nvPr/>
        </p:nvSpPr>
        <p:spPr>
          <a:xfrm>
            <a:off x="1819709" y="867418"/>
            <a:ext cx="855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Here, the analog input A0 (V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A0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) will vary between floating and, when the FSR is pressed, 5V.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E89EF0-1C61-4046-A83D-2735190D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07" y="1570585"/>
            <a:ext cx="3000784" cy="45747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9C67CEB-2EC2-4ABC-B5E5-6BAA325B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4821" y="-5094354"/>
            <a:ext cx="12192000" cy="32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6A609966-CE0F-4D3C-B2A3-019D98C46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7679015" y="1001646"/>
            <a:ext cx="12192000" cy="32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FBA5F84-8393-4D9F-B198-202352ABB7B5}"/>
              </a:ext>
            </a:extLst>
          </p:cNvPr>
          <p:cNvCxnSpPr>
            <a:cxnSpLocks/>
          </p:cNvCxnSpPr>
          <p:nvPr/>
        </p:nvCxnSpPr>
        <p:spPr>
          <a:xfrm>
            <a:off x="6096000" y="2904930"/>
            <a:ext cx="0" cy="17224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3ADB520-40B2-4AAE-8230-8535D8780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501" y="1571963"/>
            <a:ext cx="2998976" cy="45720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3E9D1B9-FCB1-4FC8-B447-C4684D023FAB}"/>
              </a:ext>
            </a:extLst>
          </p:cNvPr>
          <p:cNvCxnSpPr>
            <a:cxnSpLocks/>
          </p:cNvCxnSpPr>
          <p:nvPr/>
        </p:nvCxnSpPr>
        <p:spPr>
          <a:xfrm flipH="1">
            <a:off x="10631090" y="3943921"/>
            <a:ext cx="370631" cy="462439"/>
          </a:xfrm>
          <a:prstGeom prst="straightConnector1">
            <a:avLst/>
          </a:prstGeom>
          <a:noFill/>
          <a:ln w="38100" cap="rnd">
            <a:solidFill>
              <a:schemeClr val="tx1"/>
            </a:solidFill>
            <a:round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B85F1BA-4E7A-4845-A63C-E5ADC4CA6997}"/>
              </a:ext>
            </a:extLst>
          </p:cNvPr>
          <p:cNvSpPr/>
          <p:nvPr/>
        </p:nvSpPr>
        <p:spPr>
          <a:xfrm rot="16200000">
            <a:off x="10391051" y="4065536"/>
            <a:ext cx="862831" cy="176460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3810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5199B0D3-1997-4FA8-A705-474BEF0D61A9}"/>
              </a:ext>
            </a:extLst>
          </p:cNvPr>
          <p:cNvSpPr/>
          <p:nvPr/>
        </p:nvSpPr>
        <p:spPr>
          <a:xfrm rot="16200000" flipV="1">
            <a:off x="10636424" y="4811748"/>
            <a:ext cx="359822" cy="27811"/>
          </a:xfrm>
          <a:custGeom>
            <a:avLst/>
            <a:gdLst>
              <a:gd name="connsiteX0" fmla="*/ 330200 w 330200"/>
              <a:gd name="connsiteY0" fmla="*/ 317500 h 317500"/>
              <a:gd name="connsiteX1" fmla="*/ 0 w 330200"/>
              <a:gd name="connsiteY1" fmla="*/ 317500 h 317500"/>
              <a:gd name="connsiteX2" fmla="*/ 0 w 330200"/>
              <a:gd name="connsiteY2" fmla="*/ 0 h 317500"/>
              <a:gd name="connsiteX0" fmla="*/ 330200 w 330200"/>
              <a:gd name="connsiteY0" fmla="*/ 0 h 0"/>
              <a:gd name="connsiteX1" fmla="*/ 0 w 330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">
                <a:moveTo>
                  <a:pt x="330200" y="0"/>
                </a:moveTo>
                <a:lnTo>
                  <a:pt x="0" y="0"/>
                </a:lnTo>
              </a:path>
            </a:pathLst>
          </a:cu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BEAD3A-64C4-47A9-A1EC-4857ACFFBA32}"/>
              </a:ext>
            </a:extLst>
          </p:cNvPr>
          <p:cNvSpPr txBox="1"/>
          <p:nvPr/>
        </p:nvSpPr>
        <p:spPr>
          <a:xfrm>
            <a:off x="10612107" y="5008405"/>
            <a:ext cx="436267" cy="34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F22416-AF4D-4B6D-972B-79613F45C473}"/>
              </a:ext>
            </a:extLst>
          </p:cNvPr>
          <p:cNvGrpSpPr/>
          <p:nvPr/>
        </p:nvGrpSpPr>
        <p:grpSpPr>
          <a:xfrm rot="10800000">
            <a:off x="10644191" y="2093545"/>
            <a:ext cx="291282" cy="1625965"/>
            <a:chOff x="11516240" y="664389"/>
            <a:chExt cx="291282" cy="1625965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454CFCD-0D65-4479-939C-737DA8158A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36933" y="664389"/>
              <a:ext cx="0" cy="232764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BA02989-0A9A-4DB8-927D-AF97E3DA591D}"/>
                </a:ext>
              </a:extLst>
            </p:cNvPr>
            <p:cNvGrpSpPr/>
            <p:nvPr/>
          </p:nvGrpSpPr>
          <p:grpSpPr>
            <a:xfrm rot="5400000">
              <a:off x="10954662" y="1437495"/>
              <a:ext cx="1414437" cy="291282"/>
              <a:chOff x="283578" y="146559"/>
              <a:chExt cx="1889566" cy="389130"/>
            </a:xfrm>
          </p:grpSpPr>
          <p:sp>
            <p:nvSpPr>
              <p:cNvPr id="84" name="Arrow: Right 83">
                <a:extLst>
                  <a:ext uri="{FF2B5EF4-FFF2-40B4-BE49-F238E27FC236}">
                    <a16:creationId xmlns:a16="http://schemas.microsoft.com/office/drawing/2014/main" id="{5B542CE1-2869-4FA6-A65E-F4B0D31B0961}"/>
                  </a:ext>
                </a:extLst>
              </p:cNvPr>
              <p:cNvSpPr/>
              <p:nvPr/>
            </p:nvSpPr>
            <p:spPr>
              <a:xfrm rot="10800000">
                <a:off x="283578" y="211382"/>
                <a:ext cx="1488788" cy="32430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Condensed" panose="020B0606040200020203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B1D9ACA-5C8F-4EC6-8325-C3D9AD680B4C}"/>
                  </a:ext>
                </a:extLst>
              </p:cNvPr>
              <p:cNvSpPr txBox="1"/>
              <p:nvPr/>
            </p:nvSpPr>
            <p:spPr>
              <a:xfrm>
                <a:off x="350132" y="146559"/>
                <a:ext cx="1823012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Condensed" panose="020B0606040200020203" pitchFamily="34" charset="0"/>
                  </a:rPr>
                  <a:t>Input pin A0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368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851207C-28B3-48E4-9449-854C05E28D37}"/>
              </a:ext>
            </a:extLst>
          </p:cNvPr>
          <p:cNvSpPr txBox="1"/>
          <p:nvPr/>
        </p:nvSpPr>
        <p:spPr>
          <a:xfrm>
            <a:off x="1370599" y="233931"/>
            <a:ext cx="9450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Condensed" panose="020B0606040200020203" pitchFamily="34" charset="0"/>
              </a:rPr>
              <a:t>Correct</a:t>
            </a:r>
            <a:r>
              <a:rPr lang="en-US" sz="3200" dirty="0">
                <a:latin typeface="Segoe Condensed" panose="020B0606040200020203" pitchFamily="34" charset="0"/>
              </a:rPr>
              <a:t> ways of wiring a force-sensitive resistor to an Arduino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C67CEB-2EC2-4ABC-B5E5-6BAA325B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4821" y="-5094354"/>
            <a:ext cx="12192000" cy="32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6A609966-CE0F-4D3C-B2A3-019D98C46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7679015" y="1001646"/>
            <a:ext cx="12192000" cy="32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FBA5F84-8393-4D9F-B198-202352ABB7B5}"/>
              </a:ext>
            </a:extLst>
          </p:cNvPr>
          <p:cNvCxnSpPr>
            <a:cxnSpLocks/>
          </p:cNvCxnSpPr>
          <p:nvPr/>
        </p:nvCxnSpPr>
        <p:spPr>
          <a:xfrm>
            <a:off x="6096000" y="2904930"/>
            <a:ext cx="0" cy="17224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8303B00-7AF6-486E-A327-E63745AFB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2" y="923313"/>
            <a:ext cx="3129984" cy="4781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C6693-ECAF-49BF-88DB-82E49FD4F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262" y="923313"/>
            <a:ext cx="3127936" cy="47785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6D9397C-B928-4000-8378-05C3A0FF5806}"/>
              </a:ext>
            </a:extLst>
          </p:cNvPr>
          <p:cNvGrpSpPr/>
          <p:nvPr/>
        </p:nvGrpSpPr>
        <p:grpSpPr>
          <a:xfrm>
            <a:off x="9938430" y="1350492"/>
            <a:ext cx="1990073" cy="3427243"/>
            <a:chOff x="9764909" y="1957302"/>
            <a:chExt cx="1990073" cy="34272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1CDD511-4D10-4CE0-94C6-4CF5DBF39901}"/>
                </a:ext>
              </a:extLst>
            </p:cNvPr>
            <p:cNvGrpSpPr/>
            <p:nvPr/>
          </p:nvGrpSpPr>
          <p:grpSpPr>
            <a:xfrm>
              <a:off x="9921930" y="3594563"/>
              <a:ext cx="370631" cy="862831"/>
              <a:chOff x="9927324" y="2647441"/>
              <a:chExt cx="370631" cy="862831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D744FA7-4431-424F-A132-0422055FA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27324" y="2869012"/>
                <a:ext cx="370631" cy="462439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F7FC5A4-849A-4D43-B581-9034989DE419}"/>
                  </a:ext>
                </a:extLst>
              </p:cNvPr>
              <p:cNvSpPr/>
              <p:nvPr/>
            </p:nvSpPr>
            <p:spPr>
              <a:xfrm rot="16200000">
                <a:off x="9687285" y="2990627"/>
                <a:ext cx="862831" cy="176460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5EF100F-74EC-4BB7-AC94-B98C0E3F390F}"/>
                </a:ext>
              </a:extLst>
            </p:cNvPr>
            <p:cNvSpPr/>
            <p:nvPr/>
          </p:nvSpPr>
          <p:spPr>
            <a:xfrm rot="5400000" flipV="1">
              <a:off x="9954328" y="2457649"/>
              <a:ext cx="359822" cy="27811"/>
            </a:xfrm>
            <a:custGeom>
              <a:avLst/>
              <a:gdLst>
                <a:gd name="connsiteX0" fmla="*/ 330200 w 330200"/>
                <a:gd name="connsiteY0" fmla="*/ 317500 h 317500"/>
                <a:gd name="connsiteX1" fmla="*/ 0 w 330200"/>
                <a:gd name="connsiteY1" fmla="*/ 317500 h 317500"/>
                <a:gd name="connsiteX2" fmla="*/ 0 w 330200"/>
                <a:gd name="connsiteY2" fmla="*/ 0 h 317500"/>
                <a:gd name="connsiteX0" fmla="*/ 330200 w 330200"/>
                <a:gd name="connsiteY0" fmla="*/ 0 h 0"/>
                <a:gd name="connsiteX1" fmla="*/ 0 w 3302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200">
                  <a:moveTo>
                    <a:pt x="330200" y="0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2FCA8C-A1E6-4107-9CAA-3E493F487041}"/>
                </a:ext>
              </a:extLst>
            </p:cNvPr>
            <p:cNvSpPr txBox="1"/>
            <p:nvPr/>
          </p:nvSpPr>
          <p:spPr>
            <a:xfrm>
              <a:off x="9899502" y="1957302"/>
              <a:ext cx="436267" cy="341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5V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A7A46E8-D376-4A24-983E-180F56EEE1EF}"/>
                </a:ext>
              </a:extLst>
            </p:cNvPr>
            <p:cNvGrpSpPr/>
            <p:nvPr/>
          </p:nvGrpSpPr>
          <p:grpSpPr>
            <a:xfrm rot="16200000">
              <a:off x="10793781" y="2749575"/>
              <a:ext cx="296438" cy="1625965"/>
              <a:chOff x="4227521" y="3724173"/>
              <a:chExt cx="296438" cy="1625965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C035ACE-E0E8-4F99-9367-B171AD3F46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8214" y="3724173"/>
                <a:ext cx="0" cy="232764"/>
              </a:xfrm>
              <a:prstGeom prst="straightConnector1">
                <a:avLst/>
              </a:prstGeom>
              <a:noFill/>
              <a:ln w="38100" cap="rnd">
                <a:solidFill>
                  <a:schemeClr val="tx1"/>
                </a:solidFill>
                <a:round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ADABB5-85E6-4FFF-AE22-09C21B16693A}"/>
                  </a:ext>
                </a:extLst>
              </p:cNvPr>
              <p:cNvGrpSpPr/>
              <p:nvPr/>
            </p:nvGrpSpPr>
            <p:grpSpPr>
              <a:xfrm rot="5400000">
                <a:off x="3668521" y="4494701"/>
                <a:ext cx="1414437" cy="296438"/>
                <a:chOff x="283578" y="139671"/>
                <a:chExt cx="1889566" cy="396018"/>
              </a:xfrm>
            </p:grpSpPr>
            <p:sp>
              <p:nvSpPr>
                <p:cNvPr id="53" name="Arrow: Right 52">
                  <a:extLst>
                    <a:ext uri="{FF2B5EF4-FFF2-40B4-BE49-F238E27FC236}">
                      <a16:creationId xmlns:a16="http://schemas.microsoft.com/office/drawing/2014/main" id="{4B099C20-D270-4BA2-8329-27025830403A}"/>
                    </a:ext>
                  </a:extLst>
                </p:cNvPr>
                <p:cNvSpPr/>
                <p:nvPr/>
              </p:nvSpPr>
              <p:spPr>
                <a:xfrm rot="10800000">
                  <a:off x="283578" y="211382"/>
                  <a:ext cx="1488788" cy="324307"/>
                </a:xfrm>
                <a:prstGeom prst="rightArrow">
                  <a:avLst>
                    <a:gd name="adj1" fmla="val 100000"/>
                    <a:gd name="adj2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Segoe Condensed" panose="020B0606040200020203" pitchFamily="34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FA86709-ED2F-4502-B366-E6806E19DD7E}"/>
                    </a:ext>
                  </a:extLst>
                </p:cNvPr>
                <p:cNvSpPr txBox="1"/>
                <p:nvPr/>
              </p:nvSpPr>
              <p:spPr>
                <a:xfrm>
                  <a:off x="350132" y="139671"/>
                  <a:ext cx="1823012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Segoe Condensed" panose="020B0606040200020203" pitchFamily="34" charset="0"/>
                    </a:rPr>
                    <a:t>Input pin A0</a:t>
                  </a:r>
                </a:p>
              </p:txBody>
            </p:sp>
          </p:grp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2BACD16-3CC5-4B01-819B-DD805C1A7B1F}"/>
                </a:ext>
              </a:extLst>
            </p:cNvPr>
            <p:cNvSpPr/>
            <p:nvPr/>
          </p:nvSpPr>
          <p:spPr>
            <a:xfrm rot="16200000">
              <a:off x="9652976" y="3030068"/>
              <a:ext cx="932512" cy="190709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573CF38-CD86-4F48-BD65-6FD502C5324F}"/>
                </a:ext>
              </a:extLst>
            </p:cNvPr>
            <p:cNvGrpSpPr/>
            <p:nvPr/>
          </p:nvGrpSpPr>
          <p:grpSpPr>
            <a:xfrm>
              <a:off x="9764909" y="4868052"/>
              <a:ext cx="710848" cy="516493"/>
              <a:chOff x="3479003" y="4168516"/>
              <a:chExt cx="1260580" cy="91592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BA4245A-E939-4EDA-A218-B410FA3E42BD}"/>
                  </a:ext>
                </a:extLst>
              </p:cNvPr>
              <p:cNvGrpSpPr/>
              <p:nvPr/>
            </p:nvGrpSpPr>
            <p:grpSpPr>
              <a:xfrm>
                <a:off x="3850364" y="4168516"/>
                <a:ext cx="499080" cy="274658"/>
                <a:chOff x="7964424" y="466580"/>
                <a:chExt cx="673139" cy="370448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9A4D00D-F88E-42D3-BD28-4A2D52056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4424" y="466580"/>
                  <a:ext cx="673139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C0B37ED-1E29-4C8F-9EEE-25B049C7AC57}"/>
                    </a:ext>
                  </a:extLst>
                </p:cNvPr>
                <p:cNvCxnSpPr/>
                <p:nvPr/>
              </p:nvCxnSpPr>
              <p:spPr>
                <a:xfrm>
                  <a:off x="8065480" y="656492"/>
                  <a:ext cx="473612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4CF40B41-6902-4E3F-BEFB-AFC8C704E3C1}"/>
                    </a:ext>
                  </a:extLst>
                </p:cNvPr>
                <p:cNvCxnSpPr/>
                <p:nvPr/>
              </p:nvCxnSpPr>
              <p:spPr>
                <a:xfrm>
                  <a:off x="8166295" y="837028"/>
                  <a:ext cx="264942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879F55-5F99-4013-B71B-69DD35329C4B}"/>
                  </a:ext>
                </a:extLst>
              </p:cNvPr>
              <p:cNvSpPr txBox="1"/>
              <p:nvPr/>
            </p:nvSpPr>
            <p:spPr>
              <a:xfrm>
                <a:off x="3479003" y="4554578"/>
                <a:ext cx="1260580" cy="52986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Condensed" panose="020B0606040200020203" pitchFamily="34" charset="0"/>
                  </a:rPr>
                  <a:t>GND</a:t>
                </a:r>
              </a:p>
            </p:txBody>
          </p:sp>
        </p:grpSp>
        <p:sp>
          <p:nvSpPr>
            <p:cNvPr id="45" name="Freeform 2">
              <a:extLst>
                <a:ext uri="{FF2B5EF4-FFF2-40B4-BE49-F238E27FC236}">
                  <a16:creationId xmlns:a16="http://schemas.microsoft.com/office/drawing/2014/main" id="{415E17D1-75D1-488C-AE89-4A8FAA08BDF0}"/>
                </a:ext>
              </a:extLst>
            </p:cNvPr>
            <p:cNvSpPr/>
            <p:nvPr/>
          </p:nvSpPr>
          <p:spPr>
            <a:xfrm rot="5400000" flipV="1">
              <a:off x="9937712" y="4661271"/>
              <a:ext cx="385349" cy="25781"/>
            </a:xfrm>
            <a:custGeom>
              <a:avLst/>
              <a:gdLst>
                <a:gd name="connsiteX0" fmla="*/ 0 w 1129553"/>
                <a:gd name="connsiteY0" fmla="*/ 0 h 753035"/>
                <a:gd name="connsiteX1" fmla="*/ 0 w 1129553"/>
                <a:gd name="connsiteY1" fmla="*/ 389965 h 753035"/>
                <a:gd name="connsiteX2" fmla="*/ 1129553 w 1129553"/>
                <a:gd name="connsiteY2" fmla="*/ 389965 h 753035"/>
                <a:gd name="connsiteX3" fmla="*/ 1129553 w 1129553"/>
                <a:gd name="connsiteY3" fmla="*/ 753035 h 753035"/>
                <a:gd name="connsiteX0" fmla="*/ 0 w 1129553"/>
                <a:gd name="connsiteY0" fmla="*/ 0 h 363070"/>
                <a:gd name="connsiteX1" fmla="*/ 1129553 w 1129553"/>
                <a:gd name="connsiteY1" fmla="*/ 0 h 363070"/>
                <a:gd name="connsiteX2" fmla="*/ 1129553 w 1129553"/>
                <a:gd name="connsiteY2" fmla="*/ 363070 h 363070"/>
                <a:gd name="connsiteX0" fmla="*/ 0 w 1129553"/>
                <a:gd name="connsiteY0" fmla="*/ 0 h 0"/>
                <a:gd name="connsiteX1" fmla="*/ 1129553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0" y="0"/>
                  </a:moveTo>
                  <a:lnTo>
                    <a:pt x="1129553" y="0"/>
                  </a:lnTo>
                </a:path>
              </a:pathLst>
            </a:custGeom>
            <a:ln w="381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8D9B34D-674F-4C77-BE37-566C44FD40A9}"/>
              </a:ext>
            </a:extLst>
          </p:cNvPr>
          <p:cNvSpPr txBox="1"/>
          <p:nvPr/>
        </p:nvSpPr>
        <p:spPr>
          <a:xfrm>
            <a:off x="304336" y="5886106"/>
            <a:ext cx="598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In this configuration, the analog input A0 (V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A0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) will increase with increasing force and start at 0V when the FSR is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not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pressed.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AB3F8-4130-4DF7-8A3A-5D9B2EC7DF83}"/>
              </a:ext>
            </a:extLst>
          </p:cNvPr>
          <p:cNvGrpSpPr/>
          <p:nvPr/>
        </p:nvGrpSpPr>
        <p:grpSpPr>
          <a:xfrm>
            <a:off x="3879235" y="1350492"/>
            <a:ext cx="1990073" cy="3426990"/>
            <a:chOff x="3937311" y="2459270"/>
            <a:chExt cx="1990073" cy="34269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5513DE-E84E-4966-BFD8-1FA6CB94D61E}"/>
                </a:ext>
              </a:extLst>
            </p:cNvPr>
            <p:cNvGrpSpPr/>
            <p:nvPr/>
          </p:nvGrpSpPr>
          <p:grpSpPr>
            <a:xfrm>
              <a:off x="3937311" y="2459270"/>
              <a:ext cx="1990073" cy="3426990"/>
              <a:chOff x="3993379" y="2145168"/>
              <a:chExt cx="1990073" cy="342699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F3B567A-B491-49DB-9279-AC2F12987A9C}"/>
                  </a:ext>
                </a:extLst>
              </p:cNvPr>
              <p:cNvGrpSpPr/>
              <p:nvPr/>
            </p:nvGrpSpPr>
            <p:grpSpPr>
              <a:xfrm>
                <a:off x="4127972" y="2145168"/>
                <a:ext cx="436267" cy="1552717"/>
                <a:chOff x="10540215" y="1062445"/>
                <a:chExt cx="582813" cy="2074298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D2DE1098-302F-4395-AD35-CCBBAFB1B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77383" y="2280075"/>
                  <a:ext cx="495129" cy="617779"/>
                </a:xfrm>
                <a:prstGeom prst="straightConnector1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8083A64-734A-4D71-BE77-5B1A1F06C376}"/>
                    </a:ext>
                  </a:extLst>
                </p:cNvPr>
                <p:cNvSpPr/>
                <p:nvPr/>
              </p:nvSpPr>
              <p:spPr>
                <a:xfrm rot="16200000">
                  <a:off x="10256710" y="2442542"/>
                  <a:ext cx="1152668" cy="235734"/>
                </a:xfrm>
                <a:custGeom>
                  <a:avLst/>
                  <a:gdLst>
                    <a:gd name="connsiteX0" fmla="*/ 0 w 5736567"/>
                    <a:gd name="connsiteY0" fmla="*/ 586596 h 1173192"/>
                    <a:gd name="connsiteX1" fmla="*/ 750499 w 5736567"/>
                    <a:gd name="connsiteY1" fmla="*/ 586596 h 1173192"/>
                    <a:gd name="connsiteX2" fmla="*/ 1052423 w 5736567"/>
                    <a:gd name="connsiteY2" fmla="*/ 0 h 1173192"/>
                    <a:gd name="connsiteX3" fmla="*/ 1664899 w 5736567"/>
                    <a:gd name="connsiteY3" fmla="*/ 1155939 h 1173192"/>
                    <a:gd name="connsiteX4" fmla="*/ 2277374 w 5736567"/>
                    <a:gd name="connsiteY4" fmla="*/ 8626 h 1173192"/>
                    <a:gd name="connsiteX5" fmla="*/ 2881223 w 5736567"/>
                    <a:gd name="connsiteY5" fmla="*/ 1173192 h 1173192"/>
                    <a:gd name="connsiteX6" fmla="*/ 3476446 w 5736567"/>
                    <a:gd name="connsiteY6" fmla="*/ 25879 h 1173192"/>
                    <a:gd name="connsiteX7" fmla="*/ 4106174 w 5736567"/>
                    <a:gd name="connsiteY7" fmla="*/ 1155939 h 1173192"/>
                    <a:gd name="connsiteX8" fmla="*/ 4684144 w 5736567"/>
                    <a:gd name="connsiteY8" fmla="*/ 8626 h 1173192"/>
                    <a:gd name="connsiteX9" fmla="*/ 4977442 w 5736567"/>
                    <a:gd name="connsiteY9" fmla="*/ 569343 h 1173192"/>
                    <a:gd name="connsiteX10" fmla="*/ 5736567 w 5736567"/>
                    <a:gd name="connsiteY10" fmla="*/ 586596 h 117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736567" h="1173192">
                      <a:moveTo>
                        <a:pt x="0" y="586596"/>
                      </a:moveTo>
                      <a:lnTo>
                        <a:pt x="750499" y="586596"/>
                      </a:lnTo>
                      <a:lnTo>
                        <a:pt x="1052423" y="0"/>
                      </a:lnTo>
                      <a:lnTo>
                        <a:pt x="1664899" y="1155939"/>
                      </a:lnTo>
                      <a:lnTo>
                        <a:pt x="2277374" y="8626"/>
                      </a:lnTo>
                      <a:lnTo>
                        <a:pt x="2881223" y="1173192"/>
                      </a:lnTo>
                      <a:lnTo>
                        <a:pt x="3476446" y="25879"/>
                      </a:lnTo>
                      <a:lnTo>
                        <a:pt x="4106174" y="1155939"/>
                      </a:lnTo>
                      <a:lnTo>
                        <a:pt x="4684144" y="8626"/>
                      </a:lnTo>
                      <a:lnTo>
                        <a:pt x="4977442" y="569343"/>
                      </a:lnTo>
                      <a:lnTo>
                        <a:pt x="5736567" y="586596"/>
                      </a:lnTo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oval"/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589CC31-C904-4A65-9760-31113C7B74F4}"/>
                    </a:ext>
                  </a:extLst>
                </p:cNvPr>
                <p:cNvSpPr/>
                <p:nvPr/>
              </p:nvSpPr>
              <p:spPr>
                <a:xfrm rot="5400000" flipV="1">
                  <a:off x="10613457" y="1730529"/>
                  <a:ext cx="480691" cy="37153"/>
                </a:xfrm>
                <a:custGeom>
                  <a:avLst/>
                  <a:gdLst>
                    <a:gd name="connsiteX0" fmla="*/ 330200 w 330200"/>
                    <a:gd name="connsiteY0" fmla="*/ 317500 h 317500"/>
                    <a:gd name="connsiteX1" fmla="*/ 0 w 330200"/>
                    <a:gd name="connsiteY1" fmla="*/ 317500 h 317500"/>
                    <a:gd name="connsiteX2" fmla="*/ 0 w 330200"/>
                    <a:gd name="connsiteY2" fmla="*/ 0 h 317500"/>
                    <a:gd name="connsiteX0" fmla="*/ 330200 w 330200"/>
                    <a:gd name="connsiteY0" fmla="*/ 0 h 0"/>
                    <a:gd name="connsiteX1" fmla="*/ 0 w 33020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0200">
                      <a:moveTo>
                        <a:pt x="330200" y="0"/>
                      </a:moveTo>
                      <a:lnTo>
                        <a:pt x="0" y="0"/>
                      </a:lnTo>
                    </a:path>
                  </a:pathLst>
                </a:custGeom>
                <a:ln w="38100" cap="rnd">
                  <a:solidFill>
                    <a:schemeClr val="tx1"/>
                  </a:solidFill>
                  <a:round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0E46B37-D544-407E-81E3-B8D58E702899}"/>
                    </a:ext>
                  </a:extLst>
                </p:cNvPr>
                <p:cNvSpPr txBox="1"/>
                <p:nvPr/>
              </p:nvSpPr>
              <p:spPr>
                <a:xfrm>
                  <a:off x="10540215" y="1062445"/>
                  <a:ext cx="582813" cy="4565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Segoe Condensed" panose="020B0606040200020203" pitchFamily="34" charset="0"/>
                    </a:rPr>
                    <a:t>5V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BBD1E5E-D52E-419E-A968-00CA47BBDEA7}"/>
                  </a:ext>
                </a:extLst>
              </p:cNvPr>
              <p:cNvGrpSpPr/>
              <p:nvPr/>
            </p:nvGrpSpPr>
            <p:grpSpPr>
              <a:xfrm rot="16200000">
                <a:off x="5022251" y="2860986"/>
                <a:ext cx="296438" cy="1625965"/>
                <a:chOff x="4227521" y="3724173"/>
                <a:chExt cx="296438" cy="1625965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DDE2C4EE-2FA9-4DF3-83C6-4F10B25E4E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48214" y="3724173"/>
                  <a:ext cx="0" cy="232764"/>
                </a:xfrm>
                <a:prstGeom prst="straightConnector1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  <a:headEnd type="non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E2E36B4F-6465-42EE-A6DF-37C87CA5CB34}"/>
                    </a:ext>
                  </a:extLst>
                </p:cNvPr>
                <p:cNvGrpSpPr/>
                <p:nvPr/>
              </p:nvGrpSpPr>
              <p:grpSpPr>
                <a:xfrm rot="5400000">
                  <a:off x="3668521" y="4494701"/>
                  <a:ext cx="1414437" cy="296438"/>
                  <a:chOff x="283578" y="139671"/>
                  <a:chExt cx="1889566" cy="396018"/>
                </a:xfrm>
              </p:grpSpPr>
              <p:sp>
                <p:nvSpPr>
                  <p:cNvPr id="77" name="Arrow: Right 76">
                    <a:extLst>
                      <a:ext uri="{FF2B5EF4-FFF2-40B4-BE49-F238E27FC236}">
                        <a16:creationId xmlns:a16="http://schemas.microsoft.com/office/drawing/2014/main" id="{BC272A99-94C7-40BE-BF88-CADE18C8D47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83578" y="211382"/>
                    <a:ext cx="1488788" cy="324307"/>
                  </a:xfrm>
                  <a:prstGeom prst="rightArrow">
                    <a:avLst>
                      <a:gd name="adj1" fmla="val 100000"/>
                      <a:gd name="adj2" fmla="val 5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latin typeface="Segoe Condensed" panose="020B0606040200020203" pitchFamily="34" charset="0"/>
                    </a:endParaRP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3ACBF526-4068-4DA1-B239-C88126F225BB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32" y="139671"/>
                    <a:ext cx="1823012" cy="338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Segoe Condensed" panose="020B0606040200020203" pitchFamily="34" charset="0"/>
                      </a:rPr>
                      <a:t>Input pin A0</a:t>
                    </a:r>
                  </a:p>
                </p:txBody>
              </p:sp>
            </p:grpSp>
          </p:grp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BF12C23-CE0B-494E-96D6-B418C8AEF9FC}"/>
                  </a:ext>
                </a:extLst>
              </p:cNvPr>
              <p:cNvSpPr/>
              <p:nvPr/>
            </p:nvSpPr>
            <p:spPr>
              <a:xfrm rot="16200000">
                <a:off x="3879850" y="4072537"/>
                <a:ext cx="932512" cy="190709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487A69-2D60-494F-850F-2EAFFAC202FF}"/>
                  </a:ext>
                </a:extLst>
              </p:cNvPr>
              <p:cNvGrpSpPr/>
              <p:nvPr/>
            </p:nvGrpSpPr>
            <p:grpSpPr>
              <a:xfrm>
                <a:off x="3993379" y="5055665"/>
                <a:ext cx="710848" cy="516493"/>
                <a:chOff x="3479003" y="4168516"/>
                <a:chExt cx="1260580" cy="915922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6B969F71-E354-42C2-A15B-711950104779}"/>
                    </a:ext>
                  </a:extLst>
                </p:cNvPr>
                <p:cNvGrpSpPr/>
                <p:nvPr/>
              </p:nvGrpSpPr>
              <p:grpSpPr>
                <a:xfrm>
                  <a:off x="3850364" y="4168516"/>
                  <a:ext cx="499080" cy="274658"/>
                  <a:chOff x="7964424" y="466580"/>
                  <a:chExt cx="673139" cy="370448"/>
                </a:xfrm>
              </p:grpSpPr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76150EDE-4593-4461-8CF3-E5189FF23F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4424" y="466580"/>
                    <a:ext cx="673139" cy="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DD486E7-C5A5-40B0-8094-821D15404B85}"/>
                      </a:ext>
                    </a:extLst>
                  </p:cNvPr>
                  <p:cNvCxnSpPr/>
                  <p:nvPr/>
                </p:nvCxnSpPr>
                <p:spPr>
                  <a:xfrm>
                    <a:off x="8065480" y="656492"/>
                    <a:ext cx="473612" cy="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A9AC4CC8-0433-43A7-AE3B-269B98A2BBD0}"/>
                      </a:ext>
                    </a:extLst>
                  </p:cNvPr>
                  <p:cNvCxnSpPr/>
                  <p:nvPr/>
                </p:nvCxnSpPr>
                <p:spPr>
                  <a:xfrm>
                    <a:off x="8166295" y="837028"/>
                    <a:ext cx="264942" cy="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EB6B7D6-A667-435F-A23D-2D396892FDB1}"/>
                    </a:ext>
                  </a:extLst>
                </p:cNvPr>
                <p:cNvSpPr txBox="1"/>
                <p:nvPr/>
              </p:nvSpPr>
              <p:spPr>
                <a:xfrm>
                  <a:off x="3479003" y="4554578"/>
                  <a:ext cx="1260580" cy="52986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Segoe Condensed" panose="020B0606040200020203" pitchFamily="34" charset="0"/>
                    </a:rPr>
                    <a:t>GND</a:t>
                  </a:r>
                </a:p>
              </p:txBody>
            </p:sp>
          </p:grpSp>
          <p:sp>
            <p:nvSpPr>
              <p:cNvPr id="38" name="Freeform 2">
                <a:extLst>
                  <a:ext uri="{FF2B5EF4-FFF2-40B4-BE49-F238E27FC236}">
                    <a16:creationId xmlns:a16="http://schemas.microsoft.com/office/drawing/2014/main" id="{4F3F0EB2-F5A9-4CD1-AD9C-65DE18E8A73D}"/>
                  </a:ext>
                </a:extLst>
              </p:cNvPr>
              <p:cNvSpPr/>
              <p:nvPr/>
            </p:nvSpPr>
            <p:spPr>
              <a:xfrm rot="5400000" flipV="1">
                <a:off x="4166182" y="4848884"/>
                <a:ext cx="385349" cy="25781"/>
              </a:xfrm>
              <a:custGeom>
                <a:avLst/>
                <a:gdLst>
                  <a:gd name="connsiteX0" fmla="*/ 0 w 1129553"/>
                  <a:gd name="connsiteY0" fmla="*/ 0 h 753035"/>
                  <a:gd name="connsiteX1" fmla="*/ 0 w 1129553"/>
                  <a:gd name="connsiteY1" fmla="*/ 389965 h 753035"/>
                  <a:gd name="connsiteX2" fmla="*/ 1129553 w 1129553"/>
                  <a:gd name="connsiteY2" fmla="*/ 389965 h 753035"/>
                  <a:gd name="connsiteX3" fmla="*/ 1129553 w 1129553"/>
                  <a:gd name="connsiteY3" fmla="*/ 753035 h 753035"/>
                  <a:gd name="connsiteX0" fmla="*/ 0 w 1129553"/>
                  <a:gd name="connsiteY0" fmla="*/ 0 h 363070"/>
                  <a:gd name="connsiteX1" fmla="*/ 1129553 w 1129553"/>
                  <a:gd name="connsiteY1" fmla="*/ 0 h 363070"/>
                  <a:gd name="connsiteX2" fmla="*/ 1129553 w 1129553"/>
                  <a:gd name="connsiteY2" fmla="*/ 363070 h 363070"/>
                  <a:gd name="connsiteX0" fmla="*/ 0 w 1129553"/>
                  <a:gd name="connsiteY0" fmla="*/ 0 h 0"/>
                  <a:gd name="connsiteX1" fmla="*/ 1129553 w 112955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9553">
                    <a:moveTo>
                      <a:pt x="0" y="0"/>
                    </a:moveTo>
                    <a:lnTo>
                      <a:pt x="1129553" y="0"/>
                    </a:lnTo>
                  </a:path>
                </a:pathLst>
              </a:custGeom>
              <a:ln w="381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618C210-D204-4FE0-9D19-2B3ECDD03583}"/>
                </a:ext>
              </a:extLst>
            </p:cNvPr>
            <p:cNvSpPr txBox="1"/>
            <p:nvPr/>
          </p:nvSpPr>
          <p:spPr>
            <a:xfrm>
              <a:off x="4534185" y="3343728"/>
              <a:ext cx="1067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Condensed" panose="020B0606040200020203" pitchFamily="34" charset="0"/>
                </a:rPr>
                <a:t>R</a:t>
              </a:r>
              <a:r>
                <a:rPr lang="en-US" sz="2000" baseline="-25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Condensed" panose="020B0606040200020203" pitchFamily="34" charset="0"/>
                </a:rPr>
                <a:t>fsr</a:t>
              </a:r>
              <a:endPara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63A616D-9C85-4B42-ABE6-AC83340A824B}"/>
                </a:ext>
              </a:extLst>
            </p:cNvPr>
            <p:cNvSpPr txBox="1"/>
            <p:nvPr/>
          </p:nvSpPr>
          <p:spPr>
            <a:xfrm>
              <a:off x="4534184" y="4301754"/>
              <a:ext cx="1114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Condensed" panose="020B0606040200020203" pitchFamily="34" charset="0"/>
                </a:rPr>
                <a:t>R</a:t>
              </a:r>
              <a:r>
                <a:rPr lang="en-US" sz="20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Condensed" panose="020B0606040200020203" pitchFamily="34" charset="0"/>
                </a:rPr>
                <a:t>y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375F156-6BAB-46F1-88F8-F691F581D318}"/>
              </a:ext>
            </a:extLst>
          </p:cNvPr>
          <p:cNvSpPr txBox="1"/>
          <p:nvPr/>
        </p:nvSpPr>
        <p:spPr>
          <a:xfrm>
            <a:off x="10512154" y="3173753"/>
            <a:ext cx="1508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R</a:t>
            </a:r>
            <a:r>
              <a:rPr lang="en-US" sz="20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fsr</a:t>
            </a:r>
            <a:endParaRPr lang="en-US" sz="2000" baseline="-25000" dirty="0">
              <a:solidFill>
                <a:schemeClr val="tx1">
                  <a:lumMod val="85000"/>
                  <a:lumOff val="1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76976C-516D-4C7E-87CD-D611D9486D24}"/>
              </a:ext>
            </a:extLst>
          </p:cNvPr>
          <p:cNvSpPr txBox="1"/>
          <p:nvPr/>
        </p:nvSpPr>
        <p:spPr>
          <a:xfrm>
            <a:off x="10498998" y="2228534"/>
            <a:ext cx="111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R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9F3A2E6-E43E-46B5-BFE7-3E4A9F2AB475}"/>
                  </a:ext>
                </a:extLst>
              </p:cNvPr>
              <p:cNvSpPr txBox="1"/>
              <p:nvPr/>
            </p:nvSpPr>
            <p:spPr>
              <a:xfrm>
                <a:off x="3787141" y="5034463"/>
                <a:ext cx="2077813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𝑓𝑠𝑟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9F3A2E6-E43E-46B5-BFE7-3E4A9F2AB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41" y="5034463"/>
                <a:ext cx="2077813" cy="526554"/>
              </a:xfrm>
              <a:prstGeom prst="rect">
                <a:avLst/>
              </a:prstGeom>
              <a:blipFill>
                <a:blip r:embed="rId6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0AE67EAB-97EC-44F6-906E-E66ED67B13D6}"/>
              </a:ext>
            </a:extLst>
          </p:cNvPr>
          <p:cNvSpPr txBox="1"/>
          <p:nvPr/>
        </p:nvSpPr>
        <p:spPr>
          <a:xfrm>
            <a:off x="6211705" y="5886106"/>
            <a:ext cx="598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In this configuration, the analog input A0 (V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A0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) will decrease with increasing force and start at 5V when the FSR is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not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rPr>
              <a:t>pressed.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0973A1F-9297-48C0-8CA0-BAF08F322C7F}"/>
                  </a:ext>
                </a:extLst>
              </p:cNvPr>
              <p:cNvSpPr txBox="1"/>
              <p:nvPr/>
            </p:nvSpPr>
            <p:spPr>
              <a:xfrm>
                <a:off x="9601198" y="5034463"/>
                <a:ext cx="2069797" cy="528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𝑓𝑠𝑟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𝑓𝑠𝑟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0973A1F-9297-48C0-8CA0-BAF08F322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198" y="5034463"/>
                <a:ext cx="2069797" cy="5282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7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C67CEB-2EC2-4ABC-B5E5-6BAA325B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4821" y="-5094354"/>
            <a:ext cx="12192000" cy="32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6A609966-CE0F-4D3C-B2A3-019D98C46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9650938" y="3142357"/>
            <a:ext cx="12192000" cy="32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303B00-7AF6-486E-A327-E63745AFB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860" y="692726"/>
            <a:ext cx="3129984" cy="478168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AB3F8-4130-4DF7-8A3A-5D9B2EC7DF83}"/>
              </a:ext>
            </a:extLst>
          </p:cNvPr>
          <p:cNvGrpSpPr/>
          <p:nvPr/>
        </p:nvGrpSpPr>
        <p:grpSpPr>
          <a:xfrm>
            <a:off x="6447506" y="1263883"/>
            <a:ext cx="1990073" cy="3426990"/>
            <a:chOff x="3937311" y="2459270"/>
            <a:chExt cx="1990073" cy="34269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5513DE-E84E-4966-BFD8-1FA6CB94D61E}"/>
                </a:ext>
              </a:extLst>
            </p:cNvPr>
            <p:cNvGrpSpPr/>
            <p:nvPr/>
          </p:nvGrpSpPr>
          <p:grpSpPr>
            <a:xfrm>
              <a:off x="3937311" y="2459270"/>
              <a:ext cx="1990073" cy="3426990"/>
              <a:chOff x="3993379" y="2145168"/>
              <a:chExt cx="1990073" cy="342699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F3B567A-B491-49DB-9279-AC2F12987A9C}"/>
                  </a:ext>
                </a:extLst>
              </p:cNvPr>
              <p:cNvGrpSpPr/>
              <p:nvPr/>
            </p:nvGrpSpPr>
            <p:grpSpPr>
              <a:xfrm>
                <a:off x="4127972" y="2145168"/>
                <a:ext cx="436267" cy="1552717"/>
                <a:chOff x="10540215" y="1062445"/>
                <a:chExt cx="582813" cy="2074298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D2DE1098-302F-4395-AD35-CCBBAFB1B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77383" y="2280075"/>
                  <a:ext cx="495129" cy="617779"/>
                </a:xfrm>
                <a:prstGeom prst="straightConnector1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8083A64-734A-4D71-BE77-5B1A1F06C376}"/>
                    </a:ext>
                  </a:extLst>
                </p:cNvPr>
                <p:cNvSpPr/>
                <p:nvPr/>
              </p:nvSpPr>
              <p:spPr>
                <a:xfrm rot="16200000">
                  <a:off x="10256710" y="2442542"/>
                  <a:ext cx="1152668" cy="235734"/>
                </a:xfrm>
                <a:custGeom>
                  <a:avLst/>
                  <a:gdLst>
                    <a:gd name="connsiteX0" fmla="*/ 0 w 5736567"/>
                    <a:gd name="connsiteY0" fmla="*/ 586596 h 1173192"/>
                    <a:gd name="connsiteX1" fmla="*/ 750499 w 5736567"/>
                    <a:gd name="connsiteY1" fmla="*/ 586596 h 1173192"/>
                    <a:gd name="connsiteX2" fmla="*/ 1052423 w 5736567"/>
                    <a:gd name="connsiteY2" fmla="*/ 0 h 1173192"/>
                    <a:gd name="connsiteX3" fmla="*/ 1664899 w 5736567"/>
                    <a:gd name="connsiteY3" fmla="*/ 1155939 h 1173192"/>
                    <a:gd name="connsiteX4" fmla="*/ 2277374 w 5736567"/>
                    <a:gd name="connsiteY4" fmla="*/ 8626 h 1173192"/>
                    <a:gd name="connsiteX5" fmla="*/ 2881223 w 5736567"/>
                    <a:gd name="connsiteY5" fmla="*/ 1173192 h 1173192"/>
                    <a:gd name="connsiteX6" fmla="*/ 3476446 w 5736567"/>
                    <a:gd name="connsiteY6" fmla="*/ 25879 h 1173192"/>
                    <a:gd name="connsiteX7" fmla="*/ 4106174 w 5736567"/>
                    <a:gd name="connsiteY7" fmla="*/ 1155939 h 1173192"/>
                    <a:gd name="connsiteX8" fmla="*/ 4684144 w 5736567"/>
                    <a:gd name="connsiteY8" fmla="*/ 8626 h 1173192"/>
                    <a:gd name="connsiteX9" fmla="*/ 4977442 w 5736567"/>
                    <a:gd name="connsiteY9" fmla="*/ 569343 h 1173192"/>
                    <a:gd name="connsiteX10" fmla="*/ 5736567 w 5736567"/>
                    <a:gd name="connsiteY10" fmla="*/ 586596 h 117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736567" h="1173192">
                      <a:moveTo>
                        <a:pt x="0" y="586596"/>
                      </a:moveTo>
                      <a:lnTo>
                        <a:pt x="750499" y="586596"/>
                      </a:lnTo>
                      <a:lnTo>
                        <a:pt x="1052423" y="0"/>
                      </a:lnTo>
                      <a:lnTo>
                        <a:pt x="1664899" y="1155939"/>
                      </a:lnTo>
                      <a:lnTo>
                        <a:pt x="2277374" y="8626"/>
                      </a:lnTo>
                      <a:lnTo>
                        <a:pt x="2881223" y="1173192"/>
                      </a:lnTo>
                      <a:lnTo>
                        <a:pt x="3476446" y="25879"/>
                      </a:lnTo>
                      <a:lnTo>
                        <a:pt x="4106174" y="1155939"/>
                      </a:lnTo>
                      <a:lnTo>
                        <a:pt x="4684144" y="8626"/>
                      </a:lnTo>
                      <a:lnTo>
                        <a:pt x="4977442" y="569343"/>
                      </a:lnTo>
                      <a:lnTo>
                        <a:pt x="5736567" y="586596"/>
                      </a:lnTo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oval"/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589CC31-C904-4A65-9760-31113C7B74F4}"/>
                    </a:ext>
                  </a:extLst>
                </p:cNvPr>
                <p:cNvSpPr/>
                <p:nvPr/>
              </p:nvSpPr>
              <p:spPr>
                <a:xfrm rot="5400000" flipV="1">
                  <a:off x="10613457" y="1730529"/>
                  <a:ext cx="480691" cy="37153"/>
                </a:xfrm>
                <a:custGeom>
                  <a:avLst/>
                  <a:gdLst>
                    <a:gd name="connsiteX0" fmla="*/ 330200 w 330200"/>
                    <a:gd name="connsiteY0" fmla="*/ 317500 h 317500"/>
                    <a:gd name="connsiteX1" fmla="*/ 0 w 330200"/>
                    <a:gd name="connsiteY1" fmla="*/ 317500 h 317500"/>
                    <a:gd name="connsiteX2" fmla="*/ 0 w 330200"/>
                    <a:gd name="connsiteY2" fmla="*/ 0 h 317500"/>
                    <a:gd name="connsiteX0" fmla="*/ 330200 w 330200"/>
                    <a:gd name="connsiteY0" fmla="*/ 0 h 0"/>
                    <a:gd name="connsiteX1" fmla="*/ 0 w 33020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0200">
                      <a:moveTo>
                        <a:pt x="330200" y="0"/>
                      </a:moveTo>
                      <a:lnTo>
                        <a:pt x="0" y="0"/>
                      </a:lnTo>
                    </a:path>
                  </a:pathLst>
                </a:custGeom>
                <a:ln w="38100" cap="rnd">
                  <a:solidFill>
                    <a:schemeClr val="tx1"/>
                  </a:solidFill>
                  <a:round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0E46B37-D544-407E-81E3-B8D58E702899}"/>
                    </a:ext>
                  </a:extLst>
                </p:cNvPr>
                <p:cNvSpPr txBox="1"/>
                <p:nvPr/>
              </p:nvSpPr>
              <p:spPr>
                <a:xfrm>
                  <a:off x="10540215" y="1062445"/>
                  <a:ext cx="582813" cy="4565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Segoe Condensed" panose="020B0606040200020203" pitchFamily="34" charset="0"/>
                    </a:rPr>
                    <a:t>5V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BBD1E5E-D52E-419E-A968-00CA47BBDEA7}"/>
                  </a:ext>
                </a:extLst>
              </p:cNvPr>
              <p:cNvGrpSpPr/>
              <p:nvPr/>
            </p:nvGrpSpPr>
            <p:grpSpPr>
              <a:xfrm rot="16200000">
                <a:off x="5022251" y="2860986"/>
                <a:ext cx="296438" cy="1625965"/>
                <a:chOff x="4227521" y="3724173"/>
                <a:chExt cx="296438" cy="1625965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DDE2C4EE-2FA9-4DF3-83C6-4F10B25E4E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48214" y="3724173"/>
                  <a:ext cx="0" cy="232764"/>
                </a:xfrm>
                <a:prstGeom prst="straightConnector1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  <a:headEnd type="non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E2E36B4F-6465-42EE-A6DF-37C87CA5CB34}"/>
                    </a:ext>
                  </a:extLst>
                </p:cNvPr>
                <p:cNvGrpSpPr/>
                <p:nvPr/>
              </p:nvGrpSpPr>
              <p:grpSpPr>
                <a:xfrm rot="5400000">
                  <a:off x="3668521" y="4494701"/>
                  <a:ext cx="1414437" cy="296438"/>
                  <a:chOff x="283578" y="139671"/>
                  <a:chExt cx="1889566" cy="396018"/>
                </a:xfrm>
              </p:grpSpPr>
              <p:sp>
                <p:nvSpPr>
                  <p:cNvPr id="77" name="Arrow: Right 76">
                    <a:extLst>
                      <a:ext uri="{FF2B5EF4-FFF2-40B4-BE49-F238E27FC236}">
                        <a16:creationId xmlns:a16="http://schemas.microsoft.com/office/drawing/2014/main" id="{BC272A99-94C7-40BE-BF88-CADE18C8D47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83578" y="211382"/>
                    <a:ext cx="1488788" cy="324307"/>
                  </a:xfrm>
                  <a:prstGeom prst="rightArrow">
                    <a:avLst>
                      <a:gd name="adj1" fmla="val 100000"/>
                      <a:gd name="adj2" fmla="val 5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latin typeface="Segoe Condensed" panose="020B0606040200020203" pitchFamily="34" charset="0"/>
                    </a:endParaRP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3ACBF526-4068-4DA1-B239-C88126F225BB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32" y="139671"/>
                    <a:ext cx="1823012" cy="338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Segoe Condensed" panose="020B0606040200020203" pitchFamily="34" charset="0"/>
                      </a:rPr>
                      <a:t>Input pin A0</a:t>
                    </a:r>
                  </a:p>
                </p:txBody>
              </p:sp>
            </p:grpSp>
          </p:grp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BF12C23-CE0B-494E-96D6-B418C8AEF9FC}"/>
                  </a:ext>
                </a:extLst>
              </p:cNvPr>
              <p:cNvSpPr/>
              <p:nvPr/>
            </p:nvSpPr>
            <p:spPr>
              <a:xfrm rot="16200000">
                <a:off x="3879850" y="4072537"/>
                <a:ext cx="932512" cy="190709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487A69-2D60-494F-850F-2EAFFAC202FF}"/>
                  </a:ext>
                </a:extLst>
              </p:cNvPr>
              <p:cNvGrpSpPr/>
              <p:nvPr/>
            </p:nvGrpSpPr>
            <p:grpSpPr>
              <a:xfrm>
                <a:off x="3993379" y="5055665"/>
                <a:ext cx="710848" cy="516493"/>
                <a:chOff x="3479003" y="4168516"/>
                <a:chExt cx="1260580" cy="915922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6B969F71-E354-42C2-A15B-711950104779}"/>
                    </a:ext>
                  </a:extLst>
                </p:cNvPr>
                <p:cNvGrpSpPr/>
                <p:nvPr/>
              </p:nvGrpSpPr>
              <p:grpSpPr>
                <a:xfrm>
                  <a:off x="3850364" y="4168516"/>
                  <a:ext cx="499080" cy="274658"/>
                  <a:chOff x="7964424" y="466580"/>
                  <a:chExt cx="673139" cy="370448"/>
                </a:xfrm>
              </p:grpSpPr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76150EDE-4593-4461-8CF3-E5189FF23F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4424" y="466580"/>
                    <a:ext cx="673139" cy="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DD486E7-C5A5-40B0-8094-821D15404B85}"/>
                      </a:ext>
                    </a:extLst>
                  </p:cNvPr>
                  <p:cNvCxnSpPr/>
                  <p:nvPr/>
                </p:nvCxnSpPr>
                <p:spPr>
                  <a:xfrm>
                    <a:off x="8065480" y="656492"/>
                    <a:ext cx="473612" cy="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A9AC4CC8-0433-43A7-AE3B-269B98A2BBD0}"/>
                      </a:ext>
                    </a:extLst>
                  </p:cNvPr>
                  <p:cNvCxnSpPr/>
                  <p:nvPr/>
                </p:nvCxnSpPr>
                <p:spPr>
                  <a:xfrm>
                    <a:off x="8166295" y="837028"/>
                    <a:ext cx="264942" cy="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EB6B7D6-A667-435F-A23D-2D396892FDB1}"/>
                    </a:ext>
                  </a:extLst>
                </p:cNvPr>
                <p:cNvSpPr txBox="1"/>
                <p:nvPr/>
              </p:nvSpPr>
              <p:spPr>
                <a:xfrm>
                  <a:off x="3479003" y="4554578"/>
                  <a:ext cx="1260580" cy="52986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Segoe Condensed" panose="020B0606040200020203" pitchFamily="34" charset="0"/>
                    </a:rPr>
                    <a:t>GND</a:t>
                  </a:r>
                </a:p>
              </p:txBody>
            </p:sp>
          </p:grpSp>
          <p:sp>
            <p:nvSpPr>
              <p:cNvPr id="38" name="Freeform 2">
                <a:extLst>
                  <a:ext uri="{FF2B5EF4-FFF2-40B4-BE49-F238E27FC236}">
                    <a16:creationId xmlns:a16="http://schemas.microsoft.com/office/drawing/2014/main" id="{4F3F0EB2-F5A9-4CD1-AD9C-65DE18E8A73D}"/>
                  </a:ext>
                </a:extLst>
              </p:cNvPr>
              <p:cNvSpPr/>
              <p:nvPr/>
            </p:nvSpPr>
            <p:spPr>
              <a:xfrm rot="5400000" flipV="1">
                <a:off x="4166182" y="4848884"/>
                <a:ext cx="385349" cy="25781"/>
              </a:xfrm>
              <a:custGeom>
                <a:avLst/>
                <a:gdLst>
                  <a:gd name="connsiteX0" fmla="*/ 0 w 1129553"/>
                  <a:gd name="connsiteY0" fmla="*/ 0 h 753035"/>
                  <a:gd name="connsiteX1" fmla="*/ 0 w 1129553"/>
                  <a:gd name="connsiteY1" fmla="*/ 389965 h 753035"/>
                  <a:gd name="connsiteX2" fmla="*/ 1129553 w 1129553"/>
                  <a:gd name="connsiteY2" fmla="*/ 389965 h 753035"/>
                  <a:gd name="connsiteX3" fmla="*/ 1129553 w 1129553"/>
                  <a:gd name="connsiteY3" fmla="*/ 753035 h 753035"/>
                  <a:gd name="connsiteX0" fmla="*/ 0 w 1129553"/>
                  <a:gd name="connsiteY0" fmla="*/ 0 h 363070"/>
                  <a:gd name="connsiteX1" fmla="*/ 1129553 w 1129553"/>
                  <a:gd name="connsiteY1" fmla="*/ 0 h 363070"/>
                  <a:gd name="connsiteX2" fmla="*/ 1129553 w 1129553"/>
                  <a:gd name="connsiteY2" fmla="*/ 363070 h 363070"/>
                  <a:gd name="connsiteX0" fmla="*/ 0 w 1129553"/>
                  <a:gd name="connsiteY0" fmla="*/ 0 h 0"/>
                  <a:gd name="connsiteX1" fmla="*/ 1129553 w 112955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9553">
                    <a:moveTo>
                      <a:pt x="0" y="0"/>
                    </a:moveTo>
                    <a:lnTo>
                      <a:pt x="1129553" y="0"/>
                    </a:lnTo>
                  </a:path>
                </a:pathLst>
              </a:custGeom>
              <a:ln w="381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618C210-D204-4FE0-9D19-2B3ECDD03583}"/>
                </a:ext>
              </a:extLst>
            </p:cNvPr>
            <p:cNvSpPr txBox="1"/>
            <p:nvPr/>
          </p:nvSpPr>
          <p:spPr>
            <a:xfrm>
              <a:off x="4534185" y="3343728"/>
              <a:ext cx="1067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Condensed" panose="020B0606040200020203" pitchFamily="34" charset="0"/>
                </a:rPr>
                <a:t>R</a:t>
              </a:r>
              <a:r>
                <a:rPr lang="en-US" sz="2000" baseline="-25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Condensed" panose="020B0606040200020203" pitchFamily="34" charset="0"/>
                </a:rPr>
                <a:t>fsr</a:t>
              </a:r>
              <a:endPara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Condensed" panose="020B0606040200020203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63A616D-9C85-4B42-ABE6-AC83340A824B}"/>
                </a:ext>
              </a:extLst>
            </p:cNvPr>
            <p:cNvSpPr txBox="1"/>
            <p:nvPr/>
          </p:nvSpPr>
          <p:spPr>
            <a:xfrm>
              <a:off x="4534184" y="4301754"/>
              <a:ext cx="1114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Condensed" panose="020B0606040200020203" pitchFamily="34" charset="0"/>
                </a:rPr>
                <a:t>R</a:t>
              </a:r>
              <a:r>
                <a:rPr lang="en-US" sz="20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Condensed" panose="020B0606040200020203" pitchFamily="34" charset="0"/>
                </a:rPr>
                <a:t>y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9F3A2E6-E43E-46B5-BFE7-3E4A9F2AB475}"/>
                  </a:ext>
                </a:extLst>
              </p:cNvPr>
              <p:cNvSpPr txBox="1"/>
              <p:nvPr/>
            </p:nvSpPr>
            <p:spPr>
              <a:xfrm>
                <a:off x="6355412" y="4947854"/>
                <a:ext cx="2077813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𝑓𝑠𝑟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9F3A2E6-E43E-46B5-BFE7-3E4A9F2AB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412" y="4947854"/>
                <a:ext cx="2077813" cy="526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20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297</Words>
  <Application>Microsoft Office PowerPoint</Application>
  <PresentationFormat>Widescreen</PresentationFormat>
  <Paragraphs>77</Paragraphs>
  <Slides>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25</cp:revision>
  <dcterms:created xsi:type="dcterms:W3CDTF">2020-04-15T21:51:04Z</dcterms:created>
  <dcterms:modified xsi:type="dcterms:W3CDTF">2020-04-20T14:57:05Z</dcterms:modified>
</cp:coreProperties>
</file>