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6CC9-FC0A-4925-9782-D88E1DE99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0AA5C-C066-4868-95A9-74BCBAF9A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70E7-D4B4-4E7D-BA8A-390B07C1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9CA93-9115-4DC6-9916-0269A314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5874-0A8F-48D4-93B7-BAC91BEE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6ACB-4366-44E8-ABFA-6B339012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41C66-6F40-4871-B256-D97B233CB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F87B-ADC1-402C-859E-F74499C6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3A7E-56BC-41CD-81FF-DB7E9B5D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1CC-E98E-4EF9-867F-62A4C9A1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2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E0250-08DE-4B27-81C3-B7BFCE78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74828-0917-471D-9873-2F172F5B6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A57D-4931-42F9-9D22-798772A4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8912-A016-41F5-97CB-7C0054B9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A07E-257E-41C5-B949-790FD9C5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1A93-5368-45A9-A288-632C32B1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32F0-7DB8-4FBE-8DCE-6E7406A8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6BAB-D02D-4818-8D0E-3E5A6B5E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859A-4CF6-4407-A261-83F48B9A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6694-B185-4494-AE6A-02552B7F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2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22D-A0BC-4EBE-8FB8-65B91774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0CE0B-EDD0-4D2F-A83B-A54899CD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3A50-E2F5-409F-B752-9469EF48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81DD-CA06-4519-A547-59164BE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6C70E-1A28-438D-A27E-729F3EB2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25C3-8594-4073-AB00-51EB7D03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E388-1DBF-42B5-8D98-748BF31BB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BD6BC-25C1-477E-8586-FAA6AF4F8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DC84-7B27-4A9B-BA41-CD0D103A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A121C-967E-4372-9DE3-0535881C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384E-EE02-4D5C-9102-A1231BC6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7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396B-EB5A-442D-A43B-9D05D83B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8AF10-9822-4BFE-9554-CE8C31768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E31C7-D77A-47CC-901D-201FF9DD3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4FEB-59D0-4F7E-B1F1-B8A79A6B7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1EF39-246F-4ADD-B338-630C72F62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44CA8-014A-43FC-971D-1288B759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BAEAC-B322-4B96-8C84-E53DA644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46B3E-2863-41A8-8DCB-A046800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F82E-016E-412A-B8A9-6871EEA7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3F19B-9A6D-4237-8C7A-7E63C9C1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6744D-1E81-430B-BF29-EA172D3A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957E0-D2C2-4807-9409-F4E08DE9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0C6D5-8A07-4AD6-A5AA-636210B6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1E691-9638-4521-9D21-0F7710FB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2ED25-640A-467E-9180-57005FC8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7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4401-729E-4321-84CE-8A76BE8E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FE61-D677-421E-B057-B1A41226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31653-44D0-47B3-B22E-813697958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2FF8E-161F-4874-AF3F-A72FCB0B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062D5-6F3B-4BBE-9F82-084D6B51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0B94-4872-4C83-A912-12401B5F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1B5E-E024-4DC7-8010-2E68E8BF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25613-C5F7-4F5B-A9EE-B62853CC8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D1488-5CCD-45C6-90AA-5E0E931E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F8938-95ED-4007-8037-697A2A55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38203-41A4-4F51-A061-9F9E62FE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D2D8E-97CA-447C-A145-09B13024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51C8D-467D-48A5-A53C-A70CB841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AF4BD-CE9F-436F-A905-782BD7A5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BDFBF-F85D-4B0F-96FA-7A25F2359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77684-F23D-431B-BBE8-E7AC6C92D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D9D6D-8F74-418E-848E-637157F13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rey.com/arduino-projects/arduino-get-better-analo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CA9B29-37D3-464B-8E9D-0506C5B7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4876"/>
            <a:ext cx="12192000" cy="1628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F4B3E9-7361-4810-9BE5-CF1AAFDEDD2B}"/>
              </a:ext>
            </a:extLst>
          </p:cNvPr>
          <p:cNvSpPr txBox="1"/>
          <p:nvPr/>
        </p:nvSpPr>
        <p:spPr>
          <a:xfrm>
            <a:off x="2107782" y="5177396"/>
            <a:ext cx="7448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3"/>
              </a:rPr>
              <a:t>https://www.codrey.com/arduino-projects/arduino-get-better-analog/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86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432F-0C3F-41D8-9D4F-B1DD6A7C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" y="4051211"/>
            <a:ext cx="12192000" cy="1628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2375012" y="1724718"/>
            <a:ext cx="68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2375012" y="2363549"/>
            <a:ext cx="68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12021" y="2192942"/>
            <a:ext cx="721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432F-0C3F-41D8-9D4F-B1DD6A7C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" y="4051211"/>
            <a:ext cx="12192000" cy="1628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2375012" y="1961996"/>
            <a:ext cx="68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2375012" y="2166778"/>
            <a:ext cx="68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12021" y="2192942"/>
            <a:ext cx="721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4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432F-0C3F-41D8-9D4F-B1DD6A7C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" y="4051211"/>
            <a:ext cx="12192000" cy="1628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1018571" y="1449525"/>
            <a:ext cx="1295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Voltage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902867" y="2162489"/>
            <a:ext cx="141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en-US" dirty="0"/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12021" y="2192942"/>
            <a:ext cx="721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1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E54758-96F0-7E78-46E1-B4C1E0877028}"/>
              </a:ext>
            </a:extLst>
          </p:cNvPr>
          <p:cNvSpPr/>
          <p:nvPr/>
        </p:nvSpPr>
        <p:spPr>
          <a:xfrm>
            <a:off x="9721780" y="1245997"/>
            <a:ext cx="1969477" cy="1912552"/>
          </a:xfrm>
          <a:prstGeom prst="roundRect">
            <a:avLst>
              <a:gd name="adj" fmla="val 57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2375012" y="1145986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2375012" y="2930710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84850" y="2192942"/>
            <a:ext cx="714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45416B4-38C8-4948-9C89-8EF28C9C00BB}"/>
              </a:ext>
            </a:extLst>
          </p:cNvPr>
          <p:cNvSpPr/>
          <p:nvPr/>
        </p:nvSpPr>
        <p:spPr>
          <a:xfrm>
            <a:off x="2450681" y="129627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3FDC0A-F33D-484A-900F-DBDD8E16DF11}"/>
              </a:ext>
            </a:extLst>
          </p:cNvPr>
          <p:cNvSpPr/>
          <p:nvPr/>
        </p:nvSpPr>
        <p:spPr>
          <a:xfrm flipH="1">
            <a:off x="6547265" y="129627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9932A-3E0A-44B3-98AA-97D1529636A1}"/>
              </a:ext>
            </a:extLst>
          </p:cNvPr>
          <p:cNvSpPr/>
          <p:nvPr/>
        </p:nvSpPr>
        <p:spPr>
          <a:xfrm flipV="1">
            <a:off x="2450681" y="303122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BB80D2-8983-4A18-A94A-9726D63614F0}"/>
              </a:ext>
            </a:extLst>
          </p:cNvPr>
          <p:cNvSpPr/>
          <p:nvPr/>
        </p:nvSpPr>
        <p:spPr>
          <a:xfrm flipH="1" flipV="1">
            <a:off x="6547265" y="303122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/>
              <p:nvPr/>
            </p:nvSpPr>
            <p:spPr>
              <a:xfrm>
                <a:off x="9787753" y="1797745"/>
                <a:ext cx="1714984" cy="1664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1023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=0.0049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b="0" dirty="0"/>
              </a:p>
              <a:p>
                <a:pPr algn="r">
                  <a:spcAft>
                    <a:spcPts val="1400"/>
                  </a:spcAft>
                </a:pPr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753" y="1797745"/>
                <a:ext cx="1714984" cy="1664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B2EC01-5785-4010-9C33-65956F3E17DE}"/>
                  </a:ext>
                </a:extLst>
              </p:cNvPr>
              <p:cNvSpPr txBox="1"/>
              <p:nvPr/>
            </p:nvSpPr>
            <p:spPr>
              <a:xfrm>
                <a:off x="8029084" y="117433"/>
                <a:ext cx="2593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𝐴𝑛𝑎𝑙𝑜𝑔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𝑅𝑒𝑠𝑜𝑙𝑢𝑡𝑖𝑜𝑛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B2EC01-5785-4010-9C33-65956F3E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84" y="117433"/>
                <a:ext cx="2593973" cy="369332"/>
              </a:xfrm>
              <a:prstGeom prst="rect">
                <a:avLst/>
              </a:prstGeom>
              <a:blipFill>
                <a:blip r:embed="rId3"/>
                <a:stretch>
                  <a:fillRect l="-704" r="-234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6D3D8EC-CC2A-E4D2-9080-444A8D6D18E6}"/>
              </a:ext>
            </a:extLst>
          </p:cNvPr>
          <p:cNvSpPr txBox="1"/>
          <p:nvPr/>
        </p:nvSpPr>
        <p:spPr>
          <a:xfrm>
            <a:off x="9721532" y="1226370"/>
            <a:ext cx="244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Condensed" panose="020B0606040200020203" pitchFamily="34" charset="0"/>
              </a:rPr>
              <a:t>Analog Read Resolution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5V, 10-bit ADC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EB3D2E-F245-08DA-1B3B-7251329EDA3F}"/>
              </a:ext>
            </a:extLst>
          </p:cNvPr>
          <p:cNvSpPr txBox="1"/>
          <p:nvPr/>
        </p:nvSpPr>
        <p:spPr>
          <a:xfrm>
            <a:off x="10602479" y="2741468"/>
            <a:ext cx="139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per</a:t>
            </a:r>
            <a:r>
              <a:rPr lang="en-US" dirty="0"/>
              <a:t> </a:t>
            </a:r>
            <a:r>
              <a:rPr lang="en-US" sz="1400" dirty="0">
                <a:latin typeface="Segoe Condensed" panose="020B0606040200020203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82792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E54758-96F0-7E78-46E1-B4C1E0877028}"/>
              </a:ext>
            </a:extLst>
          </p:cNvPr>
          <p:cNvSpPr/>
          <p:nvPr/>
        </p:nvSpPr>
        <p:spPr>
          <a:xfrm>
            <a:off x="9721780" y="1245997"/>
            <a:ext cx="1969477" cy="1912552"/>
          </a:xfrm>
          <a:prstGeom prst="roundRect">
            <a:avLst>
              <a:gd name="adj" fmla="val 57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2375012" y="1145986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2375012" y="2930710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84850" y="2192942"/>
            <a:ext cx="714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45416B4-38C8-4948-9C89-8EF28C9C00BB}"/>
              </a:ext>
            </a:extLst>
          </p:cNvPr>
          <p:cNvSpPr/>
          <p:nvPr/>
        </p:nvSpPr>
        <p:spPr>
          <a:xfrm>
            <a:off x="2450681" y="129627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3FDC0A-F33D-484A-900F-DBDD8E16DF11}"/>
              </a:ext>
            </a:extLst>
          </p:cNvPr>
          <p:cNvSpPr/>
          <p:nvPr/>
        </p:nvSpPr>
        <p:spPr>
          <a:xfrm flipH="1">
            <a:off x="6547265" y="129627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9932A-3E0A-44B3-98AA-97D1529636A1}"/>
              </a:ext>
            </a:extLst>
          </p:cNvPr>
          <p:cNvSpPr/>
          <p:nvPr/>
        </p:nvSpPr>
        <p:spPr>
          <a:xfrm flipV="1">
            <a:off x="2450681" y="303122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BB80D2-8983-4A18-A94A-9726D63614F0}"/>
              </a:ext>
            </a:extLst>
          </p:cNvPr>
          <p:cNvSpPr/>
          <p:nvPr/>
        </p:nvSpPr>
        <p:spPr>
          <a:xfrm flipH="1" flipV="1">
            <a:off x="6547265" y="303122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/>
              <p:nvPr/>
            </p:nvSpPr>
            <p:spPr>
              <a:xfrm>
                <a:off x="9787753" y="1797745"/>
                <a:ext cx="1714984" cy="1664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1023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=0.0049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b="0" dirty="0"/>
              </a:p>
              <a:p>
                <a:pPr algn="r">
                  <a:spcAft>
                    <a:spcPts val="1400"/>
                  </a:spcAft>
                </a:pPr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753" y="1797745"/>
                <a:ext cx="1714984" cy="1664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6D3D8EC-CC2A-E4D2-9080-444A8D6D18E6}"/>
              </a:ext>
            </a:extLst>
          </p:cNvPr>
          <p:cNvSpPr txBox="1"/>
          <p:nvPr/>
        </p:nvSpPr>
        <p:spPr>
          <a:xfrm>
            <a:off x="9721532" y="1226370"/>
            <a:ext cx="244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Condensed" panose="020B0606040200020203" pitchFamily="34" charset="0"/>
              </a:rPr>
              <a:t>Analog Read Resolution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5V, 10-bit ADC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EB3D2E-F245-08DA-1B3B-7251329EDA3F}"/>
              </a:ext>
            </a:extLst>
          </p:cNvPr>
          <p:cNvSpPr txBox="1"/>
          <p:nvPr/>
        </p:nvSpPr>
        <p:spPr>
          <a:xfrm>
            <a:off x="10602479" y="2741468"/>
            <a:ext cx="139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per</a:t>
            </a:r>
            <a:r>
              <a:rPr lang="en-US" dirty="0"/>
              <a:t> </a:t>
            </a:r>
            <a:r>
              <a:rPr lang="en-US" sz="1400" dirty="0">
                <a:latin typeface="Segoe Condensed" panose="020B0606040200020203" pitchFamily="34" charset="0"/>
              </a:rPr>
              <a:t>value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C295F2-CD60-A66A-106E-792CD258CFB0}"/>
              </a:ext>
            </a:extLst>
          </p:cNvPr>
          <p:cNvSpPr/>
          <p:nvPr/>
        </p:nvSpPr>
        <p:spPr>
          <a:xfrm>
            <a:off x="9721780" y="3854471"/>
            <a:ext cx="1969477" cy="1912552"/>
          </a:xfrm>
          <a:prstGeom prst="roundRect">
            <a:avLst>
              <a:gd name="adj" fmla="val 57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2D6A3-F302-2F8B-320A-1D43F07811A6}"/>
              </a:ext>
            </a:extLst>
          </p:cNvPr>
          <p:cNvSpPr/>
          <p:nvPr/>
        </p:nvSpPr>
        <p:spPr>
          <a:xfrm>
            <a:off x="2455933" y="4615299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667BC9-8F46-DCD0-6BAF-BEA138A49AD0}"/>
              </a:ext>
            </a:extLst>
          </p:cNvPr>
          <p:cNvSpPr txBox="1"/>
          <p:nvPr/>
        </p:nvSpPr>
        <p:spPr>
          <a:xfrm>
            <a:off x="2184850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2EB985-1F49-BAFD-3E40-5121824BCA95}"/>
              </a:ext>
            </a:extLst>
          </p:cNvPr>
          <p:cNvCxnSpPr>
            <a:cxnSpLocks/>
          </p:cNvCxnSpPr>
          <p:nvPr/>
        </p:nvCxnSpPr>
        <p:spPr>
          <a:xfrm>
            <a:off x="2455933" y="439141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DEDFAA-D6FF-28EF-AA62-014DA5CD7692}"/>
              </a:ext>
            </a:extLst>
          </p:cNvPr>
          <p:cNvCxnSpPr>
            <a:cxnSpLocks/>
          </p:cNvCxnSpPr>
          <p:nvPr/>
        </p:nvCxnSpPr>
        <p:spPr>
          <a:xfrm>
            <a:off x="3786264" y="439141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0F77C7-89ED-A04E-9F20-BA60C4B40E5F}"/>
              </a:ext>
            </a:extLst>
          </p:cNvPr>
          <p:cNvCxnSpPr>
            <a:cxnSpLocks/>
          </p:cNvCxnSpPr>
          <p:nvPr/>
        </p:nvCxnSpPr>
        <p:spPr>
          <a:xfrm>
            <a:off x="5116595" y="439141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5A6E0F-DC8E-F2A7-767E-CFEAE3D166FB}"/>
              </a:ext>
            </a:extLst>
          </p:cNvPr>
          <p:cNvCxnSpPr>
            <a:cxnSpLocks/>
          </p:cNvCxnSpPr>
          <p:nvPr/>
        </p:nvCxnSpPr>
        <p:spPr>
          <a:xfrm>
            <a:off x="6446926" y="439141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E102B3-9AEA-4DE4-E868-148C890F7E36}"/>
              </a:ext>
            </a:extLst>
          </p:cNvPr>
          <p:cNvCxnSpPr>
            <a:cxnSpLocks/>
          </p:cNvCxnSpPr>
          <p:nvPr/>
        </p:nvCxnSpPr>
        <p:spPr>
          <a:xfrm>
            <a:off x="9107586" y="439141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3B8A91-ED4B-4112-1884-83F53C94A085}"/>
              </a:ext>
            </a:extLst>
          </p:cNvPr>
          <p:cNvCxnSpPr>
            <a:cxnSpLocks/>
          </p:cNvCxnSpPr>
          <p:nvPr/>
        </p:nvCxnSpPr>
        <p:spPr>
          <a:xfrm>
            <a:off x="7777257" y="439141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C252476-D636-283B-22C3-236591A799A1}"/>
              </a:ext>
            </a:extLst>
          </p:cNvPr>
          <p:cNvSpPr txBox="1"/>
          <p:nvPr/>
        </p:nvSpPr>
        <p:spPr>
          <a:xfrm>
            <a:off x="8836503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2D422E-D694-73FF-1F5E-2070381F637A}"/>
              </a:ext>
            </a:extLst>
          </p:cNvPr>
          <p:cNvSpPr txBox="1"/>
          <p:nvPr/>
        </p:nvSpPr>
        <p:spPr>
          <a:xfrm>
            <a:off x="7506172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345B14-91DB-561A-5774-490232484393}"/>
              </a:ext>
            </a:extLst>
          </p:cNvPr>
          <p:cNvSpPr txBox="1"/>
          <p:nvPr/>
        </p:nvSpPr>
        <p:spPr>
          <a:xfrm>
            <a:off x="6175840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0C1ACB-E14B-287E-5EA1-CDE9B9408A1D}"/>
              </a:ext>
            </a:extLst>
          </p:cNvPr>
          <p:cNvSpPr txBox="1"/>
          <p:nvPr/>
        </p:nvSpPr>
        <p:spPr>
          <a:xfrm>
            <a:off x="4832967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158A7-FEEA-8A3B-6DEA-AAD21941CC5E}"/>
              </a:ext>
            </a:extLst>
          </p:cNvPr>
          <p:cNvSpPr txBox="1"/>
          <p:nvPr/>
        </p:nvSpPr>
        <p:spPr>
          <a:xfrm>
            <a:off x="3515179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05D9F5-AA15-63C7-0D43-552D1533CD99}"/>
              </a:ext>
            </a:extLst>
          </p:cNvPr>
          <p:cNvSpPr txBox="1"/>
          <p:nvPr/>
        </p:nvSpPr>
        <p:spPr>
          <a:xfrm>
            <a:off x="2184850" y="518646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A0CF8-0D28-461F-11A7-74B26715E089}"/>
              </a:ext>
            </a:extLst>
          </p:cNvPr>
          <p:cNvSpPr txBox="1"/>
          <p:nvPr/>
        </p:nvSpPr>
        <p:spPr>
          <a:xfrm>
            <a:off x="8787950" y="5186462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82B571-CF4C-EC21-7114-3FD5CC776B88}"/>
              </a:ext>
            </a:extLst>
          </p:cNvPr>
          <p:cNvSpPr txBox="1"/>
          <p:nvPr/>
        </p:nvSpPr>
        <p:spPr>
          <a:xfrm>
            <a:off x="7434961" y="5186462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3276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530E77-5009-2F17-111B-D7885823C2FF}"/>
              </a:ext>
            </a:extLst>
          </p:cNvPr>
          <p:cNvSpPr txBox="1"/>
          <p:nvPr/>
        </p:nvSpPr>
        <p:spPr>
          <a:xfrm>
            <a:off x="6123951" y="5186462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2457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75693E-364D-7660-0FCE-6B9F8778CA01}"/>
              </a:ext>
            </a:extLst>
          </p:cNvPr>
          <p:cNvSpPr txBox="1"/>
          <p:nvPr/>
        </p:nvSpPr>
        <p:spPr>
          <a:xfrm>
            <a:off x="4770931" y="5186462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1638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33EA8E-1AB7-FDC7-F38B-77516D30A479}"/>
              </a:ext>
            </a:extLst>
          </p:cNvPr>
          <p:cNvSpPr txBox="1"/>
          <p:nvPr/>
        </p:nvSpPr>
        <p:spPr>
          <a:xfrm>
            <a:off x="3515179" y="518646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657977-F1AD-9F1E-0B3F-1D622A9CC98E}"/>
              </a:ext>
            </a:extLst>
          </p:cNvPr>
          <p:cNvSpPr txBox="1"/>
          <p:nvPr/>
        </p:nvSpPr>
        <p:spPr>
          <a:xfrm>
            <a:off x="2375012" y="3754460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A0B7DD-E0A7-E0A1-0421-27638F9DB05B}"/>
              </a:ext>
            </a:extLst>
          </p:cNvPr>
          <p:cNvSpPr txBox="1"/>
          <p:nvPr/>
        </p:nvSpPr>
        <p:spPr>
          <a:xfrm>
            <a:off x="2375012" y="5539184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BAAA5A-A714-723B-C1C8-CDD8B6933C31}"/>
              </a:ext>
            </a:extLst>
          </p:cNvPr>
          <p:cNvCxnSpPr>
            <a:cxnSpLocks/>
          </p:cNvCxnSpPr>
          <p:nvPr/>
        </p:nvCxnSpPr>
        <p:spPr>
          <a:xfrm>
            <a:off x="2184850" y="4801416"/>
            <a:ext cx="714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93EF0B8-E777-ABE0-3F61-D28FF221E2AF}"/>
              </a:ext>
            </a:extLst>
          </p:cNvPr>
          <p:cNvSpPr/>
          <p:nvPr/>
        </p:nvSpPr>
        <p:spPr>
          <a:xfrm>
            <a:off x="2450681" y="390475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C5ECB9F-659B-009F-58A4-86E59FEB3E27}"/>
              </a:ext>
            </a:extLst>
          </p:cNvPr>
          <p:cNvSpPr/>
          <p:nvPr/>
        </p:nvSpPr>
        <p:spPr>
          <a:xfrm flipH="1">
            <a:off x="6547265" y="390475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883D45D-3898-31C8-0D10-FA1F1FC5FF8F}"/>
              </a:ext>
            </a:extLst>
          </p:cNvPr>
          <p:cNvSpPr/>
          <p:nvPr/>
        </p:nvSpPr>
        <p:spPr>
          <a:xfrm flipV="1">
            <a:off x="2450681" y="563970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F964CAE-1E42-2664-EF4D-80A4990F3AF4}"/>
              </a:ext>
            </a:extLst>
          </p:cNvPr>
          <p:cNvSpPr/>
          <p:nvPr/>
        </p:nvSpPr>
        <p:spPr>
          <a:xfrm flipH="1" flipV="1">
            <a:off x="6547265" y="563970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766B36-8756-3F8E-4AC9-ABF03CA6626E}"/>
                  </a:ext>
                </a:extLst>
              </p:cNvPr>
              <p:cNvSpPr txBox="1"/>
              <p:nvPr/>
            </p:nvSpPr>
            <p:spPr>
              <a:xfrm>
                <a:off x="9787753" y="4406219"/>
                <a:ext cx="1714984" cy="1664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4095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b="0" dirty="0"/>
              </a:p>
              <a:p>
                <a:pPr algn="r">
                  <a:spcAft>
                    <a:spcPts val="1400"/>
                  </a:spcAft>
                </a:pPr>
                <a:endParaRPr lang="en-US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766B36-8756-3F8E-4AC9-ABF03CA66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753" y="4406219"/>
                <a:ext cx="1714984" cy="1664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294B275A-4796-84A8-99D0-C328F6E4419E}"/>
              </a:ext>
            </a:extLst>
          </p:cNvPr>
          <p:cNvSpPr txBox="1"/>
          <p:nvPr/>
        </p:nvSpPr>
        <p:spPr>
          <a:xfrm>
            <a:off x="9721532" y="3834844"/>
            <a:ext cx="244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Condensed" panose="020B0606040200020203" pitchFamily="34" charset="0"/>
              </a:rPr>
              <a:t>Analog Read Resolution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5V, 12-bit ADC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A529BA-67D2-1C71-DF9A-A355ACE6F918}"/>
              </a:ext>
            </a:extLst>
          </p:cNvPr>
          <p:cNvSpPr txBox="1"/>
          <p:nvPr/>
        </p:nvSpPr>
        <p:spPr>
          <a:xfrm>
            <a:off x="10602389" y="5349494"/>
            <a:ext cx="139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per</a:t>
            </a:r>
            <a:r>
              <a:rPr lang="en-US" dirty="0"/>
              <a:t> </a:t>
            </a:r>
            <a:r>
              <a:rPr lang="en-US" sz="1400" dirty="0">
                <a:latin typeface="Segoe Condensed" panose="020B0606040200020203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75050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E54758-96F0-7E78-46E1-B4C1E0877028}"/>
              </a:ext>
            </a:extLst>
          </p:cNvPr>
          <p:cNvSpPr/>
          <p:nvPr/>
        </p:nvSpPr>
        <p:spPr>
          <a:xfrm>
            <a:off x="9721780" y="361741"/>
            <a:ext cx="1969477" cy="1912552"/>
          </a:xfrm>
          <a:prstGeom prst="roundRect">
            <a:avLst>
              <a:gd name="adj" fmla="val 57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1122569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58263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89868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89868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89868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89868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89868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89868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58263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58263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58263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58263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58263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169373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1693732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1693732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169373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169373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169373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2375012" y="261730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2375012" y="2046454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84850" y="1308686"/>
            <a:ext cx="714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45416B4-38C8-4948-9C89-8EF28C9C00BB}"/>
              </a:ext>
            </a:extLst>
          </p:cNvPr>
          <p:cNvSpPr/>
          <p:nvPr/>
        </p:nvSpPr>
        <p:spPr>
          <a:xfrm>
            <a:off x="2450681" y="41202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3FDC0A-F33D-484A-900F-DBDD8E16DF11}"/>
              </a:ext>
            </a:extLst>
          </p:cNvPr>
          <p:cNvSpPr/>
          <p:nvPr/>
        </p:nvSpPr>
        <p:spPr>
          <a:xfrm flipH="1">
            <a:off x="6547265" y="41202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9932A-3E0A-44B3-98AA-97D1529636A1}"/>
              </a:ext>
            </a:extLst>
          </p:cNvPr>
          <p:cNvSpPr/>
          <p:nvPr/>
        </p:nvSpPr>
        <p:spPr>
          <a:xfrm flipV="1">
            <a:off x="2450681" y="214697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BB80D2-8983-4A18-A94A-9726D63614F0}"/>
              </a:ext>
            </a:extLst>
          </p:cNvPr>
          <p:cNvSpPr/>
          <p:nvPr/>
        </p:nvSpPr>
        <p:spPr>
          <a:xfrm flipH="1" flipV="1">
            <a:off x="6547265" y="214697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/>
              <p:nvPr/>
            </p:nvSpPr>
            <p:spPr>
              <a:xfrm>
                <a:off x="9787753" y="913489"/>
                <a:ext cx="1714984" cy="1664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1023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=0.0049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b="0" dirty="0"/>
              </a:p>
              <a:p>
                <a:pPr algn="r">
                  <a:spcAft>
                    <a:spcPts val="1400"/>
                  </a:spcAft>
                </a:pPr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753" y="913489"/>
                <a:ext cx="1714984" cy="1664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6D3D8EC-CC2A-E4D2-9080-444A8D6D18E6}"/>
              </a:ext>
            </a:extLst>
          </p:cNvPr>
          <p:cNvSpPr txBox="1"/>
          <p:nvPr/>
        </p:nvSpPr>
        <p:spPr>
          <a:xfrm>
            <a:off x="9721532" y="342114"/>
            <a:ext cx="244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Condensed" panose="020B0606040200020203" pitchFamily="34" charset="0"/>
              </a:rPr>
              <a:t>Analog Read Resolution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5V, 10-bit ADC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EB3D2E-F245-08DA-1B3B-7251329EDA3F}"/>
              </a:ext>
            </a:extLst>
          </p:cNvPr>
          <p:cNvSpPr txBox="1"/>
          <p:nvPr/>
        </p:nvSpPr>
        <p:spPr>
          <a:xfrm>
            <a:off x="10602479" y="1857212"/>
            <a:ext cx="139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per</a:t>
            </a:r>
            <a:r>
              <a:rPr lang="en-US" dirty="0"/>
              <a:t> </a:t>
            </a:r>
            <a:r>
              <a:rPr lang="en-US" sz="1400" dirty="0">
                <a:latin typeface="Segoe Condensed" panose="020B0606040200020203" pitchFamily="34" charset="0"/>
              </a:rPr>
              <a:t>value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2D6A3-F302-2F8B-320A-1D43F07811A6}"/>
              </a:ext>
            </a:extLst>
          </p:cNvPr>
          <p:cNvSpPr/>
          <p:nvPr/>
        </p:nvSpPr>
        <p:spPr>
          <a:xfrm>
            <a:off x="2455933" y="4615299"/>
            <a:ext cx="6651653" cy="4005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667BC9-8F46-DCD0-6BAF-BEA138A49AD0}"/>
              </a:ext>
            </a:extLst>
          </p:cNvPr>
          <p:cNvSpPr txBox="1"/>
          <p:nvPr/>
        </p:nvSpPr>
        <p:spPr>
          <a:xfrm>
            <a:off x="2184850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2EB985-1F49-BAFD-3E40-5121824BCA95}"/>
              </a:ext>
            </a:extLst>
          </p:cNvPr>
          <p:cNvCxnSpPr>
            <a:cxnSpLocks/>
          </p:cNvCxnSpPr>
          <p:nvPr/>
        </p:nvCxnSpPr>
        <p:spPr>
          <a:xfrm>
            <a:off x="2455933" y="4391419"/>
            <a:ext cx="0" cy="8011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DEDFAA-D6FF-28EF-AA62-014DA5CD7692}"/>
              </a:ext>
            </a:extLst>
          </p:cNvPr>
          <p:cNvCxnSpPr>
            <a:cxnSpLocks/>
          </p:cNvCxnSpPr>
          <p:nvPr/>
        </p:nvCxnSpPr>
        <p:spPr>
          <a:xfrm>
            <a:off x="3786264" y="4391419"/>
            <a:ext cx="0" cy="8011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0F77C7-89ED-A04E-9F20-BA60C4B40E5F}"/>
              </a:ext>
            </a:extLst>
          </p:cNvPr>
          <p:cNvCxnSpPr>
            <a:cxnSpLocks/>
          </p:cNvCxnSpPr>
          <p:nvPr/>
        </p:nvCxnSpPr>
        <p:spPr>
          <a:xfrm>
            <a:off x="5116595" y="4391419"/>
            <a:ext cx="0" cy="8011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5A6E0F-DC8E-F2A7-767E-CFEAE3D166FB}"/>
              </a:ext>
            </a:extLst>
          </p:cNvPr>
          <p:cNvCxnSpPr>
            <a:cxnSpLocks/>
          </p:cNvCxnSpPr>
          <p:nvPr/>
        </p:nvCxnSpPr>
        <p:spPr>
          <a:xfrm>
            <a:off x="6446926" y="4391419"/>
            <a:ext cx="0" cy="8011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E102B3-9AEA-4DE4-E868-148C890F7E36}"/>
              </a:ext>
            </a:extLst>
          </p:cNvPr>
          <p:cNvCxnSpPr>
            <a:cxnSpLocks/>
          </p:cNvCxnSpPr>
          <p:nvPr/>
        </p:nvCxnSpPr>
        <p:spPr>
          <a:xfrm>
            <a:off x="9107586" y="4391419"/>
            <a:ext cx="0" cy="8011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3B8A91-ED4B-4112-1884-83F53C94A085}"/>
              </a:ext>
            </a:extLst>
          </p:cNvPr>
          <p:cNvCxnSpPr>
            <a:cxnSpLocks/>
          </p:cNvCxnSpPr>
          <p:nvPr/>
        </p:nvCxnSpPr>
        <p:spPr>
          <a:xfrm>
            <a:off x="7777257" y="4391419"/>
            <a:ext cx="0" cy="8011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C252476-D636-283B-22C3-236591A799A1}"/>
              </a:ext>
            </a:extLst>
          </p:cNvPr>
          <p:cNvSpPr txBox="1"/>
          <p:nvPr/>
        </p:nvSpPr>
        <p:spPr>
          <a:xfrm>
            <a:off x="8739398" y="4075360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3.3V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2D422E-D694-73FF-1F5E-2070381F637A}"/>
              </a:ext>
            </a:extLst>
          </p:cNvPr>
          <p:cNvSpPr txBox="1"/>
          <p:nvPr/>
        </p:nvSpPr>
        <p:spPr>
          <a:xfrm>
            <a:off x="7475153" y="4075360"/>
            <a:ext cx="61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2.6V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345B14-91DB-561A-5774-490232484393}"/>
              </a:ext>
            </a:extLst>
          </p:cNvPr>
          <p:cNvSpPr txBox="1"/>
          <p:nvPr/>
        </p:nvSpPr>
        <p:spPr>
          <a:xfrm>
            <a:off x="6175840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0C1ACB-E14B-287E-5EA1-CDE9B9408A1D}"/>
              </a:ext>
            </a:extLst>
          </p:cNvPr>
          <p:cNvSpPr txBox="1"/>
          <p:nvPr/>
        </p:nvSpPr>
        <p:spPr>
          <a:xfrm>
            <a:off x="4807847" y="4075360"/>
            <a:ext cx="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1.3V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158A7-FEEA-8A3B-6DEA-AAD21941CC5E}"/>
              </a:ext>
            </a:extLst>
          </p:cNvPr>
          <p:cNvSpPr txBox="1"/>
          <p:nvPr/>
        </p:nvSpPr>
        <p:spPr>
          <a:xfrm>
            <a:off x="3500107" y="4075360"/>
            <a:ext cx="59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0.6V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05D9F5-AA15-63C7-0D43-552D1533CD99}"/>
              </a:ext>
            </a:extLst>
          </p:cNvPr>
          <p:cNvSpPr txBox="1"/>
          <p:nvPr/>
        </p:nvSpPr>
        <p:spPr>
          <a:xfrm>
            <a:off x="2184850" y="518646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A0CF8-0D28-461F-11A7-74B26715E089}"/>
              </a:ext>
            </a:extLst>
          </p:cNvPr>
          <p:cNvSpPr txBox="1"/>
          <p:nvPr/>
        </p:nvSpPr>
        <p:spPr>
          <a:xfrm>
            <a:off x="8787950" y="5186462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82B571-CF4C-EC21-7114-3FD5CC776B88}"/>
              </a:ext>
            </a:extLst>
          </p:cNvPr>
          <p:cNvSpPr txBox="1"/>
          <p:nvPr/>
        </p:nvSpPr>
        <p:spPr>
          <a:xfrm>
            <a:off x="7434961" y="5186462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3276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530E77-5009-2F17-111B-D7885823C2FF}"/>
              </a:ext>
            </a:extLst>
          </p:cNvPr>
          <p:cNvSpPr txBox="1"/>
          <p:nvPr/>
        </p:nvSpPr>
        <p:spPr>
          <a:xfrm>
            <a:off x="6123951" y="5186462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2457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75693E-364D-7660-0FCE-6B9F8778CA01}"/>
              </a:ext>
            </a:extLst>
          </p:cNvPr>
          <p:cNvSpPr txBox="1"/>
          <p:nvPr/>
        </p:nvSpPr>
        <p:spPr>
          <a:xfrm>
            <a:off x="4770931" y="5186462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1638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33EA8E-1AB7-FDC7-F38B-77516D30A479}"/>
              </a:ext>
            </a:extLst>
          </p:cNvPr>
          <p:cNvSpPr txBox="1"/>
          <p:nvPr/>
        </p:nvSpPr>
        <p:spPr>
          <a:xfrm>
            <a:off x="3515179" y="518646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657977-F1AD-9F1E-0B3F-1D622A9CC98E}"/>
              </a:ext>
            </a:extLst>
          </p:cNvPr>
          <p:cNvSpPr txBox="1"/>
          <p:nvPr/>
        </p:nvSpPr>
        <p:spPr>
          <a:xfrm>
            <a:off x="2375012" y="3754460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A0B7DD-E0A7-E0A1-0421-27638F9DB05B}"/>
              </a:ext>
            </a:extLst>
          </p:cNvPr>
          <p:cNvSpPr txBox="1"/>
          <p:nvPr/>
        </p:nvSpPr>
        <p:spPr>
          <a:xfrm>
            <a:off x="2375012" y="5539184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BAAA5A-A714-723B-C1C8-CDD8B6933C31}"/>
              </a:ext>
            </a:extLst>
          </p:cNvPr>
          <p:cNvCxnSpPr>
            <a:cxnSpLocks/>
          </p:cNvCxnSpPr>
          <p:nvPr/>
        </p:nvCxnSpPr>
        <p:spPr>
          <a:xfrm>
            <a:off x="2184850" y="4801416"/>
            <a:ext cx="714122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93EF0B8-E777-ABE0-3F61-D28FF221E2AF}"/>
              </a:ext>
            </a:extLst>
          </p:cNvPr>
          <p:cNvSpPr/>
          <p:nvPr/>
        </p:nvSpPr>
        <p:spPr>
          <a:xfrm>
            <a:off x="2450681" y="390475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C5ECB9F-659B-009F-58A4-86E59FEB3E27}"/>
              </a:ext>
            </a:extLst>
          </p:cNvPr>
          <p:cNvSpPr/>
          <p:nvPr/>
        </p:nvSpPr>
        <p:spPr>
          <a:xfrm flipH="1">
            <a:off x="6547265" y="390475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883D45D-3898-31C8-0D10-FA1F1FC5FF8F}"/>
              </a:ext>
            </a:extLst>
          </p:cNvPr>
          <p:cNvSpPr/>
          <p:nvPr/>
        </p:nvSpPr>
        <p:spPr>
          <a:xfrm flipV="1">
            <a:off x="2450681" y="563970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F964CAE-1E42-2664-EF4D-80A4990F3AF4}"/>
              </a:ext>
            </a:extLst>
          </p:cNvPr>
          <p:cNvSpPr/>
          <p:nvPr/>
        </p:nvSpPr>
        <p:spPr>
          <a:xfrm flipH="1" flipV="1">
            <a:off x="6547265" y="563970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962A6A-97D2-B824-C7ED-0DE26587B3B1}"/>
              </a:ext>
            </a:extLst>
          </p:cNvPr>
          <p:cNvGrpSpPr/>
          <p:nvPr/>
        </p:nvGrpSpPr>
        <p:grpSpPr>
          <a:xfrm>
            <a:off x="9721532" y="3834844"/>
            <a:ext cx="2446773" cy="2610203"/>
            <a:chOff x="9721532" y="3834844"/>
            <a:chExt cx="2446773" cy="261020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BC295F2-CD60-A66A-106E-792CD258CFB0}"/>
                </a:ext>
              </a:extLst>
            </p:cNvPr>
            <p:cNvSpPr/>
            <p:nvPr/>
          </p:nvSpPr>
          <p:spPr>
            <a:xfrm>
              <a:off x="9721780" y="3854471"/>
              <a:ext cx="1969477" cy="1912552"/>
            </a:xfrm>
            <a:prstGeom prst="roundRect">
              <a:avLst>
                <a:gd name="adj" fmla="val 573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9766B36-8756-3F8E-4AC9-ABF03CA6626E}"/>
                    </a:ext>
                  </a:extLst>
                </p:cNvPr>
                <p:cNvSpPr txBox="1"/>
                <p:nvPr/>
              </p:nvSpPr>
              <p:spPr>
                <a:xfrm>
                  <a:off x="9787753" y="4406219"/>
                  <a:ext cx="1714984" cy="20388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3.3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4095</m:t>
                            </m:r>
                          </m:den>
                        </m:f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r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0806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algn="r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𝑚𝑉</m:t>
                        </m:r>
                      </m:oMath>
                    </m:oMathPara>
                  </a14:m>
                  <a:endParaRPr lang="en-US" b="0" dirty="0"/>
                </a:p>
                <a:p>
                  <a:pPr algn="r">
                    <a:spcAft>
                      <a:spcPts val="800"/>
                    </a:spcAft>
                  </a:pPr>
                  <a:endParaRPr lang="en-US" b="0" dirty="0"/>
                </a:p>
                <a:p>
                  <a:pPr algn="r">
                    <a:spcAft>
                      <a:spcPts val="1400"/>
                    </a:spcAft>
                  </a:pPr>
                  <a:endParaRPr lang="en-US" b="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9766B36-8756-3F8E-4AC9-ABF03CA66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7753" y="4406219"/>
                  <a:ext cx="1714984" cy="20388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94B275A-4796-84A8-99D0-C328F6E4419E}"/>
                </a:ext>
              </a:extLst>
            </p:cNvPr>
            <p:cNvSpPr txBox="1"/>
            <p:nvPr/>
          </p:nvSpPr>
          <p:spPr>
            <a:xfrm>
              <a:off x="9721532" y="3834844"/>
              <a:ext cx="24467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egoe Condensed" panose="020B0606040200020203" pitchFamily="34" charset="0"/>
                </a:rPr>
                <a:t>Analog Read Resolution</a:t>
              </a:r>
            </a:p>
            <a:p>
              <a:r>
                <a:rPr lang="en-US" sz="1200" dirty="0">
                  <a:latin typeface="Segoe Condensed" panose="020B0606040200020203" pitchFamily="34" charset="0"/>
                </a:rPr>
                <a:t>3.3V, 12-bit ADC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A529BA-67D2-1C71-DF9A-A355ACE6F918}"/>
                </a:ext>
              </a:extLst>
            </p:cNvPr>
            <p:cNvSpPr txBox="1"/>
            <p:nvPr/>
          </p:nvSpPr>
          <p:spPr>
            <a:xfrm>
              <a:off x="10724770" y="5344079"/>
              <a:ext cx="1391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Condensed" panose="020B0606040200020203" pitchFamily="34" charset="0"/>
                </a:rPr>
                <a:t>per</a:t>
              </a:r>
              <a:r>
                <a:rPr lang="en-US" dirty="0"/>
                <a:t> </a:t>
              </a:r>
              <a:r>
                <a:rPr lang="en-US" sz="1400" dirty="0">
                  <a:latin typeface="Segoe Condensed" panose="020B0606040200020203" pitchFamily="34" charset="0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76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231</Words>
  <Application>Microsoft Office PowerPoint</Application>
  <PresentationFormat>Widescreen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Bebas Neue</vt:lpstr>
      <vt:lpstr>Calibri</vt:lpstr>
      <vt:lpstr>Calibri Light</vt:lpstr>
      <vt:lpstr>Cambria Math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E. FROEHLICH</cp:lastModifiedBy>
  <cp:revision>6</cp:revision>
  <dcterms:created xsi:type="dcterms:W3CDTF">2021-04-26T21:19:20Z</dcterms:created>
  <dcterms:modified xsi:type="dcterms:W3CDTF">2024-04-11T16:00:42Z</dcterms:modified>
</cp:coreProperties>
</file>