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4" r:id="rId2"/>
    <p:sldId id="2585" r:id="rId3"/>
    <p:sldId id="25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7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0A4E-93B9-FA4D-ADC4-844600884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FA5BD-776E-034E-97B3-8A61E97BA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FF94B-17CD-1247-A718-46F23082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33B7-5DF8-1347-B60E-89CD04F4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F0F96-B030-5342-BAA5-296AB62F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7778-732A-E94A-9CBA-E504AF88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03B3E-0CC3-8D4D-9543-DC9E039AE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3D99-6638-9C4F-BAC6-E9A6756B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304EE-2C6A-8849-BC94-A30BD737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942A-CEAB-BD43-9531-9F58BE06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9CD0D-926D-7942-B75B-274E13F6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0639D-55C2-424F-96F3-96FE49B50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FEE4-681A-EB4B-BFC7-E8D75A3A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3411-9AC0-B44D-A491-8B8B4FB4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91AC-7B50-8B49-8C0A-FAF694CD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7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143538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4191-6839-A54E-AAB0-7BCBEB18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00A9-B468-614A-B2C9-016015CE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8D8E-8CF0-2E40-86B7-66ECA400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7765-8A20-B844-9AE1-6C561DE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BA61-5F8C-0543-A5D9-9975D109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E640-A5EC-B940-8F4D-951F0D5C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5396A-223E-E44B-BD83-228BE7AC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A0B6-E077-F949-A197-C6E9DB41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F899-611F-264F-ABDA-5AD29E78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7FB4-5A34-414D-92DB-F0B8C3C5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4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3652-766F-9843-91E0-CB2934AC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61DB-91A9-7744-AD4B-0D70E73BB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A18AB-E3B9-6542-B4BB-1E030678C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DD09B-A24A-5044-8E37-AE89BB3A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42E1-4943-AA4F-BB6F-2AE0D03E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FC44-DB49-7C4A-9AC2-0DD6C870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8C94-1D92-F947-BA34-5989C00B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6FFD-B165-0A4D-A54F-7200CC66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0AC39-68C4-CC4D-81AB-89D49F89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FA8FE-5C27-A243-B017-A472F0FD9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6865B-E7FE-3040-8AAC-63F83162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5AC30-9DF0-3647-BA03-DC9ECD0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4B95E-F668-7049-A6CC-DE68B217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23D87-E45D-DA43-AC36-109D08E9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8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764F-B247-DC40-A3B1-2AC24CAC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01C95-FF56-A44F-84A1-7546AF8A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BF82D-AB88-2340-B843-08A8D732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808A0-9E64-D44A-A1C7-C03AB491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46A27-0729-2848-A90D-26932CBB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E7AA9-4E9A-F841-8F8E-D707CFA7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C3B9-79CC-9048-BA0E-47EA9631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CD41-765D-1341-84F7-57907F15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8D4D-3652-4548-9931-20038B0E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5F57F-994F-4C41-8AE9-569E66D27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21451-55DD-A34B-8EC4-B3D567D4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B512A-3C28-8749-809D-58D38EDC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A9907-E7A2-D545-865C-5F58A550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46E7-0DF2-D543-B782-524EB87B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DC9E2-0EEC-1F42-9E74-D482246CC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23780-C665-564A-A4AE-F3296D3C7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A6BAF-41E9-CB43-BA3D-668794A6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F1E19-58AA-C24F-88A1-B6D2A9C3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B20B-E92E-0D47-BA67-E33C8D4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EA073-E91A-BB4A-8399-570AA459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0568-2DF4-5F4E-90C2-EFCA674FF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1F26-A396-D64B-9225-C954482E5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BCDC-BF6B-F446-9BF7-9E70DE9D3A4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CD665-972F-C946-882D-ECE1061A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ACB2-B65D-3444-A7AD-C265A044D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413D-6252-0D47-BBE3-CE53C549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572691" cy="708436"/>
          </a:xfrm>
        </p:spPr>
        <p:txBody>
          <a:bodyPr/>
          <a:lstStyle/>
          <a:p>
            <a:r>
              <a:rPr lang="en-US" dirty="0"/>
              <a:t>Hooking up a button: Pull-down resistors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Digital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22" y="6627168"/>
            <a:ext cx="5595121" cy="230832"/>
          </a:xfrm>
          <a:prstGeom prst="rect">
            <a:avLst/>
          </a:prstGeom>
          <a:noFill/>
        </p:spPr>
        <p:txBody>
          <a:bodyPr wrap="none" lIns="45720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See: https://learn.sparkfun.com/tutorials/switch-basics/all; https://learn.sparkfun.com/tutorials/pull-up-resistors/all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208" y="1636413"/>
            <a:ext cx="2287992" cy="1077218"/>
          </a:xfrm>
          <a:prstGeom prst="rect">
            <a:avLst/>
          </a:prstGeom>
          <a:solidFill>
            <a:srgbClr val="5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When this button is closed (as it is below), what would the </a:t>
            </a:r>
            <a:r>
              <a:rPr lang="en-US" sz="1600" b="1" dirty="0">
                <a:latin typeface="Segoe Condensed" panose="020B0606040200020203" pitchFamily="34" charset="0"/>
              </a:rPr>
              <a:t>microcontroller</a:t>
            </a:r>
            <a:r>
              <a:rPr lang="en-US" sz="1600" dirty="0">
                <a:latin typeface="Segoe Condensed" panose="020B0606040200020203" pitchFamily="34" charset="0"/>
              </a:rPr>
              <a:t> (MCU) </a:t>
            </a:r>
            <a:r>
              <a:rPr lang="en-US" sz="1600" b="1" dirty="0">
                <a:latin typeface="Segoe Condensed" panose="020B0606040200020203" pitchFamily="34" charset="0"/>
              </a:rPr>
              <a:t>read</a:t>
            </a:r>
            <a:r>
              <a:rPr lang="en-US" sz="1600" dirty="0">
                <a:latin typeface="Segoe Condensed" panose="020B0606040200020203" pitchFamily="34" charset="0"/>
              </a:rPr>
              <a:t> from the </a:t>
            </a:r>
            <a:r>
              <a:rPr lang="en-US" sz="1600" b="1" dirty="0">
                <a:latin typeface="Segoe Condensed" panose="020B0606040200020203" pitchFamily="34" charset="0"/>
              </a:rPr>
              <a:t>input</a:t>
            </a:r>
            <a:r>
              <a:rPr lang="en-US" sz="1600" dirty="0">
                <a:latin typeface="Segoe Condensed" panose="020B0606040200020203" pitchFamily="34" charset="0"/>
              </a:rPr>
              <a:t> </a:t>
            </a:r>
            <a:r>
              <a:rPr lang="en-US" sz="1600" b="1" dirty="0">
                <a:latin typeface="Segoe Condensed" panose="020B0606040200020203" pitchFamily="34" charset="0"/>
              </a:rPr>
              <a:t>pin</a:t>
            </a:r>
            <a:r>
              <a:rPr lang="en-US" sz="1600" dirty="0">
                <a:latin typeface="Segoe Condensed" panose="020B0606040200020203" pitchFamily="34" charset="0"/>
              </a:rPr>
              <a:t>?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32721" y="2650524"/>
            <a:ext cx="368891" cy="910612"/>
          </a:xfrm>
          <a:prstGeom prst="line">
            <a:avLst/>
          </a:prstGeom>
          <a:ln w="19050">
            <a:solidFill>
              <a:srgbClr val="51637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9583" y="5001478"/>
            <a:ext cx="2035509" cy="52322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Answer: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MCU would read 5V (or HIGH)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1528" y="5001478"/>
            <a:ext cx="2209636" cy="116955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Answer: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Uh, oh, the input pin is in an unknown state (commonly called “floating”)—this is bad! The signal can erratically float HIGH or LOW!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5FECEB-7816-8B4B-9B32-1FFC7D163DEF}"/>
              </a:ext>
            </a:extLst>
          </p:cNvPr>
          <p:cNvCxnSpPr>
            <a:cxnSpLocks/>
          </p:cNvCxnSpPr>
          <p:nvPr/>
        </p:nvCxnSpPr>
        <p:spPr>
          <a:xfrm flipH="1" flipV="1">
            <a:off x="5595326" y="7029520"/>
            <a:ext cx="239445" cy="28406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8B93E31-DE33-2047-8BB2-790C523EE834}"/>
              </a:ext>
            </a:extLst>
          </p:cNvPr>
          <p:cNvSpPr txBox="1"/>
          <p:nvPr/>
        </p:nvSpPr>
        <p:spPr>
          <a:xfrm>
            <a:off x="4801982" y="7024817"/>
            <a:ext cx="898805" cy="30777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Button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7072" y="2827842"/>
            <a:ext cx="1730727" cy="1962877"/>
            <a:chOff x="6624410" y="4727629"/>
            <a:chExt cx="1730727" cy="19628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7388356" y="5280878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7905616" y="6126347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7650461" y="6413507"/>
              <a:ext cx="704676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4118" y="6003630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7623812" y="5870867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7225697" y="4997303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6823566" y="4727629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697" y="5434881"/>
              <a:ext cx="1" cy="310109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195317" y="5423954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6624410" y="5460922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066337" y="1634502"/>
            <a:ext cx="2126099" cy="3151165"/>
            <a:chOff x="3066337" y="1634502"/>
            <a:chExt cx="2126099" cy="3151165"/>
          </a:xfrm>
        </p:grpSpPr>
        <p:sp>
          <p:nvSpPr>
            <p:cNvPr id="22" name="Rectangle 21"/>
            <p:cNvSpPr/>
            <p:nvPr/>
          </p:nvSpPr>
          <p:spPr>
            <a:xfrm>
              <a:off x="3505806" y="1634502"/>
              <a:ext cx="1686630" cy="1077218"/>
            </a:xfrm>
            <a:prstGeom prst="rect">
              <a:avLst/>
            </a:prstGeom>
            <a:solidFill>
              <a:srgbClr val="5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Now, when the </a:t>
              </a:r>
              <a:r>
                <a:rPr lang="en-US" sz="1600" b="1" dirty="0">
                  <a:latin typeface="Segoe Condensed" panose="020B0606040200020203" pitchFamily="34" charset="0"/>
                </a:rPr>
                <a:t>button</a:t>
              </a:r>
              <a:r>
                <a:rPr lang="en-US" sz="1600" dirty="0">
                  <a:latin typeface="Segoe Condensed" panose="020B0606040200020203" pitchFamily="34" charset="0"/>
                </a:rPr>
                <a:t> </a:t>
              </a:r>
              <a:r>
                <a:rPr lang="en-US" sz="1600" b="1" dirty="0">
                  <a:latin typeface="Segoe Condensed" panose="020B0606040200020203" pitchFamily="34" charset="0"/>
                </a:rPr>
                <a:t>switches</a:t>
              </a:r>
              <a:r>
                <a:rPr lang="en-US" sz="1600" dirty="0">
                  <a:latin typeface="Segoe Condensed" panose="020B0606040200020203" pitchFamily="34" charset="0"/>
                </a:rPr>
                <a:t> to </a:t>
              </a:r>
              <a:r>
                <a:rPr lang="en-US" sz="1600" b="1" dirty="0">
                  <a:latin typeface="Segoe Condensed" panose="020B0606040200020203" pitchFamily="34" charset="0"/>
                </a:rPr>
                <a:t>open</a:t>
              </a:r>
              <a:r>
                <a:rPr lang="en-US" sz="1600" dirty="0">
                  <a:latin typeface="Segoe Condensed" panose="020B0606040200020203" pitchFamily="34" charset="0"/>
                </a:rPr>
                <a:t>, what would the MCU read?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919530" y="2661215"/>
              <a:ext cx="258760" cy="769664"/>
            </a:xfrm>
            <a:prstGeom prst="line">
              <a:avLst/>
            </a:prstGeom>
            <a:ln w="19050">
              <a:solidFill>
                <a:srgbClr val="51637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3912170" y="3381091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4429430" y="4226566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4174273" y="4508668"/>
              <a:ext cx="704677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7932" y="4103843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4147626" y="3971080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3749511" y="3097516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3347380" y="2827842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88919" y="3506216"/>
              <a:ext cx="327245" cy="314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9399" y="3561135"/>
              <a:ext cx="150114" cy="284070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3719131" y="3524167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3066337" y="3561135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978691" y="1634503"/>
            <a:ext cx="2540275" cy="3185816"/>
            <a:chOff x="5978691" y="1634503"/>
            <a:chExt cx="2540275" cy="3185816"/>
          </a:xfrm>
        </p:grpSpPr>
        <p:sp>
          <p:nvSpPr>
            <p:cNvPr id="79" name="Rectangle 78"/>
            <p:cNvSpPr/>
            <p:nvPr/>
          </p:nvSpPr>
          <p:spPr>
            <a:xfrm>
              <a:off x="6418160" y="1634503"/>
              <a:ext cx="2100806" cy="1077218"/>
            </a:xfrm>
            <a:prstGeom prst="rect">
              <a:avLst/>
            </a:prstGeom>
            <a:solidFill>
              <a:srgbClr val="5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Well, can’t we just solve that by </a:t>
              </a:r>
              <a:r>
                <a:rPr lang="en-US" sz="1600" b="1" dirty="0">
                  <a:latin typeface="Segoe Condensed" panose="020B0606040200020203" pitchFamily="34" charset="0"/>
                </a:rPr>
                <a:t>adding GND</a:t>
              </a:r>
              <a:r>
                <a:rPr lang="en-US" sz="1600" dirty="0">
                  <a:latin typeface="Segoe Condensed" panose="020B0606040200020203" pitchFamily="34" charset="0"/>
                </a:rPr>
                <a:t> here that “pulls” D12 to 0V when the switch is open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6831884" y="2661215"/>
              <a:ext cx="258760" cy="769664"/>
            </a:xfrm>
            <a:prstGeom prst="line">
              <a:avLst/>
            </a:prstGeom>
            <a:ln w="19050">
              <a:solidFill>
                <a:srgbClr val="51637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6824524" y="3381091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7341784" y="4226559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7078621" y="4503616"/>
              <a:ext cx="730058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0286" y="4103843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7059980" y="3971080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6661865" y="3097516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6259734" y="2827842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1273" y="3506216"/>
              <a:ext cx="327245" cy="314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1753" y="3561135"/>
              <a:ext cx="150114" cy="284070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6631485" y="3524167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5978691" y="3561135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  <p:cxnSp>
          <p:nvCxnSpPr>
            <p:cNvPr id="94" name="Straight Connector 93"/>
            <p:cNvCxnSpPr>
              <a:stCxn id="87" idx="1"/>
            </p:cNvCxnSpPr>
            <p:nvPr/>
          </p:nvCxnSpPr>
          <p:spPr>
            <a:xfrm>
              <a:off x="6661865" y="4103844"/>
              <a:ext cx="0" cy="549604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6558188" y="4650733"/>
              <a:ext cx="218788" cy="108039"/>
              <a:chOff x="5834771" y="4650733"/>
              <a:chExt cx="218788" cy="108039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834771" y="4650733"/>
                <a:ext cx="218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885200" y="4704752"/>
                <a:ext cx="1179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21305" y="4758772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5983412" y="4566403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GND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094326" y="5001478"/>
            <a:ext cx="2424640" cy="73866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Answer: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You’re on the right track but this will create a short circuit when the button is closed!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9008003" y="1634505"/>
            <a:ext cx="2780812" cy="3185814"/>
            <a:chOff x="9008003" y="1634505"/>
            <a:chExt cx="2780812" cy="318581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9008003" y="4566403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GND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9038004" y="1634505"/>
              <a:ext cx="2750811" cy="3146110"/>
              <a:chOff x="9038004" y="1634505"/>
              <a:chExt cx="2750811" cy="314611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9477472" y="1634505"/>
                <a:ext cx="2311343" cy="1077218"/>
              </a:xfrm>
              <a:prstGeom prst="rect">
                <a:avLst/>
              </a:prstGeom>
              <a:solidFill>
                <a:srgbClr val="5163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Now, when the button is closed, we have a </a:t>
                </a:r>
                <a:r>
                  <a:rPr lang="en-US" sz="1600" b="1" dirty="0">
                    <a:latin typeface="Segoe Condensed" panose="020B0606040200020203" pitchFamily="34" charset="0"/>
                  </a:rPr>
                  <a:t>short circuit </a:t>
                </a:r>
                <a:r>
                  <a:rPr lang="en-US" sz="1600" dirty="0">
                    <a:latin typeface="Segoe Condensed" panose="020B0606040200020203" pitchFamily="34" charset="0"/>
                  </a:rPr>
                  <a:t>(V</a:t>
                </a:r>
                <a:r>
                  <a:rPr lang="en-US" sz="1600" baseline="-25000" dirty="0">
                    <a:latin typeface="Segoe Condensed" panose="020B0606040200020203" pitchFamily="34" charset="0"/>
                  </a:rPr>
                  <a:t>s</a:t>
                </a:r>
                <a:r>
                  <a:rPr lang="en-US" sz="1600" dirty="0">
                    <a:latin typeface="Segoe Condensed" panose="020B0606040200020203" pitchFamily="34" charset="0"/>
                  </a:rPr>
                  <a:t> is connected to GND. This could damage our MCU)!</a:t>
                </a: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flipV="1">
                <a:off x="9891197" y="2661215"/>
                <a:ext cx="258760" cy="769664"/>
              </a:xfrm>
              <a:prstGeom prst="line">
                <a:avLst/>
              </a:prstGeom>
              <a:ln w="19050">
                <a:solidFill>
                  <a:srgbClr val="51637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D18BFFF-943D-C24D-80B0-9DE9A5ADDD99}"/>
                  </a:ext>
                </a:extLst>
              </p:cNvPr>
              <p:cNvSpPr txBox="1"/>
              <p:nvPr/>
            </p:nvSpPr>
            <p:spPr>
              <a:xfrm rot="16200000">
                <a:off x="9883837" y="3381091"/>
                <a:ext cx="1228884" cy="704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tIns="45720" bIns="45720" rtlCol="0">
                <a:spAutoFit/>
              </a:bodyPr>
              <a:lstStyle/>
              <a:p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5960596-EA94-7347-940F-B72E3AA7F608}"/>
                  </a:ext>
                </a:extLst>
              </p:cNvPr>
              <p:cNvSpPr txBox="1"/>
              <p:nvPr/>
            </p:nvSpPr>
            <p:spPr>
              <a:xfrm rot="16200000">
                <a:off x="10401097" y="4231610"/>
                <a:ext cx="192024" cy="274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tIns="45720" bIns="45720" rtlCol="0">
                <a:spAutoFit/>
              </a:bodyPr>
              <a:lstStyle/>
              <a:p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D2C6BDC-50C6-E141-8B59-3B4704100B99}"/>
                  </a:ext>
                </a:extLst>
              </p:cNvPr>
              <p:cNvSpPr txBox="1"/>
              <p:nvPr/>
            </p:nvSpPr>
            <p:spPr>
              <a:xfrm>
                <a:off x="10136956" y="4503616"/>
                <a:ext cx="741508" cy="276999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ctr"/>
                <a:r>
                  <a:rPr lang="en-US" sz="12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Arduino</a:t>
                </a: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E5FECEB-7816-8B4B-9B32-1FFC7D163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69599" y="4103843"/>
                <a:ext cx="3763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3E14EC3-9650-8143-8112-E2E298D18107}"/>
                  </a:ext>
                </a:extLst>
              </p:cNvPr>
              <p:cNvSpPr txBox="1"/>
              <p:nvPr/>
            </p:nvSpPr>
            <p:spPr>
              <a:xfrm>
                <a:off x="10119293" y="3971080"/>
                <a:ext cx="402990" cy="253916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r>
                  <a:rPr lang="en-US" sz="105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D12</a:t>
                </a: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9721178" y="3097516"/>
                <a:ext cx="361507" cy="1006328"/>
              </a:xfrm>
              <a:custGeom>
                <a:avLst/>
                <a:gdLst>
                  <a:gd name="connsiteX0" fmla="*/ 361507 w 361507"/>
                  <a:gd name="connsiteY0" fmla="*/ 1006549 h 1006549"/>
                  <a:gd name="connsiteX1" fmla="*/ 0 w 361507"/>
                  <a:gd name="connsiteY1" fmla="*/ 1006549 h 1006549"/>
                  <a:gd name="connsiteX2" fmla="*/ 0 w 361507"/>
                  <a:gd name="connsiteY2" fmla="*/ 0 h 1006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507" h="1006549">
                    <a:moveTo>
                      <a:pt x="361507" y="1006549"/>
                    </a:moveTo>
                    <a:lnTo>
                      <a:pt x="0" y="1006549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3E14EC3-9650-8143-8112-E2E298D18107}"/>
                  </a:ext>
                </a:extLst>
              </p:cNvPr>
              <p:cNvSpPr txBox="1"/>
              <p:nvPr/>
            </p:nvSpPr>
            <p:spPr>
              <a:xfrm>
                <a:off x="9319047" y="2827842"/>
                <a:ext cx="804262" cy="261610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ctr"/>
                <a:r>
                  <a:rPr lang="en-US" sz="11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V</a:t>
                </a:r>
                <a:r>
                  <a:rPr lang="en-US" sz="1100" baseline="-250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s </a:t>
                </a:r>
                <a:r>
                  <a:rPr lang="en-US" sz="11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= 5V</a:t>
                </a:r>
                <a:endPara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560586" y="3506216"/>
                <a:ext cx="327245" cy="314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E5FECEB-7816-8B4B-9B32-1FFC7D163DEF}"/>
                  </a:ext>
                </a:extLst>
              </p:cNvPr>
              <p:cNvCxnSpPr>
                <a:cxnSpLocks/>
                <a:endCxn id="112" idx="0"/>
              </p:cNvCxnSpPr>
              <p:nvPr/>
            </p:nvCxnSpPr>
            <p:spPr>
              <a:xfrm flipV="1">
                <a:off x="9721180" y="3506216"/>
                <a:ext cx="3029" cy="33898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9696585" y="3524167"/>
                <a:ext cx="60758" cy="6075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3E14EC3-9650-8143-8112-E2E298D18107}"/>
                  </a:ext>
                </a:extLst>
              </p:cNvPr>
              <p:cNvSpPr txBox="1"/>
              <p:nvPr/>
            </p:nvSpPr>
            <p:spPr>
              <a:xfrm>
                <a:off x="9038004" y="3561135"/>
                <a:ext cx="622026" cy="253916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r"/>
                <a:r>
                  <a:rPr lang="en-US" sz="105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Button</a:t>
                </a:r>
              </a:p>
            </p:txBody>
          </p:sp>
          <p:cxnSp>
            <p:nvCxnSpPr>
              <p:cNvPr id="116" name="Straight Connector 115"/>
              <p:cNvCxnSpPr>
                <a:stCxn id="110" idx="1"/>
              </p:cNvCxnSpPr>
              <p:nvPr/>
            </p:nvCxnSpPr>
            <p:spPr>
              <a:xfrm>
                <a:off x="9721178" y="4103844"/>
                <a:ext cx="0" cy="54960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/>
              <p:cNvGrpSpPr/>
              <p:nvPr/>
            </p:nvGrpSpPr>
            <p:grpSpPr>
              <a:xfrm>
                <a:off x="9617501" y="4650733"/>
                <a:ext cx="218788" cy="108039"/>
                <a:chOff x="5834771" y="4650733"/>
                <a:chExt cx="218788" cy="108039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834771" y="4650733"/>
                  <a:ext cx="2187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85200" y="4704752"/>
                  <a:ext cx="1179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5921305" y="4758772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Lightning Bolt 122"/>
              <p:cNvSpPr/>
              <p:nvPr/>
            </p:nvSpPr>
            <p:spPr>
              <a:xfrm flipH="1">
                <a:off x="9820669" y="3554546"/>
                <a:ext cx="220674" cy="259023"/>
              </a:xfrm>
              <a:prstGeom prst="lightningBolt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9215970" y="4992443"/>
            <a:ext cx="2209636" cy="73866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Question: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So, what do we do? We add what’s called a pull-down resistor.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02D5F7B-B2BD-4B8A-9D36-952BFAFE0707}"/>
              </a:ext>
            </a:extLst>
          </p:cNvPr>
          <p:cNvGrpSpPr/>
          <p:nvPr/>
        </p:nvGrpSpPr>
        <p:grpSpPr>
          <a:xfrm>
            <a:off x="12032594" y="2841013"/>
            <a:ext cx="2082863" cy="1992477"/>
            <a:chOff x="9789079" y="2844241"/>
            <a:chExt cx="2082863" cy="1992477"/>
          </a:xfrm>
        </p:grpSpPr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70609FFA-72A5-4F60-8A9A-335ABEB65611}"/>
                </a:ext>
              </a:extLst>
            </p:cNvPr>
            <p:cNvSpPr/>
            <p:nvPr/>
          </p:nvSpPr>
          <p:spPr>
            <a:xfrm>
              <a:off x="10676852" y="4244696"/>
              <a:ext cx="107029" cy="275218"/>
            </a:xfrm>
            <a:custGeom>
              <a:avLst/>
              <a:gdLst>
                <a:gd name="connsiteX0" fmla="*/ 191588 w 365760"/>
                <a:gd name="connsiteY0" fmla="*/ 0 h 940525"/>
                <a:gd name="connsiteX1" fmla="*/ 357051 w 365760"/>
                <a:gd name="connsiteY1" fmla="*/ 60960 h 940525"/>
                <a:gd name="connsiteX2" fmla="*/ 8708 w 365760"/>
                <a:gd name="connsiteY2" fmla="*/ 174171 h 940525"/>
                <a:gd name="connsiteX3" fmla="*/ 357051 w 365760"/>
                <a:gd name="connsiteY3" fmla="*/ 296091 h 940525"/>
                <a:gd name="connsiteX4" fmla="*/ 8708 w 365760"/>
                <a:gd name="connsiteY4" fmla="*/ 383177 h 940525"/>
                <a:gd name="connsiteX5" fmla="*/ 357051 w 365760"/>
                <a:gd name="connsiteY5" fmla="*/ 513805 h 940525"/>
                <a:gd name="connsiteX6" fmla="*/ 0 w 365760"/>
                <a:gd name="connsiteY6" fmla="*/ 635725 h 940525"/>
                <a:gd name="connsiteX7" fmla="*/ 365760 w 365760"/>
                <a:gd name="connsiteY7" fmla="*/ 748937 h 940525"/>
                <a:gd name="connsiteX8" fmla="*/ 0 w 365760"/>
                <a:gd name="connsiteY8" fmla="*/ 862148 h 940525"/>
                <a:gd name="connsiteX9" fmla="*/ 191588 w 365760"/>
                <a:gd name="connsiteY9" fmla="*/ 940525 h 94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" h="940525">
                  <a:moveTo>
                    <a:pt x="191588" y="0"/>
                  </a:moveTo>
                  <a:lnTo>
                    <a:pt x="357051" y="60960"/>
                  </a:lnTo>
                  <a:lnTo>
                    <a:pt x="8708" y="174171"/>
                  </a:lnTo>
                  <a:lnTo>
                    <a:pt x="357051" y="296091"/>
                  </a:lnTo>
                  <a:lnTo>
                    <a:pt x="8708" y="383177"/>
                  </a:lnTo>
                  <a:lnTo>
                    <a:pt x="357051" y="513805"/>
                  </a:lnTo>
                  <a:lnTo>
                    <a:pt x="0" y="635725"/>
                  </a:lnTo>
                  <a:lnTo>
                    <a:pt x="365760" y="748937"/>
                  </a:lnTo>
                  <a:lnTo>
                    <a:pt x="0" y="862148"/>
                  </a:lnTo>
                  <a:lnTo>
                    <a:pt x="191588" y="9405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AE76E83-F226-4CFD-B979-B59AE6AA9B41}"/>
                </a:ext>
              </a:extLst>
            </p:cNvPr>
            <p:cNvSpPr txBox="1"/>
            <p:nvPr/>
          </p:nvSpPr>
          <p:spPr>
            <a:xfrm rot="16200000">
              <a:off x="10890321" y="3397490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BD7E725-C4AB-4A3B-A0BA-EC61AC5580FA}"/>
                </a:ext>
              </a:extLst>
            </p:cNvPr>
            <p:cNvSpPr txBox="1"/>
            <p:nvPr/>
          </p:nvSpPr>
          <p:spPr>
            <a:xfrm rot="16200000">
              <a:off x="11407581" y="4233241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4634DBC-4554-4A0C-81A0-0413D34DFF58}"/>
                </a:ext>
              </a:extLst>
            </p:cNvPr>
            <p:cNvSpPr txBox="1"/>
            <p:nvPr/>
          </p:nvSpPr>
          <p:spPr>
            <a:xfrm>
              <a:off x="11152426" y="4511909"/>
              <a:ext cx="719516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0502D77-639D-4E1E-900F-8CE8FF9384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6083" y="4120242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D506471-27FF-4B34-AABB-F882586E1861}"/>
                </a:ext>
              </a:extLst>
            </p:cNvPr>
            <p:cNvSpPr txBox="1"/>
            <p:nvPr/>
          </p:nvSpPr>
          <p:spPr>
            <a:xfrm>
              <a:off x="11125777" y="3987479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A3C6997E-113E-43AD-9EAD-0C1BED74ECF6}"/>
                </a:ext>
              </a:extLst>
            </p:cNvPr>
            <p:cNvSpPr/>
            <p:nvPr/>
          </p:nvSpPr>
          <p:spPr>
            <a:xfrm>
              <a:off x="10727662" y="3113915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B8102FE-2B45-41CE-B739-CCA6676864CB}"/>
                </a:ext>
              </a:extLst>
            </p:cNvPr>
            <p:cNvSpPr txBox="1"/>
            <p:nvPr/>
          </p:nvSpPr>
          <p:spPr>
            <a:xfrm>
              <a:off x="10325531" y="2844241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4A2B476-E22B-4C91-A09C-D25B4C260CFC}"/>
                </a:ext>
              </a:extLst>
            </p:cNvPr>
            <p:cNvSpPr/>
            <p:nvPr/>
          </p:nvSpPr>
          <p:spPr>
            <a:xfrm>
              <a:off x="10567070" y="3522615"/>
              <a:ext cx="327245" cy="314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AA71BD6-00E8-4AD1-BA8D-15F723FFF7DF}"/>
                </a:ext>
              </a:extLst>
            </p:cNvPr>
            <p:cNvCxnSpPr>
              <a:cxnSpLocks/>
              <a:endCxn id="157" idx="0"/>
            </p:cNvCxnSpPr>
            <p:nvPr/>
          </p:nvCxnSpPr>
          <p:spPr>
            <a:xfrm flipV="1">
              <a:off x="10727664" y="3522615"/>
              <a:ext cx="3029" cy="338989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0D62C44-99A3-4DEA-9E8C-25830F30D316}"/>
                </a:ext>
              </a:extLst>
            </p:cNvPr>
            <p:cNvSpPr/>
            <p:nvPr/>
          </p:nvSpPr>
          <p:spPr>
            <a:xfrm>
              <a:off x="10703069" y="3540566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23E9727-05D6-4FF7-85EC-2DD5DE0A8498}"/>
                </a:ext>
              </a:extLst>
            </p:cNvPr>
            <p:cNvSpPr txBox="1"/>
            <p:nvPr/>
          </p:nvSpPr>
          <p:spPr>
            <a:xfrm>
              <a:off x="10044488" y="3577534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D00BA7E-6C74-4E34-93BB-DE07EEB412F2}"/>
                </a:ext>
              </a:extLst>
            </p:cNvPr>
            <p:cNvCxnSpPr>
              <a:stCxn id="155" idx="1"/>
            </p:cNvCxnSpPr>
            <p:nvPr/>
          </p:nvCxnSpPr>
          <p:spPr>
            <a:xfrm>
              <a:off x="10727662" y="4120243"/>
              <a:ext cx="0" cy="121152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2A25BBE-C053-4E11-9975-F4268044637B}"/>
                </a:ext>
              </a:extLst>
            </p:cNvPr>
            <p:cNvGrpSpPr/>
            <p:nvPr/>
          </p:nvGrpSpPr>
          <p:grpSpPr>
            <a:xfrm>
              <a:off x="10623985" y="4667132"/>
              <a:ext cx="218788" cy="108039"/>
              <a:chOff x="5834771" y="4650733"/>
              <a:chExt cx="218788" cy="108039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3861A79-0CFE-4CA2-AD75-348C1FF0AD39}"/>
                  </a:ext>
                </a:extLst>
              </p:cNvPr>
              <p:cNvCxnSpPr/>
              <p:nvPr/>
            </p:nvCxnSpPr>
            <p:spPr>
              <a:xfrm>
                <a:off x="5834771" y="4650733"/>
                <a:ext cx="218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C648C2-1995-41AD-8DB7-73C540B6A9BC}"/>
                  </a:ext>
                </a:extLst>
              </p:cNvPr>
              <p:cNvCxnSpPr/>
              <p:nvPr/>
            </p:nvCxnSpPr>
            <p:spPr>
              <a:xfrm>
                <a:off x="5885200" y="4704752"/>
                <a:ext cx="1179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D6C4741-29E2-4023-A516-25F84BDD933B}"/>
                  </a:ext>
                </a:extLst>
              </p:cNvPr>
              <p:cNvCxnSpPr/>
              <p:nvPr/>
            </p:nvCxnSpPr>
            <p:spPr>
              <a:xfrm>
                <a:off x="5921305" y="4758772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47CF5EC-19F2-4FFF-BF1A-B66E27E2ADDC}"/>
                </a:ext>
              </a:extLst>
            </p:cNvPr>
            <p:cNvSpPr txBox="1"/>
            <p:nvPr/>
          </p:nvSpPr>
          <p:spPr>
            <a:xfrm>
              <a:off x="10014487" y="4582802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GND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484877D-11C8-4E0B-9C22-7E92D5D4C4C2}"/>
                </a:ext>
              </a:extLst>
            </p:cNvPr>
            <p:cNvCxnSpPr/>
            <p:nvPr/>
          </p:nvCxnSpPr>
          <p:spPr>
            <a:xfrm>
              <a:off x="10723807" y="4527286"/>
              <a:ext cx="0" cy="12115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15D70F-E383-4335-A281-5570B6F3CB59}"/>
                </a:ext>
              </a:extLst>
            </p:cNvPr>
            <p:cNvSpPr txBox="1"/>
            <p:nvPr/>
          </p:nvSpPr>
          <p:spPr>
            <a:xfrm>
              <a:off x="9789079" y="4155070"/>
              <a:ext cx="890163" cy="415498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Pull-down resistor</a:t>
              </a:r>
            </a:p>
          </p:txBody>
        </p:sp>
      </p:grpSp>
      <p:sp>
        <p:nvSpPr>
          <p:cNvPr id="170" name="Freeform 8">
            <a:extLst>
              <a:ext uri="{FF2B5EF4-FFF2-40B4-BE49-F238E27FC236}">
                <a16:creationId xmlns:a16="http://schemas.microsoft.com/office/drawing/2014/main" id="{26790067-C32E-4BCB-A8EA-196ECBB232E2}"/>
              </a:ext>
            </a:extLst>
          </p:cNvPr>
          <p:cNvSpPr/>
          <p:nvPr/>
        </p:nvSpPr>
        <p:spPr>
          <a:xfrm>
            <a:off x="12230565" y="2336968"/>
            <a:ext cx="370390" cy="1861435"/>
          </a:xfrm>
          <a:custGeom>
            <a:avLst/>
            <a:gdLst>
              <a:gd name="connsiteX0" fmla="*/ 451413 w 451413"/>
              <a:gd name="connsiteY0" fmla="*/ 0 h 1950335"/>
              <a:gd name="connsiteX1" fmla="*/ 81023 w 451413"/>
              <a:gd name="connsiteY1" fmla="*/ 497712 h 1950335"/>
              <a:gd name="connsiteX2" fmla="*/ 0 w 451413"/>
              <a:gd name="connsiteY2" fmla="*/ 1950335 h 1950335"/>
              <a:gd name="connsiteX0" fmla="*/ 451413 w 451413"/>
              <a:gd name="connsiteY0" fmla="*/ 0 h 1950335"/>
              <a:gd name="connsiteX1" fmla="*/ 81023 w 451413"/>
              <a:gd name="connsiteY1" fmla="*/ 497712 h 1950335"/>
              <a:gd name="connsiteX2" fmla="*/ 23811 w 451413"/>
              <a:gd name="connsiteY2" fmla="*/ 1507798 h 1950335"/>
              <a:gd name="connsiteX3" fmla="*/ 0 w 451413"/>
              <a:gd name="connsiteY3" fmla="*/ 1950335 h 1950335"/>
              <a:gd name="connsiteX0" fmla="*/ 427602 w 427602"/>
              <a:gd name="connsiteY0" fmla="*/ 0 h 1861435"/>
              <a:gd name="connsiteX1" fmla="*/ 57212 w 427602"/>
              <a:gd name="connsiteY1" fmla="*/ 497712 h 1861435"/>
              <a:gd name="connsiteX2" fmla="*/ 0 w 427602"/>
              <a:gd name="connsiteY2" fmla="*/ 1507798 h 1861435"/>
              <a:gd name="connsiteX3" fmla="*/ 401639 w 427602"/>
              <a:gd name="connsiteY3" fmla="*/ 1861435 h 1861435"/>
              <a:gd name="connsiteX0" fmla="*/ 370390 w 370390"/>
              <a:gd name="connsiteY0" fmla="*/ 0 h 1861435"/>
              <a:gd name="connsiteX1" fmla="*/ 0 w 370390"/>
              <a:gd name="connsiteY1" fmla="*/ 497712 h 1861435"/>
              <a:gd name="connsiteX2" fmla="*/ 12638 w 370390"/>
              <a:gd name="connsiteY2" fmla="*/ 1520498 h 1861435"/>
              <a:gd name="connsiteX3" fmla="*/ 344427 w 370390"/>
              <a:gd name="connsiteY3" fmla="*/ 1861435 h 186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390" h="1861435">
                <a:moveTo>
                  <a:pt x="370390" y="0"/>
                </a:moveTo>
                <a:lnTo>
                  <a:pt x="0" y="497712"/>
                </a:lnTo>
                <a:lnTo>
                  <a:pt x="12638" y="1520498"/>
                </a:lnTo>
                <a:lnTo>
                  <a:pt x="344427" y="1861435"/>
                </a:lnTo>
              </a:path>
            </a:pathLst>
          </a:custGeom>
          <a:ln w="19050">
            <a:solidFill>
              <a:srgbClr val="51637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8040ED6-2AE3-4FA7-B857-157FB0F2EA15}"/>
              </a:ext>
            </a:extLst>
          </p:cNvPr>
          <p:cNvSpPr txBox="1"/>
          <p:nvPr/>
        </p:nvSpPr>
        <p:spPr>
          <a:xfrm>
            <a:off x="12288003" y="5004602"/>
            <a:ext cx="2209636" cy="95410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Now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, when the switch is open, the MCU is pulled to GND. When the switch is closed, the MCU is 3.3V (HIGH).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03F1C9D-48A6-EE44-96D8-56AB05C6A4BE}"/>
              </a:ext>
            </a:extLst>
          </p:cNvPr>
          <p:cNvSpPr/>
          <p:nvPr/>
        </p:nvSpPr>
        <p:spPr>
          <a:xfrm>
            <a:off x="12569015" y="1747863"/>
            <a:ext cx="2311343" cy="830997"/>
          </a:xfrm>
          <a:prstGeom prst="rect">
            <a:avLst/>
          </a:prstGeom>
          <a:solidFill>
            <a:srgbClr val="5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Add a “</a:t>
            </a:r>
            <a:r>
              <a:rPr lang="en-US" sz="1600" b="1" dirty="0">
                <a:latin typeface="Segoe Condensed" panose="020B0606040200020203" pitchFamily="34" charset="0"/>
              </a:rPr>
              <a:t>pull-down resistor</a:t>
            </a:r>
            <a:r>
              <a:rPr lang="en-US" sz="1600" dirty="0">
                <a:latin typeface="Segoe Condensed" panose="020B0606040200020203" pitchFamily="34" charset="0"/>
              </a:rPr>
              <a:t>”, which biases the input low (to GND) when the switch is open.</a:t>
            </a:r>
          </a:p>
        </p:txBody>
      </p:sp>
    </p:spTree>
    <p:extLst>
      <p:ext uri="{BB962C8B-B14F-4D97-AF65-F5344CB8AC3E}">
        <p14:creationId xmlns:p14="http://schemas.microsoft.com/office/powerpoint/2010/main" val="26021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104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572691" cy="708436"/>
          </a:xfrm>
        </p:spPr>
        <p:txBody>
          <a:bodyPr/>
          <a:lstStyle/>
          <a:p>
            <a:r>
              <a:rPr lang="en-US" dirty="0"/>
              <a:t>Hooking up a button: Pull-down resistors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Digital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22" y="6627168"/>
            <a:ext cx="5595121" cy="230832"/>
          </a:xfrm>
          <a:prstGeom prst="rect">
            <a:avLst/>
          </a:prstGeom>
          <a:noFill/>
        </p:spPr>
        <p:txBody>
          <a:bodyPr wrap="none" lIns="45720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See: https://learn.sparkfun.com/tutorials/switch-basics/all; https://learn.sparkfun.com/tutorials/pull-up-resistors/all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447856" y="1636413"/>
            <a:ext cx="2287992" cy="1077218"/>
          </a:xfrm>
          <a:prstGeom prst="rect">
            <a:avLst/>
          </a:prstGeom>
          <a:solidFill>
            <a:srgbClr val="5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600">
                <a:latin typeface="Segoe Condensed" panose="020B0606040200020203" pitchFamily="34" charset="0"/>
              </a:rPr>
              <a:t>When this </a:t>
            </a:r>
            <a:r>
              <a:rPr lang="en-US" sz="1600" dirty="0">
                <a:latin typeface="Segoe Condensed" panose="020B0606040200020203" pitchFamily="34" charset="0"/>
              </a:rPr>
              <a:t>button is closed (as it is below), what would the </a:t>
            </a:r>
            <a:r>
              <a:rPr lang="en-US" sz="1600" b="1" dirty="0">
                <a:latin typeface="Segoe Condensed" panose="020B0606040200020203" pitchFamily="34" charset="0"/>
              </a:rPr>
              <a:t>microcontroller</a:t>
            </a:r>
            <a:r>
              <a:rPr lang="en-US" sz="1600" dirty="0">
                <a:latin typeface="Segoe Condensed" panose="020B0606040200020203" pitchFamily="34" charset="0"/>
              </a:rPr>
              <a:t> (MCU) </a:t>
            </a:r>
            <a:r>
              <a:rPr lang="en-US" sz="1600" b="1" dirty="0">
                <a:latin typeface="Segoe Condensed" panose="020B0606040200020203" pitchFamily="34" charset="0"/>
              </a:rPr>
              <a:t>read</a:t>
            </a:r>
            <a:r>
              <a:rPr lang="en-US" sz="1600" dirty="0">
                <a:latin typeface="Segoe Condensed" panose="020B0606040200020203" pitchFamily="34" charset="0"/>
              </a:rPr>
              <a:t> from the </a:t>
            </a:r>
            <a:r>
              <a:rPr lang="en-US" sz="1600" b="1" dirty="0">
                <a:latin typeface="Segoe Condensed" panose="020B0606040200020203" pitchFamily="34" charset="0"/>
              </a:rPr>
              <a:t>input</a:t>
            </a:r>
            <a:r>
              <a:rPr lang="en-US" sz="1600" dirty="0">
                <a:latin typeface="Segoe Condensed" panose="020B0606040200020203" pitchFamily="34" charset="0"/>
              </a:rPr>
              <a:t> </a:t>
            </a:r>
            <a:r>
              <a:rPr lang="en-US" sz="1600" b="1" dirty="0">
                <a:latin typeface="Segoe Condensed" panose="020B0606040200020203" pitchFamily="34" charset="0"/>
              </a:rPr>
              <a:t>pin</a:t>
            </a:r>
            <a:r>
              <a:rPr lang="en-US" sz="1600" dirty="0">
                <a:latin typeface="Segoe Condensed" panose="020B0606040200020203" pitchFamily="34" charset="0"/>
              </a:rPr>
              <a:t>?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-1965343" y="2650524"/>
            <a:ext cx="368891" cy="910612"/>
          </a:xfrm>
          <a:prstGeom prst="line">
            <a:avLst/>
          </a:prstGeom>
          <a:ln w="19050">
            <a:solidFill>
              <a:srgbClr val="51637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588481" y="5001478"/>
            <a:ext cx="2035509" cy="52322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Answer: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MCU would read 5V (or HIGH)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3464" y="5001478"/>
            <a:ext cx="2209636" cy="116955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Answer: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Uh, oh, the input pin is in an unknown state (commonly called “floating”)—this is bad! The signal can erratically float HIGH or LOW!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2670992" y="2827842"/>
            <a:ext cx="1730727" cy="1962877"/>
            <a:chOff x="6624410" y="4727629"/>
            <a:chExt cx="1730727" cy="19628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7388356" y="5280878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7905616" y="6126347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7650461" y="6413507"/>
              <a:ext cx="704676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4118" y="6003630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7623812" y="5870867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7225697" y="4997303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6823566" y="4727629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697" y="5434881"/>
              <a:ext cx="1" cy="310109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195317" y="5423954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6624410" y="5460922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68273" y="1634502"/>
            <a:ext cx="2126099" cy="3151165"/>
            <a:chOff x="3066337" y="1634502"/>
            <a:chExt cx="2126099" cy="3151165"/>
          </a:xfrm>
        </p:grpSpPr>
        <p:sp>
          <p:nvSpPr>
            <p:cNvPr id="22" name="Rectangle 21"/>
            <p:cNvSpPr/>
            <p:nvPr/>
          </p:nvSpPr>
          <p:spPr>
            <a:xfrm>
              <a:off x="3505806" y="1634502"/>
              <a:ext cx="1686630" cy="1077218"/>
            </a:xfrm>
            <a:prstGeom prst="rect">
              <a:avLst/>
            </a:prstGeom>
            <a:solidFill>
              <a:srgbClr val="5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Now, when the </a:t>
              </a:r>
              <a:r>
                <a:rPr lang="en-US" sz="1600" b="1" dirty="0">
                  <a:latin typeface="Segoe Condensed" panose="020B0606040200020203" pitchFamily="34" charset="0"/>
                </a:rPr>
                <a:t>button</a:t>
              </a:r>
              <a:r>
                <a:rPr lang="en-US" sz="1600" dirty="0">
                  <a:latin typeface="Segoe Condensed" panose="020B0606040200020203" pitchFamily="34" charset="0"/>
                </a:rPr>
                <a:t> </a:t>
              </a:r>
              <a:r>
                <a:rPr lang="en-US" sz="1600" b="1" dirty="0">
                  <a:latin typeface="Segoe Condensed" panose="020B0606040200020203" pitchFamily="34" charset="0"/>
                </a:rPr>
                <a:t>switches</a:t>
              </a:r>
              <a:r>
                <a:rPr lang="en-US" sz="1600" dirty="0">
                  <a:latin typeface="Segoe Condensed" panose="020B0606040200020203" pitchFamily="34" charset="0"/>
                </a:rPr>
                <a:t> to </a:t>
              </a:r>
              <a:r>
                <a:rPr lang="en-US" sz="1600" b="1" dirty="0">
                  <a:latin typeface="Segoe Condensed" panose="020B0606040200020203" pitchFamily="34" charset="0"/>
                </a:rPr>
                <a:t>open</a:t>
              </a:r>
              <a:r>
                <a:rPr lang="en-US" sz="1600" dirty="0">
                  <a:latin typeface="Segoe Condensed" panose="020B0606040200020203" pitchFamily="34" charset="0"/>
                </a:rPr>
                <a:t>, what would the MCU read?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919530" y="2661215"/>
              <a:ext cx="258760" cy="769664"/>
            </a:xfrm>
            <a:prstGeom prst="line">
              <a:avLst/>
            </a:prstGeom>
            <a:ln w="19050">
              <a:solidFill>
                <a:srgbClr val="51637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3912170" y="3381091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4429430" y="4226566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4174273" y="4508668"/>
              <a:ext cx="704677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7932" y="4103843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4147626" y="3971080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3749511" y="3097516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3347380" y="2827842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88919" y="3506216"/>
              <a:ext cx="327245" cy="314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9399" y="3561135"/>
              <a:ext cx="150114" cy="284070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3719131" y="3524167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3066337" y="3561135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180627" y="1634503"/>
            <a:ext cx="2540275" cy="3185816"/>
            <a:chOff x="5978691" y="1634503"/>
            <a:chExt cx="2540275" cy="3185816"/>
          </a:xfrm>
        </p:grpSpPr>
        <p:sp>
          <p:nvSpPr>
            <p:cNvPr id="79" name="Rectangle 78"/>
            <p:cNvSpPr/>
            <p:nvPr/>
          </p:nvSpPr>
          <p:spPr>
            <a:xfrm>
              <a:off x="6418160" y="1634503"/>
              <a:ext cx="2100806" cy="1077218"/>
            </a:xfrm>
            <a:prstGeom prst="rect">
              <a:avLst/>
            </a:prstGeom>
            <a:solidFill>
              <a:srgbClr val="5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Well, can’t we just solve that by </a:t>
              </a:r>
              <a:r>
                <a:rPr lang="en-US" sz="1600" b="1" dirty="0">
                  <a:latin typeface="Segoe Condensed" panose="020B0606040200020203" pitchFamily="34" charset="0"/>
                </a:rPr>
                <a:t>adding GND</a:t>
              </a:r>
              <a:r>
                <a:rPr lang="en-US" sz="1600" dirty="0">
                  <a:latin typeface="Segoe Condensed" panose="020B0606040200020203" pitchFamily="34" charset="0"/>
                </a:rPr>
                <a:t> here that “pulls” D12 to 0V when the switch is open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6831884" y="2661215"/>
              <a:ext cx="258760" cy="769664"/>
            </a:xfrm>
            <a:prstGeom prst="line">
              <a:avLst/>
            </a:prstGeom>
            <a:ln w="19050">
              <a:solidFill>
                <a:srgbClr val="51637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6824524" y="3381091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7341784" y="4226559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7078621" y="4503616"/>
              <a:ext cx="730058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0286" y="4103843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7059980" y="3971080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6661865" y="3097516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6259734" y="2827842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1273" y="3506216"/>
              <a:ext cx="327245" cy="314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1753" y="3561135"/>
              <a:ext cx="150114" cy="284070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6631485" y="3524167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5978691" y="3561135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  <p:cxnSp>
          <p:nvCxnSpPr>
            <p:cNvPr id="94" name="Straight Connector 93"/>
            <p:cNvCxnSpPr>
              <a:stCxn id="87" idx="1"/>
            </p:cNvCxnSpPr>
            <p:nvPr/>
          </p:nvCxnSpPr>
          <p:spPr>
            <a:xfrm>
              <a:off x="6661865" y="4103844"/>
              <a:ext cx="0" cy="549604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6558188" y="4650733"/>
              <a:ext cx="218788" cy="108039"/>
              <a:chOff x="5834771" y="4650733"/>
              <a:chExt cx="218788" cy="108039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834771" y="4650733"/>
                <a:ext cx="218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885200" y="4704752"/>
                <a:ext cx="1179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21305" y="4758772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5983412" y="4566403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GND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296262" y="5001478"/>
            <a:ext cx="2424640" cy="73866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Answer: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You’re on the right track but this will create a short circuit when the button is closed!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6209939" y="1634505"/>
            <a:ext cx="2780812" cy="3185814"/>
            <a:chOff x="9008003" y="1634505"/>
            <a:chExt cx="2780812" cy="318581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9008003" y="4566403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GND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9038004" y="1634505"/>
              <a:ext cx="2750811" cy="3146110"/>
              <a:chOff x="9038004" y="1634505"/>
              <a:chExt cx="2750811" cy="314611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9477472" y="1634505"/>
                <a:ext cx="2311343" cy="1077218"/>
              </a:xfrm>
              <a:prstGeom prst="rect">
                <a:avLst/>
              </a:prstGeom>
              <a:solidFill>
                <a:srgbClr val="5163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Now, when the button is closed, we have a </a:t>
                </a:r>
                <a:r>
                  <a:rPr lang="en-US" sz="1600" b="1" dirty="0">
                    <a:latin typeface="Segoe Condensed" panose="020B0606040200020203" pitchFamily="34" charset="0"/>
                  </a:rPr>
                  <a:t>short circuit </a:t>
                </a:r>
                <a:r>
                  <a:rPr lang="en-US" sz="1600" dirty="0">
                    <a:latin typeface="Segoe Condensed" panose="020B0606040200020203" pitchFamily="34" charset="0"/>
                  </a:rPr>
                  <a:t>(V</a:t>
                </a:r>
                <a:r>
                  <a:rPr lang="en-US" sz="1600" baseline="-25000" dirty="0">
                    <a:latin typeface="Segoe Condensed" panose="020B0606040200020203" pitchFamily="34" charset="0"/>
                  </a:rPr>
                  <a:t>s</a:t>
                </a:r>
                <a:r>
                  <a:rPr lang="en-US" sz="1600" dirty="0">
                    <a:latin typeface="Segoe Condensed" panose="020B0606040200020203" pitchFamily="34" charset="0"/>
                  </a:rPr>
                  <a:t> is connected to GND. This could damage our MCU)!</a:t>
                </a: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flipV="1">
                <a:off x="9891197" y="2661215"/>
                <a:ext cx="258760" cy="769664"/>
              </a:xfrm>
              <a:prstGeom prst="line">
                <a:avLst/>
              </a:prstGeom>
              <a:ln w="19050">
                <a:solidFill>
                  <a:srgbClr val="51637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D18BFFF-943D-C24D-80B0-9DE9A5ADDD99}"/>
                  </a:ext>
                </a:extLst>
              </p:cNvPr>
              <p:cNvSpPr txBox="1"/>
              <p:nvPr/>
            </p:nvSpPr>
            <p:spPr>
              <a:xfrm rot="16200000">
                <a:off x="9883837" y="3381091"/>
                <a:ext cx="1228884" cy="704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tIns="45720" bIns="45720" rtlCol="0">
                <a:spAutoFit/>
              </a:bodyPr>
              <a:lstStyle/>
              <a:p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5960596-EA94-7347-940F-B72E3AA7F608}"/>
                  </a:ext>
                </a:extLst>
              </p:cNvPr>
              <p:cNvSpPr txBox="1"/>
              <p:nvPr/>
            </p:nvSpPr>
            <p:spPr>
              <a:xfrm rot="16200000">
                <a:off x="10401097" y="4231610"/>
                <a:ext cx="192024" cy="274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tIns="45720" bIns="45720" rtlCol="0">
                <a:spAutoFit/>
              </a:bodyPr>
              <a:lstStyle/>
              <a:p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D2C6BDC-50C6-E141-8B59-3B4704100B99}"/>
                  </a:ext>
                </a:extLst>
              </p:cNvPr>
              <p:cNvSpPr txBox="1"/>
              <p:nvPr/>
            </p:nvSpPr>
            <p:spPr>
              <a:xfrm>
                <a:off x="10136956" y="4503616"/>
                <a:ext cx="741508" cy="276999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ctr"/>
                <a:r>
                  <a:rPr lang="en-US" sz="12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Arduino</a:t>
                </a: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E5FECEB-7816-8B4B-9B32-1FFC7D163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69599" y="4103843"/>
                <a:ext cx="3763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3E14EC3-9650-8143-8112-E2E298D18107}"/>
                  </a:ext>
                </a:extLst>
              </p:cNvPr>
              <p:cNvSpPr txBox="1"/>
              <p:nvPr/>
            </p:nvSpPr>
            <p:spPr>
              <a:xfrm>
                <a:off x="10119293" y="3971080"/>
                <a:ext cx="402990" cy="253916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r>
                  <a:rPr lang="en-US" sz="105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D12</a:t>
                </a: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9721178" y="3097516"/>
                <a:ext cx="361507" cy="1006328"/>
              </a:xfrm>
              <a:custGeom>
                <a:avLst/>
                <a:gdLst>
                  <a:gd name="connsiteX0" fmla="*/ 361507 w 361507"/>
                  <a:gd name="connsiteY0" fmla="*/ 1006549 h 1006549"/>
                  <a:gd name="connsiteX1" fmla="*/ 0 w 361507"/>
                  <a:gd name="connsiteY1" fmla="*/ 1006549 h 1006549"/>
                  <a:gd name="connsiteX2" fmla="*/ 0 w 361507"/>
                  <a:gd name="connsiteY2" fmla="*/ 0 h 1006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507" h="1006549">
                    <a:moveTo>
                      <a:pt x="361507" y="1006549"/>
                    </a:moveTo>
                    <a:lnTo>
                      <a:pt x="0" y="1006549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3E14EC3-9650-8143-8112-E2E298D18107}"/>
                  </a:ext>
                </a:extLst>
              </p:cNvPr>
              <p:cNvSpPr txBox="1"/>
              <p:nvPr/>
            </p:nvSpPr>
            <p:spPr>
              <a:xfrm>
                <a:off x="9319047" y="2827842"/>
                <a:ext cx="804262" cy="261610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ctr"/>
                <a:r>
                  <a:rPr lang="en-US" sz="11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V</a:t>
                </a:r>
                <a:r>
                  <a:rPr lang="en-US" sz="1100" baseline="-250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s </a:t>
                </a:r>
                <a:r>
                  <a:rPr lang="en-US" sz="11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= 5V</a:t>
                </a:r>
                <a:endPara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560586" y="3506216"/>
                <a:ext cx="327245" cy="314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E5FECEB-7816-8B4B-9B32-1FFC7D163DEF}"/>
                  </a:ext>
                </a:extLst>
              </p:cNvPr>
              <p:cNvCxnSpPr>
                <a:cxnSpLocks/>
                <a:endCxn id="112" idx="0"/>
              </p:cNvCxnSpPr>
              <p:nvPr/>
            </p:nvCxnSpPr>
            <p:spPr>
              <a:xfrm flipV="1">
                <a:off x="9721180" y="3506216"/>
                <a:ext cx="3029" cy="33898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9696585" y="3524167"/>
                <a:ext cx="60758" cy="6075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3E14EC3-9650-8143-8112-E2E298D18107}"/>
                  </a:ext>
                </a:extLst>
              </p:cNvPr>
              <p:cNvSpPr txBox="1"/>
              <p:nvPr/>
            </p:nvSpPr>
            <p:spPr>
              <a:xfrm>
                <a:off x="9038004" y="3561135"/>
                <a:ext cx="622026" cy="253916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r"/>
                <a:r>
                  <a:rPr lang="en-US" sz="105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Button</a:t>
                </a:r>
              </a:p>
            </p:txBody>
          </p:sp>
          <p:cxnSp>
            <p:nvCxnSpPr>
              <p:cNvPr id="116" name="Straight Connector 115"/>
              <p:cNvCxnSpPr>
                <a:stCxn id="110" idx="1"/>
              </p:cNvCxnSpPr>
              <p:nvPr/>
            </p:nvCxnSpPr>
            <p:spPr>
              <a:xfrm>
                <a:off x="9721178" y="4103844"/>
                <a:ext cx="0" cy="54960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/>
              <p:cNvGrpSpPr/>
              <p:nvPr/>
            </p:nvGrpSpPr>
            <p:grpSpPr>
              <a:xfrm>
                <a:off x="9617501" y="4650733"/>
                <a:ext cx="218788" cy="108039"/>
                <a:chOff x="5834771" y="4650733"/>
                <a:chExt cx="218788" cy="108039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834771" y="4650733"/>
                  <a:ext cx="2187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85200" y="4704752"/>
                  <a:ext cx="1179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5921305" y="4758772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Lightning Bolt 122"/>
              <p:cNvSpPr/>
              <p:nvPr/>
            </p:nvSpPr>
            <p:spPr>
              <a:xfrm flipH="1">
                <a:off x="9820669" y="3554546"/>
                <a:ext cx="220674" cy="259023"/>
              </a:xfrm>
              <a:prstGeom prst="lightningBolt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417906" y="4992443"/>
            <a:ext cx="2209636" cy="73866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Question: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So, what do we do? We add what’s called a pull-down resistor.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9047692" y="2837997"/>
            <a:ext cx="2082863" cy="1992477"/>
            <a:chOff x="9789079" y="2844241"/>
            <a:chExt cx="2082863" cy="1992477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3C59D2-7712-8846-904C-8BA18CE5A996}"/>
                </a:ext>
              </a:extLst>
            </p:cNvPr>
            <p:cNvSpPr/>
            <p:nvPr/>
          </p:nvSpPr>
          <p:spPr>
            <a:xfrm>
              <a:off x="10676852" y="4244696"/>
              <a:ext cx="107029" cy="275218"/>
            </a:xfrm>
            <a:custGeom>
              <a:avLst/>
              <a:gdLst>
                <a:gd name="connsiteX0" fmla="*/ 191588 w 365760"/>
                <a:gd name="connsiteY0" fmla="*/ 0 h 940525"/>
                <a:gd name="connsiteX1" fmla="*/ 357051 w 365760"/>
                <a:gd name="connsiteY1" fmla="*/ 60960 h 940525"/>
                <a:gd name="connsiteX2" fmla="*/ 8708 w 365760"/>
                <a:gd name="connsiteY2" fmla="*/ 174171 h 940525"/>
                <a:gd name="connsiteX3" fmla="*/ 357051 w 365760"/>
                <a:gd name="connsiteY3" fmla="*/ 296091 h 940525"/>
                <a:gd name="connsiteX4" fmla="*/ 8708 w 365760"/>
                <a:gd name="connsiteY4" fmla="*/ 383177 h 940525"/>
                <a:gd name="connsiteX5" fmla="*/ 357051 w 365760"/>
                <a:gd name="connsiteY5" fmla="*/ 513805 h 940525"/>
                <a:gd name="connsiteX6" fmla="*/ 0 w 365760"/>
                <a:gd name="connsiteY6" fmla="*/ 635725 h 940525"/>
                <a:gd name="connsiteX7" fmla="*/ 365760 w 365760"/>
                <a:gd name="connsiteY7" fmla="*/ 748937 h 940525"/>
                <a:gd name="connsiteX8" fmla="*/ 0 w 365760"/>
                <a:gd name="connsiteY8" fmla="*/ 862148 h 940525"/>
                <a:gd name="connsiteX9" fmla="*/ 191588 w 365760"/>
                <a:gd name="connsiteY9" fmla="*/ 940525 h 94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" h="940525">
                  <a:moveTo>
                    <a:pt x="191588" y="0"/>
                  </a:moveTo>
                  <a:lnTo>
                    <a:pt x="357051" y="60960"/>
                  </a:lnTo>
                  <a:lnTo>
                    <a:pt x="8708" y="174171"/>
                  </a:lnTo>
                  <a:lnTo>
                    <a:pt x="357051" y="296091"/>
                  </a:lnTo>
                  <a:lnTo>
                    <a:pt x="8708" y="383177"/>
                  </a:lnTo>
                  <a:lnTo>
                    <a:pt x="357051" y="513805"/>
                  </a:lnTo>
                  <a:lnTo>
                    <a:pt x="0" y="635725"/>
                  </a:lnTo>
                  <a:lnTo>
                    <a:pt x="365760" y="748937"/>
                  </a:lnTo>
                  <a:lnTo>
                    <a:pt x="0" y="862148"/>
                  </a:lnTo>
                  <a:lnTo>
                    <a:pt x="191588" y="9405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10890321" y="3397490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11407581" y="4233241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11152426" y="4511909"/>
              <a:ext cx="719516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6083" y="4120242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11125777" y="3987479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0727662" y="3113915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10325531" y="2844241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567070" y="3522615"/>
              <a:ext cx="327245" cy="314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0727664" y="3522615"/>
              <a:ext cx="3029" cy="338989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0703069" y="3540566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10044488" y="3577534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  <p:cxnSp>
          <p:nvCxnSpPr>
            <p:cNvPr id="137" name="Straight Connector 136"/>
            <p:cNvCxnSpPr>
              <a:stCxn id="131" idx="1"/>
            </p:cNvCxnSpPr>
            <p:nvPr/>
          </p:nvCxnSpPr>
          <p:spPr>
            <a:xfrm>
              <a:off x="10727662" y="4120243"/>
              <a:ext cx="0" cy="121152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10623985" y="4667132"/>
              <a:ext cx="218788" cy="108039"/>
              <a:chOff x="5834771" y="4650733"/>
              <a:chExt cx="218788" cy="108039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5834771" y="4650733"/>
                <a:ext cx="218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885200" y="4704752"/>
                <a:ext cx="1179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5921305" y="4758772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10014487" y="4582802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GND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10723807" y="4527286"/>
              <a:ext cx="0" cy="12115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9789079" y="4155070"/>
              <a:ext cx="890163" cy="415498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Pull-down resistor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C7D1C22-3D6D-4441-AA6D-BF20E7F1207F}"/>
              </a:ext>
            </a:extLst>
          </p:cNvPr>
          <p:cNvSpPr/>
          <p:nvPr/>
        </p:nvSpPr>
        <p:spPr>
          <a:xfrm>
            <a:off x="9609852" y="1773486"/>
            <a:ext cx="2311343" cy="830997"/>
          </a:xfrm>
          <a:prstGeom prst="rect">
            <a:avLst/>
          </a:prstGeom>
          <a:solidFill>
            <a:srgbClr val="5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Add a “</a:t>
            </a:r>
            <a:r>
              <a:rPr lang="en-US" sz="1600" b="1" dirty="0">
                <a:latin typeface="Segoe Condensed" panose="020B0606040200020203" pitchFamily="34" charset="0"/>
              </a:rPr>
              <a:t>pull-down resistor</a:t>
            </a:r>
            <a:r>
              <a:rPr lang="en-US" sz="1600" dirty="0">
                <a:latin typeface="Segoe Condensed" panose="020B0606040200020203" pitchFamily="34" charset="0"/>
              </a:rPr>
              <a:t>”, which biases the input low (to GND) when the switch is open.</a:t>
            </a:r>
          </a:p>
        </p:txBody>
      </p:sp>
      <p:sp>
        <p:nvSpPr>
          <p:cNvPr id="145" name="Freeform 8">
            <a:extLst>
              <a:ext uri="{FF2B5EF4-FFF2-40B4-BE49-F238E27FC236}">
                <a16:creationId xmlns:a16="http://schemas.microsoft.com/office/drawing/2014/main" id="{D0DB05A7-2FF8-4619-B1AB-0945AEC39962}"/>
              </a:ext>
            </a:extLst>
          </p:cNvPr>
          <p:cNvSpPr/>
          <p:nvPr/>
        </p:nvSpPr>
        <p:spPr>
          <a:xfrm>
            <a:off x="9245663" y="2333952"/>
            <a:ext cx="370390" cy="1861435"/>
          </a:xfrm>
          <a:custGeom>
            <a:avLst/>
            <a:gdLst>
              <a:gd name="connsiteX0" fmla="*/ 451413 w 451413"/>
              <a:gd name="connsiteY0" fmla="*/ 0 h 1950335"/>
              <a:gd name="connsiteX1" fmla="*/ 81023 w 451413"/>
              <a:gd name="connsiteY1" fmla="*/ 497712 h 1950335"/>
              <a:gd name="connsiteX2" fmla="*/ 0 w 451413"/>
              <a:gd name="connsiteY2" fmla="*/ 1950335 h 1950335"/>
              <a:gd name="connsiteX0" fmla="*/ 451413 w 451413"/>
              <a:gd name="connsiteY0" fmla="*/ 0 h 1950335"/>
              <a:gd name="connsiteX1" fmla="*/ 81023 w 451413"/>
              <a:gd name="connsiteY1" fmla="*/ 497712 h 1950335"/>
              <a:gd name="connsiteX2" fmla="*/ 23811 w 451413"/>
              <a:gd name="connsiteY2" fmla="*/ 1507798 h 1950335"/>
              <a:gd name="connsiteX3" fmla="*/ 0 w 451413"/>
              <a:gd name="connsiteY3" fmla="*/ 1950335 h 1950335"/>
              <a:gd name="connsiteX0" fmla="*/ 427602 w 427602"/>
              <a:gd name="connsiteY0" fmla="*/ 0 h 1861435"/>
              <a:gd name="connsiteX1" fmla="*/ 57212 w 427602"/>
              <a:gd name="connsiteY1" fmla="*/ 497712 h 1861435"/>
              <a:gd name="connsiteX2" fmla="*/ 0 w 427602"/>
              <a:gd name="connsiteY2" fmla="*/ 1507798 h 1861435"/>
              <a:gd name="connsiteX3" fmla="*/ 401639 w 427602"/>
              <a:gd name="connsiteY3" fmla="*/ 1861435 h 1861435"/>
              <a:gd name="connsiteX0" fmla="*/ 370390 w 370390"/>
              <a:gd name="connsiteY0" fmla="*/ 0 h 1861435"/>
              <a:gd name="connsiteX1" fmla="*/ 0 w 370390"/>
              <a:gd name="connsiteY1" fmla="*/ 497712 h 1861435"/>
              <a:gd name="connsiteX2" fmla="*/ 12638 w 370390"/>
              <a:gd name="connsiteY2" fmla="*/ 1520498 h 1861435"/>
              <a:gd name="connsiteX3" fmla="*/ 344427 w 370390"/>
              <a:gd name="connsiteY3" fmla="*/ 1861435 h 186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390" h="1861435">
                <a:moveTo>
                  <a:pt x="370390" y="0"/>
                </a:moveTo>
                <a:lnTo>
                  <a:pt x="0" y="497712"/>
                </a:lnTo>
                <a:lnTo>
                  <a:pt x="12638" y="1520498"/>
                </a:lnTo>
                <a:lnTo>
                  <a:pt x="344427" y="1861435"/>
                </a:lnTo>
              </a:path>
            </a:pathLst>
          </a:custGeom>
          <a:ln w="19050">
            <a:solidFill>
              <a:srgbClr val="51637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8C8A4-4F7A-423B-B908-0A7B5D37890C}"/>
              </a:ext>
            </a:extLst>
          </p:cNvPr>
          <p:cNvSpPr txBox="1"/>
          <p:nvPr/>
        </p:nvSpPr>
        <p:spPr>
          <a:xfrm>
            <a:off x="9303101" y="5001586"/>
            <a:ext cx="2209636" cy="95410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Now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, when the switch is open, the MCU is pulled to GND. When the switch is closed, the MCU is 5V (HIGH).</a:t>
            </a:r>
          </a:p>
        </p:txBody>
      </p:sp>
    </p:spTree>
    <p:extLst>
      <p:ext uri="{BB962C8B-B14F-4D97-AF65-F5344CB8AC3E}">
        <p14:creationId xmlns:p14="http://schemas.microsoft.com/office/powerpoint/2010/main" val="39821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572691" cy="708436"/>
          </a:xfrm>
        </p:spPr>
        <p:txBody>
          <a:bodyPr/>
          <a:lstStyle/>
          <a:p>
            <a:r>
              <a:rPr lang="en-US" dirty="0"/>
              <a:t>Hooking up a button: Pull-down resistors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Digital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22" y="6627168"/>
            <a:ext cx="5595121" cy="230832"/>
          </a:xfrm>
          <a:prstGeom prst="rect">
            <a:avLst/>
          </a:prstGeom>
          <a:noFill/>
        </p:spPr>
        <p:txBody>
          <a:bodyPr wrap="none" lIns="45720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See: https://learn.sparkfun.com/tutorials/switch-basics/all; https://learn.sparkfun.com/tutorials/pull-up-resistors/all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456687" y="1636413"/>
            <a:ext cx="2287992" cy="1077218"/>
          </a:xfrm>
          <a:prstGeom prst="rect">
            <a:avLst/>
          </a:prstGeom>
          <a:solidFill>
            <a:srgbClr val="5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When the this button is closed (as it is below), what would the </a:t>
            </a:r>
            <a:r>
              <a:rPr lang="en-US" sz="1600" b="1" dirty="0">
                <a:latin typeface="Segoe Condensed" panose="020B0606040200020203" pitchFamily="34" charset="0"/>
              </a:rPr>
              <a:t>microcontroller</a:t>
            </a:r>
            <a:r>
              <a:rPr lang="en-US" sz="1600" dirty="0">
                <a:latin typeface="Segoe Condensed" panose="020B0606040200020203" pitchFamily="34" charset="0"/>
              </a:rPr>
              <a:t> (MCU) </a:t>
            </a:r>
            <a:r>
              <a:rPr lang="en-US" sz="1600" b="1" dirty="0">
                <a:latin typeface="Segoe Condensed" panose="020B0606040200020203" pitchFamily="34" charset="0"/>
              </a:rPr>
              <a:t>read</a:t>
            </a:r>
            <a:r>
              <a:rPr lang="en-US" sz="1600" dirty="0">
                <a:latin typeface="Segoe Condensed" panose="020B0606040200020203" pitchFamily="34" charset="0"/>
              </a:rPr>
              <a:t> from the </a:t>
            </a:r>
            <a:r>
              <a:rPr lang="en-US" sz="1600" b="1" dirty="0">
                <a:latin typeface="Segoe Condensed" panose="020B0606040200020203" pitchFamily="34" charset="0"/>
              </a:rPr>
              <a:t>input</a:t>
            </a:r>
            <a:r>
              <a:rPr lang="en-US" sz="1600" dirty="0">
                <a:latin typeface="Segoe Condensed" panose="020B0606040200020203" pitchFamily="34" charset="0"/>
              </a:rPr>
              <a:t> </a:t>
            </a:r>
            <a:r>
              <a:rPr lang="en-US" sz="1600" b="1" dirty="0">
                <a:latin typeface="Segoe Condensed" panose="020B0606040200020203" pitchFamily="34" charset="0"/>
              </a:rPr>
              <a:t>pin</a:t>
            </a:r>
            <a:r>
              <a:rPr lang="en-US" sz="1600" dirty="0">
                <a:latin typeface="Segoe Condensed" panose="020B0606040200020203" pitchFamily="34" charset="0"/>
              </a:rPr>
              <a:t>?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-10974174" y="2650524"/>
            <a:ext cx="368891" cy="910612"/>
          </a:xfrm>
          <a:prstGeom prst="line">
            <a:avLst/>
          </a:prstGeom>
          <a:ln w="19050">
            <a:solidFill>
              <a:srgbClr val="51637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1597312" y="5001478"/>
            <a:ext cx="2035509" cy="52322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Answer: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MCU would read 5V (or HIGH)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8605367" y="5001478"/>
            <a:ext cx="2209636" cy="73866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Answer: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Uh, oh, the input pin is in an unknown state (commonly called “floating”)—this is bad!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1679823" y="2827842"/>
            <a:ext cx="1730727" cy="1962877"/>
            <a:chOff x="6624410" y="4727629"/>
            <a:chExt cx="1730727" cy="19628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7388356" y="5280878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7905616" y="6126347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7650461" y="6413507"/>
              <a:ext cx="704676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4118" y="6003630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7623812" y="5870867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7225697" y="4997303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6823566" y="4727629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697" y="5434881"/>
              <a:ext cx="1" cy="310109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195317" y="5423954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6624410" y="5460922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-8740558" y="1634502"/>
            <a:ext cx="2126099" cy="3151165"/>
            <a:chOff x="3066337" y="1634502"/>
            <a:chExt cx="2126099" cy="3151165"/>
          </a:xfrm>
        </p:grpSpPr>
        <p:sp>
          <p:nvSpPr>
            <p:cNvPr id="22" name="Rectangle 21"/>
            <p:cNvSpPr/>
            <p:nvPr/>
          </p:nvSpPr>
          <p:spPr>
            <a:xfrm>
              <a:off x="3505806" y="1634502"/>
              <a:ext cx="1686630" cy="1077218"/>
            </a:xfrm>
            <a:prstGeom prst="rect">
              <a:avLst/>
            </a:prstGeom>
            <a:solidFill>
              <a:srgbClr val="5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Now, when the </a:t>
              </a:r>
              <a:r>
                <a:rPr lang="en-US" sz="1600" b="1" dirty="0">
                  <a:latin typeface="Segoe Condensed" panose="020B0606040200020203" pitchFamily="34" charset="0"/>
                </a:rPr>
                <a:t>button</a:t>
              </a:r>
              <a:r>
                <a:rPr lang="en-US" sz="1600" dirty="0">
                  <a:latin typeface="Segoe Condensed" panose="020B0606040200020203" pitchFamily="34" charset="0"/>
                </a:rPr>
                <a:t> </a:t>
              </a:r>
              <a:r>
                <a:rPr lang="en-US" sz="1600" b="1" dirty="0">
                  <a:latin typeface="Segoe Condensed" panose="020B0606040200020203" pitchFamily="34" charset="0"/>
                </a:rPr>
                <a:t>switches</a:t>
              </a:r>
              <a:r>
                <a:rPr lang="en-US" sz="1600" dirty="0">
                  <a:latin typeface="Segoe Condensed" panose="020B0606040200020203" pitchFamily="34" charset="0"/>
                </a:rPr>
                <a:t> to </a:t>
              </a:r>
              <a:r>
                <a:rPr lang="en-US" sz="1600" b="1" dirty="0">
                  <a:latin typeface="Segoe Condensed" panose="020B0606040200020203" pitchFamily="34" charset="0"/>
                </a:rPr>
                <a:t>open</a:t>
              </a:r>
              <a:r>
                <a:rPr lang="en-US" sz="1600" dirty="0">
                  <a:latin typeface="Segoe Condensed" panose="020B0606040200020203" pitchFamily="34" charset="0"/>
                </a:rPr>
                <a:t>, what would the MCU read?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919530" y="2661215"/>
              <a:ext cx="258760" cy="769664"/>
            </a:xfrm>
            <a:prstGeom prst="line">
              <a:avLst/>
            </a:prstGeom>
            <a:ln w="19050">
              <a:solidFill>
                <a:srgbClr val="51637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3912170" y="3381091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4429430" y="4226566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4174273" y="4508668"/>
              <a:ext cx="704677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7932" y="4103843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4147626" y="3971080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3749511" y="3097516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3347380" y="2827842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88919" y="3506216"/>
              <a:ext cx="327245" cy="314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9399" y="3561135"/>
              <a:ext cx="150114" cy="284070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3719131" y="3524167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3066337" y="3561135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5828204" y="1634503"/>
            <a:ext cx="2540275" cy="3185816"/>
            <a:chOff x="5978691" y="1634503"/>
            <a:chExt cx="2540275" cy="3185816"/>
          </a:xfrm>
        </p:grpSpPr>
        <p:sp>
          <p:nvSpPr>
            <p:cNvPr id="79" name="Rectangle 78"/>
            <p:cNvSpPr/>
            <p:nvPr/>
          </p:nvSpPr>
          <p:spPr>
            <a:xfrm>
              <a:off x="6418160" y="1634503"/>
              <a:ext cx="2100806" cy="1077218"/>
            </a:xfrm>
            <a:prstGeom prst="rect">
              <a:avLst/>
            </a:prstGeom>
            <a:solidFill>
              <a:srgbClr val="5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Well, can’t we just solve that by </a:t>
              </a:r>
              <a:r>
                <a:rPr lang="en-US" sz="1600" b="1" dirty="0">
                  <a:latin typeface="Segoe Condensed" panose="020B0606040200020203" pitchFamily="34" charset="0"/>
                </a:rPr>
                <a:t>adding GND</a:t>
              </a:r>
              <a:r>
                <a:rPr lang="en-US" sz="1600" dirty="0">
                  <a:latin typeface="Segoe Condensed" panose="020B0606040200020203" pitchFamily="34" charset="0"/>
                </a:rPr>
                <a:t> here that “pulls” D8 to 0V when the switch is open?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6831884" y="2661215"/>
              <a:ext cx="258760" cy="769664"/>
            </a:xfrm>
            <a:prstGeom prst="line">
              <a:avLst/>
            </a:prstGeom>
            <a:ln w="19050">
              <a:solidFill>
                <a:srgbClr val="51637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6824524" y="3381091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7341784" y="4226559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7078621" y="4503616"/>
              <a:ext cx="730058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0286" y="4103843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7059980" y="3971080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6661865" y="3097516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6259734" y="2827842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1273" y="3506216"/>
              <a:ext cx="327245" cy="314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1753" y="3561135"/>
              <a:ext cx="150114" cy="284070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6631485" y="3524167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5978691" y="3561135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  <p:cxnSp>
          <p:nvCxnSpPr>
            <p:cNvPr id="94" name="Straight Connector 93"/>
            <p:cNvCxnSpPr>
              <a:stCxn id="87" idx="1"/>
            </p:cNvCxnSpPr>
            <p:nvPr/>
          </p:nvCxnSpPr>
          <p:spPr>
            <a:xfrm>
              <a:off x="6661865" y="4103844"/>
              <a:ext cx="0" cy="549604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6558188" y="4650733"/>
              <a:ext cx="218788" cy="108039"/>
              <a:chOff x="5834771" y="4650733"/>
              <a:chExt cx="218788" cy="108039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834771" y="4650733"/>
                <a:ext cx="218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885200" y="4704752"/>
                <a:ext cx="1179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21305" y="4758772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5983412" y="4566403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GND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-5712569" y="5001478"/>
            <a:ext cx="2424640" cy="73866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Answer: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You’re on the right track but this will create a short circuit when the button is closed!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-2798892" y="1634505"/>
            <a:ext cx="2780812" cy="3185814"/>
            <a:chOff x="9008003" y="1634505"/>
            <a:chExt cx="2780812" cy="318581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9008003" y="4566403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GND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9038004" y="1634505"/>
              <a:ext cx="2750811" cy="3146110"/>
              <a:chOff x="9038004" y="1634505"/>
              <a:chExt cx="2750811" cy="314611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9477472" y="1634505"/>
                <a:ext cx="2311343" cy="1077218"/>
              </a:xfrm>
              <a:prstGeom prst="rect">
                <a:avLst/>
              </a:prstGeom>
              <a:solidFill>
                <a:srgbClr val="5163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Segoe Condensed" panose="020B0606040200020203" pitchFamily="34" charset="0"/>
                  </a:rPr>
                  <a:t>Now, when the button is closed, we have a </a:t>
                </a:r>
                <a:r>
                  <a:rPr lang="en-US" sz="1600" b="1" dirty="0">
                    <a:latin typeface="Segoe Condensed" panose="020B0606040200020203" pitchFamily="34" charset="0"/>
                  </a:rPr>
                  <a:t>short circuit </a:t>
                </a:r>
                <a:r>
                  <a:rPr lang="en-US" sz="1600" dirty="0">
                    <a:latin typeface="Segoe Condensed" panose="020B0606040200020203" pitchFamily="34" charset="0"/>
                  </a:rPr>
                  <a:t>(V</a:t>
                </a:r>
                <a:r>
                  <a:rPr lang="en-US" sz="1600" baseline="-25000" dirty="0">
                    <a:latin typeface="Segoe Condensed" panose="020B0606040200020203" pitchFamily="34" charset="0"/>
                  </a:rPr>
                  <a:t>s</a:t>
                </a:r>
                <a:r>
                  <a:rPr lang="en-US" sz="1600" dirty="0">
                    <a:latin typeface="Segoe Condensed" panose="020B0606040200020203" pitchFamily="34" charset="0"/>
                  </a:rPr>
                  <a:t> is connected to GND. This could damage our MCU)!</a:t>
                </a: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flipV="1">
                <a:off x="9891197" y="2661215"/>
                <a:ext cx="258760" cy="769664"/>
              </a:xfrm>
              <a:prstGeom prst="line">
                <a:avLst/>
              </a:prstGeom>
              <a:ln w="19050">
                <a:solidFill>
                  <a:srgbClr val="51637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D18BFFF-943D-C24D-80B0-9DE9A5ADDD99}"/>
                  </a:ext>
                </a:extLst>
              </p:cNvPr>
              <p:cNvSpPr txBox="1"/>
              <p:nvPr/>
            </p:nvSpPr>
            <p:spPr>
              <a:xfrm rot="16200000">
                <a:off x="9883837" y="3381091"/>
                <a:ext cx="1228884" cy="704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tIns="45720" bIns="45720" rtlCol="0">
                <a:spAutoFit/>
              </a:bodyPr>
              <a:lstStyle/>
              <a:p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5960596-EA94-7347-940F-B72E3AA7F608}"/>
                  </a:ext>
                </a:extLst>
              </p:cNvPr>
              <p:cNvSpPr txBox="1"/>
              <p:nvPr/>
            </p:nvSpPr>
            <p:spPr>
              <a:xfrm rot="16200000">
                <a:off x="10401097" y="4231610"/>
                <a:ext cx="192024" cy="274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tIns="45720" bIns="45720" rtlCol="0">
                <a:spAutoFit/>
              </a:bodyPr>
              <a:lstStyle/>
              <a:p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D2C6BDC-50C6-E141-8B59-3B4704100B99}"/>
                  </a:ext>
                </a:extLst>
              </p:cNvPr>
              <p:cNvSpPr txBox="1"/>
              <p:nvPr/>
            </p:nvSpPr>
            <p:spPr>
              <a:xfrm>
                <a:off x="10136956" y="4503616"/>
                <a:ext cx="741508" cy="276999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ctr"/>
                <a:r>
                  <a:rPr lang="en-US" sz="12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Arduino</a:t>
                </a: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E5FECEB-7816-8B4B-9B32-1FFC7D163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69599" y="4103843"/>
                <a:ext cx="3763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3E14EC3-9650-8143-8112-E2E298D18107}"/>
                  </a:ext>
                </a:extLst>
              </p:cNvPr>
              <p:cNvSpPr txBox="1"/>
              <p:nvPr/>
            </p:nvSpPr>
            <p:spPr>
              <a:xfrm>
                <a:off x="10119293" y="3971080"/>
                <a:ext cx="402990" cy="253916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r>
                  <a:rPr lang="en-US" sz="105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D12</a:t>
                </a: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9721178" y="3097516"/>
                <a:ext cx="361507" cy="1006328"/>
              </a:xfrm>
              <a:custGeom>
                <a:avLst/>
                <a:gdLst>
                  <a:gd name="connsiteX0" fmla="*/ 361507 w 361507"/>
                  <a:gd name="connsiteY0" fmla="*/ 1006549 h 1006549"/>
                  <a:gd name="connsiteX1" fmla="*/ 0 w 361507"/>
                  <a:gd name="connsiteY1" fmla="*/ 1006549 h 1006549"/>
                  <a:gd name="connsiteX2" fmla="*/ 0 w 361507"/>
                  <a:gd name="connsiteY2" fmla="*/ 0 h 1006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507" h="1006549">
                    <a:moveTo>
                      <a:pt x="361507" y="1006549"/>
                    </a:moveTo>
                    <a:lnTo>
                      <a:pt x="0" y="1006549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3E14EC3-9650-8143-8112-E2E298D18107}"/>
                  </a:ext>
                </a:extLst>
              </p:cNvPr>
              <p:cNvSpPr txBox="1"/>
              <p:nvPr/>
            </p:nvSpPr>
            <p:spPr>
              <a:xfrm>
                <a:off x="9319047" y="2827842"/>
                <a:ext cx="804262" cy="261610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ctr"/>
                <a:r>
                  <a:rPr lang="en-US" sz="11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V</a:t>
                </a:r>
                <a:r>
                  <a:rPr lang="en-US" sz="1100" baseline="-250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s </a:t>
                </a:r>
                <a:r>
                  <a:rPr lang="en-US" sz="110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= 5V</a:t>
                </a:r>
                <a:endPara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560586" y="3506216"/>
                <a:ext cx="327245" cy="314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E5FECEB-7816-8B4B-9B32-1FFC7D163DEF}"/>
                  </a:ext>
                </a:extLst>
              </p:cNvPr>
              <p:cNvCxnSpPr>
                <a:cxnSpLocks/>
                <a:endCxn id="112" idx="0"/>
              </p:cNvCxnSpPr>
              <p:nvPr/>
            </p:nvCxnSpPr>
            <p:spPr>
              <a:xfrm flipV="1">
                <a:off x="9721180" y="3506216"/>
                <a:ext cx="3029" cy="33898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9696585" y="3524167"/>
                <a:ext cx="60758" cy="6075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3E14EC3-9650-8143-8112-E2E298D18107}"/>
                  </a:ext>
                </a:extLst>
              </p:cNvPr>
              <p:cNvSpPr txBox="1"/>
              <p:nvPr/>
            </p:nvSpPr>
            <p:spPr>
              <a:xfrm>
                <a:off x="9038004" y="3561135"/>
                <a:ext cx="622026" cy="253916"/>
              </a:xfrm>
              <a:prstGeom prst="rect">
                <a:avLst/>
              </a:prstGeom>
              <a:noFill/>
            </p:spPr>
            <p:txBody>
              <a:bodyPr wrap="square" tIns="45720" bIns="45720" rtlCol="0">
                <a:spAutoFit/>
              </a:bodyPr>
              <a:lstStyle/>
              <a:p>
                <a:pPr algn="r"/>
                <a:r>
                  <a:rPr lang="en-US" sz="1050" dirty="0">
                    <a:latin typeface="Segoe Condensed" panose="020B0606040200020203" pitchFamily="34" charset="0"/>
                    <a:cs typeface="Segoe UI Light" panose="020B0502040204020203" pitchFamily="34" charset="0"/>
                  </a:rPr>
                  <a:t>Button</a:t>
                </a:r>
              </a:p>
            </p:txBody>
          </p:sp>
          <p:cxnSp>
            <p:nvCxnSpPr>
              <p:cNvPr id="116" name="Straight Connector 115"/>
              <p:cNvCxnSpPr>
                <a:stCxn id="110" idx="1"/>
              </p:cNvCxnSpPr>
              <p:nvPr/>
            </p:nvCxnSpPr>
            <p:spPr>
              <a:xfrm>
                <a:off x="9721178" y="4103844"/>
                <a:ext cx="0" cy="54960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/>
              <p:cNvGrpSpPr/>
              <p:nvPr/>
            </p:nvGrpSpPr>
            <p:grpSpPr>
              <a:xfrm>
                <a:off x="9617501" y="4650733"/>
                <a:ext cx="218788" cy="108039"/>
                <a:chOff x="5834771" y="4650733"/>
                <a:chExt cx="218788" cy="108039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834771" y="4650733"/>
                  <a:ext cx="2187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85200" y="4704752"/>
                  <a:ext cx="1179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5921305" y="4758772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Lightning Bolt 122"/>
              <p:cNvSpPr/>
              <p:nvPr/>
            </p:nvSpPr>
            <p:spPr>
              <a:xfrm flipH="1">
                <a:off x="9820669" y="3554546"/>
                <a:ext cx="220674" cy="259023"/>
              </a:xfrm>
              <a:prstGeom prst="lightningBolt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-2590925" y="4992443"/>
            <a:ext cx="2209636" cy="73866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Question: 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So, what do we do? We add what’s called a pull-down resistor.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341014" y="2837997"/>
            <a:ext cx="2082863" cy="1992477"/>
            <a:chOff x="9789079" y="2844241"/>
            <a:chExt cx="2082863" cy="1992477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3C59D2-7712-8846-904C-8BA18CE5A996}"/>
                </a:ext>
              </a:extLst>
            </p:cNvPr>
            <p:cNvSpPr/>
            <p:nvPr/>
          </p:nvSpPr>
          <p:spPr>
            <a:xfrm>
              <a:off x="10676852" y="4244696"/>
              <a:ext cx="107029" cy="275218"/>
            </a:xfrm>
            <a:custGeom>
              <a:avLst/>
              <a:gdLst>
                <a:gd name="connsiteX0" fmla="*/ 191588 w 365760"/>
                <a:gd name="connsiteY0" fmla="*/ 0 h 940525"/>
                <a:gd name="connsiteX1" fmla="*/ 357051 w 365760"/>
                <a:gd name="connsiteY1" fmla="*/ 60960 h 940525"/>
                <a:gd name="connsiteX2" fmla="*/ 8708 w 365760"/>
                <a:gd name="connsiteY2" fmla="*/ 174171 h 940525"/>
                <a:gd name="connsiteX3" fmla="*/ 357051 w 365760"/>
                <a:gd name="connsiteY3" fmla="*/ 296091 h 940525"/>
                <a:gd name="connsiteX4" fmla="*/ 8708 w 365760"/>
                <a:gd name="connsiteY4" fmla="*/ 383177 h 940525"/>
                <a:gd name="connsiteX5" fmla="*/ 357051 w 365760"/>
                <a:gd name="connsiteY5" fmla="*/ 513805 h 940525"/>
                <a:gd name="connsiteX6" fmla="*/ 0 w 365760"/>
                <a:gd name="connsiteY6" fmla="*/ 635725 h 940525"/>
                <a:gd name="connsiteX7" fmla="*/ 365760 w 365760"/>
                <a:gd name="connsiteY7" fmla="*/ 748937 h 940525"/>
                <a:gd name="connsiteX8" fmla="*/ 0 w 365760"/>
                <a:gd name="connsiteY8" fmla="*/ 862148 h 940525"/>
                <a:gd name="connsiteX9" fmla="*/ 191588 w 365760"/>
                <a:gd name="connsiteY9" fmla="*/ 940525 h 94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" h="940525">
                  <a:moveTo>
                    <a:pt x="191588" y="0"/>
                  </a:moveTo>
                  <a:lnTo>
                    <a:pt x="357051" y="60960"/>
                  </a:lnTo>
                  <a:lnTo>
                    <a:pt x="8708" y="174171"/>
                  </a:lnTo>
                  <a:lnTo>
                    <a:pt x="357051" y="296091"/>
                  </a:lnTo>
                  <a:lnTo>
                    <a:pt x="8708" y="383177"/>
                  </a:lnTo>
                  <a:lnTo>
                    <a:pt x="357051" y="513805"/>
                  </a:lnTo>
                  <a:lnTo>
                    <a:pt x="0" y="635725"/>
                  </a:lnTo>
                  <a:lnTo>
                    <a:pt x="365760" y="748937"/>
                  </a:lnTo>
                  <a:lnTo>
                    <a:pt x="0" y="862148"/>
                  </a:lnTo>
                  <a:lnTo>
                    <a:pt x="191588" y="9405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D18BFFF-943D-C24D-80B0-9DE9A5ADDD99}"/>
                </a:ext>
              </a:extLst>
            </p:cNvPr>
            <p:cNvSpPr txBox="1"/>
            <p:nvPr/>
          </p:nvSpPr>
          <p:spPr>
            <a:xfrm rot="16200000">
              <a:off x="10890321" y="3397490"/>
              <a:ext cx="1228884" cy="7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960596-EA94-7347-940F-B72E3AA7F608}"/>
                </a:ext>
              </a:extLst>
            </p:cNvPr>
            <p:cNvSpPr txBox="1"/>
            <p:nvPr/>
          </p:nvSpPr>
          <p:spPr>
            <a:xfrm rot="16200000">
              <a:off x="11407581" y="4233241"/>
              <a:ext cx="192024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45720" bIns="45720" rtlCol="0">
              <a:spAutoFit/>
            </a:bodyPr>
            <a:lstStyle/>
            <a:p>
              <a:endParaRPr 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2C6BDC-50C6-E141-8B59-3B4704100B99}"/>
                </a:ext>
              </a:extLst>
            </p:cNvPr>
            <p:cNvSpPr txBox="1"/>
            <p:nvPr/>
          </p:nvSpPr>
          <p:spPr>
            <a:xfrm>
              <a:off x="11152426" y="4511909"/>
              <a:ext cx="719516" cy="276999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2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Arduino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6083" y="4120242"/>
              <a:ext cx="37634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11125777" y="3987479"/>
              <a:ext cx="402990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D12</a:t>
              </a: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0727662" y="3113915"/>
              <a:ext cx="361507" cy="1006328"/>
            </a:xfrm>
            <a:custGeom>
              <a:avLst/>
              <a:gdLst>
                <a:gd name="connsiteX0" fmla="*/ 361507 w 361507"/>
                <a:gd name="connsiteY0" fmla="*/ 1006549 h 1006549"/>
                <a:gd name="connsiteX1" fmla="*/ 0 w 361507"/>
                <a:gd name="connsiteY1" fmla="*/ 1006549 h 1006549"/>
                <a:gd name="connsiteX2" fmla="*/ 0 w 361507"/>
                <a:gd name="connsiteY2" fmla="*/ 0 h 10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06549">
                  <a:moveTo>
                    <a:pt x="361507" y="1006549"/>
                  </a:moveTo>
                  <a:lnTo>
                    <a:pt x="0" y="100654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10325531" y="2844241"/>
              <a:ext cx="804262" cy="261610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ctr"/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V</a:t>
              </a:r>
              <a:r>
                <a:rPr lang="en-US" sz="1100" baseline="-250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s </a:t>
              </a:r>
              <a:r>
                <a:rPr lang="en-US" sz="110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= 5V</a:t>
              </a:r>
              <a:endParaRPr lang="en-US" sz="1100" baseline="-25000" dirty="0">
                <a:latin typeface="Segoe Condensed" panose="020B0606040200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567070" y="3522615"/>
              <a:ext cx="327245" cy="314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5FECEB-7816-8B4B-9B32-1FFC7D163DEF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0727664" y="3522615"/>
              <a:ext cx="3029" cy="338989"/>
            </a:xfrm>
            <a:prstGeom prst="line">
              <a:avLst/>
            </a:prstGeom>
            <a:ln w="1905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0703069" y="3540566"/>
              <a:ext cx="60758" cy="6075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10044488" y="3577534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Button</a:t>
              </a:r>
            </a:p>
          </p:txBody>
        </p:sp>
        <p:cxnSp>
          <p:nvCxnSpPr>
            <p:cNvPr id="137" name="Straight Connector 136"/>
            <p:cNvCxnSpPr>
              <a:stCxn id="131" idx="1"/>
            </p:cNvCxnSpPr>
            <p:nvPr/>
          </p:nvCxnSpPr>
          <p:spPr>
            <a:xfrm>
              <a:off x="10727662" y="4120243"/>
              <a:ext cx="0" cy="121152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10623985" y="4667132"/>
              <a:ext cx="218788" cy="108039"/>
              <a:chOff x="5834771" y="4650733"/>
              <a:chExt cx="218788" cy="108039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5834771" y="4650733"/>
                <a:ext cx="218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885200" y="4704752"/>
                <a:ext cx="1179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5921305" y="4758772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10014487" y="4582802"/>
              <a:ext cx="622026" cy="253916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GND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10723807" y="4527286"/>
              <a:ext cx="0" cy="12115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3E14EC3-9650-8143-8112-E2E298D18107}"/>
                </a:ext>
              </a:extLst>
            </p:cNvPr>
            <p:cNvSpPr txBox="1"/>
            <p:nvPr/>
          </p:nvSpPr>
          <p:spPr>
            <a:xfrm>
              <a:off x="9789079" y="4155070"/>
              <a:ext cx="890163" cy="415498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sz="1050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Pull-down resistor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C7D1C22-3D6D-4441-AA6D-BF20E7F1207F}"/>
              </a:ext>
            </a:extLst>
          </p:cNvPr>
          <p:cNvSpPr/>
          <p:nvPr/>
        </p:nvSpPr>
        <p:spPr>
          <a:xfrm>
            <a:off x="903174" y="1650376"/>
            <a:ext cx="2311343" cy="1077218"/>
          </a:xfrm>
          <a:prstGeom prst="rect">
            <a:avLst/>
          </a:prstGeom>
          <a:solidFill>
            <a:srgbClr val="5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This resistor is called a “</a:t>
            </a:r>
            <a:r>
              <a:rPr lang="en-US" sz="1600" b="1" dirty="0">
                <a:latin typeface="Segoe Condensed" panose="020B0606040200020203" pitchFamily="34" charset="0"/>
              </a:rPr>
              <a:t>pull-down resistor</a:t>
            </a:r>
            <a:r>
              <a:rPr lang="en-US" sz="1600" dirty="0">
                <a:latin typeface="Segoe Condensed" panose="020B0606040200020203" pitchFamily="34" charset="0"/>
              </a:rPr>
              <a:t>” because it biases the input low (to GND) when the switch is open.</a:t>
            </a:r>
          </a:p>
        </p:txBody>
      </p:sp>
      <p:sp>
        <p:nvSpPr>
          <p:cNvPr id="145" name="Freeform 8">
            <a:extLst>
              <a:ext uri="{FF2B5EF4-FFF2-40B4-BE49-F238E27FC236}">
                <a16:creationId xmlns:a16="http://schemas.microsoft.com/office/drawing/2014/main" id="{D0DB05A7-2FF8-4619-B1AB-0945AEC39962}"/>
              </a:ext>
            </a:extLst>
          </p:cNvPr>
          <p:cNvSpPr/>
          <p:nvPr/>
        </p:nvSpPr>
        <p:spPr>
          <a:xfrm>
            <a:off x="538985" y="2333952"/>
            <a:ext cx="370390" cy="1861435"/>
          </a:xfrm>
          <a:custGeom>
            <a:avLst/>
            <a:gdLst>
              <a:gd name="connsiteX0" fmla="*/ 451413 w 451413"/>
              <a:gd name="connsiteY0" fmla="*/ 0 h 1950335"/>
              <a:gd name="connsiteX1" fmla="*/ 81023 w 451413"/>
              <a:gd name="connsiteY1" fmla="*/ 497712 h 1950335"/>
              <a:gd name="connsiteX2" fmla="*/ 0 w 451413"/>
              <a:gd name="connsiteY2" fmla="*/ 1950335 h 1950335"/>
              <a:gd name="connsiteX0" fmla="*/ 451413 w 451413"/>
              <a:gd name="connsiteY0" fmla="*/ 0 h 1950335"/>
              <a:gd name="connsiteX1" fmla="*/ 81023 w 451413"/>
              <a:gd name="connsiteY1" fmla="*/ 497712 h 1950335"/>
              <a:gd name="connsiteX2" fmla="*/ 23811 w 451413"/>
              <a:gd name="connsiteY2" fmla="*/ 1507798 h 1950335"/>
              <a:gd name="connsiteX3" fmla="*/ 0 w 451413"/>
              <a:gd name="connsiteY3" fmla="*/ 1950335 h 1950335"/>
              <a:gd name="connsiteX0" fmla="*/ 427602 w 427602"/>
              <a:gd name="connsiteY0" fmla="*/ 0 h 1861435"/>
              <a:gd name="connsiteX1" fmla="*/ 57212 w 427602"/>
              <a:gd name="connsiteY1" fmla="*/ 497712 h 1861435"/>
              <a:gd name="connsiteX2" fmla="*/ 0 w 427602"/>
              <a:gd name="connsiteY2" fmla="*/ 1507798 h 1861435"/>
              <a:gd name="connsiteX3" fmla="*/ 401639 w 427602"/>
              <a:gd name="connsiteY3" fmla="*/ 1861435 h 1861435"/>
              <a:gd name="connsiteX0" fmla="*/ 370390 w 370390"/>
              <a:gd name="connsiteY0" fmla="*/ 0 h 1861435"/>
              <a:gd name="connsiteX1" fmla="*/ 0 w 370390"/>
              <a:gd name="connsiteY1" fmla="*/ 497712 h 1861435"/>
              <a:gd name="connsiteX2" fmla="*/ 12638 w 370390"/>
              <a:gd name="connsiteY2" fmla="*/ 1520498 h 1861435"/>
              <a:gd name="connsiteX3" fmla="*/ 344427 w 370390"/>
              <a:gd name="connsiteY3" fmla="*/ 1861435 h 186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390" h="1861435">
                <a:moveTo>
                  <a:pt x="370390" y="0"/>
                </a:moveTo>
                <a:lnTo>
                  <a:pt x="0" y="497712"/>
                </a:lnTo>
                <a:lnTo>
                  <a:pt x="12638" y="1520498"/>
                </a:lnTo>
                <a:lnTo>
                  <a:pt x="344427" y="1861435"/>
                </a:lnTo>
              </a:path>
            </a:pathLst>
          </a:custGeom>
          <a:ln w="19050">
            <a:solidFill>
              <a:srgbClr val="51637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8C8A4-4F7A-423B-B908-0A7B5D37890C}"/>
              </a:ext>
            </a:extLst>
          </p:cNvPr>
          <p:cNvSpPr txBox="1"/>
          <p:nvPr/>
        </p:nvSpPr>
        <p:spPr>
          <a:xfrm>
            <a:off x="596423" y="5001586"/>
            <a:ext cx="2209636" cy="95410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1400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Now</a:t>
            </a:r>
            <a:r>
              <a:rPr lang="en-US" sz="1400" dirty="0">
                <a:latin typeface="Segoe Condensed" panose="020B0606040200020203" pitchFamily="34" charset="0"/>
                <a:cs typeface="Segoe UI Light" panose="020B0502040204020203" pitchFamily="34" charset="0"/>
              </a:rPr>
              <a:t>, when the switch is open, the MCU is pulled to GND. When the switch is closed, the MCU is 5V (HIGH).</a:t>
            </a:r>
          </a:p>
        </p:txBody>
      </p:sp>
      <p:sp>
        <p:nvSpPr>
          <p:cNvPr id="122" name="Content Placeholder 9">
            <a:extLst>
              <a:ext uri="{FF2B5EF4-FFF2-40B4-BE49-F238E27FC236}">
                <a16:creationId xmlns:a16="http://schemas.microsoft.com/office/drawing/2014/main" id="{AE1E6D24-D7D6-4742-8F86-83FBEAB4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89" y="1566350"/>
            <a:ext cx="8230898" cy="50630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 do you choose the resistor value for the pull-down?</a:t>
            </a:r>
          </a:p>
          <a:p>
            <a:r>
              <a:rPr lang="en-US" sz="2400" dirty="0"/>
              <a:t>If you choose a low resistor value, more current will be “wasted” by flowing from V</a:t>
            </a:r>
            <a:r>
              <a:rPr lang="en-US" sz="2400" baseline="-25000" dirty="0"/>
              <a:t>s</a:t>
            </a:r>
            <a:r>
              <a:rPr lang="en-US" sz="2400" dirty="0"/>
              <a:t> to GND when the button is closed. In contrast, a high resistor value (</a:t>
            </a:r>
            <a:r>
              <a:rPr lang="en-US" sz="2400" i="1" dirty="0"/>
              <a:t>e.g., </a:t>
            </a:r>
            <a:r>
              <a:rPr lang="en-US" sz="2400" dirty="0"/>
              <a:t>4M</a:t>
            </a:r>
            <a:r>
              <a:rPr lang="el-GR" sz="2400" dirty="0"/>
              <a:t>Ω</a:t>
            </a:r>
            <a:r>
              <a:rPr lang="en-US" sz="2400" dirty="0"/>
              <a:t>) may not work as a pull-down (not enough current will flow).</a:t>
            </a:r>
          </a:p>
          <a:p>
            <a:r>
              <a:rPr lang="en-US" sz="2400" dirty="0"/>
              <a:t>Arduino recommends using a 10K</a:t>
            </a:r>
            <a:r>
              <a:rPr lang="el-GR" sz="2400" dirty="0"/>
              <a:t>Ω</a:t>
            </a:r>
            <a:r>
              <a:rPr lang="en-US" sz="2400" dirty="0"/>
              <a:t> resistor.</a:t>
            </a:r>
          </a:p>
        </p:txBody>
      </p:sp>
    </p:spTree>
    <p:extLst>
      <p:ext uri="{BB962C8B-B14F-4D97-AF65-F5344CB8AC3E}">
        <p14:creationId xmlns:p14="http://schemas.microsoft.com/office/powerpoint/2010/main" val="84447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945</Words>
  <Application>Microsoft Macintosh PowerPoint</Application>
  <PresentationFormat>Widescreen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Museo Sans 100</vt:lpstr>
      <vt:lpstr>Segoe Condensed</vt:lpstr>
      <vt:lpstr>Segoe UI Light</vt:lpstr>
      <vt:lpstr>Segoe UI Semibold</vt:lpstr>
      <vt:lpstr>Office Theme</vt:lpstr>
      <vt:lpstr>Hooking up a button: Pull-down resistors</vt:lpstr>
      <vt:lpstr>Hooking up a button: Pull-down resistors</vt:lpstr>
      <vt:lpstr>Hooking up a button: Pull-down resistors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Hooking up a button: Pull-down resistors</dc:title>
  <dc:creator>Jon Froehlich</dc:creator>
  <cp:lastModifiedBy>Jon Froehlich</cp:lastModifiedBy>
  <cp:revision>2</cp:revision>
  <dcterms:created xsi:type="dcterms:W3CDTF">2020-03-26T21:14:57Z</dcterms:created>
  <dcterms:modified xsi:type="dcterms:W3CDTF">2020-03-26T21:27:12Z</dcterms:modified>
</cp:coreProperties>
</file>