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7" r:id="rId2"/>
    <p:sldId id="273" r:id="rId3"/>
    <p:sldId id="271" r:id="rId4"/>
    <p:sldId id="286" r:id="rId5"/>
    <p:sldId id="285" r:id="rId6"/>
    <p:sldId id="272" r:id="rId7"/>
    <p:sldId id="268" r:id="rId8"/>
    <p:sldId id="275" r:id="rId9"/>
    <p:sldId id="276" r:id="rId10"/>
    <p:sldId id="279" r:id="rId11"/>
    <p:sldId id="283" r:id="rId12"/>
    <p:sldId id="278" r:id="rId13"/>
    <p:sldId id="277" r:id="rId14"/>
    <p:sldId id="269" r:id="rId15"/>
    <p:sldId id="282" r:id="rId16"/>
    <p:sldId id="280" r:id="rId17"/>
    <p:sldId id="28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415" autoAdjust="0"/>
  </p:normalViewPr>
  <p:slideViewPr>
    <p:cSldViewPr snapToGrid="0" snapToObjects="1">
      <p:cViewPr varScale="1">
        <p:scale>
          <a:sx n="95" d="100"/>
          <a:sy n="95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2A1FE-41DE-4CC5-BFF3-6FFAD8BD4E8A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414E0-90B1-4280-B4BE-BA5A51A29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2D99-557C-744F-AF47-C3246D18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3C40C-D3F4-3641-BB36-F2C6F754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705B-E24D-B349-8206-16DAB86B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AE59-107C-8744-A630-42E4E429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E5E3-534A-A846-A0C9-F33D463A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487-63A9-5F4F-9695-F749F90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63A15-8D6D-AF40-A8BF-62DECCDA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19C1-8E18-A048-A66B-A7E2844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DC00-33D6-1248-95AC-5A39D1F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E8EF-6CA7-B246-9572-7C545EA5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2E8E9-BBEB-7941-BAC4-70B7F41FC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9B9B-FBA1-D840-9E5E-8D627519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8AD8-B896-7243-8037-C50BAF1C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93EC-9C2E-9540-9BA1-3430CAC7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C481-4D77-8B4C-B289-A1FF4D1D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BAF5-3B11-B041-AAEE-99CEE6DB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7CEA-99B6-E84B-A94B-F8D46CDA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1F3D-2791-A545-93BA-E4864EDB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D151-B8F8-8849-92FC-73564D75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4E6A-25AD-4A48-8DBC-B17B8F36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E54-C76F-414F-830A-2DB64C48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BB20-3BC4-A149-8B3A-D4036B7B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AE16-A33C-504A-82C1-EB85997C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425C-C7C7-1B4D-A168-F1A9052A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6C5E-F766-E844-849F-AF5A085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3A27-4333-D14F-930D-0EB5495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2FAB-A9D2-9C49-838D-8F4F15A49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F0CBF-FDAE-3E46-A636-14875685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F3438-8E2A-7B4E-B922-878A0E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F7FD0-0024-C74C-9639-A2320B77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4EF6-1E93-594A-B67D-2799EA1D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F6E5-B4F7-D44C-8EED-46D04E53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8196-6070-9649-B320-377A11168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7A12-522E-0E42-A259-C39E1B9F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6407-89C7-A842-99E4-7E482F981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CE8C0-828A-7148-BF54-D7BE032B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BEA32-24DB-8C44-9A9C-8267DED9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84DE9-66A1-2041-A0E6-2979E7D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A9439-AED9-9044-923A-449ECE1A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7429-3619-9448-8F14-9CAAA7E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DD9FC-38DC-EA48-899F-DC9CD4CA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4C3B8-4727-3447-B1D8-88258E6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0E96-3925-4346-B206-D9287302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96C3-CBD2-B44C-8F9A-EC6C7606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C7C00-2E61-BC46-8418-73BFA531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6A9B-D383-3D49-BF1A-95207E5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520-BD66-8047-ABBA-5D0ADD74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2F6A-AF8D-874F-9FAD-F2AB9235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3A9B-AB5D-7349-A951-6D128408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E8FD-34CD-6E4C-8492-0BD68132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7DE7-718A-E747-9506-DD0D7F27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7043-B82E-C746-AEBE-11055B0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9CDE-8C82-D149-8A75-08284C1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7FFF3-4328-2E4F-8275-22BD2F538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A7B-6AB2-3648-9DBF-08265A11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61FF-85E7-E948-B4F5-C3BFFD45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B6108-0C07-A847-8298-39A464D7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6203-DB6D-3B4F-9F3D-CF31BB9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9836C-B88E-4F42-8BE8-22FA2446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EAFC-5086-B246-BB4E-89E4AD9A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4D28-93E6-7F41-AB35-039BF6056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292C-94B8-ED43-840D-12A7661C7CC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5454-ED7A-A04A-9579-DAFAF6AB6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E90E-D70C-1E4D-B35E-46F4B1533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1C30-D81B-5343-97BB-A5A1B963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flipH="1" flipV="1">
            <a:off x="6469264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6AC9FB-6822-42A9-AF46-58508B2F3A0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D9A44-A883-41BF-BE1C-53ECE3353CE8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49D28-DD52-4973-B2AB-09B30B33A960}"/>
              </a:ext>
            </a:extLst>
          </p:cNvPr>
          <p:cNvSpPr txBox="1"/>
          <p:nvPr/>
        </p:nvSpPr>
        <p:spPr>
          <a:xfrm>
            <a:off x="7189737" y="2392981"/>
            <a:ext cx="423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This is our initial attempt at hooking up a </a:t>
            </a:r>
            <a:r>
              <a:rPr lang="en-US" sz="2400" b="1" dirty="0">
                <a:latin typeface="Segoe Condensed" panose="020B0606040200020203" pitchFamily="34" charset="0"/>
              </a:rPr>
              <a:t>switch</a:t>
            </a:r>
            <a:r>
              <a:rPr lang="en-US" sz="2400" dirty="0">
                <a:latin typeface="Segoe Condensed" panose="020B0606040200020203" pitchFamily="34" charset="0"/>
              </a:rPr>
              <a:t> to a </a:t>
            </a:r>
            <a:r>
              <a:rPr lang="en-US" sz="2400" b="1" dirty="0">
                <a:latin typeface="Segoe Condensed" panose="020B0606040200020203" pitchFamily="34" charset="0"/>
              </a:rPr>
              <a:t>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8294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9F967-516B-4EF8-BEDC-DB3112080376}"/>
              </a:ext>
            </a:extLst>
          </p:cNvPr>
          <p:cNvSpPr txBox="1"/>
          <p:nvPr/>
        </p:nvSpPr>
        <p:spPr>
          <a:xfrm rot="16200000">
            <a:off x="5328545" y="254265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D6A97-1418-4E89-8884-3F8CF2F28904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FF8E7-2F52-4F99-89D3-2FE294236DB5}"/>
              </a:ext>
            </a:extLst>
          </p:cNvPr>
          <p:cNvSpPr txBox="1"/>
          <p:nvPr/>
        </p:nvSpPr>
        <p:spPr>
          <a:xfrm>
            <a:off x="7050563" y="1489436"/>
            <a:ext cx="42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Now, with the switch open, the input pin is </a:t>
            </a:r>
            <a:r>
              <a:rPr lang="en-US" sz="2400" b="1" dirty="0">
                <a:latin typeface="Segoe Condensed" panose="020B0606040200020203" pitchFamily="34" charset="0"/>
              </a:rPr>
              <a:t>0V </a:t>
            </a:r>
            <a:r>
              <a:rPr lang="en-US" sz="2400" dirty="0">
                <a:latin typeface="Segoe Condensed" panose="020B0606040200020203" pitchFamily="34" charset="0"/>
              </a:rPr>
              <a:t>rather</a:t>
            </a:r>
            <a:r>
              <a:rPr lang="en-US" sz="2400" b="1" dirty="0">
                <a:latin typeface="Segoe Condensed" panose="020B0606040200020203" pitchFamily="34" charset="0"/>
              </a:rPr>
              <a:t> </a:t>
            </a:r>
            <a:r>
              <a:rPr lang="en-US" sz="2400" dirty="0">
                <a:latin typeface="Segoe Condensed" panose="020B0606040200020203" pitchFamily="34" charset="0"/>
              </a:rPr>
              <a:t>than </a:t>
            </a:r>
            <a:r>
              <a:rPr lang="en-US" sz="2400" b="1" dirty="0">
                <a:latin typeface="Segoe Condensed" panose="020B0606040200020203" pitchFamily="34" charset="0"/>
              </a:rPr>
              <a:t>floating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F3431-02D4-4D05-BEAB-8070E1DEACF7}"/>
              </a:ext>
            </a:extLst>
          </p:cNvPr>
          <p:cNvSpPr/>
          <p:nvPr/>
        </p:nvSpPr>
        <p:spPr>
          <a:xfrm>
            <a:off x="6700911" y="7212853"/>
            <a:ext cx="65649" cy="21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E8CD5-9971-124B-936B-430D1D58DC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2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9F967-516B-4EF8-BEDC-DB3112080376}"/>
              </a:ext>
            </a:extLst>
          </p:cNvPr>
          <p:cNvSpPr txBox="1"/>
          <p:nvPr/>
        </p:nvSpPr>
        <p:spPr>
          <a:xfrm rot="16200000">
            <a:off x="5328545" y="254265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D6A97-1418-4E89-8884-3F8CF2F28904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FF8E7-2F52-4F99-89D3-2FE294236DB5}"/>
              </a:ext>
            </a:extLst>
          </p:cNvPr>
          <p:cNvSpPr txBox="1"/>
          <p:nvPr/>
        </p:nvSpPr>
        <p:spPr>
          <a:xfrm>
            <a:off x="7050563" y="1489436"/>
            <a:ext cx="423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Now, with the switch open, the input pin is </a:t>
            </a:r>
            <a:r>
              <a:rPr lang="en-US" sz="2400" b="1" dirty="0">
                <a:latin typeface="Segoe Condensed" panose="020B0606040200020203" pitchFamily="34" charset="0"/>
              </a:rPr>
              <a:t>0V </a:t>
            </a:r>
            <a:r>
              <a:rPr lang="en-US" sz="2400" dirty="0">
                <a:latin typeface="Segoe Condensed" panose="020B0606040200020203" pitchFamily="34" charset="0"/>
              </a:rPr>
              <a:t>rather</a:t>
            </a:r>
            <a:r>
              <a:rPr lang="en-US" sz="2400" b="1" dirty="0">
                <a:latin typeface="Segoe Condensed" panose="020B0606040200020203" pitchFamily="34" charset="0"/>
              </a:rPr>
              <a:t> </a:t>
            </a:r>
            <a:r>
              <a:rPr lang="en-US" sz="2400" dirty="0">
                <a:latin typeface="Segoe Condensed" panose="020B0606040200020203" pitchFamily="34" charset="0"/>
              </a:rPr>
              <a:t>than </a:t>
            </a:r>
            <a:r>
              <a:rPr lang="en-US" sz="2400" b="1" dirty="0">
                <a:latin typeface="Segoe Condensed" panose="020B0606040200020203" pitchFamily="34" charset="0"/>
              </a:rPr>
              <a:t>floating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F3431-02D4-4D05-BEAB-8070E1DEACF7}"/>
              </a:ext>
            </a:extLst>
          </p:cNvPr>
          <p:cNvSpPr/>
          <p:nvPr/>
        </p:nvSpPr>
        <p:spPr>
          <a:xfrm>
            <a:off x="6700911" y="7212853"/>
            <a:ext cx="65649" cy="21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E8CD5-9971-124B-936B-430D1D58DC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AD6A97-1418-4E89-8884-3F8CF2F28904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DF9C64-EDB4-4CF3-A3CC-422C0E4AF46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433185"/>
            <a:ext cx="2604017" cy="3717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216325-C808-46C5-ADD2-D6F88A68FD97}"/>
              </a:ext>
            </a:extLst>
          </p:cNvPr>
          <p:cNvSpPr txBox="1"/>
          <p:nvPr/>
        </p:nvSpPr>
        <p:spPr>
          <a:xfrm rot="16200000">
            <a:off x="5330573" y="2553641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BBE38-E7F1-41D1-B636-A8D5CBADFC8D}"/>
              </a:ext>
            </a:extLst>
          </p:cNvPr>
          <p:cNvSpPr txBox="1"/>
          <p:nvPr/>
        </p:nvSpPr>
        <p:spPr>
          <a:xfrm>
            <a:off x="7243655" y="1700060"/>
            <a:ext cx="398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However… now what happens </a:t>
            </a:r>
            <a:r>
              <a:rPr lang="en-US" sz="2400" b="1" dirty="0">
                <a:latin typeface="Segoe Condensed" panose="020B0606040200020203" pitchFamily="34" charset="0"/>
              </a:rPr>
              <a:t>when</a:t>
            </a:r>
            <a:r>
              <a:rPr lang="en-US" sz="2400" dirty="0">
                <a:latin typeface="Segoe Condensed" panose="020B0606040200020203" pitchFamily="34" charset="0"/>
              </a:rPr>
              <a:t> we </a:t>
            </a:r>
            <a:r>
              <a:rPr lang="en-US" sz="2400" b="1" dirty="0">
                <a:latin typeface="Segoe Condensed" panose="020B0606040200020203" pitchFamily="34" charset="0"/>
              </a:rPr>
              <a:t>press</a:t>
            </a:r>
            <a:r>
              <a:rPr lang="en-US" sz="2400" dirty="0">
                <a:latin typeface="Segoe Condensed" panose="020B0606040200020203" pitchFamily="34" charset="0"/>
              </a:rPr>
              <a:t> the button?</a:t>
            </a:r>
            <a:endParaRPr lang="en-US" sz="2400" b="1" dirty="0">
              <a:latin typeface="Segoe Condensed" panose="020B0606040200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A802CB-4004-4DB1-9ACE-3F4BFC3483CB}"/>
              </a:ext>
            </a:extLst>
          </p:cNvPr>
          <p:cNvGrpSpPr/>
          <p:nvPr/>
        </p:nvGrpSpPr>
        <p:grpSpPr>
          <a:xfrm>
            <a:off x="5648451" y="2010585"/>
            <a:ext cx="962983" cy="2333987"/>
            <a:chOff x="5648451" y="2010585"/>
            <a:chExt cx="962983" cy="23339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1F156F-488D-432D-B6FC-414B0ECE4CDF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D7DF79-1252-4505-9C9C-5F37FA142285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5B77F1-2BBD-4137-883E-E6E07C4EA32D}"/>
              </a:ext>
            </a:extLst>
          </p:cNvPr>
          <p:cNvCxnSpPr>
            <a:cxnSpLocks/>
          </p:cNvCxnSpPr>
          <p:nvPr/>
        </p:nvCxnSpPr>
        <p:spPr>
          <a:xfrm flipH="1" flipV="1">
            <a:off x="6424902" y="2308678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0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3FCFD-C8DF-4D29-A3B2-8FD4A3F340F9}"/>
              </a:ext>
            </a:extLst>
          </p:cNvPr>
          <p:cNvGrpSpPr/>
          <p:nvPr/>
        </p:nvGrpSpPr>
        <p:grpSpPr>
          <a:xfrm>
            <a:off x="5648451" y="2010585"/>
            <a:ext cx="962983" cy="2333987"/>
            <a:chOff x="5648451" y="2010585"/>
            <a:chExt cx="962983" cy="2333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D743C5-0332-4657-BA4D-5FEAFE6895AB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D78391-DB4B-416A-929C-0CC581B3FB1E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FFF8E7-2F52-4F99-89D3-2FE294236DB5}"/>
              </a:ext>
            </a:extLst>
          </p:cNvPr>
          <p:cNvSpPr txBox="1"/>
          <p:nvPr/>
        </p:nvSpPr>
        <p:spPr>
          <a:xfrm>
            <a:off x="7359861" y="1372027"/>
            <a:ext cx="423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A </a:t>
            </a:r>
            <a:r>
              <a:rPr lang="en-US" sz="2400" b="1" dirty="0">
                <a:latin typeface="Segoe Condensed" panose="020B0606040200020203" pitchFamily="34" charset="0"/>
              </a:rPr>
              <a:t>short circuit! </a:t>
            </a: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This can </a:t>
            </a:r>
            <a:r>
              <a:rPr lang="en-US" sz="2400" b="1" dirty="0">
                <a:latin typeface="Segoe Condensed" panose="020B0606040200020203" pitchFamily="34" charset="0"/>
              </a:rPr>
              <a:t>damage</a:t>
            </a:r>
            <a:r>
              <a:rPr lang="en-US" sz="2400" dirty="0">
                <a:latin typeface="Segoe Condensed" panose="020B0606040200020203" pitchFamily="34" charset="0"/>
              </a:rPr>
              <a:t> our microcontroller</a:t>
            </a:r>
          </a:p>
        </p:txBody>
      </p:sp>
      <p:pic>
        <p:nvPicPr>
          <p:cNvPr id="3" name="Graphic 2" descr="High voltage">
            <a:extLst>
              <a:ext uri="{FF2B5EF4-FFF2-40B4-BE49-F238E27FC236}">
                <a16:creationId xmlns:a16="http://schemas.microsoft.com/office/drawing/2014/main" id="{ACABE744-0E07-497C-A255-8E1A66516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5386" y="2164304"/>
            <a:ext cx="1137674" cy="11376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44CC3-13DF-4E1E-BBEF-743226B27642}"/>
              </a:ext>
            </a:extLst>
          </p:cNvPr>
          <p:cNvCxnSpPr>
            <a:cxnSpLocks/>
          </p:cNvCxnSpPr>
          <p:nvPr/>
        </p:nvCxnSpPr>
        <p:spPr>
          <a:xfrm rot="960000" flipH="1" flipV="1">
            <a:off x="6547656" y="2259085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A26781-8E46-4721-AC51-CF10B9770927}"/>
              </a:ext>
            </a:extLst>
          </p:cNvPr>
          <p:cNvSpPr txBox="1"/>
          <p:nvPr/>
        </p:nvSpPr>
        <p:spPr>
          <a:xfrm rot="16200000">
            <a:off x="5292314" y="2504048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Closed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FDE99C-279C-4A1D-9BB1-952E2721187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1000"/>
          </a:blip>
          <a:stretch>
            <a:fillRect/>
          </a:stretch>
        </p:blipFill>
        <p:spPr>
          <a:xfrm rot="12727907">
            <a:off x="3640040" y="-1325282"/>
            <a:ext cx="2604017" cy="3717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5F5631-70B0-43CD-A0B3-0C91987203C7}"/>
              </a:ext>
            </a:extLst>
          </p:cNvPr>
          <p:cNvSpPr txBox="1"/>
          <p:nvPr/>
        </p:nvSpPr>
        <p:spPr>
          <a:xfrm rot="20873370">
            <a:off x="2296245" y="2066061"/>
            <a:ext cx="1691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8FCCB3-0A1C-483F-8D17-4220A2F95230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1FFF67-4842-4DAA-97B0-40C431FE50C7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17B1F7-3B64-4CC2-9545-1DDACFA58A1A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39FE7D-245F-4E4F-8591-29373E74F7F2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33DCA8-959B-486A-B7B9-B8475AFC7396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B255B59-B1FA-4614-A991-3385E471DD1D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F89294-E259-4338-9F01-3F183D182756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8437E1-2E92-4F85-839A-A3C314A8419E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80D9AB-DE5A-4E79-98F5-9FB5A91E8173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7548D1-C0B1-4E1B-BE74-29E5875464C5}"/>
              </a:ext>
            </a:extLst>
          </p:cNvPr>
          <p:cNvSpPr>
            <a:spLocks noChangeAspect="1"/>
          </p:cNvSpPr>
          <p:nvPr/>
        </p:nvSpPr>
        <p:spPr>
          <a:xfrm>
            <a:off x="6597620" y="1290368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89CDB57D-29CC-4ACC-ACB2-6C25D93EC4B2}"/>
              </a:ext>
            </a:extLst>
          </p:cNvPr>
          <p:cNvSpPr/>
          <p:nvPr/>
        </p:nvSpPr>
        <p:spPr>
          <a:xfrm rot="20701605" flipH="1">
            <a:off x="6405203" y="4043911"/>
            <a:ext cx="542083" cy="542083"/>
          </a:xfrm>
          <a:prstGeom prst="lightningBolt">
            <a:avLst/>
          </a:prstGeom>
          <a:solidFill>
            <a:srgbClr val="FFFF00">
              <a:alpha val="7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F5D172EE-8ABB-4941-B970-0C3C7A013157}"/>
              </a:ext>
            </a:extLst>
          </p:cNvPr>
          <p:cNvSpPr/>
          <p:nvPr/>
        </p:nvSpPr>
        <p:spPr>
          <a:xfrm rot="20701605" flipH="1">
            <a:off x="6395158" y="2272006"/>
            <a:ext cx="542083" cy="542083"/>
          </a:xfrm>
          <a:prstGeom prst="lightningBolt">
            <a:avLst/>
          </a:prstGeom>
          <a:solidFill>
            <a:srgbClr val="FFFF00">
              <a:alpha val="7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79167E-6 1.85185E-6 L -4.79167E-6 0.5969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2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0DBAC-C504-4885-A0CE-E15CF97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372"/>
            <a:ext cx="4337050" cy="5433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738EF-DE5C-474B-9611-BBEBDB6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/>
          <a:stretch/>
        </p:blipFill>
        <p:spPr>
          <a:xfrm>
            <a:off x="1068634" y="716268"/>
            <a:ext cx="4259405" cy="5422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D775B-6FE6-4B31-AEB7-F61EDF031048}"/>
              </a:ext>
            </a:extLst>
          </p:cNvPr>
          <p:cNvSpPr txBox="1"/>
          <p:nvPr/>
        </p:nvSpPr>
        <p:spPr>
          <a:xfrm>
            <a:off x="7027178" y="1399802"/>
            <a:ext cx="443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To avoid this short circuit condition and still prevent floating pins, we add what’s called a </a:t>
            </a:r>
            <a:r>
              <a:rPr lang="en-US" sz="2400" b="1" dirty="0">
                <a:latin typeface="Segoe Condensed" panose="020B0606040200020203" pitchFamily="34" charset="0"/>
              </a:rPr>
              <a:t>pull-down </a:t>
            </a:r>
            <a:r>
              <a:rPr lang="en-US" sz="2400" dirty="0">
                <a:latin typeface="Segoe Condensed" panose="020B0606040200020203" pitchFamily="34" charset="0"/>
              </a:rPr>
              <a:t>resistor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E1C4C1-4420-4DA9-9234-D4E5BEC3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0DBAC-C504-4885-A0CE-E15CF97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372"/>
            <a:ext cx="4337050" cy="5433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738EF-DE5C-474B-9611-BBEBDB6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/>
          <a:stretch/>
        </p:blipFill>
        <p:spPr>
          <a:xfrm>
            <a:off x="1068634" y="716268"/>
            <a:ext cx="4259405" cy="54223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35689AD-DB4A-4E91-8A19-79687D53AF23}"/>
              </a:ext>
            </a:extLst>
          </p:cNvPr>
          <p:cNvGrpSpPr/>
          <p:nvPr/>
        </p:nvGrpSpPr>
        <p:grpSpPr>
          <a:xfrm>
            <a:off x="6964200" y="4045979"/>
            <a:ext cx="3894300" cy="1200329"/>
            <a:chOff x="6964200" y="4045979"/>
            <a:chExt cx="3894300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BE9A29-0A58-4410-85CC-072C21D04A5D}"/>
                </a:ext>
              </a:extLst>
            </p:cNvPr>
            <p:cNvSpPr txBox="1"/>
            <p:nvPr/>
          </p:nvSpPr>
          <p:spPr>
            <a:xfrm>
              <a:off x="7243600" y="4045979"/>
              <a:ext cx="36149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egoe Condensed" panose="020B0606040200020203" pitchFamily="34" charset="0"/>
                </a:rPr>
                <a:t>This resistor “pulls down” the digital input pin to </a:t>
              </a:r>
              <a:r>
                <a:rPr lang="en-US" sz="2400" b="1" dirty="0">
                  <a:latin typeface="Segoe Condensed" panose="020B0606040200020203" pitchFamily="34" charset="0"/>
                </a:rPr>
                <a:t>GND</a:t>
              </a:r>
              <a:r>
                <a:rPr lang="en-US" sz="2400" dirty="0">
                  <a:latin typeface="Segoe Condensed" panose="020B0606040200020203" pitchFamily="34" charset="0"/>
                </a:rPr>
                <a:t> when the switch is open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7F4E5B-275C-431B-BECD-528C6C1F420E}"/>
                </a:ext>
              </a:extLst>
            </p:cNvPr>
            <p:cNvCxnSpPr/>
            <p:nvPr/>
          </p:nvCxnSpPr>
          <p:spPr>
            <a:xfrm>
              <a:off x="6964200" y="4254500"/>
              <a:ext cx="3238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64057C-B758-4AFA-947D-C636C1317F4A}"/>
              </a:ext>
            </a:extLst>
          </p:cNvPr>
          <p:cNvGrpSpPr/>
          <p:nvPr/>
        </p:nvGrpSpPr>
        <p:grpSpPr>
          <a:xfrm>
            <a:off x="1492250" y="2542649"/>
            <a:ext cx="2645575" cy="369332"/>
            <a:chOff x="1492250" y="2542649"/>
            <a:chExt cx="264557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3D8EFF-BDE4-4E57-8B36-DC8D7DBC7C27}"/>
                </a:ext>
              </a:extLst>
            </p:cNvPr>
            <p:cNvSpPr txBox="1"/>
            <p:nvPr/>
          </p:nvSpPr>
          <p:spPr>
            <a:xfrm>
              <a:off x="1492250" y="2542649"/>
              <a:ext cx="2436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Added pull-down resistor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1C483B-8466-49A3-A389-C2719D47785B}"/>
                </a:ext>
              </a:extLst>
            </p:cNvPr>
            <p:cNvCxnSpPr/>
            <p:nvPr/>
          </p:nvCxnSpPr>
          <p:spPr>
            <a:xfrm>
              <a:off x="3757152" y="2631937"/>
              <a:ext cx="380673" cy="6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E1C4C1-4420-4DA9-9234-D4E5BEC3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C5D61A-4986-2840-9494-3089DB840B98}"/>
              </a:ext>
            </a:extLst>
          </p:cNvPr>
          <p:cNvSpPr txBox="1"/>
          <p:nvPr/>
        </p:nvSpPr>
        <p:spPr>
          <a:xfrm>
            <a:off x="7027178" y="1399802"/>
            <a:ext cx="443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To avoid this short circuit condition and still prevent floating pins, we add what’s called a </a:t>
            </a:r>
            <a:r>
              <a:rPr lang="en-US" sz="2400" b="1" dirty="0">
                <a:latin typeface="Segoe Condensed" panose="020B0606040200020203" pitchFamily="34" charset="0"/>
              </a:rPr>
              <a:t>pull-down </a:t>
            </a:r>
            <a:r>
              <a:rPr lang="en-US" sz="2400" dirty="0">
                <a:latin typeface="Segoe Condensed" panose="020B0606040200020203" pitchFamily="34" charset="0"/>
              </a:rPr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32049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389EC6-06A1-469C-9F42-72986C51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372"/>
            <a:ext cx="4337050" cy="5433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738EF-DE5C-474B-9611-BBEBDB6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/>
          <a:stretch/>
        </p:blipFill>
        <p:spPr>
          <a:xfrm>
            <a:off x="1068634" y="716268"/>
            <a:ext cx="4259405" cy="5422392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2672D-7FCA-4011-A611-E4067FD68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433185"/>
            <a:ext cx="2604017" cy="3717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199D97-D20F-47A0-B05A-56338E6A5DCE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75627-B900-48C5-9D3B-0E3A04CA62F7}"/>
              </a:ext>
            </a:extLst>
          </p:cNvPr>
          <p:cNvSpPr txBox="1"/>
          <p:nvPr/>
        </p:nvSpPr>
        <p:spPr>
          <a:xfrm>
            <a:off x="7050563" y="1292586"/>
            <a:ext cx="42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Now, with the </a:t>
            </a:r>
            <a:r>
              <a:rPr lang="en-US" sz="2400" b="1" dirty="0">
                <a:latin typeface="Segoe Condensed" panose="020B0606040200020203" pitchFamily="34" charset="0"/>
              </a:rPr>
              <a:t>switch open</a:t>
            </a:r>
            <a:r>
              <a:rPr lang="en-US" sz="2400" dirty="0">
                <a:latin typeface="Segoe Condensed" panose="020B0606040200020203" pitchFamily="34" charset="0"/>
              </a:rPr>
              <a:t>, the input pin is pulled down to </a:t>
            </a:r>
            <a:r>
              <a:rPr lang="en-US" sz="2400" b="1" dirty="0">
                <a:latin typeface="Segoe Condensed" panose="020B0606040200020203" pitchFamily="34" charset="0"/>
              </a:rPr>
              <a:t>0V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4E05D-7781-48BB-97B8-F9609F75FA1B}"/>
              </a:ext>
            </a:extLst>
          </p:cNvPr>
          <p:cNvSpPr txBox="1"/>
          <p:nvPr/>
        </p:nvSpPr>
        <p:spPr>
          <a:xfrm rot="16200000">
            <a:off x="5330573" y="2318691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BA2527-2CA0-4329-880C-FAB2AB53377C}"/>
              </a:ext>
            </a:extLst>
          </p:cNvPr>
          <p:cNvGrpSpPr/>
          <p:nvPr/>
        </p:nvGrpSpPr>
        <p:grpSpPr>
          <a:xfrm>
            <a:off x="5648451" y="1775635"/>
            <a:ext cx="962983" cy="2333987"/>
            <a:chOff x="5648451" y="2010585"/>
            <a:chExt cx="962983" cy="23339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24908-569A-49BF-8D45-741693FB2838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08080F-44AD-49C2-A4AB-48009687370D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6D7863-B2D4-4E3F-857B-2DCFAAD4042E}"/>
              </a:ext>
            </a:extLst>
          </p:cNvPr>
          <p:cNvCxnSpPr>
            <a:cxnSpLocks/>
          </p:cNvCxnSpPr>
          <p:nvPr/>
        </p:nvCxnSpPr>
        <p:spPr>
          <a:xfrm flipH="1" flipV="1">
            <a:off x="6424902" y="2073728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49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389EC6-06A1-469C-9F42-72986C51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372"/>
            <a:ext cx="4337050" cy="5433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738EF-DE5C-474B-9611-BBEBDB6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/>
          <a:stretch/>
        </p:blipFill>
        <p:spPr>
          <a:xfrm>
            <a:off x="1068634" y="716268"/>
            <a:ext cx="4259405" cy="5422392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2672D-7FCA-4011-A611-E4067FD68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433185"/>
            <a:ext cx="2604017" cy="3717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199D97-D20F-47A0-B05A-56338E6A5DCE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75627-B900-48C5-9D3B-0E3A04CA62F7}"/>
              </a:ext>
            </a:extLst>
          </p:cNvPr>
          <p:cNvSpPr txBox="1"/>
          <p:nvPr/>
        </p:nvSpPr>
        <p:spPr>
          <a:xfrm>
            <a:off x="7050563" y="1292586"/>
            <a:ext cx="423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Now, with the </a:t>
            </a:r>
            <a:r>
              <a:rPr lang="en-US" sz="2400" b="1" dirty="0">
                <a:latin typeface="Segoe Condensed" panose="020B0606040200020203" pitchFamily="34" charset="0"/>
              </a:rPr>
              <a:t>switch open</a:t>
            </a:r>
            <a:r>
              <a:rPr lang="en-US" sz="2400" dirty="0">
                <a:latin typeface="Segoe Condensed" panose="020B0606040200020203" pitchFamily="34" charset="0"/>
              </a:rPr>
              <a:t>, the input pin is pulled down to </a:t>
            </a:r>
            <a:r>
              <a:rPr lang="en-US" sz="2400" b="1" dirty="0">
                <a:latin typeface="Segoe Condensed" panose="020B0606040200020203" pitchFamily="34" charset="0"/>
              </a:rPr>
              <a:t>0V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44E05D-7781-48BB-97B8-F9609F75FA1B}"/>
              </a:ext>
            </a:extLst>
          </p:cNvPr>
          <p:cNvSpPr txBox="1"/>
          <p:nvPr/>
        </p:nvSpPr>
        <p:spPr>
          <a:xfrm rot="16200000">
            <a:off x="5330573" y="2318691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BA2527-2CA0-4329-880C-FAB2AB53377C}"/>
              </a:ext>
            </a:extLst>
          </p:cNvPr>
          <p:cNvGrpSpPr/>
          <p:nvPr/>
        </p:nvGrpSpPr>
        <p:grpSpPr>
          <a:xfrm>
            <a:off x="5648451" y="1775635"/>
            <a:ext cx="962983" cy="2333987"/>
            <a:chOff x="5648451" y="2010585"/>
            <a:chExt cx="962983" cy="23339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124908-569A-49BF-8D45-741693FB2838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08080F-44AD-49C2-A4AB-48009687370D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6D7863-B2D4-4E3F-857B-2DCFAAD4042E}"/>
              </a:ext>
            </a:extLst>
          </p:cNvPr>
          <p:cNvCxnSpPr>
            <a:cxnSpLocks/>
          </p:cNvCxnSpPr>
          <p:nvPr/>
        </p:nvCxnSpPr>
        <p:spPr>
          <a:xfrm flipH="1" flipV="1">
            <a:off x="6424902" y="2073728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F389EC6-06A1-469C-9F42-72986C51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372"/>
            <a:ext cx="4337050" cy="5433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738EF-DE5C-474B-9611-BBEBDB6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/>
          <a:stretch/>
        </p:blipFill>
        <p:spPr>
          <a:xfrm>
            <a:off x="1068634" y="716268"/>
            <a:ext cx="4259405" cy="5422392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2672D-7FCA-4011-A611-E4067FD685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69827" y="-1319407"/>
            <a:ext cx="2604017" cy="37172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199D97-D20F-47A0-B05A-56338E6A5DCE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9F47D-71C4-4406-9E4F-3CC26F837959}"/>
              </a:ext>
            </a:extLst>
          </p:cNvPr>
          <p:cNvSpPr txBox="1"/>
          <p:nvPr/>
        </p:nvSpPr>
        <p:spPr>
          <a:xfrm>
            <a:off x="7050563" y="1189768"/>
            <a:ext cx="4487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And when </a:t>
            </a:r>
            <a:r>
              <a:rPr lang="en-US" sz="2400" b="1" dirty="0">
                <a:latin typeface="Segoe Condensed" panose="020B0606040200020203" pitchFamily="34" charset="0"/>
              </a:rPr>
              <a:t>switch</a:t>
            </a:r>
            <a:r>
              <a:rPr lang="en-US" sz="2400" dirty="0">
                <a:latin typeface="Segoe Condensed" panose="020B0606040200020203" pitchFamily="34" charset="0"/>
              </a:rPr>
              <a:t> </a:t>
            </a:r>
            <a:r>
              <a:rPr lang="en-US" sz="2400" b="1" dirty="0">
                <a:latin typeface="Segoe Condensed" panose="020B0606040200020203" pitchFamily="34" charset="0"/>
              </a:rPr>
              <a:t>closes</a:t>
            </a:r>
            <a:r>
              <a:rPr lang="en-US" sz="2400" dirty="0">
                <a:latin typeface="Segoe Condensed" panose="020B0606040200020203" pitchFamily="34" charset="0"/>
              </a:rPr>
              <a:t>, the input pin becomes </a:t>
            </a:r>
            <a:r>
              <a:rPr lang="en-US" sz="2400" b="1" dirty="0">
                <a:latin typeface="Segoe Condensed" panose="020B0606040200020203" pitchFamily="34" charset="0"/>
              </a:rPr>
              <a:t>5V, </a:t>
            </a:r>
            <a:r>
              <a:rPr lang="en-US" sz="2400" dirty="0">
                <a:latin typeface="Segoe Condensed" panose="020B0606040200020203" pitchFamily="34" charset="0"/>
              </a:rPr>
              <a:t>and</a:t>
            </a:r>
            <a:r>
              <a:rPr lang="en-US" sz="2400" b="1" dirty="0">
                <a:latin typeface="Segoe Condensed" panose="020B0606040200020203" pitchFamily="34" charset="0"/>
              </a:rPr>
              <a:t> </a:t>
            </a:r>
            <a:r>
              <a:rPr lang="en-US" sz="2400" dirty="0">
                <a:latin typeface="Segoe Condensed" panose="020B0606040200020203" pitchFamily="34" charset="0"/>
              </a:rPr>
              <a:t>the pull-down resistor prevents a short circuit</a:t>
            </a:r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endParaRPr lang="en-US" sz="12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HIGH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BC1F7-CCF3-4A3C-B7F8-EA6CF252039B}"/>
              </a:ext>
            </a:extLst>
          </p:cNvPr>
          <p:cNvSpPr>
            <a:spLocks noChangeAspect="1"/>
          </p:cNvSpPr>
          <p:nvPr/>
        </p:nvSpPr>
        <p:spPr>
          <a:xfrm>
            <a:off x="6610703" y="1072876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2194D-2CBB-4A82-AEE3-0D115AC467FB}"/>
              </a:ext>
            </a:extLst>
          </p:cNvPr>
          <p:cNvSpPr>
            <a:spLocks noChangeAspect="1"/>
          </p:cNvSpPr>
          <p:nvPr/>
        </p:nvSpPr>
        <p:spPr>
          <a:xfrm>
            <a:off x="6610703" y="1072876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38F60F-8A6D-4498-972F-D356D2A40197}"/>
              </a:ext>
            </a:extLst>
          </p:cNvPr>
          <p:cNvSpPr>
            <a:spLocks noChangeAspect="1"/>
          </p:cNvSpPr>
          <p:nvPr/>
        </p:nvSpPr>
        <p:spPr>
          <a:xfrm>
            <a:off x="6610703" y="1072876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CC3FBA-54EA-4ACE-9E8F-3406AB5FEA92}"/>
              </a:ext>
            </a:extLst>
          </p:cNvPr>
          <p:cNvGrpSpPr/>
          <p:nvPr/>
        </p:nvGrpSpPr>
        <p:grpSpPr>
          <a:xfrm>
            <a:off x="5654801" y="1864535"/>
            <a:ext cx="962983" cy="2333987"/>
            <a:chOff x="5648451" y="2010585"/>
            <a:chExt cx="962983" cy="23339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02366E-CF64-41F6-AD21-52002E48248C}"/>
                </a:ext>
              </a:extLst>
            </p:cNvPr>
            <p:cNvSpPr/>
            <p:nvPr/>
          </p:nvSpPr>
          <p:spPr>
            <a:xfrm rot="20641507">
              <a:off x="6388755" y="2010585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BF91FA-7E75-4BF2-A6FB-2AFC0BE57111}"/>
                </a:ext>
              </a:extLst>
            </p:cNvPr>
            <p:cNvSpPr/>
            <p:nvPr/>
          </p:nvSpPr>
          <p:spPr>
            <a:xfrm rot="20641507">
              <a:off x="5648451" y="3185848"/>
              <a:ext cx="222679" cy="1158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57E4E-3112-49DE-956E-F508CB8C7F3E}"/>
              </a:ext>
            </a:extLst>
          </p:cNvPr>
          <p:cNvCxnSpPr>
            <a:cxnSpLocks/>
          </p:cNvCxnSpPr>
          <p:nvPr/>
        </p:nvCxnSpPr>
        <p:spPr>
          <a:xfrm rot="960000" flipH="1" flipV="1">
            <a:off x="6554006" y="2113035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4E997-2A56-43CD-9EB5-E2FDF01106F2}"/>
              </a:ext>
            </a:extLst>
          </p:cNvPr>
          <p:cNvSpPr txBox="1"/>
          <p:nvPr/>
        </p:nvSpPr>
        <p:spPr>
          <a:xfrm rot="16200000">
            <a:off x="5292314" y="2484998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Closed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91DC2F-E32B-7B4C-8238-92E2871CF4BD}"/>
              </a:ext>
            </a:extLst>
          </p:cNvPr>
          <p:cNvSpPr/>
          <p:nvPr/>
        </p:nvSpPr>
        <p:spPr>
          <a:xfrm>
            <a:off x="11537950" y="6250488"/>
            <a:ext cx="374302" cy="413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81481E-6 L 3.54167E-6 0.6678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4.81481E-6 L 3.54167E-6 0.67152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4.81481E-6 L 3.54167E-6 0.678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flipH="1" flipV="1">
            <a:off x="6469264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3D9A44-A883-41BF-BE1C-53ECE3353CE8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9870ED-F568-4682-8544-B8CCEFCF5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433185"/>
            <a:ext cx="2604017" cy="37172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33E9E-31D4-4802-816E-56434F76AF32}"/>
              </a:ext>
            </a:extLst>
          </p:cNvPr>
          <p:cNvSpPr txBox="1"/>
          <p:nvPr/>
        </p:nvSpPr>
        <p:spPr>
          <a:xfrm>
            <a:off x="7189737" y="2428605"/>
            <a:ext cx="423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What happens when we </a:t>
            </a:r>
            <a:br>
              <a:rPr lang="en-US" sz="2400" dirty="0">
                <a:latin typeface="Segoe Condensed" panose="020B0606040200020203" pitchFamily="34" charset="0"/>
              </a:rPr>
            </a:br>
            <a:r>
              <a:rPr lang="en-US" sz="2400" b="1" dirty="0">
                <a:latin typeface="Segoe Condensed" panose="020B0606040200020203" pitchFamily="34" charset="0"/>
              </a:rPr>
              <a:t>press</a:t>
            </a:r>
            <a:r>
              <a:rPr lang="en-US" sz="2400" dirty="0">
                <a:latin typeface="Segoe Condensed" panose="020B0606040200020203" pitchFamily="34" charset="0"/>
              </a:rPr>
              <a:t> the button?</a:t>
            </a:r>
            <a:endParaRPr lang="en-US" sz="2400" b="1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rot="960000" flipH="1" flipV="1">
            <a:off x="6598473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46CFCF-87AE-4E24-903D-A9149D4E71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326855"/>
            <a:ext cx="2604017" cy="371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CD1A4-3722-4CCD-9C1F-582F8512251B}"/>
              </a:ext>
            </a:extLst>
          </p:cNvPr>
          <p:cNvSpPr txBox="1"/>
          <p:nvPr/>
        </p:nvSpPr>
        <p:spPr>
          <a:xfrm rot="20873370">
            <a:off x="2296245" y="2066061"/>
            <a:ext cx="1691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D50A6-9F8C-415E-B955-BFD3556BFF53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Closed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9964-0487-4FF4-89D5-917B54CD36BF}"/>
              </a:ext>
            </a:extLst>
          </p:cNvPr>
          <p:cNvSpPr txBox="1"/>
          <p:nvPr/>
        </p:nvSpPr>
        <p:spPr>
          <a:xfrm>
            <a:off x="7189737" y="2329481"/>
            <a:ext cx="423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The input pin becomes </a:t>
            </a:r>
            <a:r>
              <a:rPr lang="en-US" sz="2400" b="1" dirty="0">
                <a:latin typeface="Segoe Condensed" panose="020B0606040200020203" pitchFamily="34" charset="0"/>
              </a:rPr>
              <a:t>5V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1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rot="960000" flipH="1" flipV="1">
            <a:off x="6598473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46CFCF-87AE-4E24-903D-A9149D4E71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2727907">
            <a:off x="3694879" y="-1326855"/>
            <a:ext cx="2604017" cy="371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BCD1A4-3722-4CCD-9C1F-582F8512251B}"/>
              </a:ext>
            </a:extLst>
          </p:cNvPr>
          <p:cNvSpPr txBox="1"/>
          <p:nvPr/>
        </p:nvSpPr>
        <p:spPr>
          <a:xfrm rot="20873370">
            <a:off x="2296245" y="2066061"/>
            <a:ext cx="16910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pressed!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D50A6-9F8C-415E-B955-BFD3556BFF53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Closed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69964-0487-4FF4-89D5-917B54CD36BF}"/>
              </a:ext>
            </a:extLst>
          </p:cNvPr>
          <p:cNvSpPr txBox="1"/>
          <p:nvPr/>
        </p:nvSpPr>
        <p:spPr>
          <a:xfrm>
            <a:off x="7189737" y="2329481"/>
            <a:ext cx="4231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The input pin becomes </a:t>
            </a:r>
            <a:r>
              <a:rPr lang="en-US" sz="2400" b="1" dirty="0">
                <a:latin typeface="Segoe Condensed" panose="020B0606040200020203" pitchFamily="34" charset="0"/>
              </a:rPr>
              <a:t>5V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868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flipH="1" flipV="1">
            <a:off x="6469264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3FD269-90CA-40E7-945B-CD4923CDD7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6282-0A33-4444-B23D-BAE6D255C5E0}"/>
              </a:ext>
            </a:extLst>
          </p:cNvPr>
          <p:cNvSpPr txBox="1"/>
          <p:nvPr/>
        </p:nvSpPr>
        <p:spPr>
          <a:xfrm>
            <a:off x="7189737" y="2056349"/>
            <a:ext cx="436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But what does the input pin read when the </a:t>
            </a:r>
            <a:r>
              <a:rPr lang="en-US" sz="2400" b="1" dirty="0">
                <a:latin typeface="Segoe Condensed" panose="020B0606040200020203" pitchFamily="34" charset="0"/>
              </a:rPr>
              <a:t>button</a:t>
            </a:r>
            <a:r>
              <a:rPr lang="en-US" sz="2400" dirty="0">
                <a:latin typeface="Segoe Condensed" panose="020B0606040200020203" pitchFamily="34" charset="0"/>
              </a:rPr>
              <a:t> is </a:t>
            </a:r>
            <a:r>
              <a:rPr lang="en-US" sz="2400" b="1" dirty="0">
                <a:latin typeface="Segoe Condensed" panose="020B0606040200020203" pitchFamily="34" charset="0"/>
              </a:rPr>
              <a:t>not</a:t>
            </a:r>
            <a:r>
              <a:rPr lang="en-US" sz="2400" dirty="0">
                <a:latin typeface="Segoe Condensed" panose="020B0606040200020203" pitchFamily="34" charset="0"/>
              </a:rPr>
              <a:t> </a:t>
            </a:r>
            <a:r>
              <a:rPr lang="en-US" sz="2400" b="1" dirty="0">
                <a:latin typeface="Segoe Condensed" panose="020B0606040200020203" pitchFamily="34" charset="0"/>
              </a:rPr>
              <a:t>pressed</a:t>
            </a:r>
            <a:r>
              <a:rPr lang="en-US" sz="2400" dirty="0">
                <a:latin typeface="Segoe Condensed" panose="020B0606040200020203" pitchFamily="34" charset="0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0090-56D3-474F-B105-961813A6621E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AED38-C310-422C-8888-1E7DF8BDC6EE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</p:spTree>
    <p:extLst>
      <p:ext uri="{BB962C8B-B14F-4D97-AF65-F5344CB8AC3E}">
        <p14:creationId xmlns:p14="http://schemas.microsoft.com/office/powerpoint/2010/main" val="318097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7EC51-2C1B-4510-AFCB-9EDBAD5E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31343" cy="54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69EEF-2E83-4E27-829C-0452A9E8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8323"/>
            <a:ext cx="4932458" cy="33659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99269-AFAC-475F-B830-97089AA33DA7}"/>
              </a:ext>
            </a:extLst>
          </p:cNvPr>
          <p:cNvSpPr/>
          <p:nvPr/>
        </p:nvSpPr>
        <p:spPr>
          <a:xfrm rot="20641507">
            <a:off x="6439572" y="2947880"/>
            <a:ext cx="222679" cy="115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C5CC7-4128-4062-AAC4-8A979E4E000F}"/>
              </a:ext>
            </a:extLst>
          </p:cNvPr>
          <p:cNvCxnSpPr>
            <a:cxnSpLocks/>
          </p:cNvCxnSpPr>
          <p:nvPr/>
        </p:nvCxnSpPr>
        <p:spPr>
          <a:xfrm flipH="1" flipV="1">
            <a:off x="6469264" y="3196380"/>
            <a:ext cx="257177" cy="859258"/>
          </a:xfrm>
          <a:prstGeom prst="line">
            <a:avLst/>
          </a:prstGeom>
          <a:ln w="44450" cap="rnd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3FD269-90CA-40E7-945B-CD4923CDD7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1000"/>
          </a:blip>
          <a:stretch>
            <a:fillRect/>
          </a:stretch>
        </p:blipFill>
        <p:spPr>
          <a:xfrm rot="14251851">
            <a:off x="4793990" y="-3297851"/>
            <a:ext cx="2604017" cy="371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6282-0A33-4444-B23D-BAE6D255C5E0}"/>
              </a:ext>
            </a:extLst>
          </p:cNvPr>
          <p:cNvSpPr txBox="1"/>
          <p:nvPr/>
        </p:nvSpPr>
        <p:spPr>
          <a:xfrm>
            <a:off x="7189737" y="2056349"/>
            <a:ext cx="4367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But what does the input pin read when the </a:t>
            </a:r>
            <a:r>
              <a:rPr lang="en-US" sz="2400" b="1" dirty="0">
                <a:latin typeface="Segoe Condensed" panose="020B0606040200020203" pitchFamily="34" charset="0"/>
              </a:rPr>
              <a:t>button</a:t>
            </a:r>
            <a:r>
              <a:rPr lang="en-US" sz="2400" dirty="0">
                <a:latin typeface="Segoe Condensed" panose="020B0606040200020203" pitchFamily="34" charset="0"/>
              </a:rPr>
              <a:t> is </a:t>
            </a:r>
            <a:r>
              <a:rPr lang="en-US" sz="2400" b="1" dirty="0">
                <a:latin typeface="Segoe Condensed" panose="020B0606040200020203" pitchFamily="34" charset="0"/>
              </a:rPr>
              <a:t>not</a:t>
            </a:r>
            <a:r>
              <a:rPr lang="en-US" sz="2400" dirty="0">
                <a:latin typeface="Segoe Condensed" panose="020B0606040200020203" pitchFamily="34" charset="0"/>
              </a:rPr>
              <a:t> </a:t>
            </a:r>
            <a:r>
              <a:rPr lang="en-US" sz="2400" b="1" dirty="0">
                <a:latin typeface="Segoe Condensed" panose="020B0606040200020203" pitchFamily="34" charset="0"/>
              </a:rPr>
              <a:t>pressed</a:t>
            </a:r>
            <a:r>
              <a:rPr lang="en-US" sz="2400" dirty="0">
                <a:latin typeface="Segoe Condensed" panose="020B0606040200020203" pitchFamily="34" charset="0"/>
              </a:rPr>
              <a:t>? </a:t>
            </a:r>
          </a:p>
          <a:p>
            <a:pPr algn="ctr"/>
            <a:endParaRPr lang="en-US" sz="2400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The pin can oscillate between HIGH and LOW. This is called a </a:t>
            </a:r>
            <a:r>
              <a:rPr lang="en-US" sz="2400" b="1" dirty="0">
                <a:latin typeface="Segoe Condensed" panose="020B0606040200020203" pitchFamily="34" charset="0"/>
              </a:rPr>
              <a:t>floating pin</a:t>
            </a:r>
            <a:r>
              <a:rPr lang="en-US" sz="2400" dirty="0">
                <a:latin typeface="Segoe Condensed" panose="020B0606040200020203" pitchFamily="34" charset="0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0090-56D3-474F-B105-961813A6621E}"/>
              </a:ext>
            </a:extLst>
          </p:cNvPr>
          <p:cNvSpPr txBox="1"/>
          <p:nvPr/>
        </p:nvSpPr>
        <p:spPr>
          <a:xfrm rot="16200000">
            <a:off x="5343131" y="3441343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AED38-C310-422C-8888-1E7DF8BDC6EE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</p:spTree>
    <p:extLst>
      <p:ext uri="{BB962C8B-B14F-4D97-AF65-F5344CB8AC3E}">
        <p14:creationId xmlns:p14="http://schemas.microsoft.com/office/powerpoint/2010/main" val="6467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21"/>
          <a:stretch/>
        </p:blipFill>
        <p:spPr>
          <a:xfrm>
            <a:off x="6096000" y="937323"/>
            <a:ext cx="4491781" cy="2917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9F967-516B-4EF8-BEDC-DB3112080376}"/>
              </a:ext>
            </a:extLst>
          </p:cNvPr>
          <p:cNvSpPr txBox="1"/>
          <p:nvPr/>
        </p:nvSpPr>
        <p:spPr>
          <a:xfrm rot="16200000">
            <a:off x="5328545" y="254265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88384-6B3F-48BA-9334-C42F16C4ECCC}"/>
              </a:ext>
            </a:extLst>
          </p:cNvPr>
          <p:cNvSpPr/>
          <p:nvPr/>
        </p:nvSpPr>
        <p:spPr>
          <a:xfrm>
            <a:off x="6635262" y="3690425"/>
            <a:ext cx="65649" cy="21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A7309-2991-404C-97F1-FFA69582CA7A}"/>
              </a:ext>
            </a:extLst>
          </p:cNvPr>
          <p:cNvSpPr txBox="1"/>
          <p:nvPr/>
        </p:nvSpPr>
        <p:spPr>
          <a:xfrm>
            <a:off x="7110250" y="1650323"/>
            <a:ext cx="443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To solve the </a:t>
            </a:r>
            <a:r>
              <a:rPr lang="en-US" sz="2400" b="1" dirty="0">
                <a:latin typeface="Segoe Condensed" panose="020B0606040200020203" pitchFamily="34" charset="0"/>
              </a:rPr>
              <a:t>floating pin </a:t>
            </a:r>
            <a:r>
              <a:rPr lang="en-US" sz="2400" dirty="0">
                <a:latin typeface="Segoe Condensed" panose="020B0606040200020203" pitchFamily="34" charset="0"/>
              </a:rPr>
              <a:t>problem, you might think to add a </a:t>
            </a:r>
            <a:r>
              <a:rPr lang="en-US" sz="2400" b="1" dirty="0">
                <a:latin typeface="Segoe Condensed" panose="020B0606040200020203" pitchFamily="34" charset="0"/>
              </a:rPr>
              <a:t>GND</a:t>
            </a:r>
            <a:r>
              <a:rPr lang="en-US" sz="2400" dirty="0">
                <a:latin typeface="Segoe Condensed" panose="020B0606040200020203" pitchFamily="34" charset="0"/>
              </a:rPr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95583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9F967-516B-4EF8-BEDC-DB3112080376}"/>
              </a:ext>
            </a:extLst>
          </p:cNvPr>
          <p:cNvSpPr txBox="1"/>
          <p:nvPr/>
        </p:nvSpPr>
        <p:spPr>
          <a:xfrm rot="16200000">
            <a:off x="5328545" y="254265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F3431-02D4-4D05-BEAB-8070E1DEACF7}"/>
              </a:ext>
            </a:extLst>
          </p:cNvPr>
          <p:cNvSpPr/>
          <p:nvPr/>
        </p:nvSpPr>
        <p:spPr>
          <a:xfrm>
            <a:off x="6700911" y="7212853"/>
            <a:ext cx="65649" cy="21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B6DB0-2668-4C17-B07F-6E8473D65D44}"/>
              </a:ext>
            </a:extLst>
          </p:cNvPr>
          <p:cNvSpPr txBox="1"/>
          <p:nvPr/>
        </p:nvSpPr>
        <p:spPr>
          <a:xfrm>
            <a:off x="7230843" y="5310829"/>
            <a:ext cx="266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Condensed" panose="020B0606040200020203" pitchFamily="34" charset="0"/>
              </a:rPr>
              <a:t>Add </a:t>
            </a:r>
            <a:r>
              <a:rPr lang="en-US" sz="2400" b="1" dirty="0">
                <a:latin typeface="Segoe Condensed" panose="020B0606040200020203" pitchFamily="34" charset="0"/>
              </a:rPr>
              <a:t>GND</a:t>
            </a:r>
            <a:r>
              <a:rPr lang="en-US" sz="2400" dirty="0">
                <a:latin typeface="Segoe Condensed" panose="020B0606040200020203" pitchFamily="34" charset="0"/>
              </a:rPr>
              <a:t>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B0BA08-B0CF-45C9-96BA-56B931E119CB}"/>
              </a:ext>
            </a:extLst>
          </p:cNvPr>
          <p:cNvGrpSpPr/>
          <p:nvPr/>
        </p:nvGrpSpPr>
        <p:grpSpPr>
          <a:xfrm>
            <a:off x="2019630" y="2542649"/>
            <a:ext cx="2099145" cy="369332"/>
            <a:chOff x="2019630" y="2542649"/>
            <a:chExt cx="2099145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B711BD-9625-46BB-B535-4EC6A5106051}"/>
                </a:ext>
              </a:extLst>
            </p:cNvPr>
            <p:cNvSpPr txBox="1"/>
            <p:nvPr/>
          </p:nvSpPr>
          <p:spPr>
            <a:xfrm>
              <a:off x="2019630" y="2542649"/>
              <a:ext cx="174232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Condensed" panose="020B0606040200020203" pitchFamily="34" charset="0"/>
                </a:rPr>
                <a:t>Added GND wire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92904F-CAE8-4629-B1FB-25F364298DA4}"/>
                </a:ext>
              </a:extLst>
            </p:cNvPr>
            <p:cNvCxnSpPr/>
            <p:nvPr/>
          </p:nvCxnSpPr>
          <p:spPr>
            <a:xfrm>
              <a:off x="3738102" y="2663687"/>
              <a:ext cx="380673" cy="63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053481C-DF72-457B-9AD6-E52CEB0D6631}"/>
              </a:ext>
            </a:extLst>
          </p:cNvPr>
          <p:cNvSpPr txBox="1"/>
          <p:nvPr/>
        </p:nvSpPr>
        <p:spPr>
          <a:xfrm>
            <a:off x="7110250" y="1650323"/>
            <a:ext cx="443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To solve the </a:t>
            </a:r>
            <a:r>
              <a:rPr lang="en-US" sz="2400" b="1" dirty="0">
                <a:latin typeface="Segoe Condensed" panose="020B0606040200020203" pitchFamily="34" charset="0"/>
              </a:rPr>
              <a:t>floating pin </a:t>
            </a:r>
            <a:r>
              <a:rPr lang="en-US" sz="2400" dirty="0">
                <a:latin typeface="Segoe Condensed" panose="020B0606040200020203" pitchFamily="34" charset="0"/>
              </a:rPr>
              <a:t>problem, you might think to add a </a:t>
            </a:r>
            <a:r>
              <a:rPr lang="en-US" sz="2400" b="1" dirty="0">
                <a:latin typeface="Segoe Condensed" panose="020B0606040200020203" pitchFamily="34" charset="0"/>
              </a:rPr>
              <a:t>GND</a:t>
            </a:r>
            <a:r>
              <a:rPr lang="en-US" sz="2400" dirty="0">
                <a:latin typeface="Segoe Condensed" panose="020B0606040200020203" pitchFamily="34" charset="0"/>
              </a:rPr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26909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8BFE9-44AF-4737-96B3-EA90718B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4" y="716268"/>
            <a:ext cx="4228947" cy="5422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2EC7-B9FD-4D53-AADA-0E86343D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7322"/>
            <a:ext cx="4491781" cy="4921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B9F967-516B-4EF8-BEDC-DB3112080376}"/>
              </a:ext>
            </a:extLst>
          </p:cNvPr>
          <p:cNvSpPr txBox="1"/>
          <p:nvPr/>
        </p:nvSpPr>
        <p:spPr>
          <a:xfrm rot="16200000">
            <a:off x="5328545" y="2542650"/>
            <a:ext cx="16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Condensed" panose="020B0606040200020203" pitchFamily="34" charset="0"/>
              </a:rPr>
              <a:t>Open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D6A97-1418-4E89-8884-3F8CF2F28904}"/>
              </a:ext>
            </a:extLst>
          </p:cNvPr>
          <p:cNvSpPr txBox="1"/>
          <p:nvPr/>
        </p:nvSpPr>
        <p:spPr>
          <a:xfrm rot="20873370">
            <a:off x="2074337" y="2089600"/>
            <a:ext cx="1915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Condensed" panose="020B0606040200020203" pitchFamily="34" charset="0"/>
              </a:rPr>
              <a:t>Button </a:t>
            </a:r>
            <a:r>
              <a:rPr lang="en-US" b="1" u="sng" dirty="0">
                <a:latin typeface="Segoe Condensed" panose="020B0606040200020203" pitchFamily="34" charset="0"/>
              </a:rPr>
              <a:t>not</a:t>
            </a:r>
            <a:r>
              <a:rPr lang="en-US" b="1" dirty="0">
                <a:latin typeface="Segoe Condensed" panose="020B0606040200020203" pitchFamily="34" charset="0"/>
              </a:rPr>
              <a:t> pressed!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FF8E7-2F52-4F99-89D3-2FE294236DB5}"/>
              </a:ext>
            </a:extLst>
          </p:cNvPr>
          <p:cNvSpPr txBox="1"/>
          <p:nvPr/>
        </p:nvSpPr>
        <p:spPr>
          <a:xfrm>
            <a:off x="7189832" y="4075465"/>
            <a:ext cx="4231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Now, with the switch open, the input pin is </a:t>
            </a:r>
            <a:r>
              <a:rPr lang="en-US" sz="2400" b="1" dirty="0">
                <a:latin typeface="Segoe Condensed" panose="020B0606040200020203" pitchFamily="34" charset="0"/>
              </a:rPr>
              <a:t>0V </a:t>
            </a:r>
            <a:r>
              <a:rPr lang="en-US" sz="2400" dirty="0">
                <a:latin typeface="Segoe Condensed" panose="020B0606040200020203" pitchFamily="34" charset="0"/>
              </a:rPr>
              <a:t>rather</a:t>
            </a:r>
            <a:r>
              <a:rPr lang="en-US" sz="2400" b="1" dirty="0">
                <a:latin typeface="Segoe Condensed" panose="020B0606040200020203" pitchFamily="34" charset="0"/>
              </a:rPr>
              <a:t> </a:t>
            </a:r>
            <a:r>
              <a:rPr lang="en-US" sz="2400" dirty="0">
                <a:latin typeface="Segoe Condensed" panose="020B0606040200020203" pitchFamily="34" charset="0"/>
              </a:rPr>
              <a:t>than </a:t>
            </a:r>
            <a:r>
              <a:rPr lang="en-US" sz="2400" b="1" dirty="0">
                <a:latin typeface="Segoe Condensed" panose="020B0606040200020203" pitchFamily="34" charset="0"/>
              </a:rPr>
              <a:t>floating</a:t>
            </a:r>
          </a:p>
          <a:p>
            <a:pPr algn="ctr"/>
            <a:endParaRPr lang="en-US" sz="2400" b="1" dirty="0">
              <a:latin typeface="Segoe Condensed" panose="020B0606040200020203" pitchFamily="34" charset="0"/>
            </a:endParaRPr>
          </a:p>
          <a:p>
            <a:pPr algn="ctr"/>
            <a:r>
              <a:rPr lang="en-US" sz="2400" dirty="0">
                <a:latin typeface="Segoe Condensed" panose="020B0606040200020203" pitchFamily="34" charset="0"/>
              </a:rPr>
              <a:t>So,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en-US" sz="2400" dirty="0">
                <a:latin typeface="Segoe Condensed" panose="020B0606040200020203" pitchFamily="34" charset="0"/>
              </a:rPr>
              <a:t>returns </a:t>
            </a:r>
            <a:r>
              <a:rPr lang="en-US" sz="2400" b="1" dirty="0">
                <a:latin typeface="Segoe Condensed" panose="020B0606040200020203" pitchFamily="34" charset="0"/>
              </a:rPr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F3431-02D4-4D05-BEAB-8070E1DEACF7}"/>
              </a:ext>
            </a:extLst>
          </p:cNvPr>
          <p:cNvSpPr/>
          <p:nvPr/>
        </p:nvSpPr>
        <p:spPr>
          <a:xfrm>
            <a:off x="6700911" y="7212853"/>
            <a:ext cx="65649" cy="215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377FA-B5BC-4645-B61F-2657475197B4}"/>
              </a:ext>
            </a:extLst>
          </p:cNvPr>
          <p:cNvSpPr txBox="1"/>
          <p:nvPr/>
        </p:nvSpPr>
        <p:spPr>
          <a:xfrm>
            <a:off x="7078443" y="1650323"/>
            <a:ext cx="443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Condensed" panose="020B0606040200020203" pitchFamily="34" charset="0"/>
              </a:rPr>
              <a:t>To solve the </a:t>
            </a:r>
            <a:r>
              <a:rPr lang="en-US" sz="2400" b="1" dirty="0">
                <a:latin typeface="Segoe Condensed" panose="020B0606040200020203" pitchFamily="34" charset="0"/>
              </a:rPr>
              <a:t>floating pin </a:t>
            </a:r>
            <a:r>
              <a:rPr lang="en-US" sz="2400" dirty="0">
                <a:latin typeface="Segoe Condensed" panose="020B0606040200020203" pitchFamily="34" charset="0"/>
              </a:rPr>
              <a:t>problem, you might think to add a </a:t>
            </a:r>
            <a:r>
              <a:rPr lang="en-US" sz="2400" b="1" dirty="0">
                <a:latin typeface="Segoe Condensed" panose="020B0606040200020203" pitchFamily="34" charset="0"/>
              </a:rPr>
              <a:t>GND</a:t>
            </a:r>
            <a:r>
              <a:rPr lang="en-US" sz="2400" dirty="0">
                <a:latin typeface="Segoe Condensed" panose="020B0606040200020203" pitchFamily="34" charset="0"/>
              </a:rPr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113244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397</Words>
  <Application>Microsoft Office PowerPoint</Application>
  <PresentationFormat>Widescreen</PresentationFormat>
  <Paragraphs>64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29</cp:revision>
  <dcterms:created xsi:type="dcterms:W3CDTF">2020-03-28T22:41:19Z</dcterms:created>
  <dcterms:modified xsi:type="dcterms:W3CDTF">2020-04-13T18:27:05Z</dcterms:modified>
</cp:coreProperties>
</file>