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7" r:id="rId2"/>
    <p:sldId id="288" r:id="rId3"/>
    <p:sldId id="290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415" autoAdjust="0"/>
  </p:normalViewPr>
  <p:slideViewPr>
    <p:cSldViewPr snapToGrid="0" snapToObjects="1">
      <p:cViewPr varScale="1">
        <p:scale>
          <a:sx n="142" d="100"/>
          <a:sy n="142" d="100"/>
        </p:scale>
        <p:origin x="9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2A1FE-41DE-4CC5-BFF3-6FFAD8BD4E8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14E0-90B1-4280-B4BE-BA5A51A29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2D99-557C-744F-AF47-C3246D18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3C40C-D3F4-3641-BB36-F2C6F754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705B-E24D-B349-8206-16DAB86B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AE59-107C-8744-A630-42E4E429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E5E3-534A-A846-A0C9-F33D46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487-63A9-5F4F-9695-F749F90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3A15-8D6D-AF40-A8BF-62DECCDA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19C1-8E18-A048-A66B-A7E2844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DC00-33D6-1248-95AC-5A39D1F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E8EF-6CA7-B246-9572-7C545EA5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2E8E9-BBEB-7941-BAC4-70B7F41FC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9B9B-FBA1-D840-9E5E-8D627519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8AD8-B896-7243-8037-C50BAF1C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93EC-9C2E-9540-9BA1-3430CAC7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C481-4D77-8B4C-B289-A1FF4D1D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BAF5-3B11-B041-AAEE-99CEE6DB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7CEA-99B6-E84B-A94B-F8D46CDA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1F3D-2791-A545-93BA-E4864EDB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D151-B8F8-8849-92FC-73564D75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4E6A-25AD-4A48-8DBC-B17B8F36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E54-C76F-414F-830A-2DB64C48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BB20-3BC4-A149-8B3A-D4036B7B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AE16-A33C-504A-82C1-EB85997C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425C-C7C7-1B4D-A168-F1A9052A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6C5E-F766-E844-849F-AF5A085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3A27-4333-D14F-930D-0EB5495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2FAB-A9D2-9C49-838D-8F4F15A49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0CBF-FDAE-3E46-A636-14875685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3438-8E2A-7B4E-B922-878A0E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F7FD0-0024-C74C-9639-A2320B77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4EF6-1E93-594A-B67D-2799EA1D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F6E5-B4F7-D44C-8EED-46D04E53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8196-6070-9649-B320-377A1116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7A12-522E-0E42-A259-C39E1B9F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6407-89C7-A842-99E4-7E482F981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CE8C0-828A-7148-BF54-D7BE032B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BEA32-24DB-8C44-9A9C-8267DED9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84DE9-66A1-2041-A0E6-2979E7D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9439-AED9-9044-923A-449ECE1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7429-3619-9448-8F14-9CAAA7E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DD9FC-38DC-EA48-899F-DC9CD4CA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4C3B8-4727-3447-B1D8-88258E6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0E96-3925-4346-B206-D9287302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96C3-CBD2-B44C-8F9A-EC6C7606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7C00-2E61-BC46-8418-73BFA531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6A9B-D383-3D49-BF1A-95207E5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520-BD66-8047-ABBA-5D0ADD74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2F6A-AF8D-874F-9FAD-F2AB9235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3A9B-AB5D-7349-A951-6D128408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E8FD-34CD-6E4C-8492-0BD68132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7DE7-718A-E747-9506-DD0D7F27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7043-B82E-C746-AEBE-11055B0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9CDE-8C82-D149-8A75-08284C1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7FFF3-4328-2E4F-8275-22BD2F538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A7B-6AB2-3648-9DBF-08265A11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61FF-85E7-E948-B4F5-C3BFFD4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B6108-0C07-A847-8298-39A464D7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6203-DB6D-3B4F-9F3D-CF31BB9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9836C-B88E-4F42-8BE8-22FA2446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EAFC-5086-B246-BB4E-89E4AD9A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4D28-93E6-7F41-AB35-039BF6056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5454-ED7A-A04A-9579-DAFAF6AB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E90E-D70C-1E4D-B35E-46F4B153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E17B2-A492-4DF9-BB7C-F79C8F7C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50" y="650593"/>
            <a:ext cx="4469967" cy="580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4844A-4439-40A5-8B18-9B5998D6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66" y="864524"/>
            <a:ext cx="3830192" cy="538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9C718-08FD-43E4-9AE8-DB8197148BCF}"/>
              </a:ext>
            </a:extLst>
          </p:cNvPr>
          <p:cNvSpPr txBox="1"/>
          <p:nvPr/>
        </p:nvSpPr>
        <p:spPr>
          <a:xfrm>
            <a:off x="7486852" y="1550279"/>
            <a:ext cx="42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With the </a:t>
            </a:r>
            <a:r>
              <a:rPr lang="en-US" sz="2400" b="1" dirty="0">
                <a:latin typeface="Segoe Condensed" panose="020B0606040200020203" pitchFamily="34" charset="0"/>
              </a:rPr>
              <a:t>switch open</a:t>
            </a:r>
            <a:r>
              <a:rPr lang="en-US" sz="2400" dirty="0">
                <a:latin typeface="Segoe Condensed" panose="020B0606040200020203" pitchFamily="34" charset="0"/>
              </a:rPr>
              <a:t>, the input pin is pulled up to </a:t>
            </a:r>
            <a:r>
              <a:rPr lang="en-US" sz="2400" b="1" dirty="0">
                <a:latin typeface="Segoe Condensed" panose="020B0606040200020203" pitchFamily="34" charset="0"/>
              </a:rPr>
              <a:t>5V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2E7DC-63E4-4C6A-80A6-D7512F3458EE}"/>
              </a:ext>
            </a:extLst>
          </p:cNvPr>
          <p:cNvSpPr txBox="1"/>
          <p:nvPr/>
        </p:nvSpPr>
        <p:spPr>
          <a:xfrm rot="16200000">
            <a:off x="5481977" y="424411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BC0DDA-30D5-4260-8C02-59B00AC29DCB}"/>
              </a:ext>
            </a:extLst>
          </p:cNvPr>
          <p:cNvGrpSpPr/>
          <p:nvPr/>
        </p:nvGrpSpPr>
        <p:grpSpPr>
          <a:xfrm>
            <a:off x="5799855" y="3701054"/>
            <a:ext cx="962983" cy="2333987"/>
            <a:chOff x="5648451" y="2010585"/>
            <a:chExt cx="962983" cy="23339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16BA8A-C351-4262-9715-40B287524BFE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CCE3D6-17CD-494B-997B-7ED8F43C99C3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2EE16-85FA-42C0-B3AA-184F43CD62AD}"/>
              </a:ext>
            </a:extLst>
          </p:cNvPr>
          <p:cNvCxnSpPr>
            <a:cxnSpLocks/>
          </p:cNvCxnSpPr>
          <p:nvPr/>
        </p:nvCxnSpPr>
        <p:spPr>
          <a:xfrm flipH="1" flipV="1">
            <a:off x="6576306" y="3999147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E17B2-A492-4DF9-BB7C-F79C8F7C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50" y="650593"/>
            <a:ext cx="4469967" cy="580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4844A-4439-40A5-8B18-9B5998D6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66" y="864524"/>
            <a:ext cx="3830192" cy="538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9C718-08FD-43E4-9AE8-DB8197148BCF}"/>
              </a:ext>
            </a:extLst>
          </p:cNvPr>
          <p:cNvSpPr txBox="1"/>
          <p:nvPr/>
        </p:nvSpPr>
        <p:spPr>
          <a:xfrm>
            <a:off x="7486852" y="1525340"/>
            <a:ext cx="423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With the </a:t>
            </a:r>
            <a:r>
              <a:rPr lang="en-US" sz="2400" b="1" dirty="0">
                <a:latin typeface="Segoe Condensed" panose="020B0606040200020203" pitchFamily="34" charset="0"/>
              </a:rPr>
              <a:t>switch open</a:t>
            </a:r>
            <a:r>
              <a:rPr lang="en-US" sz="2400" dirty="0">
                <a:latin typeface="Segoe Condensed" panose="020B0606040200020203" pitchFamily="34" charset="0"/>
              </a:rPr>
              <a:t>, the input pin is pulled up to </a:t>
            </a:r>
            <a:r>
              <a:rPr lang="en-US" sz="2400" b="1" dirty="0">
                <a:latin typeface="Segoe Condensed" panose="020B0606040200020203" pitchFamily="34" charset="0"/>
              </a:rPr>
              <a:t>5V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293D2-C2B5-4C86-B422-53C3B058C3AD}"/>
              </a:ext>
            </a:extLst>
          </p:cNvPr>
          <p:cNvSpPr txBox="1"/>
          <p:nvPr/>
        </p:nvSpPr>
        <p:spPr>
          <a:xfrm rot="16200000">
            <a:off x="5481977" y="424411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A849-2F71-4AF9-90A7-CE8939F916EA}"/>
              </a:ext>
            </a:extLst>
          </p:cNvPr>
          <p:cNvGrpSpPr/>
          <p:nvPr/>
        </p:nvGrpSpPr>
        <p:grpSpPr>
          <a:xfrm>
            <a:off x="5799855" y="3701054"/>
            <a:ext cx="962983" cy="2333987"/>
            <a:chOff x="5648451" y="2010585"/>
            <a:chExt cx="962983" cy="23339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B593D-BF43-495E-89A0-2C7C0799860E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FFAB9D-69C5-4438-A3BF-0A179057B871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BD986-E772-42D3-B0F1-B123C4C7F0D8}"/>
              </a:ext>
            </a:extLst>
          </p:cNvPr>
          <p:cNvCxnSpPr>
            <a:cxnSpLocks/>
          </p:cNvCxnSpPr>
          <p:nvPr/>
        </p:nvCxnSpPr>
        <p:spPr>
          <a:xfrm flipH="1" flipV="1">
            <a:off x="6576306" y="3999147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E65B78-EB31-49D3-9414-F27D6CD9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E17B2-A492-4DF9-BB7C-F79C8F7C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50" y="650593"/>
            <a:ext cx="4469967" cy="580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4844A-4439-40A5-8B18-9B5998D6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66" y="864524"/>
            <a:ext cx="3830192" cy="538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9C718-08FD-43E4-9AE8-DB8197148BCF}"/>
              </a:ext>
            </a:extLst>
          </p:cNvPr>
          <p:cNvSpPr txBox="1"/>
          <p:nvPr/>
        </p:nvSpPr>
        <p:spPr>
          <a:xfrm>
            <a:off x="7486852" y="1525340"/>
            <a:ext cx="423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With the </a:t>
            </a:r>
            <a:r>
              <a:rPr lang="en-US" sz="2400" b="1" dirty="0">
                <a:latin typeface="Segoe Condensed" panose="020B0606040200020203" pitchFamily="34" charset="0"/>
              </a:rPr>
              <a:t>switch open</a:t>
            </a:r>
            <a:r>
              <a:rPr lang="en-US" sz="2400" dirty="0">
                <a:latin typeface="Segoe Condensed" panose="020B0606040200020203" pitchFamily="34" charset="0"/>
              </a:rPr>
              <a:t>, the input pin is pulled up to </a:t>
            </a:r>
            <a:r>
              <a:rPr lang="en-US" sz="2400" b="1" dirty="0">
                <a:latin typeface="Segoe Condensed" panose="020B0606040200020203" pitchFamily="34" charset="0"/>
              </a:rPr>
              <a:t>5V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293D2-C2B5-4C86-B422-53C3B058C3AD}"/>
              </a:ext>
            </a:extLst>
          </p:cNvPr>
          <p:cNvSpPr txBox="1"/>
          <p:nvPr/>
        </p:nvSpPr>
        <p:spPr>
          <a:xfrm rot="16200000">
            <a:off x="5481977" y="424411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A849-2F71-4AF9-90A7-CE8939F916EA}"/>
              </a:ext>
            </a:extLst>
          </p:cNvPr>
          <p:cNvGrpSpPr/>
          <p:nvPr/>
        </p:nvGrpSpPr>
        <p:grpSpPr>
          <a:xfrm>
            <a:off x="5799855" y="3701054"/>
            <a:ext cx="962983" cy="2333987"/>
            <a:chOff x="5648451" y="2010585"/>
            <a:chExt cx="962983" cy="23339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B593D-BF43-495E-89A0-2C7C0799860E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FFAB9D-69C5-4438-A3BF-0A179057B871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BD986-E772-42D3-B0F1-B123C4C7F0D8}"/>
              </a:ext>
            </a:extLst>
          </p:cNvPr>
          <p:cNvCxnSpPr>
            <a:cxnSpLocks/>
          </p:cNvCxnSpPr>
          <p:nvPr/>
        </p:nvCxnSpPr>
        <p:spPr>
          <a:xfrm flipH="1" flipV="1">
            <a:off x="6576306" y="3999147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6A9A63-B6C1-458F-AE9D-409BCF72A3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795733" y="-1365945"/>
            <a:ext cx="2604017" cy="37172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1954D-19E2-4EF2-BA23-F129A6DD1A60}"/>
              </a:ext>
            </a:extLst>
          </p:cNvPr>
          <p:cNvSpPr txBox="1"/>
          <p:nvPr/>
        </p:nvSpPr>
        <p:spPr>
          <a:xfrm rot="20873370">
            <a:off x="2202087" y="215684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</p:spTree>
    <p:extLst>
      <p:ext uri="{BB962C8B-B14F-4D97-AF65-F5344CB8AC3E}">
        <p14:creationId xmlns:p14="http://schemas.microsoft.com/office/powerpoint/2010/main" val="53610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E17B2-A492-4DF9-BB7C-F79C8F7C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50" y="650593"/>
            <a:ext cx="4469967" cy="580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4844A-4439-40A5-8B18-9B5998D6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66" y="864524"/>
            <a:ext cx="3830192" cy="53828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39A849-2F71-4AF9-90A7-CE8939F916EA}"/>
              </a:ext>
            </a:extLst>
          </p:cNvPr>
          <p:cNvGrpSpPr/>
          <p:nvPr/>
        </p:nvGrpSpPr>
        <p:grpSpPr>
          <a:xfrm>
            <a:off x="5799855" y="3701054"/>
            <a:ext cx="962983" cy="2333987"/>
            <a:chOff x="5648451" y="2010585"/>
            <a:chExt cx="962983" cy="23339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B593D-BF43-495E-89A0-2C7C0799860E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FFAB9D-69C5-4438-A3BF-0A179057B871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A1C4C-0C19-4964-A389-09EDC95C4A32}"/>
              </a:ext>
            </a:extLst>
          </p:cNvPr>
          <p:cNvCxnSpPr>
            <a:cxnSpLocks/>
          </p:cNvCxnSpPr>
          <p:nvPr/>
        </p:nvCxnSpPr>
        <p:spPr>
          <a:xfrm rot="960000" flipH="1" flipV="1">
            <a:off x="6705144" y="3981683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193B01-E59B-46E3-B19A-E3C2A623793D}"/>
              </a:ext>
            </a:extLst>
          </p:cNvPr>
          <p:cNvSpPr txBox="1"/>
          <p:nvPr/>
        </p:nvSpPr>
        <p:spPr>
          <a:xfrm rot="16200000">
            <a:off x="5443452" y="4353646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7CD0F-E1F6-4325-B2DF-328F8C4EC4F5}"/>
              </a:ext>
            </a:extLst>
          </p:cNvPr>
          <p:cNvSpPr txBox="1"/>
          <p:nvPr/>
        </p:nvSpPr>
        <p:spPr>
          <a:xfrm>
            <a:off x="7200192" y="1405898"/>
            <a:ext cx="4487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And when </a:t>
            </a:r>
            <a:r>
              <a:rPr lang="en-US" sz="2400" b="1" dirty="0">
                <a:latin typeface="Segoe Condensed" panose="020B0606040200020203" pitchFamily="34" charset="0"/>
              </a:rPr>
              <a:t>switch</a:t>
            </a:r>
            <a:r>
              <a:rPr lang="en-US" sz="2400" dirty="0">
                <a:latin typeface="Segoe Condensed" panose="020B0606040200020203" pitchFamily="34" charset="0"/>
              </a:rPr>
              <a:t> </a:t>
            </a:r>
            <a:r>
              <a:rPr lang="en-US" sz="2400" b="1" dirty="0">
                <a:latin typeface="Segoe Condensed" panose="020B0606040200020203" pitchFamily="34" charset="0"/>
              </a:rPr>
              <a:t>closes</a:t>
            </a:r>
            <a:r>
              <a:rPr lang="en-US" sz="2400" dirty="0">
                <a:latin typeface="Segoe Condensed" panose="020B0606040200020203" pitchFamily="34" charset="0"/>
              </a:rPr>
              <a:t>, the input pin becomes </a:t>
            </a:r>
            <a:r>
              <a:rPr lang="en-US" sz="2400" b="1" dirty="0">
                <a:latin typeface="Segoe Condensed" panose="020B0606040200020203" pitchFamily="34" charset="0"/>
              </a:rPr>
              <a:t>0V, </a:t>
            </a:r>
            <a:r>
              <a:rPr lang="en-US" sz="2400" dirty="0">
                <a:latin typeface="Segoe Condensed" panose="020B0606040200020203" pitchFamily="34" charset="0"/>
              </a:rPr>
              <a:t>and</a:t>
            </a:r>
            <a:r>
              <a:rPr lang="en-US" sz="2400" b="1" dirty="0">
                <a:latin typeface="Segoe Condensed" panose="020B0606040200020203" pitchFamily="34" charset="0"/>
              </a:rPr>
              <a:t> </a:t>
            </a:r>
            <a:r>
              <a:rPr lang="en-US" sz="2400" dirty="0">
                <a:latin typeface="Segoe Condensed" panose="020B0606040200020203" pitchFamily="34" charset="0"/>
              </a:rPr>
              <a:t>the pull-up resistor prevents a short circuit</a:t>
            </a:r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endParaRPr lang="en-US" sz="12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33809-BA9C-4140-B354-D9F3950A13F0}"/>
              </a:ext>
            </a:extLst>
          </p:cNvPr>
          <p:cNvSpPr>
            <a:spLocks noChangeAspect="1"/>
          </p:cNvSpPr>
          <p:nvPr/>
        </p:nvSpPr>
        <p:spPr>
          <a:xfrm>
            <a:off x="6768646" y="127238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20C6A-0062-4947-A458-293A9C8FAFE6}"/>
              </a:ext>
            </a:extLst>
          </p:cNvPr>
          <p:cNvSpPr>
            <a:spLocks noChangeAspect="1"/>
          </p:cNvSpPr>
          <p:nvPr/>
        </p:nvSpPr>
        <p:spPr>
          <a:xfrm>
            <a:off x="6768646" y="127238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820AD-BE6C-4F32-AF75-A7E111E0B529}"/>
              </a:ext>
            </a:extLst>
          </p:cNvPr>
          <p:cNvSpPr>
            <a:spLocks noChangeAspect="1"/>
          </p:cNvSpPr>
          <p:nvPr/>
        </p:nvSpPr>
        <p:spPr>
          <a:xfrm>
            <a:off x="6768646" y="127238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F4A937-5461-46EF-A2AD-FC7B5D0E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765502" y="-1255439"/>
            <a:ext cx="2604017" cy="3717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B5A01F-40DF-4299-814A-68C868545F43}"/>
              </a:ext>
            </a:extLst>
          </p:cNvPr>
          <p:cNvSpPr txBox="1"/>
          <p:nvPr/>
        </p:nvSpPr>
        <p:spPr>
          <a:xfrm rot="20873370">
            <a:off x="2170012" y="2113224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19355C-015E-4120-92C1-88079F73EA51}"/>
              </a:ext>
            </a:extLst>
          </p:cNvPr>
          <p:cNvGrpSpPr/>
          <p:nvPr/>
        </p:nvGrpSpPr>
        <p:grpSpPr>
          <a:xfrm>
            <a:off x="8264769" y="3037742"/>
            <a:ext cx="3206393" cy="2650253"/>
            <a:chOff x="8264769" y="3037742"/>
            <a:chExt cx="3206393" cy="26502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D8991C-D157-432D-B722-51E26B914E26}"/>
                </a:ext>
              </a:extLst>
            </p:cNvPr>
            <p:cNvSpPr txBox="1"/>
            <p:nvPr/>
          </p:nvSpPr>
          <p:spPr>
            <a:xfrm>
              <a:off x="8264769" y="4364556"/>
              <a:ext cx="3206393" cy="13234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Yes, this is counterintuitive. With a pull-up resistor configuration, the input pin goes </a:t>
              </a:r>
              <a:r>
                <a:rPr lang="en-US" sz="2000" b="1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LOW </a:t>
              </a:r>
              <a:r>
                <a:rPr lang="en-US" sz="20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when the button is </a:t>
              </a:r>
              <a:r>
                <a:rPr lang="en-US" sz="2000" b="1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pressed</a:t>
              </a:r>
              <a:r>
                <a:rPr lang="en-US" sz="20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.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AF88B0-4643-4AF4-9E34-F2919EB7AD34}"/>
                </a:ext>
              </a:extLst>
            </p:cNvPr>
            <p:cNvCxnSpPr/>
            <p:nvPr/>
          </p:nvCxnSpPr>
          <p:spPr>
            <a:xfrm>
              <a:off x="11065119" y="3037742"/>
              <a:ext cx="0" cy="137357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B7602-E8D4-415F-A0D7-B6B3A3463C48}"/>
              </a:ext>
            </a:extLst>
          </p:cNvPr>
          <p:cNvSpPr/>
          <p:nvPr/>
        </p:nvSpPr>
        <p:spPr>
          <a:xfrm>
            <a:off x="11277600" y="6387353"/>
            <a:ext cx="510988" cy="26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7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3.54167E-6 0.6678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4.81481E-6 L 3.54167E-6 0.6715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4.81481E-6 L 3.54167E-6 0.678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31</cp:revision>
  <dcterms:created xsi:type="dcterms:W3CDTF">2020-03-28T22:41:19Z</dcterms:created>
  <dcterms:modified xsi:type="dcterms:W3CDTF">2020-04-13T18:43:26Z</dcterms:modified>
</cp:coreProperties>
</file>