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39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3BD2-63B9-9A4F-AB94-727A86BD84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6A0FDB-8C00-9849-8F8D-4188F85BA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D629E6-1842-B948-B451-5CBAA15E1978}"/>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5" name="Footer Placeholder 4">
            <a:extLst>
              <a:ext uri="{FF2B5EF4-FFF2-40B4-BE49-F238E27FC236}">
                <a16:creationId xmlns:a16="http://schemas.microsoft.com/office/drawing/2014/main" id="{08B50A63-86FD-F344-AE78-810FB73F3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0D143-2BEB-DA41-A461-2B5CBECB1335}"/>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393946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ED62-4083-F34D-8F67-858245128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64FD44-2EB0-ED43-AAB5-AFC512A106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E9C96-6E31-C647-A4C9-D96B7E960EDA}"/>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5" name="Footer Placeholder 4">
            <a:extLst>
              <a:ext uri="{FF2B5EF4-FFF2-40B4-BE49-F238E27FC236}">
                <a16:creationId xmlns:a16="http://schemas.microsoft.com/office/drawing/2014/main" id="{B485F964-0010-6347-AF85-DDE1471F6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C2FD0-DBFC-9349-83F3-5931CD8221F5}"/>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326426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FA080-0B2A-E04A-B2C1-2B8FDD830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C1C74B-EF45-F148-A012-83E2383C8B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C8DD5-BBDD-1349-9947-26FBD15633B0}"/>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5" name="Footer Placeholder 4">
            <a:extLst>
              <a:ext uri="{FF2B5EF4-FFF2-40B4-BE49-F238E27FC236}">
                <a16:creationId xmlns:a16="http://schemas.microsoft.com/office/drawing/2014/main" id="{0D0DFF14-A593-FD41-90DF-E6E2C4BAA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78DAA-C8E5-3642-A8C2-0D1B4ACE1351}"/>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399587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pic>
        <p:nvPicPr>
          <p:cNvPr id="7" name="Picture 6" hidden="1"/>
          <p:cNvPicPr>
            <a:picLocks noChangeAspect="1"/>
          </p:cNvPicPr>
          <p:nvPr userDrawn="1"/>
        </p:nvPicPr>
        <p:blipFill>
          <a:blip r:embed="rId2"/>
          <a:stretch>
            <a:fillRect/>
          </a:stretch>
        </p:blipFill>
        <p:spPr>
          <a:xfrm>
            <a:off x="0" y="1169"/>
            <a:ext cx="12192000" cy="6855661"/>
          </a:xfrm>
          <a:prstGeom prst="rect">
            <a:avLst/>
          </a:prstGeom>
        </p:spPr>
      </p:pic>
      <p:sp>
        <p:nvSpPr>
          <p:cNvPr id="2" name="Title 1"/>
          <p:cNvSpPr>
            <a:spLocks noGrp="1"/>
          </p:cNvSpPr>
          <p:nvPr>
            <p:ph type="title"/>
          </p:nvPr>
        </p:nvSpPr>
        <p:spPr>
          <a:xfrm>
            <a:off x="211822" y="492641"/>
            <a:ext cx="6324599" cy="708436"/>
          </a:xfrm>
        </p:spPr>
        <p:txBody>
          <a:bodyPr lIns="0">
            <a:noAutofit/>
          </a:bodyPr>
          <a:lstStyle>
            <a:lvl1pPr>
              <a:defRPr lang="en-US" sz="5000" b="1" kern="1200" dirty="0">
                <a:solidFill>
                  <a:schemeClr val="tx1">
                    <a:lumMod val="75000"/>
                    <a:lumOff val="25000"/>
                  </a:schemeClr>
                </a:solidFill>
                <a:latin typeface="Bebas Neue" panose="020B0606020202050201" pitchFamily="34" charset="0"/>
                <a:ea typeface="+mn-ea"/>
                <a:cs typeface="+mn-cs"/>
              </a:defRPr>
            </a:lvl1pPr>
          </a:lstStyle>
          <a:p>
            <a:endParaRPr lang="en-US" dirty="0"/>
          </a:p>
        </p:txBody>
      </p:sp>
      <p:sp>
        <p:nvSpPr>
          <p:cNvPr id="3" name="Content Placeholder 2"/>
          <p:cNvSpPr>
            <a:spLocks noGrp="1"/>
          </p:cNvSpPr>
          <p:nvPr>
            <p:ph idx="1"/>
          </p:nvPr>
        </p:nvSpPr>
        <p:spPr>
          <a:xfrm>
            <a:off x="211822" y="1566350"/>
            <a:ext cx="6324600" cy="5063050"/>
          </a:xfrm>
        </p:spPr>
        <p:txBody>
          <a:bodyPr lIns="0">
            <a:normAutofit/>
          </a:bodyPr>
          <a:lstStyle>
            <a:lvl1pPr marL="0" indent="0">
              <a:lnSpc>
                <a:spcPct val="108000"/>
              </a:lnSpc>
              <a:spcBef>
                <a:spcPts val="0"/>
              </a:spcBef>
              <a:spcAft>
                <a:spcPts val="2100"/>
              </a:spcAft>
              <a:buNone/>
              <a:defRPr lang="en-US" sz="3200" kern="1200" dirty="0" smtClean="0">
                <a:solidFill>
                  <a:prstClr val="black">
                    <a:lumMod val="75000"/>
                    <a:lumOff val="25000"/>
                  </a:prstClr>
                </a:solidFill>
                <a:latin typeface="Segoe UI Light" panose="020B0502040204020203" pitchFamily="34" charset="0"/>
                <a:ea typeface="+mn-ea"/>
                <a:cs typeface="Segoe UI Light" panose="020B0502040204020203" pitchFamily="34" charset="0"/>
              </a:defRPr>
            </a:lvl1pPr>
            <a:lvl2pPr>
              <a:defRPr lang="en-US" sz="2800" kern="1200" dirty="0" smtClean="0">
                <a:solidFill>
                  <a:prstClr val="black">
                    <a:lumMod val="75000"/>
                    <a:lumOff val="25000"/>
                  </a:prstClr>
                </a:solidFill>
                <a:latin typeface="Museo Sans 100" panose="02000000000000000000" pitchFamily="50" charset="0"/>
                <a:ea typeface="+mn-ea"/>
                <a:cs typeface="+mn-cs"/>
              </a:defRPr>
            </a:lvl2pPr>
            <a:lvl3pPr>
              <a:defRPr lang="en-US" sz="2800" kern="1200" dirty="0" smtClean="0">
                <a:solidFill>
                  <a:prstClr val="black">
                    <a:lumMod val="75000"/>
                    <a:lumOff val="25000"/>
                  </a:prstClr>
                </a:solidFill>
                <a:latin typeface="Museo Sans 100" panose="02000000000000000000" pitchFamily="50" charset="0"/>
                <a:ea typeface="+mn-ea"/>
                <a:cs typeface="+mn-cs"/>
              </a:defRPr>
            </a:lvl3pPr>
            <a:lvl4pPr>
              <a:defRPr lang="en-US" sz="2800" kern="1200" dirty="0" smtClean="0">
                <a:solidFill>
                  <a:prstClr val="black">
                    <a:lumMod val="75000"/>
                    <a:lumOff val="25000"/>
                  </a:prstClr>
                </a:solidFill>
                <a:latin typeface="Museo Sans 100" panose="02000000000000000000" pitchFamily="50" charset="0"/>
                <a:ea typeface="+mn-ea"/>
                <a:cs typeface="+mn-cs"/>
              </a:defRPr>
            </a:lvl4pPr>
            <a:lvl5pPr>
              <a:defRPr lang="en-US" sz="2800" kern="1200" dirty="0">
                <a:solidFill>
                  <a:prstClr val="black">
                    <a:lumMod val="75000"/>
                    <a:lumOff val="25000"/>
                  </a:prstClr>
                </a:solidFill>
                <a:latin typeface="Museo Sans 100" panose="02000000000000000000" pitchFamily="50" charset="0"/>
                <a:ea typeface="+mn-ea"/>
                <a:cs typeface="+mn-cs"/>
              </a:defRPr>
            </a:lvl5pPr>
          </a:lstStyle>
          <a:p>
            <a:pPr lvl="0"/>
            <a:r>
              <a:rPr lang="en-US" dirty="0"/>
              <a:t>Edit Master text styles</a:t>
            </a:r>
          </a:p>
        </p:txBody>
      </p:sp>
      <p:sp>
        <p:nvSpPr>
          <p:cNvPr id="12" name="Content Placeholder 11"/>
          <p:cNvSpPr>
            <a:spLocks noGrp="1"/>
          </p:cNvSpPr>
          <p:nvPr>
            <p:ph sz="quarter" idx="13" hasCustomPrompt="1"/>
          </p:nvPr>
        </p:nvSpPr>
        <p:spPr>
          <a:xfrm>
            <a:off x="228600" y="197601"/>
            <a:ext cx="4724401" cy="411367"/>
          </a:xfrm>
        </p:spPr>
        <p:txBody>
          <a:bodyPr lIns="0">
            <a:noAutofit/>
          </a:bodyPr>
          <a:lstStyle>
            <a:lvl1pPr marL="0" indent="0">
              <a:buNone/>
              <a:defRPr lang="en-US" sz="2000" kern="1200" cap="none" baseline="0" dirty="0">
                <a:solidFill>
                  <a:schemeClr val="tx1">
                    <a:lumMod val="65000"/>
                    <a:lumOff val="35000"/>
                  </a:schemeClr>
                </a:solidFill>
                <a:latin typeface="Bebas Neue" panose="020B0606020202050201" pitchFamily="34" charset="0"/>
                <a:ea typeface="+mn-ea"/>
                <a:cs typeface="+mn-cs"/>
              </a:defRPr>
            </a:lvl1pPr>
          </a:lstStyle>
          <a:p>
            <a:pPr lvl="0"/>
            <a:r>
              <a:rPr lang="en-US" dirty="0"/>
              <a:t>Short sub-title</a:t>
            </a:r>
          </a:p>
        </p:txBody>
      </p:sp>
    </p:spTree>
    <p:extLst>
      <p:ext uri="{BB962C8B-B14F-4D97-AF65-F5344CB8AC3E}">
        <p14:creationId xmlns:p14="http://schemas.microsoft.com/office/powerpoint/2010/main" val="52144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ED09-E265-1241-8A93-27215DB368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BD3B5-3B93-744B-8CAA-ACD6245575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67C58-711A-584F-90FB-0CA729E07635}"/>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5" name="Footer Placeholder 4">
            <a:extLst>
              <a:ext uri="{FF2B5EF4-FFF2-40B4-BE49-F238E27FC236}">
                <a16:creationId xmlns:a16="http://schemas.microsoft.com/office/drawing/2014/main" id="{1B334D80-1295-BB45-9B8D-6EBD2DE8D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7DD26-2E59-CF49-99B4-DE35FB078A79}"/>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279662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2F9F-C54B-7347-9575-7C78128DA7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682C34-3562-A44C-A512-4A2A2A5EB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9682F-AC34-C444-8DE4-7FB5BAA44C8E}"/>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5" name="Footer Placeholder 4">
            <a:extLst>
              <a:ext uri="{FF2B5EF4-FFF2-40B4-BE49-F238E27FC236}">
                <a16:creationId xmlns:a16="http://schemas.microsoft.com/office/drawing/2014/main" id="{5AFE0ED8-6A41-F043-B89C-C1B6889EE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69899-DB9F-344E-BF31-4054873140B8}"/>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91453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2966-7FE4-4B49-93B3-15751086A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1518D-5D1F-664A-BCBF-4B0D8CB235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08E04-8F71-9C4D-B2D8-CD20418AE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F1466-F23D-D44B-B674-3E95C4394D46}"/>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6" name="Footer Placeholder 5">
            <a:extLst>
              <a:ext uri="{FF2B5EF4-FFF2-40B4-BE49-F238E27FC236}">
                <a16:creationId xmlns:a16="http://schemas.microsoft.com/office/drawing/2014/main" id="{5DD0C0EC-742D-674A-942C-0E7AF6DD2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194D64-9320-554B-B0D5-8E290D162D45}"/>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402704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B9D4-51E9-FA47-B480-C19895E18C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5B2FD6-1F3D-D743-84A3-CBF8C581F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531C2C-6AD8-6542-B69A-209423E24B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1619C-9CD4-C84E-897A-AEFE2EB29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C78DF0-9571-0949-929F-1C434A8F5B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152624-5259-E14A-976A-123638EC451C}"/>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8" name="Footer Placeholder 7">
            <a:extLst>
              <a:ext uri="{FF2B5EF4-FFF2-40B4-BE49-F238E27FC236}">
                <a16:creationId xmlns:a16="http://schemas.microsoft.com/office/drawing/2014/main" id="{33E452D7-BBFE-5F4E-A5D5-942812A007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3C3BE-D240-8040-85ED-25C08E4ADE60}"/>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69693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39ED-6EDE-EE46-B4CB-6BCE1CC2C1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9F17D6-568C-6042-8ACB-B8B20661D9A2}"/>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4" name="Footer Placeholder 3">
            <a:extLst>
              <a:ext uri="{FF2B5EF4-FFF2-40B4-BE49-F238E27FC236}">
                <a16:creationId xmlns:a16="http://schemas.microsoft.com/office/drawing/2014/main" id="{9E8C8B76-71EA-574C-906C-BAA6508506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49F064-97FA-F042-9E1C-273FC699D7B1}"/>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367023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06C3C6-F0D1-2A47-9344-724BB9CFC644}"/>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3" name="Footer Placeholder 2">
            <a:extLst>
              <a:ext uri="{FF2B5EF4-FFF2-40B4-BE49-F238E27FC236}">
                <a16:creationId xmlns:a16="http://schemas.microsoft.com/office/drawing/2014/main" id="{DB47E746-D667-AD4E-AE3C-9FB9D6933B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6D0121-3ED4-DE4C-B071-CE7DC0830D2D}"/>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227625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1FDF-57D2-BF4B-B30D-980C091E0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8D379D-43F4-2F46-960F-12129F448E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BAB69C-DB3D-104A-BF05-A63E39C4A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2FE19-152B-6945-9117-FCF316D71409}"/>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6" name="Footer Placeholder 5">
            <a:extLst>
              <a:ext uri="{FF2B5EF4-FFF2-40B4-BE49-F238E27FC236}">
                <a16:creationId xmlns:a16="http://schemas.microsoft.com/office/drawing/2014/main" id="{5CC4CB21-E954-0E40-83BD-2901B76A5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3B996-70BB-2B4E-AB8D-16D180650475}"/>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83984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BD23-1F47-EC43-8562-C48F4D3E1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5B07A4-2798-AE46-978E-DDDF97A8CE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70EAA2-E299-CC4F-9881-C39D408FA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EEA4F-704E-1641-B7AB-275A506EFA23}"/>
              </a:ext>
            </a:extLst>
          </p:cNvPr>
          <p:cNvSpPr>
            <a:spLocks noGrp="1"/>
          </p:cNvSpPr>
          <p:nvPr>
            <p:ph type="dt" sz="half" idx="10"/>
          </p:nvPr>
        </p:nvSpPr>
        <p:spPr/>
        <p:txBody>
          <a:bodyPr/>
          <a:lstStyle/>
          <a:p>
            <a:fld id="{ABB518D1-D30E-644C-9BC3-5E3C9A86337C}" type="datetimeFigureOut">
              <a:rPr lang="en-US" smtClean="0"/>
              <a:t>3/25/21</a:t>
            </a:fld>
            <a:endParaRPr lang="en-US"/>
          </a:p>
        </p:txBody>
      </p:sp>
      <p:sp>
        <p:nvSpPr>
          <p:cNvPr id="6" name="Footer Placeholder 5">
            <a:extLst>
              <a:ext uri="{FF2B5EF4-FFF2-40B4-BE49-F238E27FC236}">
                <a16:creationId xmlns:a16="http://schemas.microsoft.com/office/drawing/2014/main" id="{202ED843-ECE1-1A4A-9C6C-D9A2EC25F9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A01BC-2362-FA4E-9A06-7F379BEBDFB1}"/>
              </a:ext>
            </a:extLst>
          </p:cNvPr>
          <p:cNvSpPr>
            <a:spLocks noGrp="1"/>
          </p:cNvSpPr>
          <p:nvPr>
            <p:ph type="sldNum" sz="quarter" idx="12"/>
          </p:nvPr>
        </p:nvSpPr>
        <p:spPr/>
        <p:txBody>
          <a:bodyPr/>
          <a:lstStyle/>
          <a:p>
            <a:fld id="{822F59A1-166E-E640-9C22-4E52867805B4}" type="slidenum">
              <a:rPr lang="en-US" smtClean="0"/>
              <a:t>‹#›</a:t>
            </a:fld>
            <a:endParaRPr lang="en-US"/>
          </a:p>
        </p:txBody>
      </p:sp>
    </p:spTree>
    <p:extLst>
      <p:ext uri="{BB962C8B-B14F-4D97-AF65-F5344CB8AC3E}">
        <p14:creationId xmlns:p14="http://schemas.microsoft.com/office/powerpoint/2010/main" val="341294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2CD378-FB12-274F-991B-B91573860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202D35-7EA7-C24F-8083-A6ED33163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79B56-7975-1F41-8957-E126EF2B8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518D1-D30E-644C-9BC3-5E3C9A86337C}" type="datetimeFigureOut">
              <a:rPr lang="en-US" smtClean="0"/>
              <a:t>3/25/21</a:t>
            </a:fld>
            <a:endParaRPr lang="en-US"/>
          </a:p>
        </p:txBody>
      </p:sp>
      <p:sp>
        <p:nvSpPr>
          <p:cNvPr id="5" name="Footer Placeholder 4">
            <a:extLst>
              <a:ext uri="{FF2B5EF4-FFF2-40B4-BE49-F238E27FC236}">
                <a16:creationId xmlns:a16="http://schemas.microsoft.com/office/drawing/2014/main" id="{73133853-2E77-5E4F-950D-207FBC09F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905ECC-73B2-5E4D-8261-6E2A730345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F59A1-166E-E640-9C22-4E52867805B4}" type="slidenum">
              <a:rPr lang="en-US" smtClean="0"/>
              <a:t>‹#›</a:t>
            </a:fld>
            <a:endParaRPr lang="en-US"/>
          </a:p>
        </p:txBody>
      </p:sp>
    </p:spTree>
    <p:extLst>
      <p:ext uri="{BB962C8B-B14F-4D97-AF65-F5344CB8AC3E}">
        <p14:creationId xmlns:p14="http://schemas.microsoft.com/office/powerpoint/2010/main" val="136580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32106" y="6627669"/>
            <a:ext cx="2988639" cy="230832"/>
          </a:xfrm>
          <a:prstGeom prst="rect">
            <a:avLst/>
          </a:prstGeom>
          <a:noFill/>
        </p:spPr>
        <p:txBody>
          <a:bodyPr wrap="none" lIns="45720" rtlCol="0">
            <a:spAutoFit/>
          </a:bodyPr>
          <a:lstStyle/>
          <a:p>
            <a:r>
              <a:rPr lang="en-US" sz="900" dirty="0">
                <a:solidFill>
                  <a:schemeClr val="bg1">
                    <a:lumMod val="50000"/>
                  </a:schemeClr>
                </a:solidFill>
                <a:latin typeface="Segoe UI Light"/>
                <a:cs typeface="Segoe UI Light"/>
              </a:rPr>
              <a:t>Based on figures from: Platt, Make: Electronics, 1</a:t>
            </a:r>
            <a:r>
              <a:rPr lang="en-US" sz="900" baseline="30000" dirty="0">
                <a:solidFill>
                  <a:schemeClr val="bg1">
                    <a:lumMod val="50000"/>
                  </a:schemeClr>
                </a:solidFill>
                <a:latin typeface="Segoe UI Light"/>
                <a:cs typeface="Segoe UI Light"/>
              </a:rPr>
              <a:t>st</a:t>
            </a:r>
            <a:r>
              <a:rPr lang="en-US" sz="900" dirty="0">
                <a:solidFill>
                  <a:schemeClr val="bg1">
                    <a:lumMod val="50000"/>
                  </a:schemeClr>
                </a:solidFill>
                <a:latin typeface="Segoe UI Light"/>
                <a:cs typeface="Segoe UI Light"/>
              </a:rPr>
              <a:t> Edition </a:t>
            </a:r>
          </a:p>
        </p:txBody>
      </p:sp>
      <p:grpSp>
        <p:nvGrpSpPr>
          <p:cNvPr id="8" name="Group 7"/>
          <p:cNvGrpSpPr/>
          <p:nvPr/>
        </p:nvGrpSpPr>
        <p:grpSpPr>
          <a:xfrm>
            <a:off x="1794916" y="1258346"/>
            <a:ext cx="1678691" cy="3161490"/>
            <a:chOff x="4038602" y="1416646"/>
            <a:chExt cx="1943420" cy="3660055"/>
          </a:xfrm>
        </p:grpSpPr>
        <p:grpSp>
          <p:nvGrpSpPr>
            <p:cNvPr id="7" name="Group 6"/>
            <p:cNvGrpSpPr/>
            <p:nvPr/>
          </p:nvGrpSpPr>
          <p:grpSpPr>
            <a:xfrm>
              <a:off x="4038602" y="1416646"/>
              <a:ext cx="1943420" cy="3660055"/>
              <a:chOff x="4038601" y="1416646"/>
              <a:chExt cx="1943419" cy="3660055"/>
            </a:xfrm>
          </p:grpSpPr>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1" y="1416646"/>
                <a:ext cx="1943419" cy="3536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reeform 4"/>
              <p:cNvSpPr/>
              <p:nvPr/>
            </p:nvSpPr>
            <p:spPr>
              <a:xfrm>
                <a:off x="5029200" y="4269179"/>
                <a:ext cx="801584" cy="807522"/>
              </a:xfrm>
              <a:custGeom>
                <a:avLst/>
                <a:gdLst>
                  <a:gd name="connsiteX0" fmla="*/ 207818 w 801584"/>
                  <a:gd name="connsiteY0" fmla="*/ 124691 h 807522"/>
                  <a:gd name="connsiteX1" fmla="*/ 409699 w 801584"/>
                  <a:gd name="connsiteY1" fmla="*/ 77189 h 807522"/>
                  <a:gd name="connsiteX2" fmla="*/ 451262 w 801584"/>
                  <a:gd name="connsiteY2" fmla="*/ 47501 h 807522"/>
                  <a:gd name="connsiteX3" fmla="*/ 575953 w 801584"/>
                  <a:gd name="connsiteY3" fmla="*/ 0 h 807522"/>
                  <a:gd name="connsiteX4" fmla="*/ 736270 w 801584"/>
                  <a:gd name="connsiteY4" fmla="*/ 77189 h 807522"/>
                  <a:gd name="connsiteX5" fmla="*/ 801584 w 801584"/>
                  <a:gd name="connsiteY5" fmla="*/ 611579 h 807522"/>
                  <a:gd name="connsiteX6" fmla="*/ 421574 w 801584"/>
                  <a:gd name="connsiteY6" fmla="*/ 807522 h 807522"/>
                  <a:gd name="connsiteX7" fmla="*/ 11875 w 801584"/>
                  <a:gd name="connsiteY7" fmla="*/ 599704 h 807522"/>
                  <a:gd name="connsiteX8" fmla="*/ 0 w 801584"/>
                  <a:gd name="connsiteY8" fmla="*/ 338447 h 807522"/>
                  <a:gd name="connsiteX9" fmla="*/ 106878 w 801584"/>
                  <a:gd name="connsiteY9" fmla="*/ 190005 h 807522"/>
                  <a:gd name="connsiteX10" fmla="*/ 207818 w 801584"/>
                  <a:gd name="connsiteY10" fmla="*/ 124691 h 80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1584" h="807522">
                    <a:moveTo>
                      <a:pt x="207818" y="124691"/>
                    </a:moveTo>
                    <a:lnTo>
                      <a:pt x="409699" y="77189"/>
                    </a:lnTo>
                    <a:lnTo>
                      <a:pt x="451262" y="47501"/>
                    </a:lnTo>
                    <a:lnTo>
                      <a:pt x="575953" y="0"/>
                    </a:lnTo>
                    <a:lnTo>
                      <a:pt x="736270" y="77189"/>
                    </a:lnTo>
                    <a:lnTo>
                      <a:pt x="801584" y="611579"/>
                    </a:lnTo>
                    <a:lnTo>
                      <a:pt x="421574" y="807522"/>
                    </a:lnTo>
                    <a:lnTo>
                      <a:pt x="11875" y="599704"/>
                    </a:lnTo>
                    <a:lnTo>
                      <a:pt x="0" y="338447"/>
                    </a:lnTo>
                    <a:lnTo>
                      <a:pt x="106878" y="190005"/>
                    </a:lnTo>
                    <a:lnTo>
                      <a:pt x="207818" y="1246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grpSp>
        <p:sp>
          <p:nvSpPr>
            <p:cNvPr id="3" name="Oval 2"/>
            <p:cNvSpPr/>
            <p:nvPr/>
          </p:nvSpPr>
          <p:spPr>
            <a:xfrm>
              <a:off x="4205782" y="2924176"/>
              <a:ext cx="914401" cy="40005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grpSp>
      <p:sp>
        <p:nvSpPr>
          <p:cNvPr id="21" name="TextBox 20"/>
          <p:cNvSpPr txBox="1"/>
          <p:nvPr/>
        </p:nvSpPr>
        <p:spPr>
          <a:xfrm>
            <a:off x="-47997" y="3015874"/>
            <a:ext cx="1850081" cy="423193"/>
          </a:xfrm>
          <a:prstGeom prst="rect">
            <a:avLst/>
          </a:prstGeom>
          <a:noFill/>
        </p:spPr>
        <p:txBody>
          <a:bodyPr wrap="square" rtlCol="0">
            <a:spAutoFit/>
          </a:bodyPr>
          <a:lstStyle/>
          <a:p>
            <a:pPr algn="r"/>
            <a:r>
              <a:rPr lang="en-US" sz="1100" b="1" dirty="0">
                <a:solidFill>
                  <a:srgbClr val="002060"/>
                </a:solidFill>
                <a:latin typeface="Segoe Condensed" panose="020B0606040200020203" pitchFamily="34" charset="0"/>
              </a:rPr>
              <a:t>Water Pressure </a:t>
            </a:r>
            <a:r>
              <a:rPr lang="en-US" sz="1100" b="1" dirty="0">
                <a:solidFill>
                  <a:srgbClr val="002060"/>
                </a:solidFill>
                <a:latin typeface="Segoe Condensed" panose="020B0606040200020203" pitchFamily="34" charset="0"/>
                <a:cs typeface="Times New Roman"/>
              </a:rPr>
              <a:t>≈ Voltage (</a:t>
            </a:r>
            <a:r>
              <a:rPr lang="en-US" sz="1100" b="1" i="1" dirty="0">
                <a:solidFill>
                  <a:srgbClr val="002060"/>
                </a:solidFill>
                <a:latin typeface="Times New Roman" panose="02020603050405020304" pitchFamily="18" charset="0"/>
                <a:cs typeface="Times New Roman" panose="02020603050405020304" pitchFamily="18" charset="0"/>
              </a:rPr>
              <a:t>V</a:t>
            </a:r>
            <a:r>
              <a:rPr lang="en-US" sz="1100" b="1" dirty="0">
                <a:solidFill>
                  <a:srgbClr val="002060"/>
                </a:solidFill>
                <a:latin typeface="Segoe Condensed" panose="020B0606040200020203" pitchFamily="34" charset="0"/>
                <a:cs typeface="Times New Roman"/>
              </a:rPr>
              <a:t>) </a:t>
            </a:r>
            <a:r>
              <a:rPr lang="en-US" sz="1050" dirty="0">
                <a:solidFill>
                  <a:srgbClr val="002060"/>
                </a:solidFill>
                <a:latin typeface="Segoe Condensed" panose="020B0606040200020203" pitchFamily="34" charset="0"/>
                <a:cs typeface="Times New Roman"/>
              </a:rPr>
              <a:t>(measured in volts)</a:t>
            </a:r>
            <a:endParaRPr lang="en-US" sz="1100" dirty="0">
              <a:solidFill>
                <a:srgbClr val="002060"/>
              </a:solidFill>
              <a:latin typeface="Segoe Condensed" panose="020B0606040200020203" pitchFamily="34" charset="0"/>
            </a:endParaRPr>
          </a:p>
        </p:txBody>
      </p:sp>
      <p:sp>
        <p:nvSpPr>
          <p:cNvPr id="24" name="TextBox 23"/>
          <p:cNvSpPr txBox="1"/>
          <p:nvPr/>
        </p:nvSpPr>
        <p:spPr>
          <a:xfrm>
            <a:off x="2959164" y="3619842"/>
            <a:ext cx="1601512" cy="646331"/>
          </a:xfrm>
          <a:prstGeom prst="rect">
            <a:avLst/>
          </a:prstGeom>
          <a:noFill/>
        </p:spPr>
        <p:txBody>
          <a:bodyPr wrap="square" rtlCol="0">
            <a:spAutoFit/>
          </a:bodyPr>
          <a:lstStyle/>
          <a:p>
            <a:r>
              <a:rPr lang="en-US" sz="1100" b="1" dirty="0">
                <a:solidFill>
                  <a:srgbClr val="002060"/>
                </a:solidFill>
                <a:latin typeface="Segoe Condensed" panose="020B0606040200020203" pitchFamily="34" charset="0"/>
              </a:rPr>
              <a:t>Water Flow ≈ Current (</a:t>
            </a:r>
            <a:r>
              <a:rPr lang="en-US" sz="1100" b="1" i="1" dirty="0">
                <a:solidFill>
                  <a:srgbClr val="002060"/>
                </a:solidFill>
                <a:latin typeface="Times New Roman" panose="02020603050405020304" pitchFamily="18" charset="0"/>
                <a:cs typeface="Times New Roman" panose="02020603050405020304" pitchFamily="18" charset="0"/>
              </a:rPr>
              <a:t>I</a:t>
            </a:r>
            <a:r>
              <a:rPr lang="en-US" sz="1100" b="1" dirty="0">
                <a:solidFill>
                  <a:srgbClr val="002060"/>
                </a:solidFill>
                <a:latin typeface="Segoe Condensed" panose="020B0606040200020203" pitchFamily="34" charset="0"/>
              </a:rPr>
              <a:t>) </a:t>
            </a:r>
            <a:br>
              <a:rPr lang="en-US" sz="1100" dirty="0">
                <a:solidFill>
                  <a:srgbClr val="002060"/>
                </a:solidFill>
                <a:latin typeface="Segoe Condensed" panose="020B0606040200020203" pitchFamily="34" charset="0"/>
              </a:rPr>
            </a:br>
            <a:r>
              <a:rPr lang="en-US" sz="1050" dirty="0">
                <a:solidFill>
                  <a:srgbClr val="002060"/>
                </a:solidFill>
                <a:latin typeface="Segoe Condensed" panose="020B0606040200020203" pitchFamily="34" charset="0"/>
              </a:rPr>
              <a:t>(measured in amps or </a:t>
            </a:r>
            <a:r>
              <a:rPr lang="en-US" sz="1050" i="1" dirty="0">
                <a:solidFill>
                  <a:srgbClr val="002060"/>
                </a:solidFill>
                <a:latin typeface="Times New Roman" panose="02020603050405020304" pitchFamily="18" charset="0"/>
                <a:cs typeface="Times New Roman" panose="02020603050405020304" pitchFamily="18" charset="0"/>
              </a:rPr>
              <a:t>A</a:t>
            </a:r>
            <a:r>
              <a:rPr lang="en-US" sz="1050" dirty="0">
                <a:solidFill>
                  <a:srgbClr val="002060"/>
                </a:solidFill>
                <a:latin typeface="Segoe Condensed" panose="020B0606040200020203" pitchFamily="34" charset="0"/>
              </a:rPr>
              <a:t>)</a:t>
            </a:r>
          </a:p>
          <a:p>
            <a:endParaRPr lang="en-US" sz="1400" dirty="0">
              <a:solidFill>
                <a:srgbClr val="002060"/>
              </a:solidFill>
              <a:latin typeface="Segoe Condensed" panose="020B0606040200020203" pitchFamily="34" charset="0"/>
            </a:endParaRPr>
          </a:p>
        </p:txBody>
      </p:sp>
      <p:sp>
        <p:nvSpPr>
          <p:cNvPr id="26" name="TextBox 25"/>
          <p:cNvSpPr txBox="1"/>
          <p:nvPr/>
        </p:nvSpPr>
        <p:spPr>
          <a:xfrm>
            <a:off x="2965383" y="2891625"/>
            <a:ext cx="1586501" cy="430887"/>
          </a:xfrm>
          <a:prstGeom prst="rect">
            <a:avLst/>
          </a:prstGeom>
          <a:noFill/>
        </p:spPr>
        <p:txBody>
          <a:bodyPr wrap="square" lIns="0" rtlCol="0">
            <a:spAutoFit/>
          </a:bodyPr>
          <a:lstStyle>
            <a:defPPr>
              <a:defRPr lang="en-US"/>
            </a:defPPr>
            <a:lvl1pPr algn="ctr">
              <a:defRPr sz="1400">
                <a:solidFill>
                  <a:schemeClr val="tx1">
                    <a:lumMod val="50000"/>
                    <a:lumOff val="50000"/>
                  </a:schemeClr>
                </a:solidFill>
                <a:latin typeface="Segoe UI Light" pitchFamily="34" charset="0"/>
              </a:defRPr>
            </a:lvl1pPr>
          </a:lstStyle>
          <a:p>
            <a:pPr algn="l"/>
            <a:r>
              <a:rPr lang="en-US" sz="1100" b="1" dirty="0">
                <a:solidFill>
                  <a:srgbClr val="002060"/>
                </a:solidFill>
                <a:latin typeface="Segoe Condensed" panose="020B0606040200020203" pitchFamily="34" charset="0"/>
              </a:rPr>
              <a:t>Hole width </a:t>
            </a:r>
            <a:r>
              <a:rPr lang="en-US" sz="1100" b="1" dirty="0">
                <a:solidFill>
                  <a:srgbClr val="002060"/>
                </a:solidFill>
                <a:latin typeface="Segoe Condensed" panose="020B0606040200020203" pitchFamily="34" charset="0"/>
                <a:cs typeface="Times New Roman"/>
              </a:rPr>
              <a:t>≈ Resistance (</a:t>
            </a:r>
            <a:r>
              <a:rPr lang="en-US" sz="1100" b="1" i="1" dirty="0">
                <a:solidFill>
                  <a:srgbClr val="002060"/>
                </a:solidFill>
                <a:latin typeface="Times New Roman" panose="02020603050405020304" pitchFamily="18" charset="0"/>
                <a:cs typeface="Times New Roman" panose="02020603050405020304" pitchFamily="18" charset="0"/>
              </a:rPr>
              <a:t>R</a:t>
            </a:r>
            <a:r>
              <a:rPr lang="en-US" sz="1100" b="1" dirty="0">
                <a:solidFill>
                  <a:srgbClr val="002060"/>
                </a:solidFill>
                <a:latin typeface="Segoe Condensed" panose="020B0606040200020203" pitchFamily="34" charset="0"/>
                <a:cs typeface="Times New Roman"/>
              </a:rPr>
              <a:t>) </a:t>
            </a:r>
            <a:r>
              <a:rPr lang="en-US" sz="1050" dirty="0">
                <a:solidFill>
                  <a:srgbClr val="002060"/>
                </a:solidFill>
                <a:latin typeface="Segoe Condensed" panose="020B0606040200020203" pitchFamily="34" charset="0"/>
                <a:cs typeface="Times New Roman"/>
              </a:rPr>
              <a:t>(measured in ohms </a:t>
            </a:r>
            <a:r>
              <a:rPr lang="el-GR" sz="1050" dirty="0">
                <a:solidFill>
                  <a:srgbClr val="002060"/>
                </a:solidFill>
                <a:latin typeface="Segoe Condensed" panose="020B0606040200020203" pitchFamily="34" charset="0"/>
              </a:rPr>
              <a:t>Ω</a:t>
            </a:r>
            <a:r>
              <a:rPr lang="en-US" sz="1050" dirty="0">
                <a:solidFill>
                  <a:srgbClr val="002060"/>
                </a:solidFill>
                <a:latin typeface="Segoe Condensed" panose="020B0606040200020203" pitchFamily="34" charset="0"/>
                <a:cs typeface="Times New Roman"/>
              </a:rPr>
              <a:t>) </a:t>
            </a:r>
            <a:endParaRPr lang="en-US" sz="1100" dirty="0">
              <a:solidFill>
                <a:srgbClr val="002060"/>
              </a:solidFill>
              <a:latin typeface="Segoe Condensed" panose="020B0606040200020203" pitchFamily="34" charset="0"/>
            </a:endParaRPr>
          </a:p>
        </p:txBody>
      </p:sp>
      <p:cxnSp>
        <p:nvCxnSpPr>
          <p:cNvPr id="33" name="Straight Connector 32">
            <a:extLst>
              <a:ext uri="{FF2B5EF4-FFF2-40B4-BE49-F238E27FC236}">
                <a16:creationId xmlns:a16="http://schemas.microsoft.com/office/drawing/2014/main" id="{6A0A71C6-1F8B-F847-AA96-429C4B1CB839}"/>
              </a:ext>
            </a:extLst>
          </p:cNvPr>
          <p:cNvCxnSpPr>
            <a:cxnSpLocks/>
          </p:cNvCxnSpPr>
          <p:nvPr/>
        </p:nvCxnSpPr>
        <p:spPr>
          <a:xfrm flipH="1">
            <a:off x="2654970" y="3085369"/>
            <a:ext cx="251840" cy="338801"/>
          </a:xfrm>
          <a:prstGeom prst="line">
            <a:avLst/>
          </a:prstGeom>
          <a:ln>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9D804BE-8541-744A-B15F-B6EA7F1B10F7}"/>
              </a:ext>
            </a:extLst>
          </p:cNvPr>
          <p:cNvSpPr txBox="1"/>
          <p:nvPr/>
        </p:nvSpPr>
        <p:spPr>
          <a:xfrm>
            <a:off x="2965383" y="1350707"/>
            <a:ext cx="1516252" cy="1561966"/>
          </a:xfrm>
          <a:prstGeom prst="rect">
            <a:avLst/>
          </a:prstGeom>
          <a:noFill/>
        </p:spPr>
        <p:txBody>
          <a:bodyPr wrap="square" lIns="0" rtlCol="0">
            <a:spAutoFit/>
          </a:bodyPr>
          <a:lstStyle>
            <a:defPPr>
              <a:defRPr lang="en-US"/>
            </a:defPPr>
            <a:lvl1pPr algn="ctr">
              <a:defRPr sz="1400">
                <a:solidFill>
                  <a:schemeClr val="tx1">
                    <a:lumMod val="50000"/>
                    <a:lumOff val="50000"/>
                  </a:schemeClr>
                </a:solidFill>
                <a:latin typeface="Segoe UI Light" pitchFamily="34" charset="0"/>
              </a:defRPr>
            </a:lvl1pPr>
          </a:lstStyle>
          <a:p>
            <a:pPr algn="l"/>
            <a:r>
              <a:rPr lang="en-US" sz="1100" b="1" dirty="0">
                <a:solidFill>
                  <a:srgbClr val="002060"/>
                </a:solidFill>
                <a:latin typeface="Segoe Condensed" panose="020B0606040200020203" pitchFamily="34" charset="0"/>
              </a:rPr>
              <a:t>Water level</a:t>
            </a:r>
          </a:p>
          <a:p>
            <a:pPr algn="l"/>
            <a:r>
              <a:rPr lang="en-US" sz="1050" dirty="0">
                <a:solidFill>
                  <a:srgbClr val="002060"/>
                </a:solidFill>
                <a:latin typeface="Segoe Condensed" panose="020B0606040200020203" pitchFamily="34" charset="0"/>
              </a:rPr>
              <a:t>As the water level increases, so too does the “pressure” of the water at the bottom of the tank (due to increasing amounts of weight), which will “push” more water out of the tank (increasing flow)</a:t>
            </a:r>
          </a:p>
          <a:p>
            <a:pPr algn="l"/>
            <a:endParaRPr lang="en-US" sz="1100" dirty="0">
              <a:solidFill>
                <a:srgbClr val="002060"/>
              </a:solidFill>
              <a:latin typeface="Segoe Condensed" panose="020B0606040200020203" pitchFamily="34" charset="0"/>
            </a:endParaRPr>
          </a:p>
        </p:txBody>
      </p:sp>
      <p:sp>
        <p:nvSpPr>
          <p:cNvPr id="2052" name="Freeform: Shape 2051">
            <a:extLst>
              <a:ext uri="{FF2B5EF4-FFF2-40B4-BE49-F238E27FC236}">
                <a16:creationId xmlns:a16="http://schemas.microsoft.com/office/drawing/2014/main" id="{01C7E177-2B6C-46F5-BDD7-238E5BE20654}"/>
              </a:ext>
            </a:extLst>
          </p:cNvPr>
          <p:cNvSpPr/>
          <p:nvPr/>
        </p:nvSpPr>
        <p:spPr>
          <a:xfrm>
            <a:off x="2767649" y="1514481"/>
            <a:ext cx="146886" cy="1183876"/>
          </a:xfrm>
          <a:custGeom>
            <a:avLst/>
            <a:gdLst>
              <a:gd name="connsiteX0" fmla="*/ 0 w 224932"/>
              <a:gd name="connsiteY0" fmla="*/ 1012197 h 1012197"/>
              <a:gd name="connsiteX1" fmla="*/ 102687 w 224932"/>
              <a:gd name="connsiteY1" fmla="*/ 914400 h 1012197"/>
              <a:gd name="connsiteX2" fmla="*/ 127136 w 224932"/>
              <a:gd name="connsiteY2" fmla="*/ 4890 h 1012197"/>
              <a:gd name="connsiteX3" fmla="*/ 224932 w 224932"/>
              <a:gd name="connsiteY3" fmla="*/ 0 h 1012197"/>
            </a:gdLst>
            <a:ahLst/>
            <a:cxnLst>
              <a:cxn ang="0">
                <a:pos x="connsiteX0" y="connsiteY0"/>
              </a:cxn>
              <a:cxn ang="0">
                <a:pos x="connsiteX1" y="connsiteY1"/>
              </a:cxn>
              <a:cxn ang="0">
                <a:pos x="connsiteX2" y="connsiteY2"/>
              </a:cxn>
              <a:cxn ang="0">
                <a:pos x="connsiteX3" y="connsiteY3"/>
              </a:cxn>
            </a:cxnLst>
            <a:rect l="l" t="t" r="r" b="b"/>
            <a:pathLst>
              <a:path w="224932" h="1012197">
                <a:moveTo>
                  <a:pt x="0" y="1012197"/>
                </a:moveTo>
                <a:lnTo>
                  <a:pt x="102687" y="914400"/>
                </a:lnTo>
                <a:lnTo>
                  <a:pt x="127136" y="4890"/>
                </a:lnTo>
                <a:lnTo>
                  <a:pt x="224932" y="0"/>
                </a:lnTo>
              </a:path>
            </a:pathLst>
          </a:custGeom>
          <a:ln>
            <a:solidFill>
              <a:srgbClr val="00206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5" name="TextBox 224">
            <a:extLst>
              <a:ext uri="{FF2B5EF4-FFF2-40B4-BE49-F238E27FC236}">
                <a16:creationId xmlns:a16="http://schemas.microsoft.com/office/drawing/2014/main" id="{7AD6C554-4928-47E3-A7F0-C267D1597C22}"/>
              </a:ext>
            </a:extLst>
          </p:cNvPr>
          <p:cNvSpPr txBox="1"/>
          <p:nvPr/>
        </p:nvSpPr>
        <p:spPr>
          <a:xfrm>
            <a:off x="2960009" y="642540"/>
            <a:ext cx="4032703" cy="523220"/>
          </a:xfrm>
          <a:prstGeom prst="rect">
            <a:avLst/>
          </a:prstGeom>
          <a:noFill/>
        </p:spPr>
        <p:txBody>
          <a:bodyPr wrap="square" tIns="45720" bIns="45720" rtlCol="0">
            <a:spAutoFit/>
          </a:bodyPr>
          <a:lstStyle/>
          <a:p>
            <a:pPr algn="ctr"/>
            <a:r>
              <a:rPr lang="en-US" sz="2800" b="1" dirty="0">
                <a:latin typeface="Bebas Neue" panose="020B0606020202050201" pitchFamily="34" charset="77"/>
                <a:cs typeface="Segoe UI Light" panose="020B0502040204020203" pitchFamily="34" charset="0"/>
              </a:rPr>
              <a:t>Hydraulic–electric analogy</a:t>
            </a:r>
          </a:p>
        </p:txBody>
      </p:sp>
      <p:cxnSp>
        <p:nvCxnSpPr>
          <p:cNvPr id="6" name="Straight Connector 5">
            <a:extLst>
              <a:ext uri="{FF2B5EF4-FFF2-40B4-BE49-F238E27FC236}">
                <a16:creationId xmlns:a16="http://schemas.microsoft.com/office/drawing/2014/main" id="{86074CE7-E131-4401-9E3D-1A354CB7FF64}"/>
              </a:ext>
            </a:extLst>
          </p:cNvPr>
          <p:cNvCxnSpPr>
            <a:cxnSpLocks/>
          </p:cNvCxnSpPr>
          <p:nvPr/>
        </p:nvCxnSpPr>
        <p:spPr>
          <a:xfrm flipH="1">
            <a:off x="1679778" y="3798225"/>
            <a:ext cx="220394" cy="0"/>
          </a:xfrm>
          <a:prstGeom prst="line">
            <a:avLst/>
          </a:prstGeom>
          <a:ln>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F4CE6E-CDDB-486B-A6DA-410DBF9BD5A3}"/>
              </a:ext>
            </a:extLst>
          </p:cNvPr>
          <p:cNvSpPr txBox="1"/>
          <p:nvPr/>
        </p:nvSpPr>
        <p:spPr>
          <a:xfrm>
            <a:off x="652511" y="3617053"/>
            <a:ext cx="1074231" cy="377026"/>
          </a:xfrm>
          <a:prstGeom prst="rect">
            <a:avLst/>
          </a:prstGeom>
          <a:noFill/>
        </p:spPr>
        <p:txBody>
          <a:bodyPr wrap="square" lIns="0" rtlCol="0">
            <a:spAutoFit/>
          </a:bodyPr>
          <a:lstStyle>
            <a:defPPr>
              <a:defRPr lang="en-US"/>
            </a:defPPr>
            <a:lvl1pPr>
              <a:defRPr sz="1050">
                <a:solidFill>
                  <a:srgbClr val="002060"/>
                </a:solidFill>
                <a:latin typeface="Segoe Condensed" panose="020B0606040200020203" pitchFamily="34" charset="0"/>
              </a:defRPr>
            </a:lvl1pPr>
          </a:lstStyle>
          <a:p>
            <a:pPr algn="r"/>
            <a:r>
              <a:rPr lang="en-US" dirty="0"/>
              <a:t>Highest pressure</a:t>
            </a:r>
          </a:p>
          <a:p>
            <a:pPr algn="r"/>
            <a:r>
              <a:rPr lang="en-US" sz="800" dirty="0"/>
              <a:t>(at bottom of tank)</a:t>
            </a:r>
          </a:p>
        </p:txBody>
      </p:sp>
      <p:cxnSp>
        <p:nvCxnSpPr>
          <p:cNvPr id="171" name="Straight Connector 170">
            <a:extLst>
              <a:ext uri="{FF2B5EF4-FFF2-40B4-BE49-F238E27FC236}">
                <a16:creationId xmlns:a16="http://schemas.microsoft.com/office/drawing/2014/main" id="{2D0246E6-38C1-4039-A8D9-EBB13571D50A}"/>
              </a:ext>
            </a:extLst>
          </p:cNvPr>
          <p:cNvCxnSpPr>
            <a:cxnSpLocks/>
          </p:cNvCxnSpPr>
          <p:nvPr/>
        </p:nvCxnSpPr>
        <p:spPr>
          <a:xfrm flipH="1">
            <a:off x="1679778" y="2749017"/>
            <a:ext cx="220394" cy="0"/>
          </a:xfrm>
          <a:prstGeom prst="line">
            <a:avLst/>
          </a:prstGeom>
          <a:ln>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770DE7C-E133-4E98-9D6F-79BAB68472B8}"/>
              </a:ext>
            </a:extLst>
          </p:cNvPr>
          <p:cNvSpPr txBox="1"/>
          <p:nvPr/>
        </p:nvSpPr>
        <p:spPr>
          <a:xfrm>
            <a:off x="640402" y="2567845"/>
            <a:ext cx="1074231" cy="377026"/>
          </a:xfrm>
          <a:prstGeom prst="rect">
            <a:avLst/>
          </a:prstGeom>
          <a:noFill/>
        </p:spPr>
        <p:txBody>
          <a:bodyPr wrap="square" lIns="0" rtlCol="0">
            <a:spAutoFit/>
          </a:bodyPr>
          <a:lstStyle>
            <a:defPPr>
              <a:defRPr lang="en-US"/>
            </a:defPPr>
            <a:lvl1pPr>
              <a:defRPr sz="1050">
                <a:solidFill>
                  <a:srgbClr val="002060"/>
                </a:solidFill>
                <a:latin typeface="Segoe Condensed" panose="020B0606040200020203" pitchFamily="34" charset="0"/>
              </a:defRPr>
            </a:lvl1pPr>
          </a:lstStyle>
          <a:p>
            <a:pPr algn="r"/>
            <a:r>
              <a:rPr lang="en-US" dirty="0"/>
              <a:t>Lowest pressure</a:t>
            </a:r>
          </a:p>
          <a:p>
            <a:pPr algn="r"/>
            <a:r>
              <a:rPr lang="en-US" sz="800" dirty="0"/>
              <a:t>(at top of water level)</a:t>
            </a:r>
          </a:p>
        </p:txBody>
      </p:sp>
      <p:pic>
        <p:nvPicPr>
          <p:cNvPr id="31" name="Picture 30">
            <a:extLst>
              <a:ext uri="{FF2B5EF4-FFF2-40B4-BE49-F238E27FC236}">
                <a16:creationId xmlns:a16="http://schemas.microsoft.com/office/drawing/2014/main" id="{BDA0974D-C20F-45D7-A315-BC32BA42B000}"/>
              </a:ext>
            </a:extLst>
          </p:cNvPr>
          <p:cNvPicPr>
            <a:picLocks noChangeAspect="1"/>
          </p:cNvPicPr>
          <p:nvPr/>
        </p:nvPicPr>
        <p:blipFill>
          <a:blip r:embed="rId3"/>
          <a:stretch>
            <a:fillRect/>
          </a:stretch>
        </p:blipFill>
        <p:spPr>
          <a:xfrm>
            <a:off x="6393707" y="1664177"/>
            <a:ext cx="1982443" cy="2068358"/>
          </a:xfrm>
          <a:prstGeom prst="rect">
            <a:avLst/>
          </a:prstGeom>
        </p:spPr>
      </p:pic>
      <p:sp>
        <p:nvSpPr>
          <p:cNvPr id="176" name="Oval 175">
            <a:extLst>
              <a:ext uri="{FF2B5EF4-FFF2-40B4-BE49-F238E27FC236}">
                <a16:creationId xmlns:a16="http://schemas.microsoft.com/office/drawing/2014/main" id="{8134169D-D185-436C-B2C5-211C9E385447}"/>
              </a:ext>
            </a:extLst>
          </p:cNvPr>
          <p:cNvSpPr>
            <a:spLocks noChangeAspect="1"/>
          </p:cNvSpPr>
          <p:nvPr/>
        </p:nvSpPr>
        <p:spPr>
          <a:xfrm>
            <a:off x="6615167" y="3453978"/>
            <a:ext cx="108248" cy="108248"/>
          </a:xfrm>
          <a:prstGeom prst="ellipse">
            <a:avLst/>
          </a:prstGeom>
          <a:solidFill>
            <a:srgbClr val="E9E9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3" name="Straight Connector 182">
            <a:extLst>
              <a:ext uri="{FF2B5EF4-FFF2-40B4-BE49-F238E27FC236}">
                <a16:creationId xmlns:a16="http://schemas.microsoft.com/office/drawing/2014/main" id="{5E6509D2-4DF9-4DE1-A35D-A42BCA5C99F3}"/>
              </a:ext>
            </a:extLst>
          </p:cNvPr>
          <p:cNvCxnSpPr>
            <a:cxnSpLocks/>
          </p:cNvCxnSpPr>
          <p:nvPr/>
        </p:nvCxnSpPr>
        <p:spPr>
          <a:xfrm flipH="1">
            <a:off x="6188445" y="3570512"/>
            <a:ext cx="220394" cy="0"/>
          </a:xfrm>
          <a:prstGeom prst="line">
            <a:avLst/>
          </a:prstGeom>
          <a:ln>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AE88C82-5266-40D7-80E7-411853FE8261}"/>
              </a:ext>
            </a:extLst>
          </p:cNvPr>
          <p:cNvCxnSpPr>
            <a:cxnSpLocks/>
          </p:cNvCxnSpPr>
          <p:nvPr/>
        </p:nvCxnSpPr>
        <p:spPr>
          <a:xfrm flipH="1">
            <a:off x="6188445" y="1808186"/>
            <a:ext cx="220394" cy="0"/>
          </a:xfrm>
          <a:prstGeom prst="line">
            <a:avLst/>
          </a:prstGeom>
          <a:ln>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BF253AF4-F335-43CC-9973-3E3F759E8F9D}"/>
              </a:ext>
            </a:extLst>
          </p:cNvPr>
          <p:cNvSpPr txBox="1"/>
          <p:nvPr/>
        </p:nvSpPr>
        <p:spPr>
          <a:xfrm>
            <a:off x="5076879" y="1623013"/>
            <a:ext cx="1160847" cy="377026"/>
          </a:xfrm>
          <a:prstGeom prst="rect">
            <a:avLst/>
          </a:prstGeom>
          <a:noFill/>
        </p:spPr>
        <p:txBody>
          <a:bodyPr wrap="square" lIns="0" rtlCol="0">
            <a:spAutoFit/>
          </a:bodyPr>
          <a:lstStyle>
            <a:defPPr>
              <a:defRPr lang="en-US"/>
            </a:defPPr>
            <a:lvl1pPr>
              <a:defRPr sz="1050">
                <a:solidFill>
                  <a:srgbClr val="002060"/>
                </a:solidFill>
                <a:latin typeface="Segoe Condensed" panose="020B0606040200020203" pitchFamily="34" charset="0"/>
              </a:defRPr>
            </a:lvl1pPr>
          </a:lstStyle>
          <a:p>
            <a:pPr algn="r"/>
            <a:r>
              <a:rPr lang="en-US" dirty="0"/>
              <a:t>Lowest pressure</a:t>
            </a:r>
          </a:p>
          <a:p>
            <a:pPr algn="r"/>
            <a:r>
              <a:rPr lang="en-US" sz="800" dirty="0"/>
              <a:t>(negative terminal of battery)</a:t>
            </a:r>
          </a:p>
        </p:txBody>
      </p:sp>
      <p:sp>
        <p:nvSpPr>
          <p:cNvPr id="192" name="TextBox 191">
            <a:extLst>
              <a:ext uri="{FF2B5EF4-FFF2-40B4-BE49-F238E27FC236}">
                <a16:creationId xmlns:a16="http://schemas.microsoft.com/office/drawing/2014/main" id="{E9D17A6C-5934-47B0-A6A9-EDAC3BF1FDB3}"/>
              </a:ext>
            </a:extLst>
          </p:cNvPr>
          <p:cNvSpPr txBox="1"/>
          <p:nvPr/>
        </p:nvSpPr>
        <p:spPr>
          <a:xfrm>
            <a:off x="5076879" y="3355509"/>
            <a:ext cx="1160847" cy="377026"/>
          </a:xfrm>
          <a:prstGeom prst="rect">
            <a:avLst/>
          </a:prstGeom>
          <a:noFill/>
        </p:spPr>
        <p:txBody>
          <a:bodyPr wrap="square" lIns="0" rtlCol="0">
            <a:spAutoFit/>
          </a:bodyPr>
          <a:lstStyle>
            <a:defPPr>
              <a:defRPr lang="en-US"/>
            </a:defPPr>
            <a:lvl1pPr>
              <a:defRPr sz="1050">
                <a:solidFill>
                  <a:srgbClr val="002060"/>
                </a:solidFill>
                <a:latin typeface="Segoe Condensed" panose="020B0606040200020203" pitchFamily="34" charset="0"/>
              </a:defRPr>
            </a:lvl1pPr>
          </a:lstStyle>
          <a:p>
            <a:pPr algn="r"/>
            <a:r>
              <a:rPr lang="en-US" dirty="0"/>
              <a:t>Highest pressure</a:t>
            </a:r>
          </a:p>
          <a:p>
            <a:pPr algn="r"/>
            <a:r>
              <a:rPr lang="en-US" sz="800" dirty="0"/>
              <a:t>(positive terminal of battery)</a:t>
            </a:r>
          </a:p>
        </p:txBody>
      </p:sp>
      <p:sp>
        <p:nvSpPr>
          <p:cNvPr id="224" name="TextBox 223">
            <a:extLst>
              <a:ext uri="{FF2B5EF4-FFF2-40B4-BE49-F238E27FC236}">
                <a16:creationId xmlns:a16="http://schemas.microsoft.com/office/drawing/2014/main" id="{532C7986-E92E-44AA-B9E7-B48200D6627E}"/>
              </a:ext>
            </a:extLst>
          </p:cNvPr>
          <p:cNvSpPr txBox="1"/>
          <p:nvPr/>
        </p:nvSpPr>
        <p:spPr>
          <a:xfrm>
            <a:off x="6858448" y="1734201"/>
            <a:ext cx="942535" cy="261610"/>
          </a:xfrm>
          <a:prstGeom prst="rect">
            <a:avLst/>
          </a:prstGeom>
          <a:noFill/>
        </p:spPr>
        <p:txBody>
          <a:bodyPr wrap="square" rtlCol="0">
            <a:spAutoFit/>
          </a:bodyPr>
          <a:lstStyle/>
          <a:p>
            <a:r>
              <a:rPr lang="en-US" sz="1100" dirty="0">
                <a:latin typeface="Segoe Condensed" panose="020B0606040200020203" pitchFamily="34" charset="0"/>
              </a:rPr>
              <a:t>0 volts</a:t>
            </a:r>
          </a:p>
        </p:txBody>
      </p:sp>
      <p:sp>
        <p:nvSpPr>
          <p:cNvPr id="193" name="TextBox 192">
            <a:extLst>
              <a:ext uri="{FF2B5EF4-FFF2-40B4-BE49-F238E27FC236}">
                <a16:creationId xmlns:a16="http://schemas.microsoft.com/office/drawing/2014/main" id="{86900897-29ED-4FD7-AD94-B7EB0A545011}"/>
              </a:ext>
            </a:extLst>
          </p:cNvPr>
          <p:cNvSpPr txBox="1"/>
          <p:nvPr/>
        </p:nvSpPr>
        <p:spPr>
          <a:xfrm>
            <a:off x="6847917" y="3377297"/>
            <a:ext cx="942535" cy="261610"/>
          </a:xfrm>
          <a:prstGeom prst="rect">
            <a:avLst/>
          </a:prstGeom>
          <a:noFill/>
        </p:spPr>
        <p:txBody>
          <a:bodyPr wrap="square" rtlCol="0">
            <a:spAutoFit/>
          </a:bodyPr>
          <a:lstStyle/>
          <a:p>
            <a:r>
              <a:rPr lang="en-US" sz="1100" dirty="0">
                <a:latin typeface="Segoe Condensed" panose="020B0606040200020203" pitchFamily="34" charset="0"/>
              </a:rPr>
              <a:t>1.5 volts</a:t>
            </a:r>
          </a:p>
        </p:txBody>
      </p:sp>
      <p:sp>
        <p:nvSpPr>
          <p:cNvPr id="194" name="TextBox 193">
            <a:extLst>
              <a:ext uri="{FF2B5EF4-FFF2-40B4-BE49-F238E27FC236}">
                <a16:creationId xmlns:a16="http://schemas.microsoft.com/office/drawing/2014/main" id="{8C3436C0-4381-45D8-A901-6363928F80A9}"/>
              </a:ext>
            </a:extLst>
          </p:cNvPr>
          <p:cNvSpPr txBox="1"/>
          <p:nvPr/>
        </p:nvSpPr>
        <p:spPr>
          <a:xfrm>
            <a:off x="8236822" y="2545870"/>
            <a:ext cx="768820"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R</a:t>
            </a:r>
            <a:r>
              <a:rPr lang="en-US" sz="1100" dirty="0">
                <a:latin typeface="Segoe Condensed" panose="020B0606040200020203" pitchFamily="34" charset="0"/>
              </a:rPr>
              <a:t> = 100</a:t>
            </a:r>
            <a:r>
              <a:rPr lang="el-GR" sz="1100" dirty="0">
                <a:latin typeface="Segoe Condensed" panose="020B0606040200020203" pitchFamily="34" charset="0"/>
              </a:rPr>
              <a:t>Ω</a:t>
            </a:r>
            <a:r>
              <a:rPr lang="en-US" sz="1100" dirty="0">
                <a:latin typeface="Segoe Condensed" panose="020B0606040200020203" pitchFamily="34" charset="0"/>
              </a:rPr>
              <a:t> </a:t>
            </a:r>
          </a:p>
        </p:txBody>
      </p:sp>
      <p:sp>
        <p:nvSpPr>
          <p:cNvPr id="195" name="Arc 194">
            <a:extLst>
              <a:ext uri="{FF2B5EF4-FFF2-40B4-BE49-F238E27FC236}">
                <a16:creationId xmlns:a16="http://schemas.microsoft.com/office/drawing/2014/main" id="{1E8C7511-2E4D-4BEF-84D7-620BA362E0DC}"/>
              </a:ext>
            </a:extLst>
          </p:cNvPr>
          <p:cNvSpPr/>
          <p:nvPr/>
        </p:nvSpPr>
        <p:spPr>
          <a:xfrm rot="4105888" flipV="1">
            <a:off x="7133376" y="2233851"/>
            <a:ext cx="798388" cy="798388"/>
          </a:xfrm>
          <a:prstGeom prst="arc">
            <a:avLst>
              <a:gd name="adj1" fmla="val 16200000"/>
              <a:gd name="adj2" fmla="val 10701017"/>
            </a:avLst>
          </a:prstGeom>
          <a:noFill/>
          <a:ln>
            <a:solidFill>
              <a:srgbClr val="FFC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6" name="TextBox 195">
            <a:extLst>
              <a:ext uri="{FF2B5EF4-FFF2-40B4-BE49-F238E27FC236}">
                <a16:creationId xmlns:a16="http://schemas.microsoft.com/office/drawing/2014/main" id="{A709073B-57D1-461B-9B60-383D2ABEFD0C}"/>
              </a:ext>
            </a:extLst>
          </p:cNvPr>
          <p:cNvSpPr txBox="1"/>
          <p:nvPr/>
        </p:nvSpPr>
        <p:spPr>
          <a:xfrm>
            <a:off x="7199947" y="2505061"/>
            <a:ext cx="1202266" cy="261610"/>
          </a:xfrm>
          <a:prstGeom prst="rect">
            <a:avLst/>
          </a:prstGeom>
          <a:noFill/>
        </p:spPr>
        <p:txBody>
          <a:bodyPr wrap="square" rtlCol="0">
            <a:spAutoFit/>
          </a:bodyPr>
          <a:lstStyle>
            <a:defPPr>
              <a:defRPr lang="en-US"/>
            </a:defPPr>
            <a:lvl1pPr>
              <a:defRPr sz="1100">
                <a:latin typeface="Segoe Condensed" panose="020B0606040200020203" pitchFamily="34" charset="0"/>
              </a:defRPr>
            </a:lvl1pPr>
          </a:lstStyle>
          <a:p>
            <a:r>
              <a:rPr lang="en-US" i="1" dirty="0">
                <a:latin typeface="Times New Roman" panose="02020603050405020304" pitchFamily="18" charset="0"/>
                <a:cs typeface="Times New Roman" panose="02020603050405020304" pitchFamily="18" charset="0"/>
              </a:rPr>
              <a:t>I </a:t>
            </a:r>
            <a:r>
              <a:rPr lang="en-US" dirty="0"/>
              <a:t>= 15mA</a:t>
            </a:r>
          </a:p>
        </p:txBody>
      </p:sp>
      <p:sp>
        <p:nvSpPr>
          <p:cNvPr id="197" name="Oval 196">
            <a:extLst>
              <a:ext uri="{FF2B5EF4-FFF2-40B4-BE49-F238E27FC236}">
                <a16:creationId xmlns:a16="http://schemas.microsoft.com/office/drawing/2014/main" id="{A7127848-CB86-477A-86CC-C7E141173BCA}"/>
              </a:ext>
            </a:extLst>
          </p:cNvPr>
          <p:cNvSpPr>
            <a:spLocks noChangeAspect="1"/>
          </p:cNvSpPr>
          <p:nvPr/>
        </p:nvSpPr>
        <p:spPr>
          <a:xfrm>
            <a:off x="6615167" y="3453978"/>
            <a:ext cx="108248" cy="108248"/>
          </a:xfrm>
          <a:prstGeom prst="ellipse">
            <a:avLst/>
          </a:prstGeom>
          <a:solidFill>
            <a:srgbClr val="E9E9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6B78DC71-1526-4FBE-8CEB-4C14735C6696}"/>
              </a:ext>
            </a:extLst>
          </p:cNvPr>
          <p:cNvSpPr>
            <a:spLocks noChangeAspect="1"/>
          </p:cNvSpPr>
          <p:nvPr/>
        </p:nvSpPr>
        <p:spPr>
          <a:xfrm>
            <a:off x="6615167" y="3453978"/>
            <a:ext cx="108248" cy="108248"/>
          </a:xfrm>
          <a:prstGeom prst="ellipse">
            <a:avLst/>
          </a:prstGeom>
          <a:solidFill>
            <a:srgbClr val="E9E9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04A6569C-91FA-491E-8427-E46CD92477B4}"/>
              </a:ext>
            </a:extLst>
          </p:cNvPr>
          <p:cNvSpPr>
            <a:spLocks noChangeAspect="1"/>
          </p:cNvSpPr>
          <p:nvPr/>
        </p:nvSpPr>
        <p:spPr>
          <a:xfrm>
            <a:off x="6615167" y="3453978"/>
            <a:ext cx="108248" cy="108248"/>
          </a:xfrm>
          <a:prstGeom prst="ellipse">
            <a:avLst/>
          </a:prstGeom>
          <a:solidFill>
            <a:srgbClr val="E9E9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DFB80A19-0E47-4F33-83EA-0BD2F7B5B77A}"/>
              </a:ext>
            </a:extLst>
          </p:cNvPr>
          <p:cNvSpPr>
            <a:spLocks noChangeAspect="1"/>
          </p:cNvSpPr>
          <p:nvPr/>
        </p:nvSpPr>
        <p:spPr>
          <a:xfrm>
            <a:off x="6615167" y="3453978"/>
            <a:ext cx="108248" cy="108248"/>
          </a:xfrm>
          <a:prstGeom prst="ellipse">
            <a:avLst/>
          </a:prstGeom>
          <a:solidFill>
            <a:srgbClr val="E9E9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49903D31-3F68-403C-A68C-4BE0CA1BD03C}"/>
              </a:ext>
            </a:extLst>
          </p:cNvPr>
          <p:cNvSpPr txBox="1"/>
          <p:nvPr/>
        </p:nvSpPr>
        <p:spPr>
          <a:xfrm>
            <a:off x="7095549" y="3015858"/>
            <a:ext cx="1202276" cy="369332"/>
          </a:xfrm>
          <a:prstGeom prst="rect">
            <a:avLst/>
          </a:prstGeom>
          <a:noFill/>
        </p:spPr>
        <p:txBody>
          <a:bodyPr wrap="square" rtlCol="0">
            <a:spAutoFit/>
          </a:bodyPr>
          <a:lstStyle/>
          <a:p>
            <a:r>
              <a:rPr lang="en-US" sz="900" dirty="0">
                <a:solidFill>
                  <a:srgbClr val="002060"/>
                </a:solidFill>
                <a:latin typeface="Segoe Condensed" panose="020B0606040200020203" pitchFamily="34" charset="0"/>
              </a:rPr>
              <a:t>Current (</a:t>
            </a:r>
            <a:r>
              <a:rPr lang="en-US" sz="900" i="1" dirty="0">
                <a:solidFill>
                  <a:srgbClr val="002060"/>
                </a:solidFill>
                <a:latin typeface="Times New Roman" panose="02020603050405020304" pitchFamily="18" charset="0"/>
                <a:cs typeface="Times New Roman" panose="02020603050405020304" pitchFamily="18" charset="0"/>
              </a:rPr>
              <a:t>I</a:t>
            </a:r>
            <a:r>
              <a:rPr lang="en-US" sz="900" dirty="0">
                <a:solidFill>
                  <a:srgbClr val="002060"/>
                </a:solidFill>
                <a:latin typeface="Segoe Condensed" panose="020B0606040200020203" pitchFamily="34" charset="0"/>
              </a:rPr>
              <a:t>) flows from high to low pressure</a:t>
            </a:r>
            <a:endParaRPr lang="en-US" sz="500" dirty="0">
              <a:solidFill>
                <a:srgbClr val="002060"/>
              </a:solidFill>
              <a:latin typeface="Segoe Condensed" panose="020B0606040200020203" pitchFamily="34" charset="0"/>
            </a:endParaRPr>
          </a:p>
        </p:txBody>
      </p:sp>
      <p:sp>
        <p:nvSpPr>
          <p:cNvPr id="140" name="TextBox 139">
            <a:extLst>
              <a:ext uri="{FF2B5EF4-FFF2-40B4-BE49-F238E27FC236}">
                <a16:creationId xmlns:a16="http://schemas.microsoft.com/office/drawing/2014/main" id="{149EC5C8-7DF6-451D-BE8B-E361CDE2B04D}"/>
              </a:ext>
            </a:extLst>
          </p:cNvPr>
          <p:cNvSpPr txBox="1"/>
          <p:nvPr/>
        </p:nvSpPr>
        <p:spPr>
          <a:xfrm>
            <a:off x="8334754" y="2887619"/>
            <a:ext cx="1346190" cy="646331"/>
          </a:xfrm>
          <a:prstGeom prst="rect">
            <a:avLst/>
          </a:prstGeom>
          <a:noFill/>
        </p:spPr>
        <p:txBody>
          <a:bodyPr wrap="square" rtlCol="0">
            <a:spAutoFit/>
          </a:bodyPr>
          <a:lstStyle/>
          <a:p>
            <a:r>
              <a:rPr lang="en-US" sz="900" dirty="0">
                <a:solidFill>
                  <a:srgbClr val="002060"/>
                </a:solidFill>
                <a:latin typeface="Segoe Condensed" panose="020B0606040200020203" pitchFamily="34" charset="0"/>
              </a:rPr>
              <a:t>The resistor </a:t>
            </a:r>
            <a:r>
              <a:rPr lang="en-US" sz="900" i="1" dirty="0">
                <a:solidFill>
                  <a:srgbClr val="002060"/>
                </a:solidFill>
                <a:latin typeface="Segoe Condensed" panose="020B0606040200020203" pitchFamily="34" charset="0"/>
              </a:rPr>
              <a:t>resists </a:t>
            </a:r>
            <a:r>
              <a:rPr lang="en-US" sz="900" dirty="0">
                <a:solidFill>
                  <a:srgbClr val="002060"/>
                </a:solidFill>
                <a:latin typeface="Segoe Condensed" panose="020B0606040200020203" pitchFamily="34" charset="0"/>
              </a:rPr>
              <a:t>the flow of current and the voltage (pressure) drops. The larger the resistor, the less current. </a:t>
            </a:r>
            <a:endParaRPr lang="en-US" sz="500" dirty="0">
              <a:solidFill>
                <a:srgbClr val="002060"/>
              </a:solidFill>
              <a:latin typeface="Segoe Condensed" panose="020B0606040200020203" pitchFamily="34" charset="0"/>
            </a:endParaRPr>
          </a:p>
        </p:txBody>
      </p:sp>
      <p:cxnSp>
        <p:nvCxnSpPr>
          <p:cNvPr id="145" name="Straight Connector 144">
            <a:extLst>
              <a:ext uri="{FF2B5EF4-FFF2-40B4-BE49-F238E27FC236}">
                <a16:creationId xmlns:a16="http://schemas.microsoft.com/office/drawing/2014/main" id="{735EAFCC-0D6A-4622-A0D0-65D44CD4C36C}"/>
              </a:ext>
            </a:extLst>
          </p:cNvPr>
          <p:cNvCxnSpPr>
            <a:cxnSpLocks/>
          </p:cNvCxnSpPr>
          <p:nvPr/>
        </p:nvCxnSpPr>
        <p:spPr>
          <a:xfrm flipH="1" flipV="1">
            <a:off x="8461662" y="2756150"/>
            <a:ext cx="70469" cy="135475"/>
          </a:xfrm>
          <a:prstGeom prst="line">
            <a:avLst/>
          </a:prstGeom>
          <a:ln>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A79D7A30-5FEA-469B-B70D-59602929621D}"/>
              </a:ext>
            </a:extLst>
          </p:cNvPr>
          <p:cNvSpPr txBox="1"/>
          <p:nvPr/>
        </p:nvSpPr>
        <p:spPr>
          <a:xfrm>
            <a:off x="8365436" y="1843961"/>
            <a:ext cx="1455178" cy="507831"/>
          </a:xfrm>
          <a:prstGeom prst="rect">
            <a:avLst/>
          </a:prstGeom>
          <a:noFill/>
        </p:spPr>
        <p:txBody>
          <a:bodyPr wrap="square" rtlCol="0">
            <a:spAutoFit/>
          </a:bodyPr>
          <a:lstStyle/>
          <a:p>
            <a:r>
              <a:rPr lang="en-US" sz="900" dirty="0">
                <a:solidFill>
                  <a:srgbClr val="002060"/>
                </a:solidFill>
                <a:latin typeface="Segoe Condensed" panose="020B0606040200020203" pitchFamily="34" charset="0"/>
              </a:rPr>
              <a:t>The resistor causes an electrical pressure (voltage) drop. So, the voltage is back to 0V here.</a:t>
            </a:r>
            <a:endParaRPr lang="en-US" sz="500" dirty="0">
              <a:solidFill>
                <a:srgbClr val="002060"/>
              </a:solidFill>
              <a:latin typeface="Segoe Condensed" panose="020B0606040200020203" pitchFamily="34" charset="0"/>
            </a:endParaRPr>
          </a:p>
        </p:txBody>
      </p:sp>
      <p:sp>
        <p:nvSpPr>
          <p:cNvPr id="159" name="Freeform: Shape 158">
            <a:extLst>
              <a:ext uri="{FF2B5EF4-FFF2-40B4-BE49-F238E27FC236}">
                <a16:creationId xmlns:a16="http://schemas.microsoft.com/office/drawing/2014/main" id="{F0A4461F-9ABB-4F91-9E57-8B7380F80AD6}"/>
              </a:ext>
            </a:extLst>
          </p:cNvPr>
          <p:cNvSpPr/>
          <p:nvPr/>
        </p:nvSpPr>
        <p:spPr>
          <a:xfrm>
            <a:off x="8315739" y="1945758"/>
            <a:ext cx="106115" cy="622410"/>
          </a:xfrm>
          <a:custGeom>
            <a:avLst/>
            <a:gdLst>
              <a:gd name="connsiteX0" fmla="*/ 0 w 224932"/>
              <a:gd name="connsiteY0" fmla="*/ 1012197 h 1012197"/>
              <a:gd name="connsiteX1" fmla="*/ 102687 w 224932"/>
              <a:gd name="connsiteY1" fmla="*/ 914400 h 1012197"/>
              <a:gd name="connsiteX2" fmla="*/ 127136 w 224932"/>
              <a:gd name="connsiteY2" fmla="*/ 4890 h 1012197"/>
              <a:gd name="connsiteX3" fmla="*/ 224932 w 224932"/>
              <a:gd name="connsiteY3" fmla="*/ 0 h 1012197"/>
            </a:gdLst>
            <a:ahLst/>
            <a:cxnLst>
              <a:cxn ang="0">
                <a:pos x="connsiteX0" y="connsiteY0"/>
              </a:cxn>
              <a:cxn ang="0">
                <a:pos x="connsiteX1" y="connsiteY1"/>
              </a:cxn>
              <a:cxn ang="0">
                <a:pos x="connsiteX2" y="connsiteY2"/>
              </a:cxn>
              <a:cxn ang="0">
                <a:pos x="connsiteX3" y="connsiteY3"/>
              </a:cxn>
            </a:cxnLst>
            <a:rect l="l" t="t" r="r" b="b"/>
            <a:pathLst>
              <a:path w="224932" h="1012197">
                <a:moveTo>
                  <a:pt x="0" y="1012197"/>
                </a:moveTo>
                <a:lnTo>
                  <a:pt x="102687" y="914400"/>
                </a:lnTo>
                <a:lnTo>
                  <a:pt x="127136" y="4890"/>
                </a:lnTo>
                <a:lnTo>
                  <a:pt x="224932" y="0"/>
                </a:lnTo>
              </a:path>
            </a:pathLst>
          </a:custGeom>
          <a:ln>
            <a:solidFill>
              <a:srgbClr val="00206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8788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grpId="0" nodeType="withEffect">
                                  <p:stCondLst>
                                    <p:cond delay="0"/>
                                  </p:stCondLst>
                                  <p:childTnLst>
                                    <p:animMotion origin="layout" path="M -0.00027 0.00093 L -0.00027 0.01737 L 0.12786 0.01737 L 0.12786 -0.2581 L -0.00027 -0.2581 L 0.00039 -0.24328 " pathEditMode="relative" rAng="0" ptsTypes="AAAAAA">
                                      <p:cBhvr>
                                        <p:cTn id="6" dur="3750" fill="hold"/>
                                        <p:tgtEl>
                                          <p:spTgt spid="176"/>
                                        </p:tgtEl>
                                        <p:attrNameLst>
                                          <p:attrName>ppt_x</p:attrName>
                                          <p:attrName>ppt_y</p:attrName>
                                        </p:attrNameLst>
                                      </p:cBhvr>
                                      <p:rCtr x="6406" y="-12130"/>
                                    </p:animMotion>
                                  </p:childTnLst>
                                </p:cTn>
                              </p:par>
                              <p:par>
                                <p:cTn id="7" presetID="0" presetClass="path" presetSubtype="0" repeatCount="indefinite" fill="hold" grpId="0" nodeType="withEffect">
                                  <p:stCondLst>
                                    <p:cond delay="750"/>
                                  </p:stCondLst>
                                  <p:childTnLst>
                                    <p:animMotion origin="layout" path="M -0.00027 0.00093 L -0.00027 0.01737 L 0.12786 0.01737 L 0.12786 -0.2581 L -0.00027 -0.2581 L 0.00039 -0.24328 " pathEditMode="relative" rAng="0" ptsTypes="AAAAAA">
                                      <p:cBhvr>
                                        <p:cTn id="8" dur="3750" fill="hold"/>
                                        <p:tgtEl>
                                          <p:spTgt spid="197"/>
                                        </p:tgtEl>
                                        <p:attrNameLst>
                                          <p:attrName>ppt_x</p:attrName>
                                          <p:attrName>ppt_y</p:attrName>
                                        </p:attrNameLst>
                                      </p:cBhvr>
                                      <p:rCtr x="6406" y="-12130"/>
                                    </p:animMotion>
                                  </p:childTnLst>
                                </p:cTn>
                              </p:par>
                              <p:par>
                                <p:cTn id="9" presetID="0" presetClass="path" presetSubtype="0" repeatCount="indefinite" fill="hold" grpId="0" nodeType="withEffect">
                                  <p:stCondLst>
                                    <p:cond delay="1500"/>
                                  </p:stCondLst>
                                  <p:childTnLst>
                                    <p:animMotion origin="layout" path="M -0.00027 0.00093 L -0.00027 0.01737 L 0.12786 0.01737 L 0.12786 -0.2581 L -0.00027 -0.2581 L 0.00039 -0.24328 " pathEditMode="relative" rAng="0" ptsTypes="AAAAAA">
                                      <p:cBhvr>
                                        <p:cTn id="10" dur="3750" fill="hold"/>
                                        <p:tgtEl>
                                          <p:spTgt spid="198"/>
                                        </p:tgtEl>
                                        <p:attrNameLst>
                                          <p:attrName>ppt_x</p:attrName>
                                          <p:attrName>ppt_y</p:attrName>
                                        </p:attrNameLst>
                                      </p:cBhvr>
                                      <p:rCtr x="6406" y="-12130"/>
                                    </p:animMotion>
                                  </p:childTnLst>
                                </p:cTn>
                              </p:par>
                              <p:par>
                                <p:cTn id="11" presetID="0" presetClass="path" presetSubtype="0" repeatCount="indefinite" fill="hold" grpId="0" nodeType="withEffect">
                                  <p:stCondLst>
                                    <p:cond delay="2250"/>
                                  </p:stCondLst>
                                  <p:childTnLst>
                                    <p:animMotion origin="layout" path="M -0.00027 0.00093 L -0.00027 0.01737 L 0.12786 0.01737 L 0.12786 -0.2581 L -0.00027 -0.2581 L 0.00039 -0.24328 " pathEditMode="relative" rAng="0" ptsTypes="AAAAAA">
                                      <p:cBhvr>
                                        <p:cTn id="12" dur="3750" fill="hold"/>
                                        <p:tgtEl>
                                          <p:spTgt spid="199"/>
                                        </p:tgtEl>
                                        <p:attrNameLst>
                                          <p:attrName>ppt_x</p:attrName>
                                          <p:attrName>ppt_y</p:attrName>
                                        </p:attrNameLst>
                                      </p:cBhvr>
                                      <p:rCtr x="6406" y="-12130"/>
                                    </p:animMotion>
                                  </p:childTnLst>
                                </p:cTn>
                              </p:par>
                              <p:par>
                                <p:cTn id="13" presetID="0" presetClass="path" presetSubtype="0" repeatCount="indefinite" fill="hold" grpId="0" nodeType="withEffect">
                                  <p:stCondLst>
                                    <p:cond delay="3000"/>
                                  </p:stCondLst>
                                  <p:childTnLst>
                                    <p:animMotion origin="layout" path="M -0.00027 0.00093 L -0.00027 0.01737 L 0.12786 0.01737 L 0.12786 -0.2581 L -0.00027 -0.2581 L 0.00039 -0.24328 " pathEditMode="relative" rAng="0" ptsTypes="AAAAAA">
                                      <p:cBhvr>
                                        <p:cTn id="14" dur="3750" fill="hold"/>
                                        <p:tgtEl>
                                          <p:spTgt spid="200"/>
                                        </p:tgtEl>
                                        <p:attrNameLst>
                                          <p:attrName>ppt_x</p:attrName>
                                          <p:attrName>ppt_y</p:attrName>
                                        </p:attrNameLst>
                                      </p:cBhvr>
                                      <p:rCtr x="6406" y="-12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97" grpId="0" animBg="1"/>
      <p:bldP spid="198" grpId="0" animBg="1"/>
      <p:bldP spid="199" grpId="0" animBg="1"/>
      <p:bldP spid="20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203</Words>
  <Application>Microsoft Macintosh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Bebas Neue</vt:lpstr>
      <vt:lpstr>Calibri</vt:lpstr>
      <vt:lpstr>Calibri Light</vt:lpstr>
      <vt:lpstr>Museo Sans 100</vt:lpstr>
      <vt:lpstr>Segoe Condensed</vt:lpstr>
      <vt:lpstr>Segoe UI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Froehlich</dc:creator>
  <cp:lastModifiedBy>Jon Froehlich</cp:lastModifiedBy>
  <cp:revision>2</cp:revision>
  <dcterms:created xsi:type="dcterms:W3CDTF">2021-03-25T14:20:01Z</dcterms:created>
  <dcterms:modified xsi:type="dcterms:W3CDTF">2021-03-25T16:11:31Z</dcterms:modified>
</cp:coreProperties>
</file>