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293" r:id="rId2"/>
    <p:sldId id="2294" r:id="rId3"/>
    <p:sldId id="2295" r:id="rId4"/>
    <p:sldId id="2297" r:id="rId5"/>
    <p:sldId id="2296" r:id="rId6"/>
    <p:sldId id="2298" r:id="rId7"/>
    <p:sldId id="2299" r:id="rId8"/>
    <p:sldId id="2300" r:id="rId9"/>
    <p:sldId id="2301" r:id="rId10"/>
    <p:sldId id="2302" r:id="rId11"/>
    <p:sldId id="2306" r:id="rId12"/>
    <p:sldId id="2303" r:id="rId13"/>
    <p:sldId id="2305" r:id="rId14"/>
    <p:sldId id="2307" r:id="rId15"/>
    <p:sldId id="2309" r:id="rId16"/>
    <p:sldId id="2326" r:id="rId17"/>
    <p:sldId id="2327" r:id="rId18"/>
    <p:sldId id="2308" r:id="rId19"/>
    <p:sldId id="2304" r:id="rId20"/>
    <p:sldId id="2310" r:id="rId21"/>
    <p:sldId id="2311" r:id="rId22"/>
    <p:sldId id="2312" r:id="rId23"/>
    <p:sldId id="2313" r:id="rId24"/>
    <p:sldId id="2314" r:id="rId25"/>
    <p:sldId id="2317" r:id="rId26"/>
    <p:sldId id="2318" r:id="rId27"/>
    <p:sldId id="2319" r:id="rId28"/>
    <p:sldId id="2321" r:id="rId29"/>
    <p:sldId id="2322" r:id="rId30"/>
    <p:sldId id="2323" r:id="rId31"/>
    <p:sldId id="2324" r:id="rId32"/>
    <p:sldId id="2320" r:id="rId33"/>
    <p:sldId id="2315" r:id="rId34"/>
    <p:sldId id="2316" r:id="rId35"/>
    <p:sldId id="2325" r:id="rId36"/>
    <p:sldId id="2328" r:id="rId37"/>
    <p:sldId id="2329" r:id="rId38"/>
    <p:sldId id="2331" r:id="rId39"/>
    <p:sldId id="2332" r:id="rId40"/>
    <p:sldId id="2333" r:id="rId41"/>
    <p:sldId id="233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A910FC-CA44-44E0-8E1F-C181E06F3723}">
          <p14:sldIdLst>
            <p14:sldId id="2293"/>
            <p14:sldId id="2294"/>
            <p14:sldId id="2295"/>
            <p14:sldId id="2297"/>
            <p14:sldId id="2296"/>
            <p14:sldId id="2298"/>
            <p14:sldId id="2299"/>
            <p14:sldId id="2300"/>
            <p14:sldId id="2301"/>
            <p14:sldId id="2302"/>
            <p14:sldId id="2306"/>
            <p14:sldId id="2303"/>
            <p14:sldId id="2305"/>
          </p14:sldIdLst>
        </p14:section>
        <p14:section name="Series vs Parallel" id="{CA96D246-7994-4C41-81C7-DD8B77037801}">
          <p14:sldIdLst>
            <p14:sldId id="2307"/>
            <p14:sldId id="2309"/>
            <p14:sldId id="2326"/>
            <p14:sldId id="2327"/>
            <p14:sldId id="2308"/>
          </p14:sldIdLst>
        </p14:section>
        <p14:section name="Voltage Dividers" id="{96101BA6-DFAE-43CD-9E57-9F5B018E2167}">
          <p14:sldIdLst>
            <p14:sldId id="2304"/>
            <p14:sldId id="2310"/>
            <p14:sldId id="2311"/>
            <p14:sldId id="2312"/>
            <p14:sldId id="2313"/>
            <p14:sldId id="2314"/>
            <p14:sldId id="2317"/>
            <p14:sldId id="2318"/>
            <p14:sldId id="2319"/>
            <p14:sldId id="2321"/>
            <p14:sldId id="2322"/>
            <p14:sldId id="2323"/>
            <p14:sldId id="2324"/>
            <p14:sldId id="2320"/>
            <p14:sldId id="2315"/>
            <p14:sldId id="2316"/>
          </p14:sldIdLst>
        </p14:section>
        <p14:section name="Parallel Circuits" id="{50A878A6-CB78-4392-A39A-6E88E71B9853}">
          <p14:sldIdLst>
            <p14:sldId id="2325"/>
            <p14:sldId id="2328"/>
            <p14:sldId id="2329"/>
            <p14:sldId id="2331"/>
            <p14:sldId id="2332"/>
            <p14:sldId id="2333"/>
            <p14:sldId id="2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353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0" d="100"/>
          <a:sy n="120" d="100"/>
        </p:scale>
        <p:origin x="101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A21E-D4E2-4C12-A068-90CFCC7D6AB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8B33-5D14-4AF7-98DE-2472670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also: https://</a:t>
            </a:r>
            <a:r>
              <a:rPr lang="en-US" dirty="0" err="1"/>
              <a:t>youtu.be</a:t>
            </a:r>
            <a:r>
              <a:rPr lang="en-US" dirty="0"/>
              <a:t>/HXOok3mfMLM?t=142 for an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BA8C-C941-674C-ABA3-D3CC7F1C7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also: https://</a:t>
            </a:r>
            <a:r>
              <a:rPr lang="en-US" dirty="0" err="1"/>
              <a:t>youtu.be</a:t>
            </a:r>
            <a:r>
              <a:rPr lang="en-US" dirty="0"/>
              <a:t>/HXOok3mfMLM?t=142 for an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BA8C-C941-674C-ABA3-D3CC7F1C7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9F1-BF17-418E-A39A-574D7F32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82F1-3A49-4608-BFE5-28120539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9D16-8BE6-4585-ABA2-D1F0BE2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1FB8-24B7-4C33-91A7-AA2AF242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E97E-5518-4467-A94A-44650BB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B33C-432D-40F9-80B2-CC693BA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4E5C-3225-497E-AB0C-E4DD1FD8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1AE5-3318-4908-A09A-34219EF6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F099-8FBF-46DC-801D-17AC393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4096-549F-46A8-BE45-D9C061A6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72FE-418D-434B-8DBF-56850DEA8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C827-90FD-4C0F-982A-5D0986AB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DA4D-3348-4DEA-86C2-6CCD2F43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D81B-2D90-4D2E-B0E3-F2F06038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F9B4-1C6A-4B37-AD50-EB639C9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8552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6E5-202B-4B62-8FBE-A4A21D7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AE96-39FF-4351-9B92-40F3CFEB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9A1-45A0-4834-A0CA-35950CE0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1D5-AB31-4CA3-8023-20537575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EFEF-79FB-48FF-AB4D-909DB28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E7E8-28C6-48B6-BA99-32A4378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34D6-578C-477B-8E01-504241B3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CF06-48ED-4067-909A-D82EB468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DD5D-A2D4-4D30-9945-77671928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E1C4-25FA-4FA0-A289-B6A875B8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EEE-6FE1-4858-909B-AA8A883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16D6-15D6-4338-AC96-F8335EA17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C96E-16B5-449F-A51D-C89F4FC2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2C14-7647-4968-9C71-8A4E047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7AC6-9D85-40FE-BF01-8E74A8BF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43A-31CB-4449-8723-BE8F289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038D-9F90-4E64-A676-11ADB79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8062-E035-43FA-A77D-96B3AF60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A42BB-48D9-4EB5-9649-3CFC6600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2F1D2-20A7-49C0-89AB-68AA9786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3DB93-0334-4BC0-B907-5211FFD3B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FA13-66AC-4C3C-B32A-75ABBBB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04AF-6323-41E9-80A4-663B5351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79461-E7D5-4188-B913-6B3B2FB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C62B-C485-4D7D-9B81-C78A9167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98C7D-D0E1-4677-8075-B5EBEC66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D0E8-2D07-4571-B605-693A542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225F-51AD-452C-8888-02471D8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68F4-5607-4D09-AB25-AE2B29F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2514-DABE-48D5-AB9C-E443F92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0880-EABA-4937-B126-252F802B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6B8-4144-4478-B1D3-D5E07056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E6F6-4A15-4508-AAC9-26297968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CF16D-4719-4E42-A302-37964FAC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6706-9CD2-489E-8CE2-ACB1D68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5168-3734-4E6A-8620-ED6A73E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9AD0-B304-4EBC-ABB7-47C58FB9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3A53-86AA-4522-9CFA-E9A3001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A627E-1A66-471C-8E43-B8F90AF8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2805D-787B-4EB6-A088-25FAB52A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C76-892E-48D0-8D0A-FA1ED68E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348E-D5A1-453C-B667-7022841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CE23-7E52-499F-AEA2-337C1268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16B8D-F74E-4076-BCC2-AF5CB0DE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86A0-8213-499A-8E40-A4F18730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0829-6310-49F6-8DF9-94FEC4CA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F09D-C35E-4652-83BC-E193A3B6944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681E-30D4-4379-BBC3-AB75E9D5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1374-F3C5-4EB1-87FD-C7E1571F9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90.png"/><Relationship Id="rId12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40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png"/><Relationship Id="rId7" Type="http://schemas.openxmlformats.org/officeDocument/2006/relationships/image" Target="../media/image6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338578" cy="708436"/>
          </a:xfrm>
        </p:spPr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22" y="6627168"/>
            <a:ext cx="8958222" cy="215444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Based on: </a:t>
            </a:r>
            <a:r>
              <a:rPr lang="en-US" sz="800" dirty="0" err="1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Scherz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 &amp; Monk, Practical Electronics for Inventors, 3</a:t>
            </a:r>
            <a:r>
              <a:rPr lang="en-US" sz="800" baseline="300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rd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 Edition; http://en.wikipedia.org/wiki/Hagen%E2%80%93Poiseuille_equation; http://hyperphysics.phy-astr.gsu.edu/hbase/electric/watcir2.html </a:t>
            </a:r>
          </a:p>
        </p:txBody>
      </p:sp>
      <p:pic>
        <p:nvPicPr>
          <p:cNvPr id="6" name="Picture 2" descr="http://hyperphysics.phy-astr.gsu.edu/hbase/electric/imgele/ohmpo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0" b="39189"/>
          <a:stretch/>
        </p:blipFill>
        <p:spPr bwMode="auto">
          <a:xfrm>
            <a:off x="1769312" y="1625899"/>
            <a:ext cx="2995612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9400" y="3470703"/>
            <a:ext cx="15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 = flow rate in cm</a:t>
            </a:r>
            <a:r>
              <a:rPr lang="en-US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3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/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4123" y="4444578"/>
                <a:ext cx="1794594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𝐹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23" y="4444578"/>
                <a:ext cx="1794594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20157" y="5332258"/>
            <a:ext cx="3924944" cy="46166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Poiseuille’s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Law for fluids</a:t>
            </a:r>
          </a:p>
        </p:txBody>
      </p:sp>
      <p:pic>
        <p:nvPicPr>
          <p:cNvPr id="10" name="Picture 2" descr="http://hyperphysics.phy-astr.gsu.edu/hbase/electric/imgele/ohmpo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2" b="36186"/>
          <a:stretch/>
        </p:blipFill>
        <p:spPr bwMode="auto">
          <a:xfrm>
            <a:off x="6197600" y="1630344"/>
            <a:ext cx="2760664" cy="269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80635" y="4444578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35" y="4444578"/>
                <a:ext cx="1724959" cy="689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45101" y="3455314"/>
            <a:ext cx="1644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 = charge flow rate in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coloumbs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/sec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10" y="1039606"/>
            <a:ext cx="11357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Current is linearly proportional to the amount of voltage and resistance in circuit</a:t>
            </a:r>
          </a:p>
        </p:txBody>
      </p:sp>
      <p:pic>
        <p:nvPicPr>
          <p:cNvPr id="2050" name="Picture 2" descr="Poiseuille.jpg">
            <a:extLst>
              <a:ext uri="{FF2B5EF4-FFF2-40B4-BE49-F238E27FC236}">
                <a16:creationId xmlns:a16="http://schemas.microsoft.com/office/drawing/2014/main" id="{6ECB95FA-9E4B-418D-AEF6-21810BA1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0" y="5052407"/>
            <a:ext cx="930166" cy="13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2DF1B4-BDFC-472E-8F1E-5C02C3BC56CD}"/>
              </a:ext>
            </a:extLst>
          </p:cNvPr>
          <p:cNvSpPr txBox="1"/>
          <p:nvPr/>
        </p:nvSpPr>
        <p:spPr>
          <a:xfrm>
            <a:off x="1655275" y="5690266"/>
            <a:ext cx="1640195" cy="369332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circa ~1838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3E23E3-446F-4F4B-B6D1-802C83BDE72E}"/>
              </a:ext>
            </a:extLst>
          </p:cNvPr>
          <p:cNvGrpSpPr/>
          <p:nvPr/>
        </p:nvGrpSpPr>
        <p:grpSpPr>
          <a:xfrm>
            <a:off x="5577360" y="5056291"/>
            <a:ext cx="5401274" cy="1353312"/>
            <a:chOff x="5577360" y="5056291"/>
            <a:chExt cx="5401274" cy="1353312"/>
          </a:xfrm>
        </p:grpSpPr>
        <p:sp>
          <p:nvSpPr>
            <p:cNvPr id="12" name="TextBox 11"/>
            <p:cNvSpPr txBox="1"/>
            <p:nvPr/>
          </p:nvSpPr>
          <p:spPr>
            <a:xfrm>
              <a:off x="5577360" y="5332258"/>
              <a:ext cx="4538190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Ohm’s Law for electric circuits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8BDFEC-D448-45CA-BC09-34A38D074980}"/>
                </a:ext>
              </a:extLst>
            </p:cNvPr>
            <p:cNvSpPr txBox="1"/>
            <p:nvPr/>
          </p:nvSpPr>
          <p:spPr>
            <a:xfrm>
              <a:off x="5895858" y="5690266"/>
              <a:ext cx="1640195" cy="369332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circa ~1825</a:t>
              </a:r>
            </a:p>
          </p:txBody>
        </p:sp>
        <p:pic>
          <p:nvPicPr>
            <p:cNvPr id="2052" name="Picture 4" descr="https://upload.wikimedia.org/wikipedia/commons/thumb/d/dc/Ohm3.gif/200px-Ohm3.gif">
              <a:extLst>
                <a:ext uri="{FF2B5EF4-FFF2-40B4-BE49-F238E27FC236}">
                  <a16:creationId xmlns:a16="http://schemas.microsoft.com/office/drawing/2014/main" id="{6210100A-879A-4D48-B133-5A589FDB0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473" y="5056291"/>
              <a:ext cx="1053161" cy="1353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AE2656-7CE5-4A4D-897B-54437DE43905}"/>
              </a:ext>
            </a:extLst>
          </p:cNvPr>
          <p:cNvSpPr txBox="1"/>
          <p:nvPr/>
        </p:nvSpPr>
        <p:spPr>
          <a:xfrm>
            <a:off x="1655275" y="2885738"/>
            <a:ext cx="4709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670CAA41-AE0B-4AA6-A626-DE8E56DD9DA1}"/>
              </a:ext>
            </a:extLst>
          </p:cNvPr>
          <p:cNvSpPr/>
          <p:nvPr/>
        </p:nvSpPr>
        <p:spPr>
          <a:xfrm rot="16200000">
            <a:off x="7227455" y="2147090"/>
            <a:ext cx="865861" cy="2417804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65D41-7F90-4ADC-AEE8-E9537035F548}"/>
              </a:ext>
            </a:extLst>
          </p:cNvPr>
          <p:cNvSpPr txBox="1"/>
          <p:nvPr/>
        </p:nvSpPr>
        <p:spPr>
          <a:xfrm>
            <a:off x="5885411" y="3055721"/>
            <a:ext cx="4709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D0699A-6F4B-4C2E-B015-B7E9A5F125EF}"/>
              </a:ext>
            </a:extLst>
          </p:cNvPr>
          <p:cNvCxnSpPr/>
          <p:nvPr/>
        </p:nvCxnSpPr>
        <p:spPr>
          <a:xfrm>
            <a:off x="2126210" y="3186241"/>
            <a:ext cx="28982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438F77-6A91-4078-813B-C78CAD63D593}"/>
              </a:ext>
            </a:extLst>
          </p:cNvPr>
          <p:cNvGrpSpPr/>
          <p:nvPr/>
        </p:nvGrpSpPr>
        <p:grpSpPr>
          <a:xfrm>
            <a:off x="2380093" y="2612112"/>
            <a:ext cx="1970630" cy="1139293"/>
            <a:chOff x="3847074" y="197600"/>
            <a:chExt cx="2945902" cy="1385167"/>
          </a:xfrm>
        </p:grpSpPr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D82E3E36-A8C1-48E7-82F2-4F59C3AB8A16}"/>
                </a:ext>
              </a:extLst>
            </p:cNvPr>
            <p:cNvSpPr/>
            <p:nvPr/>
          </p:nvSpPr>
          <p:spPr>
            <a:xfrm rot="16200000">
              <a:off x="4627441" y="-582767"/>
              <a:ext cx="1385167" cy="294590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56C6E7-3381-4485-8779-6158051336C5}"/>
                </a:ext>
              </a:extLst>
            </p:cNvPr>
            <p:cNvSpPr/>
            <p:nvPr/>
          </p:nvSpPr>
          <p:spPr>
            <a:xfrm>
              <a:off x="3897850" y="295711"/>
              <a:ext cx="313128" cy="1197670"/>
            </a:xfrm>
            <a:prstGeom prst="ellipse">
              <a:avLst/>
            </a:prstGeom>
            <a:solidFill>
              <a:srgbClr val="99CCFF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148F3B-0F19-407A-BC17-CB9F5A104242}"/>
              </a:ext>
            </a:extLst>
          </p:cNvPr>
          <p:cNvSpPr txBox="1"/>
          <p:nvPr/>
        </p:nvSpPr>
        <p:spPr>
          <a:xfrm>
            <a:off x="2288792" y="2100629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F69DF-7911-4435-9FF8-9C8148B60807}"/>
              </a:ext>
            </a:extLst>
          </p:cNvPr>
          <p:cNvSpPr txBox="1"/>
          <p:nvPr/>
        </p:nvSpPr>
        <p:spPr>
          <a:xfrm>
            <a:off x="3946632" y="2103846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87865-C610-42CC-BDA5-5E602B5B8ED5}"/>
              </a:ext>
            </a:extLst>
          </p:cNvPr>
          <p:cNvSpPr txBox="1"/>
          <p:nvPr/>
        </p:nvSpPr>
        <p:spPr>
          <a:xfrm>
            <a:off x="8245518" y="2106329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7A917-1522-41AD-B6D3-6D6FDAF2F1E7}"/>
              </a:ext>
            </a:extLst>
          </p:cNvPr>
          <p:cNvSpPr txBox="1"/>
          <p:nvPr/>
        </p:nvSpPr>
        <p:spPr>
          <a:xfrm>
            <a:off x="6564701" y="2114585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CF868-22C1-4957-9ADD-4C2701872F6F}"/>
              </a:ext>
            </a:extLst>
          </p:cNvPr>
          <p:cNvSpPr txBox="1"/>
          <p:nvPr/>
        </p:nvSpPr>
        <p:spPr>
          <a:xfrm>
            <a:off x="2395223" y="171458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Pressure Drop</a:t>
            </a:r>
          </a:p>
        </p:txBody>
      </p:sp>
    </p:spTree>
    <p:extLst>
      <p:ext uri="{BB962C8B-B14F-4D97-AF65-F5344CB8AC3E}">
        <p14:creationId xmlns:p14="http://schemas.microsoft.com/office/powerpoint/2010/main" val="2443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642110-C2DB-4765-A56E-EAAA758CE4AC}"/>
              </a:ext>
            </a:extLst>
          </p:cNvPr>
          <p:cNvSpPr/>
          <p:nvPr/>
        </p:nvSpPr>
        <p:spPr>
          <a:xfrm>
            <a:off x="2838781" y="2124944"/>
            <a:ext cx="1777430" cy="756863"/>
          </a:xfrm>
          <a:custGeom>
            <a:avLst/>
            <a:gdLst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3424 h 832206"/>
              <a:gd name="connsiteX1" fmla="*/ 0 w 1777430"/>
              <a:gd name="connsiteY1" fmla="*/ 0 h 832206"/>
              <a:gd name="connsiteX2" fmla="*/ 3425 w 1777430"/>
              <a:gd name="connsiteY2" fmla="*/ 184934 h 832206"/>
              <a:gd name="connsiteX3" fmla="*/ 1657564 w 1777430"/>
              <a:gd name="connsiteY3" fmla="*/ 184934 h 832206"/>
              <a:gd name="connsiteX4" fmla="*/ 1657564 w 1777430"/>
              <a:gd name="connsiteY4" fmla="*/ 832206 h 832206"/>
              <a:gd name="connsiteX5" fmla="*/ 1777430 w 1777430"/>
              <a:gd name="connsiteY5" fmla="*/ 832206 h 832206"/>
              <a:gd name="connsiteX6" fmla="*/ 1777430 w 1777430"/>
              <a:gd name="connsiteY6" fmla="*/ 75343 h 832206"/>
              <a:gd name="connsiteX7" fmla="*/ 0 w 1777430"/>
              <a:gd name="connsiteY7" fmla="*/ 75343 h 832206"/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4281 h 756863"/>
              <a:gd name="connsiteX1" fmla="*/ 3425 w 1777430"/>
              <a:gd name="connsiteY1" fmla="*/ 109591 h 756863"/>
              <a:gd name="connsiteX2" fmla="*/ 1657564 w 1777430"/>
              <a:gd name="connsiteY2" fmla="*/ 109591 h 756863"/>
              <a:gd name="connsiteX3" fmla="*/ 1657564 w 1777430"/>
              <a:gd name="connsiteY3" fmla="*/ 756863 h 756863"/>
              <a:gd name="connsiteX4" fmla="*/ 1777430 w 1777430"/>
              <a:gd name="connsiteY4" fmla="*/ 756863 h 756863"/>
              <a:gd name="connsiteX5" fmla="*/ 1777430 w 1777430"/>
              <a:gd name="connsiteY5" fmla="*/ 0 h 756863"/>
              <a:gd name="connsiteX6" fmla="*/ 0 w 1777430"/>
              <a:gd name="connsiteY6" fmla="*/ 0 h 75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430" h="756863">
                <a:moveTo>
                  <a:pt x="3425" y="4281"/>
                </a:moveTo>
                <a:lnTo>
                  <a:pt x="3425" y="109591"/>
                </a:lnTo>
                <a:lnTo>
                  <a:pt x="1657564" y="109591"/>
                </a:lnTo>
                <a:lnTo>
                  <a:pt x="1657564" y="756863"/>
                </a:lnTo>
                <a:lnTo>
                  <a:pt x="1777430" y="756863"/>
                </a:lnTo>
                <a:lnTo>
                  <a:pt x="1777430" y="0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268F7E-2E91-4BE3-AF69-1CB64173A2EB}"/>
              </a:ext>
            </a:extLst>
          </p:cNvPr>
          <p:cNvSpPr/>
          <p:nvPr/>
        </p:nvSpPr>
        <p:spPr>
          <a:xfrm>
            <a:off x="2827864" y="2240491"/>
            <a:ext cx="1788583" cy="1725084"/>
          </a:xfrm>
          <a:custGeom>
            <a:avLst/>
            <a:gdLst>
              <a:gd name="connsiteX0" fmla="*/ 0 w 1788583"/>
              <a:gd name="connsiteY0" fmla="*/ 2117 h 1722967"/>
              <a:gd name="connsiteX1" fmla="*/ 158750 w 1788583"/>
              <a:gd name="connsiteY1" fmla="*/ 0 h 1722967"/>
              <a:gd name="connsiteX2" fmla="*/ 158750 w 1788583"/>
              <a:gd name="connsiteY2" fmla="*/ 1595967 h 1722967"/>
              <a:gd name="connsiteX3" fmla="*/ 1672166 w 1788583"/>
              <a:gd name="connsiteY3" fmla="*/ 1595967 h 1722967"/>
              <a:gd name="connsiteX4" fmla="*/ 1672166 w 1788583"/>
              <a:gd name="connsiteY4" fmla="*/ 935567 h 1722967"/>
              <a:gd name="connsiteX5" fmla="*/ 1788583 w 1788583"/>
              <a:gd name="connsiteY5" fmla="*/ 935567 h 1722967"/>
              <a:gd name="connsiteX6" fmla="*/ 1788583 w 1788583"/>
              <a:gd name="connsiteY6" fmla="*/ 1722967 h 1722967"/>
              <a:gd name="connsiteX7" fmla="*/ 55033 w 1788583"/>
              <a:gd name="connsiteY7" fmla="*/ 1722967 h 1722967"/>
              <a:gd name="connsiteX8" fmla="*/ 55033 w 1788583"/>
              <a:gd name="connsiteY8" fmla="*/ 76200 h 1722967"/>
              <a:gd name="connsiteX9" fmla="*/ 4233 w 1788583"/>
              <a:gd name="connsiteY9" fmla="*/ 76200 h 1722967"/>
              <a:gd name="connsiteX10" fmla="*/ 0 w 1788583"/>
              <a:gd name="connsiteY10" fmla="*/ 2117 h 1722967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58750 w 1788583"/>
              <a:gd name="connsiteY2" fmla="*/ 1598084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86266 w 1788583"/>
              <a:gd name="connsiteY2" fmla="*/ 1600201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8583" h="1725084">
                <a:moveTo>
                  <a:pt x="0" y="4234"/>
                </a:moveTo>
                <a:lnTo>
                  <a:pt x="184150" y="0"/>
                </a:lnTo>
                <a:cubicBezTo>
                  <a:pt x="184855" y="533400"/>
                  <a:pt x="185561" y="1066801"/>
                  <a:pt x="186266" y="1600201"/>
                </a:cubicBezTo>
                <a:lnTo>
                  <a:pt x="1672166" y="1598084"/>
                </a:lnTo>
                <a:lnTo>
                  <a:pt x="1672166" y="937684"/>
                </a:lnTo>
                <a:lnTo>
                  <a:pt x="1788583" y="937684"/>
                </a:lnTo>
                <a:lnTo>
                  <a:pt x="1788583" y="1725084"/>
                </a:lnTo>
                <a:lnTo>
                  <a:pt x="55033" y="1725084"/>
                </a:lnTo>
                <a:lnTo>
                  <a:pt x="55033" y="78317"/>
                </a:lnTo>
                <a:lnTo>
                  <a:pt x="4233" y="78317"/>
                </a:lnTo>
                <a:lnTo>
                  <a:pt x="0" y="423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16943-6684-418B-8A29-A27DFFCF80F9}"/>
              </a:ext>
            </a:extLst>
          </p:cNvPr>
          <p:cNvCxnSpPr>
            <a:cxnSpLocks/>
          </p:cNvCxnSpPr>
          <p:nvPr/>
        </p:nvCxnSpPr>
        <p:spPr>
          <a:xfrm flipH="1">
            <a:off x="4601389" y="1812131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93344-ED40-4A6E-A7E4-6E0307D539DD}"/>
              </a:ext>
            </a:extLst>
          </p:cNvPr>
          <p:cNvSpPr txBox="1"/>
          <p:nvPr/>
        </p:nvSpPr>
        <p:spPr>
          <a:xfrm>
            <a:off x="2842540" y="4092005"/>
            <a:ext cx="1590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black wire is 0V,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629FB3-EF6C-4050-9F01-10FBDA897E31}"/>
              </a:ext>
            </a:extLst>
          </p:cNvPr>
          <p:cNvSpPr/>
          <p:nvPr/>
        </p:nvSpPr>
        <p:spPr>
          <a:xfrm>
            <a:off x="6213231" y="2059912"/>
            <a:ext cx="1882391" cy="753627"/>
          </a:xfrm>
          <a:custGeom>
            <a:avLst/>
            <a:gdLst>
              <a:gd name="connsiteX0" fmla="*/ 0 w 1882391"/>
              <a:gd name="connsiteY0" fmla="*/ 750277 h 750277"/>
              <a:gd name="connsiteX1" fmla="*/ 0 w 1882391"/>
              <a:gd name="connsiteY1" fmla="*/ 0 h 750277"/>
              <a:gd name="connsiteX2" fmla="*/ 1882391 w 1882391"/>
              <a:gd name="connsiteY2" fmla="*/ 0 h 750277"/>
              <a:gd name="connsiteX3" fmla="*/ 1882391 w 1882391"/>
              <a:gd name="connsiteY3" fmla="*/ 706734 h 750277"/>
              <a:gd name="connsiteX4" fmla="*/ 1688123 w 1882391"/>
              <a:gd name="connsiteY4" fmla="*/ 706734 h 750277"/>
              <a:gd name="connsiteX5" fmla="*/ 1688123 w 1882391"/>
              <a:gd name="connsiteY5" fmla="*/ 221064 h 750277"/>
              <a:gd name="connsiteX6" fmla="*/ 180870 w 1882391"/>
              <a:gd name="connsiteY6" fmla="*/ 221064 h 750277"/>
              <a:gd name="connsiteX7" fmla="*/ 180870 w 1882391"/>
              <a:gd name="connsiteY7" fmla="*/ 736879 h 750277"/>
              <a:gd name="connsiteX8" fmla="*/ 0 w 1882391"/>
              <a:gd name="connsiteY8" fmla="*/ 750277 h 750277"/>
              <a:gd name="connsiteX0" fmla="*/ 0 w 1882391"/>
              <a:gd name="connsiteY0" fmla="*/ 750277 h 753627"/>
              <a:gd name="connsiteX1" fmla="*/ 0 w 1882391"/>
              <a:gd name="connsiteY1" fmla="*/ 0 h 753627"/>
              <a:gd name="connsiteX2" fmla="*/ 1882391 w 1882391"/>
              <a:gd name="connsiteY2" fmla="*/ 0 h 753627"/>
              <a:gd name="connsiteX3" fmla="*/ 1882391 w 1882391"/>
              <a:gd name="connsiteY3" fmla="*/ 706734 h 753627"/>
              <a:gd name="connsiteX4" fmla="*/ 1688123 w 1882391"/>
              <a:gd name="connsiteY4" fmla="*/ 706734 h 753627"/>
              <a:gd name="connsiteX5" fmla="*/ 1688123 w 1882391"/>
              <a:gd name="connsiteY5" fmla="*/ 221064 h 753627"/>
              <a:gd name="connsiteX6" fmla="*/ 180870 w 1882391"/>
              <a:gd name="connsiteY6" fmla="*/ 221064 h 753627"/>
              <a:gd name="connsiteX7" fmla="*/ 180870 w 1882391"/>
              <a:gd name="connsiteY7" fmla="*/ 753627 h 753627"/>
              <a:gd name="connsiteX8" fmla="*/ 0 w 1882391"/>
              <a:gd name="connsiteY8" fmla="*/ 750277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2391" h="753627">
                <a:moveTo>
                  <a:pt x="0" y="750277"/>
                </a:moveTo>
                <a:lnTo>
                  <a:pt x="0" y="0"/>
                </a:lnTo>
                <a:lnTo>
                  <a:pt x="1882391" y="0"/>
                </a:lnTo>
                <a:lnTo>
                  <a:pt x="1882391" y="706734"/>
                </a:lnTo>
                <a:lnTo>
                  <a:pt x="1688123" y="706734"/>
                </a:lnTo>
                <a:lnTo>
                  <a:pt x="1688123" y="221064"/>
                </a:lnTo>
                <a:lnTo>
                  <a:pt x="180870" y="221064"/>
                </a:lnTo>
                <a:lnTo>
                  <a:pt x="180870" y="753627"/>
                </a:lnTo>
                <a:lnTo>
                  <a:pt x="0" y="750277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F182E-8088-4BF6-B7FA-4358E3431F12}"/>
              </a:ext>
            </a:extLst>
          </p:cNvPr>
          <p:cNvSpPr/>
          <p:nvPr/>
        </p:nvSpPr>
        <p:spPr>
          <a:xfrm>
            <a:off x="6226629" y="3289160"/>
            <a:ext cx="1865644" cy="696686"/>
          </a:xfrm>
          <a:custGeom>
            <a:avLst/>
            <a:gdLst>
              <a:gd name="connsiteX0" fmla="*/ 0 w 1865644"/>
              <a:gd name="connsiteY0" fmla="*/ 40194 h 696686"/>
              <a:gd name="connsiteX1" fmla="*/ 0 w 1865644"/>
              <a:gd name="connsiteY1" fmla="*/ 696686 h 696686"/>
              <a:gd name="connsiteX2" fmla="*/ 1865644 w 1865644"/>
              <a:gd name="connsiteY2" fmla="*/ 696686 h 696686"/>
              <a:gd name="connsiteX3" fmla="*/ 1865644 w 1865644"/>
              <a:gd name="connsiteY3" fmla="*/ 0 h 696686"/>
              <a:gd name="connsiteX4" fmla="*/ 1678074 w 1865644"/>
              <a:gd name="connsiteY4" fmla="*/ 0 h 696686"/>
              <a:gd name="connsiteX5" fmla="*/ 1678074 w 1865644"/>
              <a:gd name="connsiteY5" fmla="*/ 478972 h 696686"/>
              <a:gd name="connsiteX6" fmla="*/ 200967 w 1865644"/>
              <a:gd name="connsiteY6" fmla="*/ 478972 h 696686"/>
              <a:gd name="connsiteX7" fmla="*/ 200967 w 1865644"/>
              <a:gd name="connsiteY7" fmla="*/ 36844 h 696686"/>
              <a:gd name="connsiteX8" fmla="*/ 0 w 1865644"/>
              <a:gd name="connsiteY8" fmla="*/ 40194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644" h="696686">
                <a:moveTo>
                  <a:pt x="0" y="40194"/>
                </a:moveTo>
                <a:lnTo>
                  <a:pt x="0" y="696686"/>
                </a:lnTo>
                <a:lnTo>
                  <a:pt x="1865644" y="696686"/>
                </a:lnTo>
                <a:lnTo>
                  <a:pt x="1865644" y="0"/>
                </a:lnTo>
                <a:lnTo>
                  <a:pt x="1678074" y="0"/>
                </a:lnTo>
                <a:lnTo>
                  <a:pt x="1678074" y="478972"/>
                </a:lnTo>
                <a:lnTo>
                  <a:pt x="200967" y="478972"/>
                </a:lnTo>
                <a:lnTo>
                  <a:pt x="200967" y="36844"/>
                </a:lnTo>
                <a:lnTo>
                  <a:pt x="0" y="4019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FD39F5-CE9D-47C6-B9FA-4A79713E6B4B}"/>
              </a:ext>
            </a:extLst>
          </p:cNvPr>
          <p:cNvCxnSpPr>
            <a:cxnSpLocks/>
          </p:cNvCxnSpPr>
          <p:nvPr/>
        </p:nvCxnSpPr>
        <p:spPr>
          <a:xfrm flipH="1">
            <a:off x="8051347" y="1812886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7C3D4FC-4E53-4A6C-9540-48204A9C5EE0}"/>
              </a:ext>
            </a:extLst>
          </p:cNvPr>
          <p:cNvSpPr/>
          <p:nvPr/>
        </p:nvSpPr>
        <p:spPr>
          <a:xfrm>
            <a:off x="4413910" y="2058354"/>
            <a:ext cx="269331" cy="269331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DB9F58-0EFB-413F-A048-A1F45C1DEFA6}"/>
              </a:ext>
            </a:extLst>
          </p:cNvPr>
          <p:cNvSpPr/>
          <p:nvPr/>
        </p:nvSpPr>
        <p:spPr>
          <a:xfrm>
            <a:off x="7858479" y="2050453"/>
            <a:ext cx="269331" cy="269331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92446D-998A-48A7-82A5-005B4CB54710}"/>
              </a:ext>
            </a:extLst>
          </p:cNvPr>
          <p:cNvSpPr txBox="1"/>
          <p:nvPr/>
        </p:nvSpPr>
        <p:spPr>
          <a:xfrm>
            <a:off x="7060495" y="1388700"/>
            <a:ext cx="187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red wire is 9V,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623516-B126-4DF2-8915-A4AA6DAE6077}"/>
              </a:ext>
            </a:extLst>
          </p:cNvPr>
          <p:cNvSpPr/>
          <p:nvPr/>
        </p:nvSpPr>
        <p:spPr>
          <a:xfrm>
            <a:off x="4413264" y="3761267"/>
            <a:ext cx="269331" cy="269331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206F1B-78A7-4A0C-B386-C364BFA8C710}"/>
              </a:ext>
            </a:extLst>
          </p:cNvPr>
          <p:cNvSpPr/>
          <p:nvPr/>
        </p:nvSpPr>
        <p:spPr>
          <a:xfrm>
            <a:off x="7858479" y="3717539"/>
            <a:ext cx="269331" cy="269331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FEB55-C322-448C-9ECB-410A269F4CD1}"/>
              </a:ext>
            </a:extLst>
          </p:cNvPr>
          <p:cNvSpPr txBox="1"/>
          <p:nvPr/>
        </p:nvSpPr>
        <p:spPr>
          <a:xfrm>
            <a:off x="3899016" y="1388700"/>
            <a:ext cx="187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red wire is 9V,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ED985D-8DD3-4F11-AEFA-DA4D7B46F089}"/>
              </a:ext>
            </a:extLst>
          </p:cNvPr>
          <p:cNvCxnSpPr>
            <a:cxnSpLocks/>
          </p:cNvCxnSpPr>
          <p:nvPr/>
        </p:nvCxnSpPr>
        <p:spPr>
          <a:xfrm flipH="1">
            <a:off x="4332574" y="4053077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25C84-6DEC-479D-83A6-089F0618729E}"/>
              </a:ext>
            </a:extLst>
          </p:cNvPr>
          <p:cNvSpPr txBox="1"/>
          <p:nvPr/>
        </p:nvSpPr>
        <p:spPr>
          <a:xfrm>
            <a:off x="6342439" y="4088618"/>
            <a:ext cx="1590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black wire is 0V,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23877A-3E94-4397-90D8-8DB0EA19786C}"/>
              </a:ext>
            </a:extLst>
          </p:cNvPr>
          <p:cNvCxnSpPr>
            <a:cxnSpLocks/>
          </p:cNvCxnSpPr>
          <p:nvPr/>
        </p:nvCxnSpPr>
        <p:spPr>
          <a:xfrm flipH="1">
            <a:off x="7832473" y="4049690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30EFDA-024E-44C5-BF04-8D548538CCDA}"/>
              </a:ext>
            </a:extLst>
          </p:cNvPr>
          <p:cNvSpPr txBox="1"/>
          <p:nvPr/>
        </p:nvSpPr>
        <p:spPr>
          <a:xfrm>
            <a:off x="4642315" y="2029297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5649C-FB58-4A82-A3DA-B308633B537F}"/>
              </a:ext>
            </a:extLst>
          </p:cNvPr>
          <p:cNvSpPr txBox="1"/>
          <p:nvPr/>
        </p:nvSpPr>
        <p:spPr>
          <a:xfrm>
            <a:off x="4654692" y="3740372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BBFE7-9481-4DA0-A205-BACECF80F18A}"/>
              </a:ext>
            </a:extLst>
          </p:cNvPr>
          <p:cNvSpPr txBox="1"/>
          <p:nvPr/>
        </p:nvSpPr>
        <p:spPr>
          <a:xfrm>
            <a:off x="8135158" y="2021345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7A6DC6-4F20-42CE-B1FA-0EED36E0A4B0}"/>
              </a:ext>
            </a:extLst>
          </p:cNvPr>
          <p:cNvSpPr txBox="1"/>
          <p:nvPr/>
        </p:nvSpPr>
        <p:spPr>
          <a:xfrm>
            <a:off x="8147535" y="3732420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C1E1F3-F2F7-4DFF-B64C-5FD64CAA7EBE}"/>
                  </a:ext>
                </a:extLst>
              </p:cNvPr>
              <p:cNvSpPr txBox="1"/>
              <p:nvPr/>
            </p:nvSpPr>
            <p:spPr>
              <a:xfrm>
                <a:off x="9141440" y="1917099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C1E1F3-F2F7-4DFF-B64C-5FD64CAA7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1917099"/>
                <a:ext cx="1724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9CFD3B-06DD-4709-A94D-3E815DC759EB}"/>
                  </a:ext>
                </a:extLst>
              </p:cNvPr>
              <p:cNvSpPr txBox="1"/>
              <p:nvPr/>
            </p:nvSpPr>
            <p:spPr>
              <a:xfrm>
                <a:off x="9141440" y="2833815"/>
                <a:ext cx="178933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9CFD3B-06DD-4709-A94D-3E815DC7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2833815"/>
                <a:ext cx="1789336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0376D9-98D3-45C5-85C6-5593BC1AFDBB}"/>
                  </a:ext>
                </a:extLst>
              </p:cNvPr>
              <p:cNvSpPr txBox="1"/>
              <p:nvPr/>
            </p:nvSpPr>
            <p:spPr>
              <a:xfrm>
                <a:off x="9141440" y="3755340"/>
                <a:ext cx="2616294" cy="4389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0.09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0376D9-98D3-45C5-85C6-5593BC1A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3755340"/>
                <a:ext cx="2616294" cy="438912"/>
              </a:xfrm>
              <a:prstGeom prst="rect">
                <a:avLst/>
              </a:prstGeom>
              <a:blipFill>
                <a:blip r:embed="rId6"/>
                <a:stretch>
                  <a:fillRect l="-1856" r="-1856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A93DA74-74AD-4500-B51D-D0EFEF1D7D64}"/>
              </a:ext>
            </a:extLst>
          </p:cNvPr>
          <p:cNvGrpSpPr/>
          <p:nvPr/>
        </p:nvGrpSpPr>
        <p:grpSpPr>
          <a:xfrm>
            <a:off x="3143402" y="2445280"/>
            <a:ext cx="1195752" cy="1195752"/>
            <a:chOff x="3143402" y="2365112"/>
            <a:chExt cx="1195752" cy="1195752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8AD8575-C4F8-4B72-9D38-EE57C432E856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4D6C4B-C876-430E-9ECB-78D4702F89E0}"/>
                </a:ext>
              </a:extLst>
            </p:cNvPr>
            <p:cNvSpPr txBox="1"/>
            <p:nvPr/>
          </p:nvSpPr>
          <p:spPr>
            <a:xfrm>
              <a:off x="3216801" y="279370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90mA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AC03F5-B4EB-4B7C-B73E-1FE219307400}"/>
              </a:ext>
            </a:extLst>
          </p:cNvPr>
          <p:cNvGrpSpPr/>
          <p:nvPr/>
        </p:nvGrpSpPr>
        <p:grpSpPr>
          <a:xfrm>
            <a:off x="6587520" y="2422260"/>
            <a:ext cx="1195752" cy="1195752"/>
            <a:chOff x="3143402" y="2365112"/>
            <a:chExt cx="1195752" cy="1195752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DBB1D58-BB33-4EF6-80F9-BE5D2AD1FEA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96790-C949-4554-8EA5-B740BFF1C0BE}"/>
                </a:ext>
              </a:extLst>
            </p:cNvPr>
            <p:cNvSpPr txBox="1"/>
            <p:nvPr/>
          </p:nvSpPr>
          <p:spPr>
            <a:xfrm>
              <a:off x="3216801" y="279370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90mA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CEA8F1C-BEBD-407F-8C86-6BB737F9F496}"/>
              </a:ext>
            </a:extLst>
          </p:cNvPr>
          <p:cNvSpPr txBox="1"/>
          <p:nvPr/>
        </p:nvSpPr>
        <p:spPr>
          <a:xfrm>
            <a:off x="1346199" y="69009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7430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882411-2B7E-4A82-8C72-A7F5A761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24" y="1972142"/>
            <a:ext cx="3985177" cy="2390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9A888-DE10-4895-B772-8773F692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8" y="1923886"/>
            <a:ext cx="4286832" cy="24639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B3ADCCF-9800-4405-ADD0-B6B3A51C5E3D}"/>
              </a:ext>
            </a:extLst>
          </p:cNvPr>
          <p:cNvGrpSpPr/>
          <p:nvPr/>
        </p:nvGrpSpPr>
        <p:grpSpPr>
          <a:xfrm>
            <a:off x="2704890" y="2543035"/>
            <a:ext cx="1195752" cy="1195752"/>
            <a:chOff x="3143402" y="2365112"/>
            <a:chExt cx="1195752" cy="1195752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DC0340F-389C-4AB5-960D-F4196521D7A3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4CD95F-6B1E-4241-A95F-68D1DA3D3C22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E69E7-5420-4740-A9F3-02495E75748F}"/>
              </a:ext>
            </a:extLst>
          </p:cNvPr>
          <p:cNvGrpSpPr/>
          <p:nvPr/>
        </p:nvGrpSpPr>
        <p:grpSpPr>
          <a:xfrm>
            <a:off x="6278466" y="2543034"/>
            <a:ext cx="1195752" cy="1195752"/>
            <a:chOff x="3143402" y="2365112"/>
            <a:chExt cx="1195752" cy="1195752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34625AC-D821-476B-AEAA-A930E9FD8935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B952BF-5868-4058-AC29-68CE2E654204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C342EC-2A75-4059-80D3-E0BF613DA813}"/>
              </a:ext>
            </a:extLst>
          </p:cNvPr>
          <p:cNvSpPr txBox="1"/>
          <p:nvPr/>
        </p:nvSpPr>
        <p:spPr>
          <a:xfrm>
            <a:off x="1079499" y="126159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2E6A97-026A-45C3-ABE5-3D094FA5DFA0}"/>
                  </a:ext>
                </a:extLst>
              </p:cNvPr>
              <p:cNvSpPr txBox="1"/>
              <p:nvPr/>
            </p:nvSpPr>
            <p:spPr>
              <a:xfrm>
                <a:off x="8785840" y="1999649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2E6A97-026A-45C3-ABE5-3D094FA5D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40" y="1999649"/>
                <a:ext cx="1724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9B9C0-AEA4-4EA1-8B4A-2EC00E29B0DB}"/>
                  </a:ext>
                </a:extLst>
              </p:cNvPr>
              <p:cNvSpPr txBox="1"/>
              <p:nvPr/>
            </p:nvSpPr>
            <p:spPr>
              <a:xfrm>
                <a:off x="8785840" y="2916365"/>
                <a:ext cx="178933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4700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9B9C0-AEA4-4EA1-8B4A-2EC00E29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40" y="2916365"/>
                <a:ext cx="1789336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ECC4-5673-4710-A5DE-4FEBBF9483A9}"/>
                  </a:ext>
                </a:extLst>
              </p:cNvPr>
              <p:cNvSpPr txBox="1"/>
              <p:nvPr/>
            </p:nvSpPr>
            <p:spPr>
              <a:xfrm>
                <a:off x="8785840" y="3837890"/>
                <a:ext cx="301864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0.0019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⇒1.9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ECC4-5673-4710-A5DE-4FEBBF94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40" y="3837890"/>
                <a:ext cx="3018647" cy="369332"/>
              </a:xfrm>
              <a:prstGeom prst="rect">
                <a:avLst/>
              </a:prstGeom>
              <a:blipFill>
                <a:blip r:embed="rId6"/>
                <a:stretch>
                  <a:fillRect l="-1408" r="-1610" b="-806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52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42CEC7-4C4E-466A-A62D-8BBFFDE3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6"/>
          <a:stretch/>
        </p:blipFill>
        <p:spPr>
          <a:xfrm>
            <a:off x="958850" y="1971512"/>
            <a:ext cx="3391610" cy="215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D1A59-D2A8-4E38-B9C1-770512DDA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8"/>
          <a:stretch/>
        </p:blipFill>
        <p:spPr>
          <a:xfrm>
            <a:off x="4733006" y="2098418"/>
            <a:ext cx="2796800" cy="188947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23235F9-E604-4260-BB4D-56BD570C3280}"/>
              </a:ext>
            </a:extLst>
          </p:cNvPr>
          <p:cNvGrpSpPr/>
          <p:nvPr/>
        </p:nvGrpSpPr>
        <p:grpSpPr>
          <a:xfrm>
            <a:off x="2495702" y="2365112"/>
            <a:ext cx="1195752" cy="1195752"/>
            <a:chOff x="3143402" y="2365112"/>
            <a:chExt cx="1195752" cy="1195752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971061F5-34B9-40E9-B41F-3D0FC428CBF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480CE-71D2-4019-90BA-7455A3F5632D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50mA </a:t>
              </a:r>
              <a:endParaRPr lang="en-US" sz="16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488284-A975-457A-9C0F-299B04EBFB6B}"/>
              </a:ext>
            </a:extLst>
          </p:cNvPr>
          <p:cNvSpPr txBox="1"/>
          <p:nvPr/>
        </p:nvSpPr>
        <p:spPr>
          <a:xfrm>
            <a:off x="1346199" y="121079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Voltage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74B246-A358-4308-9B2A-2DF57EB8A880}"/>
                  </a:ext>
                </a:extLst>
              </p:cNvPr>
              <p:cNvSpPr txBox="1"/>
              <p:nvPr/>
            </p:nvSpPr>
            <p:spPr>
              <a:xfrm>
                <a:off x="7680135" y="2102556"/>
                <a:ext cx="412657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𝑐𝑐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74B246-A358-4308-9B2A-2DF57EB8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5" y="2102556"/>
                <a:ext cx="412657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D03A15-E472-41EA-A292-780A43A3F098}"/>
              </a:ext>
            </a:extLst>
          </p:cNvPr>
          <p:cNvSpPr txBox="1"/>
          <p:nvPr/>
        </p:nvSpPr>
        <p:spPr>
          <a:xfrm>
            <a:off x="477516" y="199056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FF924-7058-4997-A5B8-EC678A1E44A2}"/>
              </a:ext>
            </a:extLst>
          </p:cNvPr>
          <p:cNvSpPr txBox="1"/>
          <p:nvPr/>
        </p:nvSpPr>
        <p:spPr>
          <a:xfrm>
            <a:off x="4526051" y="2554854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58E2A-9B02-4C02-B278-BBB534021829}"/>
              </a:ext>
            </a:extLst>
          </p:cNvPr>
          <p:cNvSpPr txBox="1"/>
          <p:nvPr/>
        </p:nvSpPr>
        <p:spPr>
          <a:xfrm>
            <a:off x="4538227" y="3153542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034E46-7D4D-4506-90F9-D4682262285B}"/>
              </a:ext>
            </a:extLst>
          </p:cNvPr>
          <p:cNvSpPr/>
          <p:nvPr/>
        </p:nvSpPr>
        <p:spPr>
          <a:xfrm>
            <a:off x="1244600" y="2774950"/>
            <a:ext cx="446655" cy="36933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6EA5A-49D0-43A4-A12C-C55F88BA3867}"/>
              </a:ext>
            </a:extLst>
          </p:cNvPr>
          <p:cNvGrpSpPr/>
          <p:nvPr/>
        </p:nvGrpSpPr>
        <p:grpSpPr>
          <a:xfrm>
            <a:off x="5423052" y="2361740"/>
            <a:ext cx="1195752" cy="1195752"/>
            <a:chOff x="3143402" y="2365112"/>
            <a:chExt cx="1195752" cy="119575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9C90B45-0CA5-47E8-8824-7B85589C909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83F054-1BDC-4F77-9090-DAFF671F7A45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50mA 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8E31D7-A1AC-462D-A0BC-C858BBA8C741}"/>
                  </a:ext>
                </a:extLst>
              </p:cNvPr>
              <p:cNvSpPr txBox="1"/>
              <p:nvPr/>
            </p:nvSpPr>
            <p:spPr>
              <a:xfrm>
                <a:off x="7680135" y="2907597"/>
                <a:ext cx="1470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𝑐𝑐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8E31D7-A1AC-462D-A0BC-C858BBA8C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5" y="2907597"/>
                <a:ext cx="1470146" cy="369332"/>
              </a:xfrm>
              <a:prstGeom prst="rect">
                <a:avLst/>
              </a:prstGeom>
              <a:blipFill>
                <a:blip r:embed="rId5"/>
                <a:stretch>
                  <a:fillRect l="-4149" r="-332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70A1C-D717-49D4-B9F4-6AE783672096}"/>
                  </a:ext>
                </a:extLst>
              </p:cNvPr>
              <p:cNvSpPr txBox="1"/>
              <p:nvPr/>
            </p:nvSpPr>
            <p:spPr>
              <a:xfrm>
                <a:off x="7692311" y="3487250"/>
                <a:ext cx="3504164" cy="4389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𝑐𝑐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0.05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∗100 Ω⇒5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70A1C-D717-49D4-B9F4-6AE783672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11" y="3487250"/>
                <a:ext cx="3504164" cy="438912"/>
              </a:xfrm>
              <a:prstGeom prst="rect">
                <a:avLst/>
              </a:prstGeom>
              <a:blipFill>
                <a:blip r:embed="rId6"/>
                <a:stretch>
                  <a:fillRect l="-1213" r="-104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4803CAD-1DA6-4A87-B1CB-314AE285BC75}"/>
              </a:ext>
            </a:extLst>
          </p:cNvPr>
          <p:cNvSpPr txBox="1"/>
          <p:nvPr/>
        </p:nvSpPr>
        <p:spPr>
          <a:xfrm>
            <a:off x="1218441" y="2693959"/>
            <a:ext cx="1559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890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F203B4-155D-4A1C-9DEF-4830588A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03"/>
          <a:stretch/>
        </p:blipFill>
        <p:spPr>
          <a:xfrm>
            <a:off x="550053" y="1971512"/>
            <a:ext cx="3420954" cy="223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D1A59-D2A8-4E38-B9C1-770512DDA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8" r="16298"/>
          <a:stretch/>
        </p:blipFill>
        <p:spPr>
          <a:xfrm>
            <a:off x="4733006" y="2098418"/>
            <a:ext cx="2264694" cy="188947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23235F9-E604-4260-BB4D-56BD570C3280}"/>
              </a:ext>
            </a:extLst>
          </p:cNvPr>
          <p:cNvGrpSpPr/>
          <p:nvPr/>
        </p:nvGrpSpPr>
        <p:grpSpPr>
          <a:xfrm>
            <a:off x="2495702" y="2365112"/>
            <a:ext cx="1195752" cy="1195752"/>
            <a:chOff x="3143402" y="2365112"/>
            <a:chExt cx="1195752" cy="1195752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971061F5-34B9-40E9-B41F-3D0FC428CBF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480CE-71D2-4019-90BA-7455A3F5632D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1.32mA </a:t>
              </a:r>
              <a:endParaRPr lang="en-US" sz="16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488284-A975-457A-9C0F-299B04EBFB6B}"/>
              </a:ext>
            </a:extLst>
          </p:cNvPr>
          <p:cNvSpPr txBox="1"/>
          <p:nvPr/>
        </p:nvSpPr>
        <p:spPr>
          <a:xfrm>
            <a:off x="1346199" y="121079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Resistance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74B246-A358-4308-9B2A-2DF57EB8A880}"/>
                  </a:ext>
                </a:extLst>
              </p:cNvPr>
              <p:cNvSpPr txBox="1"/>
              <p:nvPr/>
            </p:nvSpPr>
            <p:spPr>
              <a:xfrm>
                <a:off x="7680135" y="2045406"/>
                <a:ext cx="340990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− 0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74B246-A358-4308-9B2A-2DF57EB8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5" y="2045406"/>
                <a:ext cx="3409908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C5FF924-7058-4997-A5B8-EC678A1E44A2}"/>
              </a:ext>
            </a:extLst>
          </p:cNvPr>
          <p:cNvSpPr txBox="1"/>
          <p:nvPr/>
        </p:nvSpPr>
        <p:spPr>
          <a:xfrm>
            <a:off x="4570501" y="2554854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58E2A-9B02-4C02-B278-BBB534021829}"/>
              </a:ext>
            </a:extLst>
          </p:cNvPr>
          <p:cNvSpPr txBox="1"/>
          <p:nvPr/>
        </p:nvSpPr>
        <p:spPr>
          <a:xfrm>
            <a:off x="4582677" y="3153542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6EA5A-49D0-43A4-A12C-C55F88BA3867}"/>
              </a:ext>
            </a:extLst>
          </p:cNvPr>
          <p:cNvGrpSpPr/>
          <p:nvPr/>
        </p:nvGrpSpPr>
        <p:grpSpPr>
          <a:xfrm>
            <a:off x="5423052" y="2361740"/>
            <a:ext cx="1195752" cy="1195752"/>
            <a:chOff x="3143402" y="2365112"/>
            <a:chExt cx="1195752" cy="119575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9C90B45-0CA5-47E8-8824-7B85589C909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83F054-1BDC-4F77-9090-DAFF671F7A45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1.32mA 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70A1C-D717-49D4-B9F4-6AE783672096}"/>
                  </a:ext>
                </a:extLst>
              </p:cNvPr>
              <p:cNvSpPr txBox="1"/>
              <p:nvPr/>
            </p:nvSpPr>
            <p:spPr>
              <a:xfrm>
                <a:off x="7692311" y="3646000"/>
                <a:ext cx="2679323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6818.2Ω⇒6.82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70A1C-D717-49D4-B9F4-6AE783672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11" y="3646000"/>
                <a:ext cx="2679323" cy="307777"/>
              </a:xfrm>
              <a:prstGeom prst="rect">
                <a:avLst/>
              </a:prstGeom>
              <a:blipFill>
                <a:blip r:embed="rId5"/>
                <a:stretch>
                  <a:fillRect l="-1361" r="-1587" b="-754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5E88E81-07B0-4BD3-AAC3-4EE4B371AF16}"/>
              </a:ext>
            </a:extLst>
          </p:cNvPr>
          <p:cNvSpPr txBox="1"/>
          <p:nvPr/>
        </p:nvSpPr>
        <p:spPr>
          <a:xfrm>
            <a:off x="6877050" y="2845765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D1D5A-681B-47FF-8D83-E8CBAE3DD2AF}"/>
              </a:ext>
            </a:extLst>
          </p:cNvPr>
          <p:cNvSpPr txBox="1"/>
          <p:nvPr/>
        </p:nvSpPr>
        <p:spPr>
          <a:xfrm>
            <a:off x="3940939" y="2884683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096D46-6B28-4E04-BE25-FBEFECE27FC3}"/>
                  </a:ext>
                </a:extLst>
              </p:cNvPr>
              <p:cNvSpPr txBox="1"/>
              <p:nvPr/>
            </p:nvSpPr>
            <p:spPr>
              <a:xfrm>
                <a:off x="7680135" y="2844677"/>
                <a:ext cx="2382191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0.00132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096D46-6B28-4E04-BE25-FBEFECE2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5" y="2844677"/>
                <a:ext cx="2382191" cy="57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0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11D5B-0CE8-48D2-A709-E269AE351F77}"/>
              </a:ext>
            </a:extLst>
          </p:cNvPr>
          <p:cNvSpPr txBox="1"/>
          <p:nvPr/>
        </p:nvSpPr>
        <p:spPr>
          <a:xfrm>
            <a:off x="584524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Series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series divide voltage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8AD53-D234-486D-94E0-9CE961058702}"/>
              </a:ext>
            </a:extLst>
          </p:cNvPr>
          <p:cNvSpPr txBox="1"/>
          <p:nvPr/>
        </p:nvSpPr>
        <p:spPr>
          <a:xfrm>
            <a:off x="6711086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Parallel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parallel divide current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B33751-9028-4AAD-AECE-42AED4A72321}"/>
              </a:ext>
            </a:extLst>
          </p:cNvPr>
          <p:cNvGrpSpPr/>
          <p:nvPr/>
        </p:nvGrpSpPr>
        <p:grpSpPr>
          <a:xfrm>
            <a:off x="1506066" y="-841075"/>
            <a:ext cx="1195752" cy="1195752"/>
            <a:chOff x="3143402" y="2365112"/>
            <a:chExt cx="1195752" cy="1195752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9FDC27-2F61-4E3D-87E5-2332CA31B739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59992-8816-4090-8A2E-A62070B73FE3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1.32mA </a:t>
              </a:r>
              <a:endParaRPr lang="en-US" sz="1600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6497" y="179407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2994229" y="3525277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4871092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658" r="-66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4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07833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2408503" y="417267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53650DE-3D56-409D-823D-A1DAF81D676E}"/>
              </a:ext>
            </a:extLst>
          </p:cNvPr>
          <p:cNvSpPr txBox="1"/>
          <p:nvPr/>
        </p:nvSpPr>
        <p:spPr>
          <a:xfrm>
            <a:off x="8264966" y="4172675"/>
            <a:ext cx="507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Formula for the total resistance of parallel resistors: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/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blipFill>
                <a:blip r:embed="rId10"/>
                <a:stretch>
                  <a:fillRect l="-3077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/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𝑇𝑜𝑡𝑎𝑙</m:t>
                          </m:r>
                        </m:sub>
                      </m:sSub>
                      <m:r>
                        <a:rPr lang="en-US" i="1">
                          <a:latin typeface="Cambria Math"/>
                          <a:cs typeface="Segoe UI Light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⇒500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/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𝐸𝑞𝑢𝑖𝑣𝑎𝑙𝑒𝑛𝑡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blipFill>
                <a:blip r:embed="rId2"/>
                <a:stretch>
                  <a:fillRect l="-6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1987197" y="1609323"/>
            <a:ext cx="3113557" cy="1212303"/>
            <a:chOff x="703068" y="1065313"/>
            <a:chExt cx="3113557" cy="12123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BA353FB3-22E9-44CB-915A-6B5F556FDB89}"/>
                </a:ext>
              </a:extLst>
            </p:cNvPr>
            <p:cNvSpPr/>
            <p:nvPr/>
          </p:nvSpPr>
          <p:spPr>
            <a:xfrm rot="5400000">
              <a:off x="2159602" y="620593"/>
              <a:ext cx="205086" cy="31089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969835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2" y="1196828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D42D5-C0FF-4004-AFBE-9907EC8A0BF2}"/>
              </a:ext>
            </a:extLst>
          </p:cNvPr>
          <p:cNvSpPr txBox="1"/>
          <p:nvPr/>
        </p:nvSpPr>
        <p:spPr>
          <a:xfrm>
            <a:off x="6656537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7BF20-F51F-4C65-885C-3565FE9BC9B8}"/>
              </a:ext>
            </a:extLst>
          </p:cNvPr>
          <p:cNvSpPr txBox="1"/>
          <p:nvPr/>
        </p:nvSpPr>
        <p:spPr>
          <a:xfrm>
            <a:off x="6217761" y="1202393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/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𝐸𝑞𝑢𝑖𝑣𝑎𝑙𝑒𝑛𝑡</m:t>
                        </m:r>
                      </m:sub>
                    </m:sSub>
                    <m:r>
                      <a:rPr lang="en-US" sz="1600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blipFill>
                <a:blip r:embed="rId3"/>
                <a:stretch>
                  <a:fillRect l="-232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0DA0AA-2E50-4C0E-8E47-AC73AE7E90D1}"/>
              </a:ext>
            </a:extLst>
          </p:cNvPr>
          <p:cNvGrpSpPr/>
          <p:nvPr/>
        </p:nvGrpSpPr>
        <p:grpSpPr>
          <a:xfrm>
            <a:off x="6691278" y="1746056"/>
            <a:ext cx="3112944" cy="1209164"/>
            <a:chOff x="5211889" y="1202046"/>
            <a:chExt cx="3112944" cy="12091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B84E59-1628-48AB-A516-6BF5C9375DB0}"/>
                </a:ext>
              </a:extLst>
            </p:cNvPr>
            <p:cNvGrpSpPr/>
            <p:nvPr/>
          </p:nvGrpSpPr>
          <p:grpSpPr>
            <a:xfrm>
              <a:off x="5214646" y="1202046"/>
              <a:ext cx="2851149" cy="896009"/>
              <a:chOff x="4986046" y="1319624"/>
              <a:chExt cx="3308350" cy="1039690"/>
            </a:xfrm>
          </p:grpSpPr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4D98196F-3E45-4061-9DA3-9EB0532BFF31}"/>
                  </a:ext>
                </a:extLst>
              </p:cNvPr>
              <p:cNvSpPr/>
              <p:nvPr/>
            </p:nvSpPr>
            <p:spPr>
              <a:xfrm>
                <a:off x="545368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7570BF0-8BA0-4ABB-883C-AFF7FE15A814}"/>
                  </a:ext>
                </a:extLst>
              </p:cNvPr>
              <p:cNvSpPr/>
              <p:nvPr/>
            </p:nvSpPr>
            <p:spPr>
              <a:xfrm>
                <a:off x="649337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1A27478F-01C6-45CC-9463-6CF89BC8FD98}"/>
                  </a:ext>
                </a:extLst>
              </p:cNvPr>
              <p:cNvSpPr/>
              <p:nvPr/>
            </p:nvSpPr>
            <p:spPr>
              <a:xfrm>
                <a:off x="753306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92EA9AB-082C-4454-97B2-E2B22B242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131962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3094BDC-F36F-4644-B309-63CE8A529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235931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</p:grp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33D9C709-2BC0-4371-BEB3-7E91728F8FC4}"/>
                </a:ext>
              </a:extLst>
            </p:cNvPr>
            <p:cNvSpPr/>
            <p:nvPr/>
          </p:nvSpPr>
          <p:spPr>
            <a:xfrm rot="5400000">
              <a:off x="6549526" y="868487"/>
              <a:ext cx="205086" cy="28803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C644CA-4BF0-4E79-92DC-A553B1FAB674}"/>
                </a:ext>
              </a:extLst>
            </p:cNvPr>
            <p:cNvSpPr txBox="1"/>
            <p:nvPr/>
          </p:nvSpPr>
          <p:spPr>
            <a:xfrm>
              <a:off x="585810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D7A365-8731-4E3C-9E12-D0AF40D5FC3C}"/>
                </a:ext>
              </a:extLst>
            </p:cNvPr>
            <p:cNvSpPr txBox="1"/>
            <p:nvPr/>
          </p:nvSpPr>
          <p:spPr>
            <a:xfrm>
              <a:off x="6836003" y="143332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21FB98-9674-4588-AEBA-15B3217B265D}"/>
                </a:ext>
              </a:extLst>
            </p:cNvPr>
            <p:cNvSpPr txBox="1"/>
            <p:nvPr/>
          </p:nvSpPr>
          <p:spPr>
            <a:xfrm>
              <a:off x="776603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6720230" y="1545331"/>
            <a:ext cx="3107496" cy="835894"/>
            <a:chOff x="703068" y="1065313"/>
            <a:chExt cx="3107496" cy="8358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451344" y="753017"/>
            <a:ext cx="844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0" y="1196828"/>
            <a:ext cx="8593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series if they are joined end-to-end (or head-to-tail) in sequence like this.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7F613-CDC0-46B0-B7FF-7569B294D8BC}"/>
              </a:ext>
            </a:extLst>
          </p:cNvPr>
          <p:cNvSpPr txBox="1"/>
          <p:nvPr/>
        </p:nvSpPr>
        <p:spPr>
          <a:xfrm>
            <a:off x="5571523" y="1879307"/>
            <a:ext cx="1048953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/>
              <a:t> </a:t>
            </a:r>
            <a:endParaRPr lang="en-US" sz="3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94254-0F32-4A30-A52A-C316B89EE211}"/>
              </a:ext>
            </a:extLst>
          </p:cNvPr>
          <p:cNvCxnSpPr/>
          <p:nvPr/>
        </p:nvCxnSpPr>
        <p:spPr>
          <a:xfrm>
            <a:off x="6290755" y="2171695"/>
            <a:ext cx="340139" cy="0"/>
          </a:xfrm>
          <a:prstGeom prst="straightConnector1">
            <a:avLst/>
          </a:prstGeom>
          <a:noFill/>
          <a:ln w="28575">
            <a:solidFill>
              <a:srgbClr val="FF99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D6CB8-B61E-4C4F-91AD-9E366094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5" y="1713522"/>
            <a:ext cx="3978600" cy="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2445488" y="689223"/>
            <a:ext cx="716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Parallel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2408275" y="1133034"/>
            <a:ext cx="72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parallel if their head’s share a node and their tail’s share a node.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9805" y="3000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1D6A5-AEDD-479F-8051-64D4EAB1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66" y="1601317"/>
            <a:ext cx="2688186" cy="17089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440B334-FD65-49D4-A92B-4E6B66B2B222}"/>
              </a:ext>
            </a:extLst>
          </p:cNvPr>
          <p:cNvGrpSpPr/>
          <p:nvPr/>
        </p:nvGrpSpPr>
        <p:grpSpPr>
          <a:xfrm>
            <a:off x="5879805" y="1803692"/>
            <a:ext cx="2851149" cy="1263801"/>
            <a:chOff x="4986046" y="1319624"/>
            <a:chExt cx="3308350" cy="1039690"/>
          </a:xfrm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3D012E6E-D32F-4731-AF39-1D8FBE48CB53}"/>
                </a:ext>
              </a:extLst>
            </p:cNvPr>
            <p:cNvSpPr/>
            <p:nvPr/>
          </p:nvSpPr>
          <p:spPr>
            <a:xfrm>
              <a:off x="545368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">
              <a:extLst>
                <a:ext uri="{FF2B5EF4-FFF2-40B4-BE49-F238E27FC236}">
                  <a16:creationId xmlns:a16="http://schemas.microsoft.com/office/drawing/2014/main" id="{44D41A62-7998-4057-8435-1F3E9FC89BF5}"/>
                </a:ext>
              </a:extLst>
            </p:cNvPr>
            <p:cNvSpPr/>
            <p:nvPr/>
          </p:nvSpPr>
          <p:spPr>
            <a:xfrm>
              <a:off x="649337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">
              <a:extLst>
                <a:ext uri="{FF2B5EF4-FFF2-40B4-BE49-F238E27FC236}">
                  <a16:creationId xmlns:a16="http://schemas.microsoft.com/office/drawing/2014/main" id="{CEF9DFE2-CC4E-4F26-8519-78EA24D56B4C}"/>
                </a:ext>
              </a:extLst>
            </p:cNvPr>
            <p:cNvSpPr/>
            <p:nvPr/>
          </p:nvSpPr>
          <p:spPr>
            <a:xfrm>
              <a:off x="753306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E5FB31-E560-48FD-9C52-9220DE26AD1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131962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645F3-CF1B-497C-A3D8-CB1BBE228DF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235931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B7CF3E-6BC3-4AD6-BA91-4B764B211649}"/>
              </a:ext>
            </a:extLst>
          </p:cNvPr>
          <p:cNvSpPr txBox="1"/>
          <p:nvPr/>
        </p:nvSpPr>
        <p:spPr>
          <a:xfrm>
            <a:off x="652326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F80C1-D9D9-466B-ABA4-377080FEC7A7}"/>
              </a:ext>
            </a:extLst>
          </p:cNvPr>
          <p:cNvSpPr txBox="1"/>
          <p:nvPr/>
        </p:nvSpPr>
        <p:spPr>
          <a:xfrm>
            <a:off x="7501162" y="2205704"/>
            <a:ext cx="649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02B097-DBFF-40B8-95B9-711251775618}"/>
              </a:ext>
            </a:extLst>
          </p:cNvPr>
          <p:cNvSpPr txBox="1"/>
          <p:nvPr/>
        </p:nvSpPr>
        <p:spPr>
          <a:xfrm>
            <a:off x="843119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23165-13FC-456B-B02E-1F459889E37F}"/>
              </a:ext>
            </a:extLst>
          </p:cNvPr>
          <p:cNvSpPr/>
          <p:nvPr/>
        </p:nvSpPr>
        <p:spPr>
          <a:xfrm>
            <a:off x="5804449" y="1720048"/>
            <a:ext cx="3015258" cy="18654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4E48D-8B67-431D-9356-6BDAB467F017}"/>
              </a:ext>
            </a:extLst>
          </p:cNvPr>
          <p:cNvSpPr txBox="1"/>
          <p:nvPr/>
        </p:nvSpPr>
        <p:spPr>
          <a:xfrm>
            <a:off x="8827718" y="1635991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66B42-43A0-4946-B9B5-FCDC0926307A}"/>
              </a:ext>
            </a:extLst>
          </p:cNvPr>
          <p:cNvSpPr/>
          <p:nvPr/>
        </p:nvSpPr>
        <p:spPr>
          <a:xfrm>
            <a:off x="5814981" y="2958203"/>
            <a:ext cx="3015258" cy="18654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B4BFD-0215-40AC-BF5F-3BDBDCC38078}"/>
              </a:ext>
            </a:extLst>
          </p:cNvPr>
          <p:cNvSpPr txBox="1"/>
          <p:nvPr/>
        </p:nvSpPr>
        <p:spPr>
          <a:xfrm>
            <a:off x="8838250" y="2874146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4DD1B-D007-43AA-8CB3-AF956167A74B}"/>
              </a:ext>
            </a:extLst>
          </p:cNvPr>
          <p:cNvSpPr/>
          <p:nvPr/>
        </p:nvSpPr>
        <p:spPr>
          <a:xfrm>
            <a:off x="3503527" y="1668381"/>
            <a:ext cx="173736" cy="17614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7EE46-C6F6-41B4-AAC1-E0661A7A304F}"/>
              </a:ext>
            </a:extLst>
          </p:cNvPr>
          <p:cNvSpPr txBox="1"/>
          <p:nvPr/>
        </p:nvSpPr>
        <p:spPr>
          <a:xfrm>
            <a:off x="3641245" y="1487992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6ADFC-9B89-4BBD-98B4-74597EA82C9E}"/>
              </a:ext>
            </a:extLst>
          </p:cNvPr>
          <p:cNvSpPr/>
          <p:nvPr/>
        </p:nvSpPr>
        <p:spPr>
          <a:xfrm>
            <a:off x="3503527" y="3064482"/>
            <a:ext cx="173736" cy="17614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E7107-7CA4-4630-9509-2E43B18715F3}"/>
              </a:ext>
            </a:extLst>
          </p:cNvPr>
          <p:cNvSpPr txBox="1"/>
          <p:nvPr/>
        </p:nvSpPr>
        <p:spPr>
          <a:xfrm>
            <a:off x="3639398" y="3083374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236439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12685" y="-201026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3069755" y="2418112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5145026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318" r="-6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3540" r="-39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30058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12500673" y="549614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DECEE-E133-4C71-99F6-F441617EB695}"/>
              </a:ext>
            </a:extLst>
          </p:cNvPr>
          <p:cNvSpPr txBox="1"/>
          <p:nvPr/>
        </p:nvSpPr>
        <p:spPr>
          <a:xfrm>
            <a:off x="681097" y="5100366"/>
            <a:ext cx="537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there are </a:t>
            </a:r>
            <a:r>
              <a:rPr lang="en-US" b="1" dirty="0">
                <a:latin typeface="Segoe Condensed" panose="020B0606040200020203" pitchFamily="34" charset="0"/>
              </a:rPr>
              <a:t>no branches </a:t>
            </a:r>
            <a:r>
              <a:rPr lang="en-US" dirty="0">
                <a:latin typeface="Segoe Condensed" panose="020B0606040200020203" pitchFamily="34" charset="0"/>
              </a:rPr>
              <a:t>and thus, we have the same current everywhere (there is no where else for the current to go). But we do get a </a:t>
            </a:r>
            <a:r>
              <a:rPr lang="en-US" b="1" dirty="0">
                <a:latin typeface="Segoe Condensed" panose="020B0606040200020203" pitchFamily="34" charset="0"/>
              </a:rPr>
              <a:t>voltage drop </a:t>
            </a:r>
            <a:r>
              <a:rPr lang="en-US" dirty="0">
                <a:latin typeface="Segoe Condensed" panose="020B0606040200020203" pitchFamily="34" charset="0"/>
              </a:rPr>
              <a:t>across each resistor.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69D50-FD8F-47DC-B44C-983A7CAF5D9C}"/>
              </a:ext>
            </a:extLst>
          </p:cNvPr>
          <p:cNvSpPr txBox="1"/>
          <p:nvPr/>
        </p:nvSpPr>
        <p:spPr>
          <a:xfrm>
            <a:off x="6349724" y="5100366"/>
            <a:ext cx="552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we have a </a:t>
            </a:r>
            <a:r>
              <a:rPr lang="en-US" b="1" dirty="0">
                <a:latin typeface="Segoe Condensed" panose="020B0606040200020203" pitchFamily="34" charset="0"/>
              </a:rPr>
              <a:t>branch</a:t>
            </a:r>
            <a:r>
              <a:rPr lang="en-US" dirty="0">
                <a:latin typeface="Segoe Condensed" panose="020B0606040200020203" pitchFamily="34" charset="0"/>
              </a:rPr>
              <a:t> so the current gets divided. Both branches have the same resistance so current is divided evenly. We can calculate the current through </a:t>
            </a:r>
            <a:r>
              <a:rPr lang="en-US" b="1" dirty="0">
                <a:latin typeface="Segoe Condensed" panose="020B0606040200020203" pitchFamily="34" charset="0"/>
              </a:rPr>
              <a:t>each branch </a:t>
            </a:r>
            <a:r>
              <a:rPr lang="en-US" dirty="0">
                <a:latin typeface="Segoe Condensed" panose="020B0606040200020203" pitchFamily="34" charset="0"/>
              </a:rPr>
              <a:t>and </a:t>
            </a:r>
            <a:r>
              <a:rPr lang="en-US" b="1" dirty="0">
                <a:latin typeface="Segoe Condensed" panose="020B0606040200020203" pitchFamily="34" charset="0"/>
              </a:rPr>
              <a:t>sum</a:t>
            </a:r>
            <a:r>
              <a:rPr lang="en-US" dirty="0">
                <a:latin typeface="Segoe Condensed" panose="020B0606040200020203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5E8D31-F123-45D9-8757-9F873CFA4C8A}"/>
              </a:ext>
            </a:extLst>
          </p:cNvPr>
          <p:cNvCxnSpPr/>
          <p:nvPr/>
        </p:nvCxnSpPr>
        <p:spPr>
          <a:xfrm>
            <a:off x="8571053" y="2340267"/>
            <a:ext cx="80444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31614A-F9FC-4937-8D80-8768E2EF32E2}"/>
              </a:ext>
            </a:extLst>
          </p:cNvPr>
          <p:cNvSpPr/>
          <p:nvPr/>
        </p:nvSpPr>
        <p:spPr>
          <a:xfrm>
            <a:off x="8582628" y="2662177"/>
            <a:ext cx="752353" cy="1151681"/>
          </a:xfrm>
          <a:custGeom>
            <a:avLst/>
            <a:gdLst>
              <a:gd name="connsiteX0" fmla="*/ 804440 w 804440"/>
              <a:gd name="connsiteY0" fmla="*/ 1151681 h 1151681"/>
              <a:gd name="connsiteX1" fmla="*/ 0 w 804440"/>
              <a:gd name="connsiteY1" fmla="*/ 1151681 h 1151681"/>
              <a:gd name="connsiteX2" fmla="*/ 0 w 804440"/>
              <a:gd name="connsiteY2" fmla="*/ 0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440" h="1151681">
                <a:moveTo>
                  <a:pt x="804440" y="1151681"/>
                </a:moveTo>
                <a:lnTo>
                  <a:pt x="0" y="1151681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1E26CB-5041-4E98-BB56-158ECF0A3771}"/>
              </a:ext>
            </a:extLst>
          </p:cNvPr>
          <p:cNvCxnSpPr>
            <a:cxnSpLocks/>
          </p:cNvCxnSpPr>
          <p:nvPr/>
        </p:nvCxnSpPr>
        <p:spPr>
          <a:xfrm>
            <a:off x="9375493" y="2699672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FCCFA8-60FE-4BC4-B9E2-6AD4AEC29B63}"/>
              </a:ext>
            </a:extLst>
          </p:cNvPr>
          <p:cNvSpPr txBox="1"/>
          <p:nvPr/>
        </p:nvSpPr>
        <p:spPr>
          <a:xfrm>
            <a:off x="8226274" y="2340267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C735A7-F94E-4855-9015-9CA1D7B57D61}"/>
              </a:ext>
            </a:extLst>
          </p:cNvPr>
          <p:cNvSpPr txBox="1"/>
          <p:nvPr/>
        </p:nvSpPr>
        <p:spPr>
          <a:xfrm>
            <a:off x="8199927" y="3469289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9F07F-5DC9-4D1C-BDDD-5115D432151C}"/>
              </a:ext>
            </a:extLst>
          </p:cNvPr>
          <p:cNvSpPr txBox="1"/>
          <p:nvPr/>
        </p:nvSpPr>
        <p:spPr>
          <a:xfrm>
            <a:off x="8500393" y="289722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3DB98-5A12-4B52-804E-68C3884379BE}"/>
              </a:ext>
            </a:extLst>
          </p:cNvPr>
          <p:cNvSpPr txBox="1"/>
          <p:nvPr/>
        </p:nvSpPr>
        <p:spPr>
          <a:xfrm>
            <a:off x="10004324" y="2865079"/>
            <a:ext cx="783279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22AEC0-9A34-4E0A-BC76-33AD94A8DC48}"/>
              </a:ext>
            </a:extLst>
          </p:cNvPr>
          <p:cNvSpPr/>
          <p:nvPr/>
        </p:nvSpPr>
        <p:spPr>
          <a:xfrm>
            <a:off x="9661681" y="2228995"/>
            <a:ext cx="897038" cy="1579944"/>
          </a:xfrm>
          <a:custGeom>
            <a:avLst/>
            <a:gdLst>
              <a:gd name="connsiteX0" fmla="*/ 0 w 897038"/>
              <a:gd name="connsiteY0" fmla="*/ 0 h 1579944"/>
              <a:gd name="connsiteX1" fmla="*/ 897038 w 897038"/>
              <a:gd name="connsiteY1" fmla="*/ 0 h 1579944"/>
              <a:gd name="connsiteX2" fmla="*/ 897038 w 897038"/>
              <a:gd name="connsiteY2" fmla="*/ 1579944 h 1579944"/>
              <a:gd name="connsiteX3" fmla="*/ 40511 w 897038"/>
              <a:gd name="connsiteY3" fmla="*/ 1579944 h 157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038" h="1579944">
                <a:moveTo>
                  <a:pt x="0" y="0"/>
                </a:moveTo>
                <a:lnTo>
                  <a:pt x="897038" y="0"/>
                </a:lnTo>
                <a:lnTo>
                  <a:pt x="897038" y="1579944"/>
                </a:lnTo>
                <a:lnTo>
                  <a:pt x="40511" y="1579944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/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4.5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blipFill>
                <a:blip r:embed="rId10"/>
                <a:stretch>
                  <a:fillRect l="-2075" t="-1515" r="-1245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/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blipFill>
                <a:blip r:embed="rId11"/>
                <a:stretch>
                  <a:fillRect l="-2137" r="-1709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/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blipFill>
                <a:blip r:embed="rId12"/>
                <a:stretch>
                  <a:fillRect l="-2128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/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sz="14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blipFill>
                <a:blip r:embed="rId13"/>
                <a:stretch>
                  <a:fillRect l="-1524" r="-152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/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blipFill>
                <a:blip r:embed="rId14"/>
                <a:stretch>
                  <a:fillRect l="-1220" r="-915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604E491-440E-41C4-BFF3-F2034ABC8D8C}"/>
              </a:ext>
            </a:extLst>
          </p:cNvPr>
          <p:cNvSpPr/>
          <p:nvPr/>
        </p:nvSpPr>
        <p:spPr>
          <a:xfrm>
            <a:off x="4404895" y="227399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CE961B-6727-4B71-9BAB-7621FFA53CBE}"/>
              </a:ext>
            </a:extLst>
          </p:cNvPr>
          <p:cNvSpPr/>
          <p:nvPr/>
        </p:nvSpPr>
        <p:spPr>
          <a:xfrm>
            <a:off x="4404895" y="317825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DB14C3-9AD4-41C6-9D41-FBC3BC7C4799}"/>
              </a:ext>
            </a:extLst>
          </p:cNvPr>
          <p:cNvSpPr/>
          <p:nvPr/>
        </p:nvSpPr>
        <p:spPr>
          <a:xfrm>
            <a:off x="4404895" y="3960763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58E591-1EBB-4FE6-80CA-A20DB17F668C}"/>
              </a:ext>
            </a:extLst>
          </p:cNvPr>
          <p:cNvSpPr txBox="1"/>
          <p:nvPr/>
        </p:nvSpPr>
        <p:spPr>
          <a:xfrm>
            <a:off x="4506255" y="220928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9F3F74-C6ED-4CB3-967D-94D2C38F2014}"/>
              </a:ext>
            </a:extLst>
          </p:cNvPr>
          <p:cNvSpPr txBox="1"/>
          <p:nvPr/>
        </p:nvSpPr>
        <p:spPr>
          <a:xfrm>
            <a:off x="4506255" y="310721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4.5V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AE037-2C06-4300-9DFA-1BA135BE5D1D}"/>
              </a:ext>
            </a:extLst>
          </p:cNvPr>
          <p:cNvSpPr txBox="1"/>
          <p:nvPr/>
        </p:nvSpPr>
        <p:spPr>
          <a:xfrm>
            <a:off x="4506255" y="389622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2B7B0-EDFA-4F6D-BC73-5A137B8429E7}"/>
              </a:ext>
            </a:extLst>
          </p:cNvPr>
          <p:cNvCxnSpPr/>
          <p:nvPr/>
        </p:nvCxnSpPr>
        <p:spPr>
          <a:xfrm>
            <a:off x="4241726" y="2766302"/>
            <a:ext cx="0" cy="318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AA654-C731-4548-8198-92E2A37FB36B}"/>
              </a:ext>
            </a:extLst>
          </p:cNvPr>
          <p:cNvSpPr txBox="1"/>
          <p:nvPr/>
        </p:nvSpPr>
        <p:spPr>
          <a:xfrm>
            <a:off x="2451752" y="2702267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</a:br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solidFill>
                  <a:srgbClr val="7030A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37EFA5-0784-4402-976C-6A580F4FBA51}"/>
              </a:ext>
            </a:extLst>
          </p:cNvPr>
          <p:cNvCxnSpPr/>
          <p:nvPr/>
        </p:nvCxnSpPr>
        <p:spPr>
          <a:xfrm>
            <a:off x="4244813" y="3423978"/>
            <a:ext cx="0" cy="31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20C351-6D7B-49D2-B233-C69C47AD0536}"/>
              </a:ext>
            </a:extLst>
          </p:cNvPr>
          <p:cNvSpPr txBox="1"/>
          <p:nvPr/>
        </p:nvSpPr>
        <p:spPr>
          <a:xfrm>
            <a:off x="2451752" y="3342580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latin typeface="Segoe Condensed" panose="020B0606040200020203" pitchFamily="34" charset="0"/>
              </a:rPr>
            </a:br>
            <a:r>
              <a:rPr lang="en-US" sz="900" dirty="0"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393B26-8A8C-4C7E-B31E-DD6485B4DA93}"/>
              </a:ext>
            </a:extLst>
          </p:cNvPr>
          <p:cNvSpPr txBox="1"/>
          <p:nvPr/>
        </p:nvSpPr>
        <p:spPr>
          <a:xfrm>
            <a:off x="2656393" y="364304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AA18B-BF3C-4D00-BDBA-425E3DEE13D2}"/>
              </a:ext>
            </a:extLst>
          </p:cNvPr>
          <p:cNvSpPr txBox="1"/>
          <p:nvPr/>
        </p:nvSpPr>
        <p:spPr>
          <a:xfrm>
            <a:off x="1734814" y="1227550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9F901-09A3-4212-A36D-2C965574437D}"/>
              </a:ext>
            </a:extLst>
          </p:cNvPr>
          <p:cNvSpPr txBox="1"/>
          <p:nvPr/>
        </p:nvSpPr>
        <p:spPr>
          <a:xfrm>
            <a:off x="1069931" y="1602252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8B5F5-4464-4371-A304-9354BA13E0BD}"/>
              </a:ext>
            </a:extLst>
          </p:cNvPr>
          <p:cNvSpPr txBox="1"/>
          <p:nvPr/>
        </p:nvSpPr>
        <p:spPr>
          <a:xfrm>
            <a:off x="7375872" y="1220534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3A123-B2FE-43C8-80CE-D1BA776B29AA}"/>
              </a:ext>
            </a:extLst>
          </p:cNvPr>
          <p:cNvSpPr txBox="1"/>
          <p:nvPr/>
        </p:nvSpPr>
        <p:spPr>
          <a:xfrm>
            <a:off x="6937096" y="1600801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</p:spTree>
    <p:extLst>
      <p:ext uri="{BB962C8B-B14F-4D97-AF65-F5344CB8AC3E}">
        <p14:creationId xmlns:p14="http://schemas.microsoft.com/office/powerpoint/2010/main" val="190564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940" y="7713838"/>
            <a:ext cx="8958222" cy="215444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Based on: </a:t>
            </a:r>
            <a:r>
              <a:rPr lang="en-US" sz="800" dirty="0" err="1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Scherz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 &amp; Monk, Practical Electronics for Inventors, 3</a:t>
            </a:r>
            <a:r>
              <a:rPr lang="en-US" sz="800" baseline="300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rd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 Edition; http://en.wikipedia.org/wiki/Hagen%E2%80%93Poiseuille_equation; http://hyperphysics.phy-astr.gsu.edu/hbase/electric/watcir2.html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9809" y="4707900"/>
            <a:ext cx="15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 = flow rate in cm</a:t>
            </a:r>
            <a:r>
              <a:rPr lang="en-US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3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/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6502" y="5422472"/>
                <a:ext cx="2614755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𝐹𝑙𝑜𝑤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02" y="5422472"/>
                <a:ext cx="2614755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22588" y="5422472"/>
                <a:ext cx="2902654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𝐶𝑢𝑟𝑟𝑒𝑛𝑡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88" y="5422472"/>
                <a:ext cx="2902654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56B0747-AF88-41FC-A278-10C72E8C9551}"/>
              </a:ext>
            </a:extLst>
          </p:cNvPr>
          <p:cNvGrpSpPr/>
          <p:nvPr/>
        </p:nvGrpSpPr>
        <p:grpSpPr>
          <a:xfrm>
            <a:off x="1026336" y="1206592"/>
            <a:ext cx="10607564" cy="1560711"/>
            <a:chOff x="792218" y="825899"/>
            <a:chExt cx="10607564" cy="15607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2DF1B4-BDFC-472E-8F1E-5C02C3BC56CD}"/>
                </a:ext>
              </a:extLst>
            </p:cNvPr>
            <p:cNvSpPr txBox="1"/>
            <p:nvPr/>
          </p:nvSpPr>
          <p:spPr>
            <a:xfrm>
              <a:off x="1695031" y="1676928"/>
              <a:ext cx="1640195" cy="369332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circa ~1838</a:t>
              </a:r>
            </a:p>
          </p:txBody>
        </p: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494E1DBD-3D54-4F72-88AA-F362343624B5}"/>
                </a:ext>
              </a:extLst>
            </p:cNvPr>
            <p:cNvGrpSpPr/>
            <p:nvPr/>
          </p:nvGrpSpPr>
          <p:grpSpPr>
            <a:xfrm>
              <a:off x="792218" y="825899"/>
              <a:ext cx="10607564" cy="1560711"/>
              <a:chOff x="792218" y="825899"/>
              <a:chExt cx="10607564" cy="156071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532593" y="917158"/>
                <a:ext cx="3924944" cy="830997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Poiseuille’s Law for smooth flow (laminar flow) of fluids</a:t>
                </a:r>
              </a:p>
            </p:txBody>
          </p:sp>
          <p:pic>
            <p:nvPicPr>
              <p:cNvPr id="2050" name="Picture 2" descr="Poiseuille.jpg">
                <a:extLst>
                  <a:ext uri="{FF2B5EF4-FFF2-40B4-BE49-F238E27FC236}">
                    <a16:creationId xmlns:a16="http://schemas.microsoft.com/office/drawing/2014/main" id="{6ECB95FA-9E4B-418D-AEF6-21810BA1F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18" y="1029414"/>
                <a:ext cx="930166" cy="1357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61592" y="825899"/>
                <a:ext cx="4538190" cy="461665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Ohm’s Law for electric circuits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8BDFEC-D448-45CA-BC09-34A38D074980}"/>
                  </a:ext>
                </a:extLst>
              </p:cNvPr>
              <p:cNvSpPr txBox="1"/>
              <p:nvPr/>
            </p:nvSpPr>
            <p:spPr>
              <a:xfrm>
                <a:off x="7180090" y="1183907"/>
                <a:ext cx="1640195" cy="369332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circa ~1825</a:t>
                </a:r>
              </a:p>
            </p:txBody>
          </p:sp>
          <p:pic>
            <p:nvPicPr>
              <p:cNvPr id="2052" name="Picture 4" descr="https://upload.wikimedia.org/wikipedia/commons/thumb/d/dc/Ohm3.gif/200px-Ohm3.gif">
                <a:extLst>
                  <a:ext uri="{FF2B5EF4-FFF2-40B4-BE49-F238E27FC236}">
                    <a16:creationId xmlns:a16="http://schemas.microsoft.com/office/drawing/2014/main" id="{6210100A-879A-4D48-B133-5A589FDB0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439"/>
              <a:stretch/>
            </p:blipFill>
            <p:spPr bwMode="auto">
              <a:xfrm>
                <a:off x="6255782" y="957192"/>
                <a:ext cx="932688" cy="1353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AE2656-7CE5-4A4D-897B-54437DE43905}"/>
              </a:ext>
            </a:extLst>
          </p:cNvPr>
          <p:cNvSpPr txBox="1"/>
          <p:nvPr/>
        </p:nvSpPr>
        <p:spPr>
          <a:xfrm>
            <a:off x="2064852" y="4176565"/>
            <a:ext cx="4709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670CAA41-AE0B-4AA6-A626-DE8E56DD9DA1}"/>
              </a:ext>
            </a:extLst>
          </p:cNvPr>
          <p:cNvSpPr/>
          <p:nvPr/>
        </p:nvSpPr>
        <p:spPr>
          <a:xfrm rot="16200000">
            <a:off x="8953552" y="3057953"/>
            <a:ext cx="865861" cy="2417804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65D41-7F90-4ADC-AEE8-E9537035F548}"/>
              </a:ext>
            </a:extLst>
          </p:cNvPr>
          <p:cNvSpPr txBox="1"/>
          <p:nvPr/>
        </p:nvSpPr>
        <p:spPr>
          <a:xfrm>
            <a:off x="7201096" y="3962163"/>
            <a:ext cx="4709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438F77-6A91-4078-813B-C78CAD63D593}"/>
              </a:ext>
            </a:extLst>
          </p:cNvPr>
          <p:cNvGrpSpPr/>
          <p:nvPr/>
        </p:nvGrpSpPr>
        <p:grpSpPr>
          <a:xfrm>
            <a:off x="2789670" y="3902939"/>
            <a:ext cx="1970630" cy="1139293"/>
            <a:chOff x="3847074" y="197600"/>
            <a:chExt cx="2945902" cy="1385167"/>
          </a:xfrm>
        </p:grpSpPr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D82E3E36-A8C1-48E7-82F2-4F59C3AB8A16}"/>
                </a:ext>
              </a:extLst>
            </p:cNvPr>
            <p:cNvSpPr/>
            <p:nvPr/>
          </p:nvSpPr>
          <p:spPr>
            <a:xfrm rot="16200000">
              <a:off x="4627441" y="-582767"/>
              <a:ext cx="1385167" cy="294590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56C6E7-3381-4485-8779-6158051336C5}"/>
                </a:ext>
              </a:extLst>
            </p:cNvPr>
            <p:cNvSpPr/>
            <p:nvPr/>
          </p:nvSpPr>
          <p:spPr>
            <a:xfrm>
              <a:off x="3897850" y="295711"/>
              <a:ext cx="313128" cy="1197670"/>
            </a:xfrm>
            <a:prstGeom prst="ellipse">
              <a:avLst/>
            </a:prstGeom>
            <a:solidFill>
              <a:srgbClr val="99CCFF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148F3B-0F19-407A-BC17-CB9F5A104242}"/>
              </a:ext>
            </a:extLst>
          </p:cNvPr>
          <p:cNvSpPr txBox="1"/>
          <p:nvPr/>
        </p:nvSpPr>
        <p:spPr>
          <a:xfrm>
            <a:off x="2698369" y="3394673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F69DF-7911-4435-9FF8-9C8148B60807}"/>
              </a:ext>
            </a:extLst>
          </p:cNvPr>
          <p:cNvSpPr txBox="1"/>
          <p:nvPr/>
        </p:nvSpPr>
        <p:spPr>
          <a:xfrm>
            <a:off x="4356209" y="3394673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87865-C610-42CC-BDA5-5E602B5B8ED5}"/>
              </a:ext>
            </a:extLst>
          </p:cNvPr>
          <p:cNvSpPr txBox="1"/>
          <p:nvPr/>
        </p:nvSpPr>
        <p:spPr>
          <a:xfrm>
            <a:off x="9971615" y="3394673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7A917-1522-41AD-B6D3-6D6FDAF2F1E7}"/>
              </a:ext>
            </a:extLst>
          </p:cNvPr>
          <p:cNvSpPr txBox="1"/>
          <p:nvPr/>
        </p:nvSpPr>
        <p:spPr>
          <a:xfrm>
            <a:off x="8290798" y="3394673"/>
            <a:ext cx="12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CF868-22C1-4957-9ADD-4C2701872F6F}"/>
              </a:ext>
            </a:extLst>
          </p:cNvPr>
          <p:cNvSpPr txBox="1"/>
          <p:nvPr/>
        </p:nvSpPr>
        <p:spPr>
          <a:xfrm>
            <a:off x="2799503" y="270947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Pressure Drop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D0699A-6F4B-4C2E-B015-B7E9A5F125EF}"/>
              </a:ext>
            </a:extLst>
          </p:cNvPr>
          <p:cNvCxnSpPr>
            <a:cxnSpLocks/>
          </p:cNvCxnSpPr>
          <p:nvPr/>
        </p:nvCxnSpPr>
        <p:spPr>
          <a:xfrm>
            <a:off x="2596186" y="4471349"/>
            <a:ext cx="410412" cy="48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C01DA-0D52-4D66-81B6-BF93968A943F}"/>
              </a:ext>
            </a:extLst>
          </p:cNvPr>
          <p:cNvSpPr txBox="1"/>
          <p:nvPr/>
        </p:nvSpPr>
        <p:spPr>
          <a:xfrm>
            <a:off x="8492467" y="270947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Voltage Drop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9098" y="4384290"/>
            <a:ext cx="1644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</a:rPr>
              <a:t> = charge flow rate in coulombs/sec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84102-81F8-4607-8056-D59B41B5AB4C}"/>
              </a:ext>
            </a:extLst>
          </p:cNvPr>
          <p:cNvSpPr txBox="1"/>
          <p:nvPr/>
        </p:nvSpPr>
        <p:spPr>
          <a:xfrm>
            <a:off x="3157308" y="4397133"/>
            <a:ext cx="123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Resistance to flow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920E3D-2CEE-4542-9F03-E3665E1999DE}"/>
              </a:ext>
            </a:extLst>
          </p:cNvPr>
          <p:cNvSpPr txBox="1"/>
          <p:nvPr/>
        </p:nvSpPr>
        <p:spPr>
          <a:xfrm>
            <a:off x="8345942" y="4787871"/>
            <a:ext cx="23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Electrical resistance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84D25B-F8AF-478B-8AC8-B01DFC907061}"/>
              </a:ext>
            </a:extLst>
          </p:cNvPr>
          <p:cNvSpPr txBox="1"/>
          <p:nvPr/>
        </p:nvSpPr>
        <p:spPr>
          <a:xfrm>
            <a:off x="1026336" y="582146"/>
            <a:ext cx="1023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Poiseuille’s Law and Ohm’s law</a:t>
            </a: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01B51C3C-3354-4BE0-BA0A-C2F8EDDCF83E}"/>
              </a:ext>
            </a:extLst>
          </p:cNvPr>
          <p:cNvCxnSpPr>
            <a:cxnSpLocks/>
          </p:cNvCxnSpPr>
          <p:nvPr/>
        </p:nvCxnSpPr>
        <p:spPr>
          <a:xfrm>
            <a:off x="5941388" y="2874581"/>
            <a:ext cx="0" cy="2036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>
            <a:extLst>
              <a:ext uri="{FF2B5EF4-FFF2-40B4-BE49-F238E27FC236}">
                <a16:creationId xmlns:a16="http://schemas.microsoft.com/office/drawing/2014/main" id="{7C7F6E41-418C-4524-B11B-532D318E00AC}"/>
              </a:ext>
            </a:extLst>
          </p:cNvPr>
          <p:cNvSpPr txBox="1"/>
          <p:nvPr/>
        </p:nvSpPr>
        <p:spPr>
          <a:xfrm>
            <a:off x="5599331" y="5453480"/>
            <a:ext cx="70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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7D92-3507-4D79-B89B-0526C33DA3E4}"/>
              </a:ext>
            </a:extLst>
          </p:cNvPr>
          <p:cNvCxnSpPr>
            <a:cxnSpLocks/>
          </p:cNvCxnSpPr>
          <p:nvPr/>
        </p:nvCxnSpPr>
        <p:spPr>
          <a:xfrm>
            <a:off x="7672031" y="4262030"/>
            <a:ext cx="410412" cy="48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F948995-41F2-4A64-BFC9-28BC63A3E2D7}"/>
              </a:ext>
            </a:extLst>
          </p:cNvPr>
          <p:cNvSpPr/>
          <p:nvPr/>
        </p:nvSpPr>
        <p:spPr>
          <a:xfrm rot="16200000">
            <a:off x="3576945" y="2473453"/>
            <a:ext cx="219503" cy="1678002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E36C6-B9CB-446B-958C-77497466DD10}"/>
              </a:ext>
            </a:extLst>
          </p:cNvPr>
          <p:cNvCxnSpPr/>
          <p:nvPr/>
        </p:nvCxnSpPr>
        <p:spPr>
          <a:xfrm>
            <a:off x="2596186" y="3599073"/>
            <a:ext cx="1620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B8EFAB-FF7C-4322-91CF-BCCB00689AFC}"/>
              </a:ext>
            </a:extLst>
          </p:cNvPr>
          <p:cNvSpPr txBox="1"/>
          <p:nvPr/>
        </p:nvSpPr>
        <p:spPr>
          <a:xfrm>
            <a:off x="1282678" y="3455504"/>
            <a:ext cx="13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Condensed" panose="020B0606040200020203" pitchFamily="34" charset="0"/>
              </a:rPr>
              <a:t>High pressure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E14BFF-6665-4D23-8059-1F600C23F26E}"/>
              </a:ext>
            </a:extLst>
          </p:cNvPr>
          <p:cNvSpPr txBox="1"/>
          <p:nvPr/>
        </p:nvSpPr>
        <p:spPr>
          <a:xfrm>
            <a:off x="4867827" y="3460573"/>
            <a:ext cx="13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Condensed" panose="020B0606040200020203" pitchFamily="34" charset="0"/>
              </a:rPr>
              <a:t>Low pressure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EE4EEF-35D2-4EEB-9C42-CE81E833EEBA}"/>
              </a:ext>
            </a:extLst>
          </p:cNvPr>
          <p:cNvCxnSpPr/>
          <p:nvPr/>
        </p:nvCxnSpPr>
        <p:spPr>
          <a:xfrm>
            <a:off x="4738495" y="3608806"/>
            <a:ext cx="1620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463F19-5F11-4EFD-BE80-885633D6758C}"/>
              </a:ext>
            </a:extLst>
          </p:cNvPr>
          <p:cNvCxnSpPr/>
          <p:nvPr/>
        </p:nvCxnSpPr>
        <p:spPr>
          <a:xfrm>
            <a:off x="8182007" y="3589641"/>
            <a:ext cx="1620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5872A6-E41F-4E43-9B45-AA779ABEB7B5}"/>
              </a:ext>
            </a:extLst>
          </p:cNvPr>
          <p:cNvSpPr txBox="1"/>
          <p:nvPr/>
        </p:nvSpPr>
        <p:spPr>
          <a:xfrm>
            <a:off x="6868499" y="3446072"/>
            <a:ext cx="13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Condensed" panose="020B0606040200020203" pitchFamily="34" charset="0"/>
              </a:rPr>
              <a:t>High potential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BDEBD1-E696-4A36-A254-36008266B846}"/>
              </a:ext>
            </a:extLst>
          </p:cNvPr>
          <p:cNvSpPr txBox="1"/>
          <p:nvPr/>
        </p:nvSpPr>
        <p:spPr>
          <a:xfrm>
            <a:off x="10523094" y="3451141"/>
            <a:ext cx="13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Condensed" panose="020B0606040200020203" pitchFamily="34" charset="0"/>
              </a:rPr>
              <a:t>Low potential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24DCF7-5626-4C77-9FB2-C468F7FEEB9E}"/>
              </a:ext>
            </a:extLst>
          </p:cNvPr>
          <p:cNvCxnSpPr/>
          <p:nvPr/>
        </p:nvCxnSpPr>
        <p:spPr>
          <a:xfrm>
            <a:off x="10393762" y="3599374"/>
            <a:ext cx="1620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D30DB5F-D43E-45A4-90A1-0ADB0FCADB9D}"/>
              </a:ext>
            </a:extLst>
          </p:cNvPr>
          <p:cNvSpPr/>
          <p:nvPr/>
        </p:nvSpPr>
        <p:spPr>
          <a:xfrm rot="16200000">
            <a:off x="9193999" y="2456643"/>
            <a:ext cx="219503" cy="1678002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3288086" y="2628669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7110914" y="2715477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554088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8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2553096" y="2821096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6549546" y="2907904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155218" y="146727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Solve for total resistance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DDF156F-9396-465D-B484-9B40B309248B}"/>
              </a:ext>
            </a:extLst>
          </p:cNvPr>
          <p:cNvSpPr txBox="1"/>
          <p:nvPr/>
        </p:nvSpPr>
        <p:spPr>
          <a:xfrm>
            <a:off x="3227249" y="1949134"/>
            <a:ext cx="53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With </a:t>
            </a:r>
            <a:r>
              <a:rPr lang="en-US" b="1" dirty="0">
                <a:latin typeface="Segoe Condensed" panose="020B0606040200020203" pitchFamily="34" charset="0"/>
              </a:rPr>
              <a:t>series </a:t>
            </a:r>
            <a:r>
              <a:rPr lang="en-US" dirty="0">
                <a:latin typeface="Segoe Condensed" panose="020B0606040200020203" pitchFamily="34" charset="0"/>
              </a:rPr>
              <a:t>resistors, we sum resistances</a:t>
            </a:r>
          </a:p>
        </p:txBody>
      </p:sp>
    </p:spTree>
    <p:extLst>
      <p:ext uri="{BB962C8B-B14F-4D97-AF65-F5344CB8AC3E}">
        <p14:creationId xmlns:p14="http://schemas.microsoft.com/office/powerpoint/2010/main" val="414548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553096" y="2821096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549546" y="2907904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3" y="1710345"/>
            <a:ext cx="1165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latin typeface="Bebas Neue" panose="020B0606020202050201" pitchFamily="34" charset="0"/>
              </a:rPr>
              <a:t>with aggregate resistance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603341" y="3273802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661507" y="3336503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693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40997-EF2D-4D20-A3C0-B1176F9F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008"/>
            <a:ext cx="4363516" cy="240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2B6F3-AEAE-47BC-95C5-A8DDC50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59" y="2376538"/>
            <a:ext cx="3027506" cy="236775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131513" y="2774930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040260" y="2908115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4" y="1622000"/>
            <a:ext cx="1146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067586" y="2856054"/>
            <a:ext cx="118653" cy="118929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139564" y="320634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⇒3670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blipFill>
                <a:blip r:embed="rId4"/>
                <a:stretch>
                  <a:fillRect l="-1253" r="-835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7933022" y="2711216"/>
            <a:ext cx="128016" cy="168716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018665" y="3298804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367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181758" y="3227636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152221" y="3336714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30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78" y="2194815"/>
            <a:ext cx="2895828" cy="2254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voltage 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E1E4F9-1FEC-46E1-8865-5E22D596E5E4}"/>
              </a:ext>
            </a:extLst>
          </p:cNvPr>
          <p:cNvGrpSpPr/>
          <p:nvPr/>
        </p:nvGrpSpPr>
        <p:grpSpPr>
          <a:xfrm>
            <a:off x="1042506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9191291" y="223649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9191291" y="324754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9191291" y="425459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9297068" y="216294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9292651" y="317650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9292651" y="419006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921DD0-2C04-4DB0-AD8B-802885D27662}"/>
              </a:ext>
            </a:extLst>
          </p:cNvPr>
          <p:cNvCxnSpPr/>
          <p:nvPr/>
        </p:nvCxnSpPr>
        <p:spPr>
          <a:xfrm flipV="1">
            <a:off x="5336023" y="3278464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AEA49-3E73-40B5-A601-B0C1625F9EC2}"/>
              </a:ext>
            </a:extLst>
          </p:cNvPr>
          <p:cNvSpPr txBox="1"/>
          <p:nvPr/>
        </p:nvSpPr>
        <p:spPr>
          <a:xfrm>
            <a:off x="5579365" y="3070715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E914D-5892-4F52-9066-40D3B0ADAA90}"/>
              </a:ext>
            </a:extLst>
          </p:cNvPr>
          <p:cNvCxnSpPr/>
          <p:nvPr/>
        </p:nvCxnSpPr>
        <p:spPr>
          <a:xfrm flipV="1">
            <a:off x="9636508" y="3204300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AE7E4D-473A-4F49-B13E-E128B933BA14}"/>
              </a:ext>
            </a:extLst>
          </p:cNvPr>
          <p:cNvSpPr txBox="1"/>
          <p:nvPr/>
        </p:nvSpPr>
        <p:spPr>
          <a:xfrm>
            <a:off x="9879850" y="2996551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</p:spTree>
    <p:extLst>
      <p:ext uri="{BB962C8B-B14F-4D97-AF65-F5344CB8AC3E}">
        <p14:creationId xmlns:p14="http://schemas.microsoft.com/office/powerpoint/2010/main" val="310373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39" y="2131285"/>
            <a:ext cx="2895828" cy="22540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853452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853452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853452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959229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954812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954812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033B864-3262-4C80-B52E-AEE1CD6210F5}"/>
              </a:ext>
            </a:extLst>
          </p:cNvPr>
          <p:cNvGrpSpPr/>
          <p:nvPr/>
        </p:nvGrpSpPr>
        <p:grpSpPr>
          <a:xfrm>
            <a:off x="6545790" y="2593105"/>
            <a:ext cx="1195752" cy="1195752"/>
            <a:chOff x="3143402" y="2365112"/>
            <a:chExt cx="1195752" cy="1195752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EC38DE2-0E04-44F1-84C1-F541D27BDD35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284D64-239C-4A55-9FAE-033B18224A0A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/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⇒250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blipFill>
                <a:blip r:embed="rId5"/>
                <a:stretch>
                  <a:fillRect l="-1523" r="-126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/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914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⇒36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40833" y="1386229"/>
            <a:ext cx="1067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7A346-91DE-46CE-B241-7488CD0D9804}"/>
              </a:ext>
            </a:extLst>
          </p:cNvPr>
          <p:cNvGrpSpPr/>
          <p:nvPr/>
        </p:nvGrpSpPr>
        <p:grpSpPr>
          <a:xfrm>
            <a:off x="2985309" y="2593104"/>
            <a:ext cx="1195752" cy="1195752"/>
            <a:chOff x="3143402" y="2365112"/>
            <a:chExt cx="1195752" cy="1195752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C20AAFD-E65F-4C54-9C5C-537C82668324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67862A-2334-46E1-9E46-B8398DA81F80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75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blipFill>
                <a:blip r:embed="rId5"/>
                <a:stretch>
                  <a:fillRect l="-191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blipFill>
                <a:blip r:embed="rId6"/>
                <a:stretch>
                  <a:fillRect l="-191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58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36601" y="1232056"/>
            <a:ext cx="1027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R2</a:t>
            </a:r>
            <a:endParaRPr lang="en-US" sz="900" baseline="-25000" dirty="0">
              <a:solidFill>
                <a:schemeClr val="accent6">
                  <a:lumMod val="50000"/>
                </a:schemeClr>
              </a:solidFill>
              <a:latin typeface="Segoe Condensed" panose="020B0606040200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blipFill>
                <a:blip r:embed="rId4"/>
                <a:stretch>
                  <a:fillRect l="-2703" b="-137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Now Calculate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8FD1B-BED3-4ABA-8A13-A72D8E916D32}"/>
              </a:ext>
            </a:extLst>
          </p:cNvPr>
          <p:cNvSpPr txBox="1"/>
          <p:nvPr/>
        </p:nvSpPr>
        <p:spPr>
          <a:xfrm>
            <a:off x="8826766" y="2085536"/>
            <a:ext cx="285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Condensed" panose="020B0606040200020203" pitchFamily="34" charset="0"/>
                <a:cs typeface="Times New Roman" panose="02020603050405020304" pitchFamily="18" charset="0"/>
              </a:rPr>
              <a:t>is equal to the battery’s positive terminal voltage minus the voltage drop over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45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/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blipFill>
                <a:blip r:embed="rId5"/>
                <a:stretch>
                  <a:fillRect l="-4020" r="-100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/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blipFill>
                <a:blip r:embed="rId6"/>
                <a:stretch>
                  <a:fillRect l="-4211" r="-15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/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/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blipFill>
                <a:blip r:embed="rId8"/>
                <a:stretch>
                  <a:fillRect l="-3879" r="-12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/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blipFill>
                <a:blip r:embed="rId9"/>
                <a:stretch>
                  <a:fillRect l="-36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4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82" y="2103673"/>
            <a:ext cx="3264905" cy="1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09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816858" y="870551"/>
            <a:ext cx="1099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Voltage divider pattern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4711F103-7F4B-4852-AEED-FF22D953FA44}"/>
              </a:ext>
            </a:extLst>
          </p:cNvPr>
          <p:cNvSpPr/>
          <p:nvPr/>
        </p:nvSpPr>
        <p:spPr>
          <a:xfrm>
            <a:off x="1228412" y="2864673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C5E74B0D-AA4D-4491-9C87-C276EA685C4F}"/>
              </a:ext>
            </a:extLst>
          </p:cNvPr>
          <p:cNvSpPr/>
          <p:nvPr/>
        </p:nvSpPr>
        <p:spPr>
          <a:xfrm>
            <a:off x="1250530" y="2685190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99AC0-D759-4D30-8922-17700C7B71D0}"/>
              </a:ext>
            </a:extLst>
          </p:cNvPr>
          <p:cNvSpPr txBox="1"/>
          <p:nvPr/>
        </p:nvSpPr>
        <p:spPr>
          <a:xfrm>
            <a:off x="816858" y="3094314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B1F311-4F43-45C3-821D-732138822A45}"/>
              </a:ext>
            </a:extLst>
          </p:cNvPr>
          <p:cNvGrpSpPr/>
          <p:nvPr/>
        </p:nvGrpSpPr>
        <p:grpSpPr>
          <a:xfrm>
            <a:off x="1041056" y="5009675"/>
            <a:ext cx="661500" cy="1008282"/>
            <a:chOff x="8304742" y="1892028"/>
            <a:chExt cx="661500" cy="100828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98CBA4-EF4D-49B6-AA66-D962A63B3FB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E8A7A9F-7CDA-4C34-8860-CEFC751B9836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5D461FF-E419-49A1-8E22-84B48A4E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34E7497-C54E-4ACD-800D-B05FE3CD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F4AB75-FAC1-4D9F-84F0-923BBA76B7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1ADD3-D087-4DB2-9C1E-F5EDADF7D2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70A59B-5AAB-413F-B669-2D46D378597F}"/>
              </a:ext>
            </a:extLst>
          </p:cNvPr>
          <p:cNvGrpSpPr/>
          <p:nvPr/>
        </p:nvGrpSpPr>
        <p:grpSpPr>
          <a:xfrm>
            <a:off x="1080706" y="1875319"/>
            <a:ext cx="568411" cy="803462"/>
            <a:chOff x="5443562" y="1448493"/>
            <a:chExt cx="568411" cy="80346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39C0A9C-FBAC-41E1-A103-677329A80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1C06F13-3E81-475A-9E4C-9CCD2121EE9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9V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62C107-9D50-43B8-8E98-DEB31D7093CA}"/>
              </a:ext>
            </a:extLst>
          </p:cNvPr>
          <p:cNvSpPr/>
          <p:nvPr/>
        </p:nvSpPr>
        <p:spPr>
          <a:xfrm>
            <a:off x="1228412" y="400384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bject 2">
            <a:extLst>
              <a:ext uri="{FF2B5EF4-FFF2-40B4-BE49-F238E27FC236}">
                <a16:creationId xmlns:a16="http://schemas.microsoft.com/office/drawing/2014/main" id="{0E6044CE-6EBC-47D8-8192-F58AA1C33892}"/>
              </a:ext>
            </a:extLst>
          </p:cNvPr>
          <p:cNvSpPr/>
          <p:nvPr/>
        </p:nvSpPr>
        <p:spPr>
          <a:xfrm>
            <a:off x="1250530" y="382436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3AEEBF-FCF4-480D-8874-73E4D935514C}"/>
              </a:ext>
            </a:extLst>
          </p:cNvPr>
          <p:cNvSpPr txBox="1"/>
          <p:nvPr/>
        </p:nvSpPr>
        <p:spPr>
          <a:xfrm>
            <a:off x="808811" y="4233486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9D0CF-6BC4-47BF-8CD8-4900591889FE}"/>
              </a:ext>
            </a:extLst>
          </p:cNvPr>
          <p:cNvSpPr txBox="1"/>
          <p:nvPr/>
        </p:nvSpPr>
        <p:spPr>
          <a:xfrm>
            <a:off x="1420830" y="358678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C556CC-32CD-4C2B-926E-BF8E1B32F357}"/>
              </a:ext>
            </a:extLst>
          </p:cNvPr>
          <p:cNvSpPr txBox="1"/>
          <p:nvPr/>
        </p:nvSpPr>
        <p:spPr>
          <a:xfrm>
            <a:off x="1420830" y="2452778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C0E127-D0BD-4116-AD76-38830BDB131E}"/>
              </a:ext>
            </a:extLst>
          </p:cNvPr>
          <p:cNvSpPr txBox="1"/>
          <p:nvPr/>
        </p:nvSpPr>
        <p:spPr>
          <a:xfrm>
            <a:off x="1420830" y="4789929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DB8BB9-494D-4606-B638-04E47068E786}"/>
              </a:ext>
            </a:extLst>
          </p:cNvPr>
          <p:cNvSpPr/>
          <p:nvPr/>
        </p:nvSpPr>
        <p:spPr>
          <a:xfrm>
            <a:off x="7218578" y="281819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0CF583C4-C4D1-438B-8625-ACDC66902A8E}"/>
              </a:ext>
            </a:extLst>
          </p:cNvPr>
          <p:cNvSpPr/>
          <p:nvPr/>
        </p:nvSpPr>
        <p:spPr>
          <a:xfrm>
            <a:off x="7240696" y="263871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20982C-0420-4796-926C-71A8400D9737}"/>
              </a:ext>
            </a:extLst>
          </p:cNvPr>
          <p:cNvSpPr txBox="1"/>
          <p:nvPr/>
        </p:nvSpPr>
        <p:spPr>
          <a:xfrm>
            <a:off x="6807024" y="3047836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10548E-D591-4262-9BAD-D6F31D81FFA9}"/>
              </a:ext>
            </a:extLst>
          </p:cNvPr>
          <p:cNvGrpSpPr/>
          <p:nvPr/>
        </p:nvGrpSpPr>
        <p:grpSpPr>
          <a:xfrm>
            <a:off x="7031222" y="4963197"/>
            <a:ext cx="661500" cy="1008282"/>
            <a:chOff x="8304742" y="1892028"/>
            <a:chExt cx="661500" cy="10082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29A035F-BDCA-4A7A-B84F-06A7B6549494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6A7388-9944-4D31-94A5-1450A5EC704A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0E7720-50AA-40EE-8E49-67B18C321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5555C18-E0F1-4DEC-B8B0-BDCB4C8A0A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FE0D3F-20C3-4709-87CA-C2957C1E47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AE62FF8-51B4-42C2-9D87-4D4AA7FC55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6397B-5212-451D-8165-BA767787C30C}"/>
              </a:ext>
            </a:extLst>
          </p:cNvPr>
          <p:cNvGrpSpPr/>
          <p:nvPr/>
        </p:nvGrpSpPr>
        <p:grpSpPr>
          <a:xfrm>
            <a:off x="7070872" y="1828841"/>
            <a:ext cx="568411" cy="803462"/>
            <a:chOff x="5443562" y="1448493"/>
            <a:chExt cx="568411" cy="8034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C100F4-ACCD-407F-8BEF-CCBC20105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AA23830-4A8E-461A-B9A6-62A002DD11F4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C1321BC-9BFC-4DEA-8FBB-5AD7387E96AA}"/>
              </a:ext>
            </a:extLst>
          </p:cNvPr>
          <p:cNvSpPr/>
          <p:nvPr/>
        </p:nvSpPr>
        <p:spPr>
          <a:xfrm>
            <a:off x="7218578" y="3957367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bject 2">
            <a:extLst>
              <a:ext uri="{FF2B5EF4-FFF2-40B4-BE49-F238E27FC236}">
                <a16:creationId xmlns:a16="http://schemas.microsoft.com/office/drawing/2014/main" id="{F5FA7B9A-4360-4458-814B-8A8264DAFC14}"/>
              </a:ext>
            </a:extLst>
          </p:cNvPr>
          <p:cNvSpPr/>
          <p:nvPr/>
        </p:nvSpPr>
        <p:spPr>
          <a:xfrm>
            <a:off x="7240696" y="377788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44D49A-4C7B-4DFA-BDE2-F9027B40BC49}"/>
              </a:ext>
            </a:extLst>
          </p:cNvPr>
          <p:cNvSpPr txBox="1"/>
          <p:nvPr/>
        </p:nvSpPr>
        <p:spPr>
          <a:xfrm>
            <a:off x="6798977" y="4187008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B3ACCB-10CC-4537-81DF-A3FC8760A96C}"/>
              </a:ext>
            </a:extLst>
          </p:cNvPr>
          <p:cNvSpPr txBox="1"/>
          <p:nvPr/>
        </p:nvSpPr>
        <p:spPr>
          <a:xfrm>
            <a:off x="7410996" y="3540302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212B8D-7A24-4DB5-B8B5-26085FE8770A}"/>
              </a:ext>
            </a:extLst>
          </p:cNvPr>
          <p:cNvSpPr txBox="1"/>
          <p:nvPr/>
        </p:nvSpPr>
        <p:spPr>
          <a:xfrm>
            <a:off x="7410996" y="240630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0515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68810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</a:t>
            </a:r>
            <a:r>
              <a:rPr lang="en-US" sz="3200" dirty="0" err="1">
                <a:latin typeface="Bebas Neue" panose="020B0606020202050201" pitchFamily="34" charset="0"/>
              </a:rPr>
              <a:t>Deterimine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4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25BE45-B549-4728-9E48-E7A9A1DFA9D4}"/>
              </a:ext>
            </a:extLst>
          </p:cNvPr>
          <p:cNvGrpSpPr/>
          <p:nvPr/>
        </p:nvGrpSpPr>
        <p:grpSpPr>
          <a:xfrm>
            <a:off x="3245996" y="2650836"/>
            <a:ext cx="1195752" cy="1195752"/>
            <a:chOff x="3143402" y="2365112"/>
            <a:chExt cx="1195752" cy="1195752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83D9668-5ACD-45F3-8013-BAFBECE88CCB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0D2BA-F6EA-4597-BF93-1FCA371888B6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94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A9D92EF-9E5B-40F0-895A-251F96A69219}"/>
              </a:ext>
            </a:extLst>
          </p:cNvPr>
          <p:cNvSpPr txBox="1"/>
          <p:nvPr/>
        </p:nvSpPr>
        <p:spPr>
          <a:xfrm>
            <a:off x="3407040" y="3657547"/>
            <a:ext cx="1005417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96ADF-7933-4E33-A02D-DEC3BA3BC918}"/>
              </a:ext>
            </a:extLst>
          </p:cNvPr>
          <p:cNvCxnSpPr/>
          <p:nvPr/>
        </p:nvCxnSpPr>
        <p:spPr>
          <a:xfrm>
            <a:off x="3251200" y="2598995"/>
            <a:ext cx="37376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5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57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5" y="1726032"/>
            <a:ext cx="789051" cy="998951"/>
            <a:chOff x="2481200" y="2988850"/>
            <a:chExt cx="789051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9" y="32836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69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05150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84284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520198" y="285656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375180"/>
            <a:ext cx="907829" cy="1354654"/>
            <a:chOff x="4097579" y="2375180"/>
            <a:chExt cx="90782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726031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Observe that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>
                <a:latin typeface="Bebas Neue" panose="020B0606020202050201" pitchFamily="34" charset="0"/>
              </a:rPr>
              <a:t>Splits into branches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28089"/>
            <a:ext cx="1055706" cy="1185062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6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Identify and name the nodes (junction points)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56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6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216585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306821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238419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893934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518105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303329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260845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3558472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303329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3936959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245925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Define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801565" y="2861558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742EB-EBDB-4C9C-B594-F0766734A34D}"/>
              </a:ext>
            </a:extLst>
          </p:cNvPr>
          <p:cNvCxnSpPr>
            <a:cxnSpLocks/>
          </p:cNvCxnSpPr>
          <p:nvPr/>
        </p:nvCxnSpPr>
        <p:spPr>
          <a:xfrm>
            <a:off x="4813922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9953698" y="2953239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96E11-4007-4DDD-B0D7-E4F8120E9501}"/>
              </a:ext>
            </a:extLst>
          </p:cNvPr>
          <p:cNvCxnSpPr>
            <a:cxnSpLocks/>
          </p:cNvCxnSpPr>
          <p:nvPr/>
        </p:nvCxnSpPr>
        <p:spPr>
          <a:xfrm>
            <a:off x="9966055" y="2241074"/>
            <a:ext cx="0" cy="161347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1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742EB-EBDB-4C9C-B594-F0766734A34D}"/>
              </a:ext>
            </a:extLst>
          </p:cNvPr>
          <p:cNvCxnSpPr>
            <a:cxnSpLocks/>
          </p:cNvCxnSpPr>
          <p:nvPr/>
        </p:nvCxnSpPr>
        <p:spPr>
          <a:xfrm>
            <a:off x="4303558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96E11-4007-4DDD-B0D7-E4F8120E9501}"/>
              </a:ext>
            </a:extLst>
          </p:cNvPr>
          <p:cNvCxnSpPr>
            <a:cxnSpLocks/>
          </p:cNvCxnSpPr>
          <p:nvPr/>
        </p:nvCxnSpPr>
        <p:spPr>
          <a:xfrm>
            <a:off x="8690150" y="2241074"/>
            <a:ext cx="0" cy="161347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791244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2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2DC0340F-389C-4AB5-960D-F4196521D7A3}"/>
              </a:ext>
            </a:extLst>
          </p:cNvPr>
          <p:cNvSpPr/>
          <p:nvPr/>
        </p:nvSpPr>
        <p:spPr>
          <a:xfrm rot="17494112">
            <a:off x="3143402" y="2365112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CD95F-6B1E-4241-A95F-68D1DA3D3C22}"/>
              </a:ext>
            </a:extLst>
          </p:cNvPr>
          <p:cNvSpPr txBox="1"/>
          <p:nvPr/>
        </p:nvSpPr>
        <p:spPr>
          <a:xfrm>
            <a:off x="3304150" y="2438622"/>
            <a:ext cx="931487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200" dirty="0"/>
              <a:t>How much </a:t>
            </a:r>
            <a:r>
              <a:rPr lang="en-US" sz="1200" b="1" dirty="0"/>
              <a:t>current </a:t>
            </a:r>
            <a:r>
              <a:rPr lang="en-US" sz="1200" b="1" i="1" dirty="0"/>
              <a:t>I </a:t>
            </a:r>
            <a:r>
              <a:rPr lang="en-US" sz="1200" dirty="0"/>
              <a:t>is flowing through this circuit.</a:t>
            </a:r>
            <a:endParaRPr lang="en-US" sz="1200" b="1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02F92FC-F7E9-4B85-A463-2426C884F18A}"/>
              </a:ext>
            </a:extLst>
          </p:cNvPr>
          <p:cNvSpPr/>
          <p:nvPr/>
        </p:nvSpPr>
        <p:spPr>
          <a:xfrm rot="17494112">
            <a:off x="6590796" y="2334572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6FFF7-4A3E-42DE-B9FB-BEBC018D5BA5}"/>
              </a:ext>
            </a:extLst>
          </p:cNvPr>
          <p:cNvSpPr txBox="1"/>
          <p:nvPr/>
        </p:nvSpPr>
        <p:spPr>
          <a:xfrm>
            <a:off x="6751544" y="2408082"/>
            <a:ext cx="931487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200" dirty="0"/>
              <a:t>How much </a:t>
            </a:r>
            <a:r>
              <a:rPr lang="en-US" sz="1200" b="1" dirty="0"/>
              <a:t>current </a:t>
            </a:r>
            <a:r>
              <a:rPr lang="en-US" sz="1200" b="1" i="1" dirty="0"/>
              <a:t>I </a:t>
            </a:r>
            <a:r>
              <a:rPr lang="en-US" sz="1200" dirty="0"/>
              <a:t>is flowing through this circuit.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5584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742EB-EBDB-4C9C-B594-F0766734A34D}"/>
              </a:ext>
            </a:extLst>
          </p:cNvPr>
          <p:cNvCxnSpPr>
            <a:cxnSpLocks/>
          </p:cNvCxnSpPr>
          <p:nvPr/>
        </p:nvCxnSpPr>
        <p:spPr>
          <a:xfrm>
            <a:off x="4303558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96E11-4007-4DDD-B0D7-E4F8120E9501}"/>
              </a:ext>
            </a:extLst>
          </p:cNvPr>
          <p:cNvCxnSpPr>
            <a:cxnSpLocks/>
          </p:cNvCxnSpPr>
          <p:nvPr/>
        </p:nvCxnSpPr>
        <p:spPr>
          <a:xfrm>
            <a:off x="8690150" y="2241074"/>
            <a:ext cx="0" cy="161347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791244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140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791244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/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blipFill>
                <a:blip r:embed="rId4"/>
                <a:stretch>
                  <a:fillRect l="-1198" r="-898" b="-6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/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blipFill>
                <a:blip r:embed="rId5"/>
                <a:stretch>
                  <a:fillRect l="-2128" t="-1515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/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blipFill>
                <a:blip r:embed="rId6"/>
                <a:stretch>
                  <a:fillRect l="-1220" r="-915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8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2DC0340F-389C-4AB5-960D-F4196521D7A3}"/>
              </a:ext>
            </a:extLst>
          </p:cNvPr>
          <p:cNvSpPr/>
          <p:nvPr/>
        </p:nvSpPr>
        <p:spPr>
          <a:xfrm rot="17494112">
            <a:off x="3043938" y="2354209"/>
            <a:ext cx="1387206" cy="1387206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CD95F-6B1E-4241-A95F-68D1DA3D3C22}"/>
              </a:ext>
            </a:extLst>
          </p:cNvPr>
          <p:cNvSpPr txBox="1"/>
          <p:nvPr/>
        </p:nvSpPr>
        <p:spPr>
          <a:xfrm>
            <a:off x="2977314" y="2768416"/>
            <a:ext cx="1476704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How much </a:t>
            </a:r>
            <a:r>
              <a:rPr lang="en-US" sz="1400" b="1" dirty="0"/>
              <a:t>current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dirty="0"/>
              <a:t> </a:t>
            </a:r>
            <a:r>
              <a:rPr lang="en-US" sz="1400" dirty="0"/>
              <a:t>is flowing through this circuit.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737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2DC0340F-389C-4AB5-960D-F4196521D7A3}"/>
              </a:ext>
            </a:extLst>
          </p:cNvPr>
          <p:cNvSpPr/>
          <p:nvPr/>
        </p:nvSpPr>
        <p:spPr>
          <a:xfrm rot="17494112">
            <a:off x="3043938" y="2354209"/>
            <a:ext cx="1387206" cy="1387206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CD95F-6B1E-4241-A95F-68D1DA3D3C22}"/>
              </a:ext>
            </a:extLst>
          </p:cNvPr>
          <p:cNvSpPr txBox="1"/>
          <p:nvPr/>
        </p:nvSpPr>
        <p:spPr>
          <a:xfrm>
            <a:off x="2977314" y="2768416"/>
            <a:ext cx="1476704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How much </a:t>
            </a:r>
            <a:r>
              <a:rPr lang="en-US" sz="1400" b="1" dirty="0"/>
              <a:t>current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dirty="0"/>
              <a:t> </a:t>
            </a:r>
            <a:r>
              <a:rPr lang="en-US" sz="1400" dirty="0"/>
              <a:t>is flowing through this circuit.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86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B3ADCCF-9800-4405-ADD0-B6B3A51C5E3D}"/>
              </a:ext>
            </a:extLst>
          </p:cNvPr>
          <p:cNvGrpSpPr/>
          <p:nvPr/>
        </p:nvGrpSpPr>
        <p:grpSpPr>
          <a:xfrm>
            <a:off x="3143402" y="2365112"/>
            <a:ext cx="1195752" cy="1195752"/>
            <a:chOff x="3143402" y="2365112"/>
            <a:chExt cx="1195752" cy="1195752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DC0340F-389C-4AB5-960D-F4196521D7A3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4CD95F-6B1E-4241-A95F-68D1DA3D3C22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E69E7-5420-4740-A9F3-02495E75748F}"/>
              </a:ext>
            </a:extLst>
          </p:cNvPr>
          <p:cNvGrpSpPr/>
          <p:nvPr/>
        </p:nvGrpSpPr>
        <p:grpSpPr>
          <a:xfrm>
            <a:off x="6587642" y="2365111"/>
            <a:ext cx="1195752" cy="1195752"/>
            <a:chOff x="3143402" y="2365112"/>
            <a:chExt cx="1195752" cy="1195752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34625AC-D821-476B-AEAA-A930E9FD8935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B952BF-5868-4058-AC29-68CE2E654204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C342EC-2A75-4059-80D3-E0BF613DA813}"/>
              </a:ext>
            </a:extLst>
          </p:cNvPr>
          <p:cNvSpPr txBox="1"/>
          <p:nvPr/>
        </p:nvSpPr>
        <p:spPr>
          <a:xfrm>
            <a:off x="1346199" y="126159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07D8D-913E-4ABE-8974-B8490A4C6966}"/>
                  </a:ext>
                </a:extLst>
              </p:cNvPr>
              <p:cNvSpPr txBox="1"/>
              <p:nvPr/>
            </p:nvSpPr>
            <p:spPr>
              <a:xfrm>
                <a:off x="9141440" y="2164749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07D8D-913E-4ABE-8974-B8490A4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2164749"/>
                <a:ext cx="1724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54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642110-C2DB-4765-A56E-EAAA758CE4AC}"/>
              </a:ext>
            </a:extLst>
          </p:cNvPr>
          <p:cNvSpPr/>
          <p:nvPr/>
        </p:nvSpPr>
        <p:spPr>
          <a:xfrm>
            <a:off x="2838781" y="2124944"/>
            <a:ext cx="1777430" cy="756863"/>
          </a:xfrm>
          <a:custGeom>
            <a:avLst/>
            <a:gdLst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3424 h 832206"/>
              <a:gd name="connsiteX1" fmla="*/ 0 w 1777430"/>
              <a:gd name="connsiteY1" fmla="*/ 0 h 832206"/>
              <a:gd name="connsiteX2" fmla="*/ 3425 w 1777430"/>
              <a:gd name="connsiteY2" fmla="*/ 184934 h 832206"/>
              <a:gd name="connsiteX3" fmla="*/ 1657564 w 1777430"/>
              <a:gd name="connsiteY3" fmla="*/ 184934 h 832206"/>
              <a:gd name="connsiteX4" fmla="*/ 1657564 w 1777430"/>
              <a:gd name="connsiteY4" fmla="*/ 832206 h 832206"/>
              <a:gd name="connsiteX5" fmla="*/ 1777430 w 1777430"/>
              <a:gd name="connsiteY5" fmla="*/ 832206 h 832206"/>
              <a:gd name="connsiteX6" fmla="*/ 1777430 w 1777430"/>
              <a:gd name="connsiteY6" fmla="*/ 75343 h 832206"/>
              <a:gd name="connsiteX7" fmla="*/ 0 w 1777430"/>
              <a:gd name="connsiteY7" fmla="*/ 75343 h 832206"/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4281 h 756863"/>
              <a:gd name="connsiteX1" fmla="*/ 3425 w 1777430"/>
              <a:gd name="connsiteY1" fmla="*/ 109591 h 756863"/>
              <a:gd name="connsiteX2" fmla="*/ 1657564 w 1777430"/>
              <a:gd name="connsiteY2" fmla="*/ 109591 h 756863"/>
              <a:gd name="connsiteX3" fmla="*/ 1657564 w 1777430"/>
              <a:gd name="connsiteY3" fmla="*/ 756863 h 756863"/>
              <a:gd name="connsiteX4" fmla="*/ 1777430 w 1777430"/>
              <a:gd name="connsiteY4" fmla="*/ 756863 h 756863"/>
              <a:gd name="connsiteX5" fmla="*/ 1777430 w 1777430"/>
              <a:gd name="connsiteY5" fmla="*/ 0 h 756863"/>
              <a:gd name="connsiteX6" fmla="*/ 0 w 1777430"/>
              <a:gd name="connsiteY6" fmla="*/ 0 h 75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430" h="756863">
                <a:moveTo>
                  <a:pt x="3425" y="4281"/>
                </a:moveTo>
                <a:lnTo>
                  <a:pt x="3425" y="109591"/>
                </a:lnTo>
                <a:lnTo>
                  <a:pt x="1657564" y="109591"/>
                </a:lnTo>
                <a:lnTo>
                  <a:pt x="1657564" y="756863"/>
                </a:lnTo>
                <a:lnTo>
                  <a:pt x="1777430" y="756863"/>
                </a:lnTo>
                <a:lnTo>
                  <a:pt x="1777430" y="0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268F7E-2E91-4BE3-AF69-1CB64173A2EB}"/>
              </a:ext>
            </a:extLst>
          </p:cNvPr>
          <p:cNvSpPr/>
          <p:nvPr/>
        </p:nvSpPr>
        <p:spPr>
          <a:xfrm>
            <a:off x="2827864" y="2240491"/>
            <a:ext cx="1788583" cy="1725084"/>
          </a:xfrm>
          <a:custGeom>
            <a:avLst/>
            <a:gdLst>
              <a:gd name="connsiteX0" fmla="*/ 0 w 1788583"/>
              <a:gd name="connsiteY0" fmla="*/ 2117 h 1722967"/>
              <a:gd name="connsiteX1" fmla="*/ 158750 w 1788583"/>
              <a:gd name="connsiteY1" fmla="*/ 0 h 1722967"/>
              <a:gd name="connsiteX2" fmla="*/ 158750 w 1788583"/>
              <a:gd name="connsiteY2" fmla="*/ 1595967 h 1722967"/>
              <a:gd name="connsiteX3" fmla="*/ 1672166 w 1788583"/>
              <a:gd name="connsiteY3" fmla="*/ 1595967 h 1722967"/>
              <a:gd name="connsiteX4" fmla="*/ 1672166 w 1788583"/>
              <a:gd name="connsiteY4" fmla="*/ 935567 h 1722967"/>
              <a:gd name="connsiteX5" fmla="*/ 1788583 w 1788583"/>
              <a:gd name="connsiteY5" fmla="*/ 935567 h 1722967"/>
              <a:gd name="connsiteX6" fmla="*/ 1788583 w 1788583"/>
              <a:gd name="connsiteY6" fmla="*/ 1722967 h 1722967"/>
              <a:gd name="connsiteX7" fmla="*/ 55033 w 1788583"/>
              <a:gd name="connsiteY7" fmla="*/ 1722967 h 1722967"/>
              <a:gd name="connsiteX8" fmla="*/ 55033 w 1788583"/>
              <a:gd name="connsiteY8" fmla="*/ 76200 h 1722967"/>
              <a:gd name="connsiteX9" fmla="*/ 4233 w 1788583"/>
              <a:gd name="connsiteY9" fmla="*/ 76200 h 1722967"/>
              <a:gd name="connsiteX10" fmla="*/ 0 w 1788583"/>
              <a:gd name="connsiteY10" fmla="*/ 2117 h 1722967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58750 w 1788583"/>
              <a:gd name="connsiteY2" fmla="*/ 1598084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86266 w 1788583"/>
              <a:gd name="connsiteY2" fmla="*/ 1600201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8583" h="1725084">
                <a:moveTo>
                  <a:pt x="0" y="4234"/>
                </a:moveTo>
                <a:lnTo>
                  <a:pt x="184150" y="0"/>
                </a:lnTo>
                <a:cubicBezTo>
                  <a:pt x="184855" y="533400"/>
                  <a:pt x="185561" y="1066801"/>
                  <a:pt x="186266" y="1600201"/>
                </a:cubicBezTo>
                <a:lnTo>
                  <a:pt x="1672166" y="1598084"/>
                </a:lnTo>
                <a:lnTo>
                  <a:pt x="1672166" y="937684"/>
                </a:lnTo>
                <a:lnTo>
                  <a:pt x="1788583" y="937684"/>
                </a:lnTo>
                <a:lnTo>
                  <a:pt x="1788583" y="1725084"/>
                </a:lnTo>
                <a:lnTo>
                  <a:pt x="55033" y="1725084"/>
                </a:lnTo>
                <a:lnTo>
                  <a:pt x="55033" y="78317"/>
                </a:lnTo>
                <a:lnTo>
                  <a:pt x="4233" y="78317"/>
                </a:lnTo>
                <a:lnTo>
                  <a:pt x="0" y="423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A6A5F9-ECAE-4834-A923-A93D51168FF4}"/>
              </a:ext>
            </a:extLst>
          </p:cNvPr>
          <p:cNvCxnSpPr/>
          <p:nvPr/>
        </p:nvCxnSpPr>
        <p:spPr>
          <a:xfrm>
            <a:off x="3844925" y="3987895"/>
            <a:ext cx="79375" cy="11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8FAD78-0BCC-436F-ACF7-AC96680250D3}"/>
              </a:ext>
            </a:extLst>
          </p:cNvPr>
          <p:cNvSpPr txBox="1"/>
          <p:nvPr/>
        </p:nvSpPr>
        <p:spPr>
          <a:xfrm>
            <a:off x="3528301" y="4068422"/>
            <a:ext cx="1873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</a:t>
            </a:r>
            <a:r>
              <a:rPr lang="en-US" sz="1100" b="1" dirty="0">
                <a:latin typeface="Segoe Condensed" panose="020B0606040200020203" pitchFamily="34" charset="0"/>
              </a:rPr>
              <a:t>entire wire is 0V </a:t>
            </a:r>
            <a:r>
              <a:rPr lang="en-US" sz="1100" dirty="0">
                <a:latin typeface="Segoe Condensed" panose="020B0606040200020203" pitchFamily="34" charset="0"/>
              </a:rPr>
              <a:t>because it directly touches the negative terminal of the battery.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16943-6684-418B-8A29-A27DFFCF80F9}"/>
              </a:ext>
            </a:extLst>
          </p:cNvPr>
          <p:cNvCxnSpPr>
            <a:cxnSpLocks/>
          </p:cNvCxnSpPr>
          <p:nvPr/>
        </p:nvCxnSpPr>
        <p:spPr>
          <a:xfrm flipH="1">
            <a:off x="3924300" y="1919672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93344-ED40-4A6E-A7E4-6E0307D539DD}"/>
              </a:ext>
            </a:extLst>
          </p:cNvPr>
          <p:cNvSpPr txBox="1"/>
          <p:nvPr/>
        </p:nvSpPr>
        <p:spPr>
          <a:xfrm>
            <a:off x="3702926" y="1357767"/>
            <a:ext cx="1873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</a:t>
            </a:r>
            <a:r>
              <a:rPr lang="en-US" sz="1100" b="1" dirty="0">
                <a:latin typeface="Segoe Condensed" panose="020B0606040200020203" pitchFamily="34" charset="0"/>
              </a:rPr>
              <a:t>entire wire is 9V </a:t>
            </a:r>
            <a:r>
              <a:rPr lang="en-US" sz="1100" dirty="0">
                <a:latin typeface="Segoe Condensed" panose="020B0606040200020203" pitchFamily="34" charset="0"/>
              </a:rPr>
              <a:t>because it directly touches the positive terminal of the battery.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629FB3-EF6C-4050-9F01-10FBDA897E31}"/>
              </a:ext>
            </a:extLst>
          </p:cNvPr>
          <p:cNvSpPr/>
          <p:nvPr/>
        </p:nvSpPr>
        <p:spPr>
          <a:xfrm>
            <a:off x="6213231" y="2059912"/>
            <a:ext cx="1882391" cy="753627"/>
          </a:xfrm>
          <a:custGeom>
            <a:avLst/>
            <a:gdLst>
              <a:gd name="connsiteX0" fmla="*/ 0 w 1882391"/>
              <a:gd name="connsiteY0" fmla="*/ 750277 h 750277"/>
              <a:gd name="connsiteX1" fmla="*/ 0 w 1882391"/>
              <a:gd name="connsiteY1" fmla="*/ 0 h 750277"/>
              <a:gd name="connsiteX2" fmla="*/ 1882391 w 1882391"/>
              <a:gd name="connsiteY2" fmla="*/ 0 h 750277"/>
              <a:gd name="connsiteX3" fmla="*/ 1882391 w 1882391"/>
              <a:gd name="connsiteY3" fmla="*/ 706734 h 750277"/>
              <a:gd name="connsiteX4" fmla="*/ 1688123 w 1882391"/>
              <a:gd name="connsiteY4" fmla="*/ 706734 h 750277"/>
              <a:gd name="connsiteX5" fmla="*/ 1688123 w 1882391"/>
              <a:gd name="connsiteY5" fmla="*/ 221064 h 750277"/>
              <a:gd name="connsiteX6" fmla="*/ 180870 w 1882391"/>
              <a:gd name="connsiteY6" fmla="*/ 221064 h 750277"/>
              <a:gd name="connsiteX7" fmla="*/ 180870 w 1882391"/>
              <a:gd name="connsiteY7" fmla="*/ 736879 h 750277"/>
              <a:gd name="connsiteX8" fmla="*/ 0 w 1882391"/>
              <a:gd name="connsiteY8" fmla="*/ 750277 h 750277"/>
              <a:gd name="connsiteX0" fmla="*/ 0 w 1882391"/>
              <a:gd name="connsiteY0" fmla="*/ 750277 h 753627"/>
              <a:gd name="connsiteX1" fmla="*/ 0 w 1882391"/>
              <a:gd name="connsiteY1" fmla="*/ 0 h 753627"/>
              <a:gd name="connsiteX2" fmla="*/ 1882391 w 1882391"/>
              <a:gd name="connsiteY2" fmla="*/ 0 h 753627"/>
              <a:gd name="connsiteX3" fmla="*/ 1882391 w 1882391"/>
              <a:gd name="connsiteY3" fmla="*/ 706734 h 753627"/>
              <a:gd name="connsiteX4" fmla="*/ 1688123 w 1882391"/>
              <a:gd name="connsiteY4" fmla="*/ 706734 h 753627"/>
              <a:gd name="connsiteX5" fmla="*/ 1688123 w 1882391"/>
              <a:gd name="connsiteY5" fmla="*/ 221064 h 753627"/>
              <a:gd name="connsiteX6" fmla="*/ 180870 w 1882391"/>
              <a:gd name="connsiteY6" fmla="*/ 221064 h 753627"/>
              <a:gd name="connsiteX7" fmla="*/ 180870 w 1882391"/>
              <a:gd name="connsiteY7" fmla="*/ 753627 h 753627"/>
              <a:gd name="connsiteX8" fmla="*/ 0 w 1882391"/>
              <a:gd name="connsiteY8" fmla="*/ 750277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2391" h="753627">
                <a:moveTo>
                  <a:pt x="0" y="750277"/>
                </a:moveTo>
                <a:lnTo>
                  <a:pt x="0" y="0"/>
                </a:lnTo>
                <a:lnTo>
                  <a:pt x="1882391" y="0"/>
                </a:lnTo>
                <a:lnTo>
                  <a:pt x="1882391" y="706734"/>
                </a:lnTo>
                <a:lnTo>
                  <a:pt x="1688123" y="706734"/>
                </a:lnTo>
                <a:lnTo>
                  <a:pt x="1688123" y="221064"/>
                </a:lnTo>
                <a:lnTo>
                  <a:pt x="180870" y="221064"/>
                </a:lnTo>
                <a:lnTo>
                  <a:pt x="180870" y="753627"/>
                </a:lnTo>
                <a:lnTo>
                  <a:pt x="0" y="750277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F182E-8088-4BF6-B7FA-4358E3431F12}"/>
              </a:ext>
            </a:extLst>
          </p:cNvPr>
          <p:cNvSpPr/>
          <p:nvPr/>
        </p:nvSpPr>
        <p:spPr>
          <a:xfrm>
            <a:off x="6226629" y="3289160"/>
            <a:ext cx="1865644" cy="696686"/>
          </a:xfrm>
          <a:custGeom>
            <a:avLst/>
            <a:gdLst>
              <a:gd name="connsiteX0" fmla="*/ 0 w 1865644"/>
              <a:gd name="connsiteY0" fmla="*/ 40194 h 696686"/>
              <a:gd name="connsiteX1" fmla="*/ 0 w 1865644"/>
              <a:gd name="connsiteY1" fmla="*/ 696686 h 696686"/>
              <a:gd name="connsiteX2" fmla="*/ 1865644 w 1865644"/>
              <a:gd name="connsiteY2" fmla="*/ 696686 h 696686"/>
              <a:gd name="connsiteX3" fmla="*/ 1865644 w 1865644"/>
              <a:gd name="connsiteY3" fmla="*/ 0 h 696686"/>
              <a:gd name="connsiteX4" fmla="*/ 1678074 w 1865644"/>
              <a:gd name="connsiteY4" fmla="*/ 0 h 696686"/>
              <a:gd name="connsiteX5" fmla="*/ 1678074 w 1865644"/>
              <a:gd name="connsiteY5" fmla="*/ 478972 h 696686"/>
              <a:gd name="connsiteX6" fmla="*/ 200967 w 1865644"/>
              <a:gd name="connsiteY6" fmla="*/ 478972 h 696686"/>
              <a:gd name="connsiteX7" fmla="*/ 200967 w 1865644"/>
              <a:gd name="connsiteY7" fmla="*/ 36844 h 696686"/>
              <a:gd name="connsiteX8" fmla="*/ 0 w 1865644"/>
              <a:gd name="connsiteY8" fmla="*/ 40194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644" h="696686">
                <a:moveTo>
                  <a:pt x="0" y="40194"/>
                </a:moveTo>
                <a:lnTo>
                  <a:pt x="0" y="696686"/>
                </a:lnTo>
                <a:lnTo>
                  <a:pt x="1865644" y="696686"/>
                </a:lnTo>
                <a:lnTo>
                  <a:pt x="1865644" y="0"/>
                </a:lnTo>
                <a:lnTo>
                  <a:pt x="1678074" y="0"/>
                </a:lnTo>
                <a:lnTo>
                  <a:pt x="1678074" y="478972"/>
                </a:lnTo>
                <a:lnTo>
                  <a:pt x="200967" y="478972"/>
                </a:lnTo>
                <a:lnTo>
                  <a:pt x="200967" y="36844"/>
                </a:lnTo>
                <a:lnTo>
                  <a:pt x="0" y="4019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D020C-06F6-4A6A-9358-2E3038F8BCEF}"/>
              </a:ext>
            </a:extLst>
          </p:cNvPr>
          <p:cNvCxnSpPr/>
          <p:nvPr/>
        </p:nvCxnSpPr>
        <p:spPr>
          <a:xfrm>
            <a:off x="7048446" y="4032595"/>
            <a:ext cx="79375" cy="11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2CDC88-09E2-4BC4-BA3A-375F2CD914C5}"/>
              </a:ext>
            </a:extLst>
          </p:cNvPr>
          <p:cNvSpPr txBox="1"/>
          <p:nvPr/>
        </p:nvSpPr>
        <p:spPr>
          <a:xfrm>
            <a:off x="6731822" y="4113122"/>
            <a:ext cx="1873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</a:t>
            </a:r>
            <a:r>
              <a:rPr lang="en-US" sz="1100" b="1" dirty="0">
                <a:latin typeface="Segoe Condensed" panose="020B0606040200020203" pitchFamily="34" charset="0"/>
              </a:rPr>
              <a:t>entire wire is 0V </a:t>
            </a:r>
            <a:r>
              <a:rPr lang="en-US" sz="1100" dirty="0">
                <a:latin typeface="Segoe Condensed" panose="020B0606040200020203" pitchFamily="34" charset="0"/>
              </a:rPr>
              <a:t>because it directly touches the negative terminal of the battery.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FD39F5-CE9D-47C6-B9FA-4A79713E6B4B}"/>
              </a:ext>
            </a:extLst>
          </p:cNvPr>
          <p:cNvCxnSpPr>
            <a:cxnSpLocks/>
          </p:cNvCxnSpPr>
          <p:nvPr/>
        </p:nvCxnSpPr>
        <p:spPr>
          <a:xfrm flipH="1">
            <a:off x="7127821" y="1837096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67671A-8DAC-4709-BCC7-E6D2D40683FC}"/>
              </a:ext>
            </a:extLst>
          </p:cNvPr>
          <p:cNvSpPr txBox="1"/>
          <p:nvPr/>
        </p:nvSpPr>
        <p:spPr>
          <a:xfrm>
            <a:off x="6906447" y="1275191"/>
            <a:ext cx="1873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</a:t>
            </a:r>
            <a:r>
              <a:rPr lang="en-US" sz="1100" b="1" dirty="0">
                <a:latin typeface="Segoe Condensed" panose="020B0606040200020203" pitchFamily="34" charset="0"/>
              </a:rPr>
              <a:t>entire wire is 9V </a:t>
            </a:r>
            <a:r>
              <a:rPr lang="en-US" sz="1100" dirty="0">
                <a:latin typeface="Segoe Condensed" panose="020B0606040200020203" pitchFamily="34" charset="0"/>
              </a:rPr>
              <a:t>because it directly touches the positive terminal of the battery.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D63BB-7DDD-44DF-B345-DA00545E7787}"/>
              </a:ext>
            </a:extLst>
          </p:cNvPr>
          <p:cNvSpPr txBox="1"/>
          <p:nvPr/>
        </p:nvSpPr>
        <p:spPr>
          <a:xfrm>
            <a:off x="1346199" y="64564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Identify knowns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186651-12EC-465C-B700-49CA4DE4F05E}"/>
                  </a:ext>
                </a:extLst>
              </p:cNvPr>
              <p:cNvSpPr txBox="1"/>
              <p:nvPr/>
            </p:nvSpPr>
            <p:spPr>
              <a:xfrm>
                <a:off x="9141440" y="2164749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186651-12EC-465C-B700-49CA4DE4F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2164749"/>
                <a:ext cx="1724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3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6AA47-A17B-4822-93D3-FFEA2015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5" y="1971512"/>
            <a:ext cx="3736755" cy="215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EE786-A810-446E-A648-DF641206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01" y="2098418"/>
            <a:ext cx="3264905" cy="188947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642110-C2DB-4765-A56E-EAAA758CE4AC}"/>
              </a:ext>
            </a:extLst>
          </p:cNvPr>
          <p:cNvSpPr/>
          <p:nvPr/>
        </p:nvSpPr>
        <p:spPr>
          <a:xfrm>
            <a:off x="2838781" y="2124944"/>
            <a:ext cx="1777430" cy="756863"/>
          </a:xfrm>
          <a:custGeom>
            <a:avLst/>
            <a:gdLst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3424 h 832206"/>
              <a:gd name="connsiteX1" fmla="*/ 0 w 1777430"/>
              <a:gd name="connsiteY1" fmla="*/ 0 h 832206"/>
              <a:gd name="connsiteX2" fmla="*/ 3425 w 1777430"/>
              <a:gd name="connsiteY2" fmla="*/ 184934 h 832206"/>
              <a:gd name="connsiteX3" fmla="*/ 1657564 w 1777430"/>
              <a:gd name="connsiteY3" fmla="*/ 184934 h 832206"/>
              <a:gd name="connsiteX4" fmla="*/ 1657564 w 1777430"/>
              <a:gd name="connsiteY4" fmla="*/ 832206 h 832206"/>
              <a:gd name="connsiteX5" fmla="*/ 1777430 w 1777430"/>
              <a:gd name="connsiteY5" fmla="*/ 832206 h 832206"/>
              <a:gd name="connsiteX6" fmla="*/ 1777430 w 1777430"/>
              <a:gd name="connsiteY6" fmla="*/ 75343 h 832206"/>
              <a:gd name="connsiteX7" fmla="*/ 0 w 1777430"/>
              <a:gd name="connsiteY7" fmla="*/ 75343 h 832206"/>
              <a:gd name="connsiteX0" fmla="*/ 3425 w 1777430"/>
              <a:gd name="connsiteY0" fmla="*/ 0 h 828782"/>
              <a:gd name="connsiteX1" fmla="*/ 3425 w 1777430"/>
              <a:gd name="connsiteY1" fmla="*/ 181510 h 828782"/>
              <a:gd name="connsiteX2" fmla="*/ 1657564 w 1777430"/>
              <a:gd name="connsiteY2" fmla="*/ 181510 h 828782"/>
              <a:gd name="connsiteX3" fmla="*/ 1657564 w 1777430"/>
              <a:gd name="connsiteY3" fmla="*/ 828782 h 828782"/>
              <a:gd name="connsiteX4" fmla="*/ 1777430 w 1777430"/>
              <a:gd name="connsiteY4" fmla="*/ 828782 h 828782"/>
              <a:gd name="connsiteX5" fmla="*/ 1777430 w 1777430"/>
              <a:gd name="connsiteY5" fmla="*/ 71919 h 828782"/>
              <a:gd name="connsiteX6" fmla="*/ 0 w 1777430"/>
              <a:gd name="connsiteY6" fmla="*/ 71919 h 828782"/>
              <a:gd name="connsiteX0" fmla="*/ 3425 w 1777430"/>
              <a:gd name="connsiteY0" fmla="*/ 4281 h 756863"/>
              <a:gd name="connsiteX1" fmla="*/ 3425 w 1777430"/>
              <a:gd name="connsiteY1" fmla="*/ 109591 h 756863"/>
              <a:gd name="connsiteX2" fmla="*/ 1657564 w 1777430"/>
              <a:gd name="connsiteY2" fmla="*/ 109591 h 756863"/>
              <a:gd name="connsiteX3" fmla="*/ 1657564 w 1777430"/>
              <a:gd name="connsiteY3" fmla="*/ 756863 h 756863"/>
              <a:gd name="connsiteX4" fmla="*/ 1777430 w 1777430"/>
              <a:gd name="connsiteY4" fmla="*/ 756863 h 756863"/>
              <a:gd name="connsiteX5" fmla="*/ 1777430 w 1777430"/>
              <a:gd name="connsiteY5" fmla="*/ 0 h 756863"/>
              <a:gd name="connsiteX6" fmla="*/ 0 w 1777430"/>
              <a:gd name="connsiteY6" fmla="*/ 0 h 75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430" h="756863">
                <a:moveTo>
                  <a:pt x="3425" y="4281"/>
                </a:moveTo>
                <a:lnTo>
                  <a:pt x="3425" y="109591"/>
                </a:lnTo>
                <a:lnTo>
                  <a:pt x="1657564" y="109591"/>
                </a:lnTo>
                <a:lnTo>
                  <a:pt x="1657564" y="756863"/>
                </a:lnTo>
                <a:lnTo>
                  <a:pt x="1777430" y="756863"/>
                </a:lnTo>
                <a:lnTo>
                  <a:pt x="1777430" y="0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268F7E-2E91-4BE3-AF69-1CB64173A2EB}"/>
              </a:ext>
            </a:extLst>
          </p:cNvPr>
          <p:cNvSpPr/>
          <p:nvPr/>
        </p:nvSpPr>
        <p:spPr>
          <a:xfrm>
            <a:off x="2827864" y="2240491"/>
            <a:ext cx="1788583" cy="1725084"/>
          </a:xfrm>
          <a:custGeom>
            <a:avLst/>
            <a:gdLst>
              <a:gd name="connsiteX0" fmla="*/ 0 w 1788583"/>
              <a:gd name="connsiteY0" fmla="*/ 2117 h 1722967"/>
              <a:gd name="connsiteX1" fmla="*/ 158750 w 1788583"/>
              <a:gd name="connsiteY1" fmla="*/ 0 h 1722967"/>
              <a:gd name="connsiteX2" fmla="*/ 158750 w 1788583"/>
              <a:gd name="connsiteY2" fmla="*/ 1595967 h 1722967"/>
              <a:gd name="connsiteX3" fmla="*/ 1672166 w 1788583"/>
              <a:gd name="connsiteY3" fmla="*/ 1595967 h 1722967"/>
              <a:gd name="connsiteX4" fmla="*/ 1672166 w 1788583"/>
              <a:gd name="connsiteY4" fmla="*/ 935567 h 1722967"/>
              <a:gd name="connsiteX5" fmla="*/ 1788583 w 1788583"/>
              <a:gd name="connsiteY5" fmla="*/ 935567 h 1722967"/>
              <a:gd name="connsiteX6" fmla="*/ 1788583 w 1788583"/>
              <a:gd name="connsiteY6" fmla="*/ 1722967 h 1722967"/>
              <a:gd name="connsiteX7" fmla="*/ 55033 w 1788583"/>
              <a:gd name="connsiteY7" fmla="*/ 1722967 h 1722967"/>
              <a:gd name="connsiteX8" fmla="*/ 55033 w 1788583"/>
              <a:gd name="connsiteY8" fmla="*/ 76200 h 1722967"/>
              <a:gd name="connsiteX9" fmla="*/ 4233 w 1788583"/>
              <a:gd name="connsiteY9" fmla="*/ 76200 h 1722967"/>
              <a:gd name="connsiteX10" fmla="*/ 0 w 1788583"/>
              <a:gd name="connsiteY10" fmla="*/ 2117 h 1722967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58750 w 1788583"/>
              <a:gd name="connsiteY2" fmla="*/ 1598084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  <a:gd name="connsiteX0" fmla="*/ 0 w 1788583"/>
              <a:gd name="connsiteY0" fmla="*/ 4234 h 1725084"/>
              <a:gd name="connsiteX1" fmla="*/ 184150 w 1788583"/>
              <a:gd name="connsiteY1" fmla="*/ 0 h 1725084"/>
              <a:gd name="connsiteX2" fmla="*/ 186266 w 1788583"/>
              <a:gd name="connsiteY2" fmla="*/ 1600201 h 1725084"/>
              <a:gd name="connsiteX3" fmla="*/ 1672166 w 1788583"/>
              <a:gd name="connsiteY3" fmla="*/ 1598084 h 1725084"/>
              <a:gd name="connsiteX4" fmla="*/ 1672166 w 1788583"/>
              <a:gd name="connsiteY4" fmla="*/ 937684 h 1725084"/>
              <a:gd name="connsiteX5" fmla="*/ 1788583 w 1788583"/>
              <a:gd name="connsiteY5" fmla="*/ 937684 h 1725084"/>
              <a:gd name="connsiteX6" fmla="*/ 1788583 w 1788583"/>
              <a:gd name="connsiteY6" fmla="*/ 1725084 h 1725084"/>
              <a:gd name="connsiteX7" fmla="*/ 55033 w 1788583"/>
              <a:gd name="connsiteY7" fmla="*/ 1725084 h 1725084"/>
              <a:gd name="connsiteX8" fmla="*/ 55033 w 1788583"/>
              <a:gd name="connsiteY8" fmla="*/ 78317 h 1725084"/>
              <a:gd name="connsiteX9" fmla="*/ 4233 w 1788583"/>
              <a:gd name="connsiteY9" fmla="*/ 78317 h 1725084"/>
              <a:gd name="connsiteX10" fmla="*/ 0 w 1788583"/>
              <a:gd name="connsiteY10" fmla="*/ 4234 h 172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8583" h="1725084">
                <a:moveTo>
                  <a:pt x="0" y="4234"/>
                </a:moveTo>
                <a:lnTo>
                  <a:pt x="184150" y="0"/>
                </a:lnTo>
                <a:cubicBezTo>
                  <a:pt x="184855" y="533400"/>
                  <a:pt x="185561" y="1066801"/>
                  <a:pt x="186266" y="1600201"/>
                </a:cubicBezTo>
                <a:lnTo>
                  <a:pt x="1672166" y="1598084"/>
                </a:lnTo>
                <a:lnTo>
                  <a:pt x="1672166" y="937684"/>
                </a:lnTo>
                <a:lnTo>
                  <a:pt x="1788583" y="937684"/>
                </a:lnTo>
                <a:lnTo>
                  <a:pt x="1788583" y="1725084"/>
                </a:lnTo>
                <a:lnTo>
                  <a:pt x="55033" y="1725084"/>
                </a:lnTo>
                <a:lnTo>
                  <a:pt x="55033" y="78317"/>
                </a:lnTo>
                <a:lnTo>
                  <a:pt x="4233" y="78317"/>
                </a:lnTo>
                <a:lnTo>
                  <a:pt x="0" y="423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16943-6684-418B-8A29-A27DFFCF80F9}"/>
              </a:ext>
            </a:extLst>
          </p:cNvPr>
          <p:cNvCxnSpPr>
            <a:cxnSpLocks/>
          </p:cNvCxnSpPr>
          <p:nvPr/>
        </p:nvCxnSpPr>
        <p:spPr>
          <a:xfrm flipH="1">
            <a:off x="4601389" y="1812131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93344-ED40-4A6E-A7E4-6E0307D539DD}"/>
              </a:ext>
            </a:extLst>
          </p:cNvPr>
          <p:cNvSpPr txBox="1"/>
          <p:nvPr/>
        </p:nvSpPr>
        <p:spPr>
          <a:xfrm>
            <a:off x="2842540" y="4092005"/>
            <a:ext cx="1590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black wire is 0V,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629FB3-EF6C-4050-9F01-10FBDA897E31}"/>
              </a:ext>
            </a:extLst>
          </p:cNvPr>
          <p:cNvSpPr/>
          <p:nvPr/>
        </p:nvSpPr>
        <p:spPr>
          <a:xfrm>
            <a:off x="6213231" y="2059912"/>
            <a:ext cx="1882391" cy="753627"/>
          </a:xfrm>
          <a:custGeom>
            <a:avLst/>
            <a:gdLst>
              <a:gd name="connsiteX0" fmla="*/ 0 w 1882391"/>
              <a:gd name="connsiteY0" fmla="*/ 750277 h 750277"/>
              <a:gd name="connsiteX1" fmla="*/ 0 w 1882391"/>
              <a:gd name="connsiteY1" fmla="*/ 0 h 750277"/>
              <a:gd name="connsiteX2" fmla="*/ 1882391 w 1882391"/>
              <a:gd name="connsiteY2" fmla="*/ 0 h 750277"/>
              <a:gd name="connsiteX3" fmla="*/ 1882391 w 1882391"/>
              <a:gd name="connsiteY3" fmla="*/ 706734 h 750277"/>
              <a:gd name="connsiteX4" fmla="*/ 1688123 w 1882391"/>
              <a:gd name="connsiteY4" fmla="*/ 706734 h 750277"/>
              <a:gd name="connsiteX5" fmla="*/ 1688123 w 1882391"/>
              <a:gd name="connsiteY5" fmla="*/ 221064 h 750277"/>
              <a:gd name="connsiteX6" fmla="*/ 180870 w 1882391"/>
              <a:gd name="connsiteY6" fmla="*/ 221064 h 750277"/>
              <a:gd name="connsiteX7" fmla="*/ 180870 w 1882391"/>
              <a:gd name="connsiteY7" fmla="*/ 736879 h 750277"/>
              <a:gd name="connsiteX8" fmla="*/ 0 w 1882391"/>
              <a:gd name="connsiteY8" fmla="*/ 750277 h 750277"/>
              <a:gd name="connsiteX0" fmla="*/ 0 w 1882391"/>
              <a:gd name="connsiteY0" fmla="*/ 750277 h 753627"/>
              <a:gd name="connsiteX1" fmla="*/ 0 w 1882391"/>
              <a:gd name="connsiteY1" fmla="*/ 0 h 753627"/>
              <a:gd name="connsiteX2" fmla="*/ 1882391 w 1882391"/>
              <a:gd name="connsiteY2" fmla="*/ 0 h 753627"/>
              <a:gd name="connsiteX3" fmla="*/ 1882391 w 1882391"/>
              <a:gd name="connsiteY3" fmla="*/ 706734 h 753627"/>
              <a:gd name="connsiteX4" fmla="*/ 1688123 w 1882391"/>
              <a:gd name="connsiteY4" fmla="*/ 706734 h 753627"/>
              <a:gd name="connsiteX5" fmla="*/ 1688123 w 1882391"/>
              <a:gd name="connsiteY5" fmla="*/ 221064 h 753627"/>
              <a:gd name="connsiteX6" fmla="*/ 180870 w 1882391"/>
              <a:gd name="connsiteY6" fmla="*/ 221064 h 753627"/>
              <a:gd name="connsiteX7" fmla="*/ 180870 w 1882391"/>
              <a:gd name="connsiteY7" fmla="*/ 753627 h 753627"/>
              <a:gd name="connsiteX8" fmla="*/ 0 w 1882391"/>
              <a:gd name="connsiteY8" fmla="*/ 750277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2391" h="753627">
                <a:moveTo>
                  <a:pt x="0" y="750277"/>
                </a:moveTo>
                <a:lnTo>
                  <a:pt x="0" y="0"/>
                </a:lnTo>
                <a:lnTo>
                  <a:pt x="1882391" y="0"/>
                </a:lnTo>
                <a:lnTo>
                  <a:pt x="1882391" y="706734"/>
                </a:lnTo>
                <a:lnTo>
                  <a:pt x="1688123" y="706734"/>
                </a:lnTo>
                <a:lnTo>
                  <a:pt x="1688123" y="221064"/>
                </a:lnTo>
                <a:lnTo>
                  <a:pt x="180870" y="221064"/>
                </a:lnTo>
                <a:lnTo>
                  <a:pt x="180870" y="753627"/>
                </a:lnTo>
                <a:lnTo>
                  <a:pt x="0" y="750277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F182E-8088-4BF6-B7FA-4358E3431F12}"/>
              </a:ext>
            </a:extLst>
          </p:cNvPr>
          <p:cNvSpPr/>
          <p:nvPr/>
        </p:nvSpPr>
        <p:spPr>
          <a:xfrm>
            <a:off x="6226629" y="3289160"/>
            <a:ext cx="1865644" cy="696686"/>
          </a:xfrm>
          <a:custGeom>
            <a:avLst/>
            <a:gdLst>
              <a:gd name="connsiteX0" fmla="*/ 0 w 1865644"/>
              <a:gd name="connsiteY0" fmla="*/ 40194 h 696686"/>
              <a:gd name="connsiteX1" fmla="*/ 0 w 1865644"/>
              <a:gd name="connsiteY1" fmla="*/ 696686 h 696686"/>
              <a:gd name="connsiteX2" fmla="*/ 1865644 w 1865644"/>
              <a:gd name="connsiteY2" fmla="*/ 696686 h 696686"/>
              <a:gd name="connsiteX3" fmla="*/ 1865644 w 1865644"/>
              <a:gd name="connsiteY3" fmla="*/ 0 h 696686"/>
              <a:gd name="connsiteX4" fmla="*/ 1678074 w 1865644"/>
              <a:gd name="connsiteY4" fmla="*/ 0 h 696686"/>
              <a:gd name="connsiteX5" fmla="*/ 1678074 w 1865644"/>
              <a:gd name="connsiteY5" fmla="*/ 478972 h 696686"/>
              <a:gd name="connsiteX6" fmla="*/ 200967 w 1865644"/>
              <a:gd name="connsiteY6" fmla="*/ 478972 h 696686"/>
              <a:gd name="connsiteX7" fmla="*/ 200967 w 1865644"/>
              <a:gd name="connsiteY7" fmla="*/ 36844 h 696686"/>
              <a:gd name="connsiteX8" fmla="*/ 0 w 1865644"/>
              <a:gd name="connsiteY8" fmla="*/ 40194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644" h="696686">
                <a:moveTo>
                  <a:pt x="0" y="40194"/>
                </a:moveTo>
                <a:lnTo>
                  <a:pt x="0" y="696686"/>
                </a:lnTo>
                <a:lnTo>
                  <a:pt x="1865644" y="696686"/>
                </a:lnTo>
                <a:lnTo>
                  <a:pt x="1865644" y="0"/>
                </a:lnTo>
                <a:lnTo>
                  <a:pt x="1678074" y="0"/>
                </a:lnTo>
                <a:lnTo>
                  <a:pt x="1678074" y="478972"/>
                </a:lnTo>
                <a:lnTo>
                  <a:pt x="200967" y="478972"/>
                </a:lnTo>
                <a:lnTo>
                  <a:pt x="200967" y="36844"/>
                </a:lnTo>
                <a:lnTo>
                  <a:pt x="0" y="4019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FD39F5-CE9D-47C6-B9FA-4A79713E6B4B}"/>
              </a:ext>
            </a:extLst>
          </p:cNvPr>
          <p:cNvCxnSpPr>
            <a:cxnSpLocks/>
          </p:cNvCxnSpPr>
          <p:nvPr/>
        </p:nvCxnSpPr>
        <p:spPr>
          <a:xfrm flipH="1">
            <a:off x="8051347" y="1812886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7C3D4FC-4E53-4A6C-9540-48204A9C5EE0}"/>
              </a:ext>
            </a:extLst>
          </p:cNvPr>
          <p:cNvSpPr/>
          <p:nvPr/>
        </p:nvSpPr>
        <p:spPr>
          <a:xfrm>
            <a:off x="4413910" y="2058354"/>
            <a:ext cx="269331" cy="269331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DB9F58-0EFB-413F-A048-A1F45C1DEFA6}"/>
              </a:ext>
            </a:extLst>
          </p:cNvPr>
          <p:cNvSpPr/>
          <p:nvPr/>
        </p:nvSpPr>
        <p:spPr>
          <a:xfrm>
            <a:off x="7858479" y="2050453"/>
            <a:ext cx="269331" cy="269331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92446D-998A-48A7-82A5-005B4CB54710}"/>
              </a:ext>
            </a:extLst>
          </p:cNvPr>
          <p:cNvSpPr txBox="1"/>
          <p:nvPr/>
        </p:nvSpPr>
        <p:spPr>
          <a:xfrm>
            <a:off x="7060495" y="1388700"/>
            <a:ext cx="187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red wire is 9V,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623516-B126-4DF2-8915-A4AA6DAE6077}"/>
              </a:ext>
            </a:extLst>
          </p:cNvPr>
          <p:cNvSpPr/>
          <p:nvPr/>
        </p:nvSpPr>
        <p:spPr>
          <a:xfrm>
            <a:off x="4413264" y="3761267"/>
            <a:ext cx="269331" cy="269331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206F1B-78A7-4A0C-B386-C364BFA8C710}"/>
              </a:ext>
            </a:extLst>
          </p:cNvPr>
          <p:cNvSpPr/>
          <p:nvPr/>
        </p:nvSpPr>
        <p:spPr>
          <a:xfrm>
            <a:off x="7858479" y="3761267"/>
            <a:ext cx="269331" cy="269331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FEB55-C322-448C-9ECB-410A269F4CD1}"/>
              </a:ext>
            </a:extLst>
          </p:cNvPr>
          <p:cNvSpPr txBox="1"/>
          <p:nvPr/>
        </p:nvSpPr>
        <p:spPr>
          <a:xfrm>
            <a:off x="3899016" y="1388700"/>
            <a:ext cx="187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red wire is 9V,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ED985D-8DD3-4F11-AEFA-DA4D7B46F089}"/>
              </a:ext>
            </a:extLst>
          </p:cNvPr>
          <p:cNvCxnSpPr>
            <a:cxnSpLocks/>
          </p:cNvCxnSpPr>
          <p:nvPr/>
        </p:nvCxnSpPr>
        <p:spPr>
          <a:xfrm flipH="1">
            <a:off x="4332574" y="4053077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25C84-6DEC-479D-83A6-089F0618729E}"/>
              </a:ext>
            </a:extLst>
          </p:cNvPr>
          <p:cNvSpPr txBox="1"/>
          <p:nvPr/>
        </p:nvSpPr>
        <p:spPr>
          <a:xfrm>
            <a:off x="6342439" y="4088618"/>
            <a:ext cx="1590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Condensed" panose="020B0606040200020203" pitchFamily="34" charset="0"/>
              </a:rPr>
              <a:t>This entire black wire is 0V, let’s represent it as </a:t>
            </a:r>
            <a:r>
              <a:rPr lang="en-US" sz="1100" b="1" dirty="0">
                <a:latin typeface="Segoe Condensed" panose="020B0606040200020203" pitchFamily="34" charset="0"/>
              </a:rPr>
              <a:t>node V</a:t>
            </a:r>
            <a:r>
              <a:rPr lang="en-US" sz="1100" b="1" baseline="-250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23877A-3E94-4397-90D8-8DB0EA19786C}"/>
              </a:ext>
            </a:extLst>
          </p:cNvPr>
          <p:cNvCxnSpPr>
            <a:cxnSpLocks/>
          </p:cNvCxnSpPr>
          <p:nvPr/>
        </p:nvCxnSpPr>
        <p:spPr>
          <a:xfrm flipH="1">
            <a:off x="7832473" y="4049690"/>
            <a:ext cx="81852" cy="18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30EFDA-024E-44C5-BF04-8D548538CCDA}"/>
              </a:ext>
            </a:extLst>
          </p:cNvPr>
          <p:cNvSpPr txBox="1"/>
          <p:nvPr/>
        </p:nvSpPr>
        <p:spPr>
          <a:xfrm>
            <a:off x="4642315" y="2029297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5649C-FB58-4A82-A3DA-B308633B537F}"/>
              </a:ext>
            </a:extLst>
          </p:cNvPr>
          <p:cNvSpPr txBox="1"/>
          <p:nvPr/>
        </p:nvSpPr>
        <p:spPr>
          <a:xfrm>
            <a:off x="4654692" y="3740372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BBFE7-9481-4DA0-A205-BACECF80F18A}"/>
              </a:ext>
            </a:extLst>
          </p:cNvPr>
          <p:cNvSpPr txBox="1"/>
          <p:nvPr/>
        </p:nvSpPr>
        <p:spPr>
          <a:xfrm>
            <a:off x="8135158" y="2021345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7A6DC6-4F20-42CE-B1FA-0EED36E0A4B0}"/>
              </a:ext>
            </a:extLst>
          </p:cNvPr>
          <p:cNvSpPr txBox="1"/>
          <p:nvPr/>
        </p:nvSpPr>
        <p:spPr>
          <a:xfrm>
            <a:off x="8147535" y="3732420"/>
            <a:ext cx="93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6BA2A2-D04C-4BBE-A425-C813AD835C6B}"/>
              </a:ext>
            </a:extLst>
          </p:cNvPr>
          <p:cNvSpPr txBox="1"/>
          <p:nvPr/>
        </p:nvSpPr>
        <p:spPr>
          <a:xfrm>
            <a:off x="1346199" y="709146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Apply knowns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D1E3ED-99C0-409F-A212-A357583BDD53}"/>
                  </a:ext>
                </a:extLst>
              </p:cNvPr>
              <p:cNvSpPr txBox="1"/>
              <p:nvPr/>
            </p:nvSpPr>
            <p:spPr>
              <a:xfrm>
                <a:off x="9141440" y="1948849"/>
                <a:ext cx="1724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D1E3ED-99C0-409F-A212-A357583B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1948849"/>
                <a:ext cx="1724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16EF91-818E-4480-8A23-C764986B6841}"/>
                  </a:ext>
                </a:extLst>
              </p:cNvPr>
              <p:cNvSpPr txBox="1"/>
              <p:nvPr/>
            </p:nvSpPr>
            <p:spPr>
              <a:xfrm>
                <a:off x="9141440" y="2821115"/>
                <a:ext cx="178933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16EF91-818E-4480-8A23-C764986B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440" y="2821115"/>
                <a:ext cx="1789336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1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2182</Words>
  <Application>Microsoft Office PowerPoint</Application>
  <PresentationFormat>Widescreen</PresentationFormat>
  <Paragraphs>502</Paragraphs>
  <Slides>41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Bebas Neue</vt:lpstr>
      <vt:lpstr>Calibri</vt:lpstr>
      <vt:lpstr>Calibri Light</vt:lpstr>
      <vt:lpstr>Cambria Math</vt:lpstr>
      <vt:lpstr>Museo Sans 100</vt:lpstr>
      <vt:lpstr>Oswald Light</vt:lpstr>
      <vt:lpstr>Segoe Condensed</vt:lpstr>
      <vt:lpstr>Segoe UI Light</vt:lpstr>
      <vt:lpstr>Times New Roman</vt:lpstr>
      <vt:lpstr>Office Theme</vt:lpstr>
      <vt:lpstr>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63</cp:revision>
  <dcterms:created xsi:type="dcterms:W3CDTF">2021-03-29T18:05:09Z</dcterms:created>
  <dcterms:modified xsi:type="dcterms:W3CDTF">2021-04-01T14:29:37Z</dcterms:modified>
</cp:coreProperties>
</file>