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F510F-06B3-4B9E-9A13-576A6194E3EE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51BCD-3037-4805-A749-9DA059696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78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https://www.khanacademy.org/science/electrical-engineering/ee-circuit-analysis-topic/ee-resistor-circuits/a/ee-voltage-divider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51BCD-3037-4805-A749-9DA0596969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91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https://www.khanacademy.org/science/electrical-engineering/ee-circuit-analysis-topic/ee-resistor-circuits/a/ee-voltage-divider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51BCD-3037-4805-A749-9DA0596969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75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https://www.falstad.com/circuit/circuitjs.html?ctz=CQAgjCAMB0l3BWcMBMcUHYMGZIA4UA2ATmIxAUgpABZsKBTAWjDACgA3cYlWub3mEJURfEMSiSYCNgHcB4YRRR5FVdvLA8+VBCp3g5y1UN36wGQiBRGE2mvz2qHVGwA9FvIhLB4ImXhpFcQA1I0IUILRVCKCXazYLIKdwSwptSPVkfhhIbBpyACUGAGcASxKAFwBDADsAYwZbDPwQWOtWyGbA-nb4rqA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51BCD-3037-4805-A749-9DA0596969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47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https://www.falstad.com/circuit/circuitjs.html?ctz=CQAgjCAMB0l3BWcMBMcUHYMGZIA4UA2ATmIxAUgpABZsKBTAWjDACgA3cYlWub3mEJURfEMSiSYCNgHcB4YRRR5FVdvLA8+VBCp3g5y1UN36UCQiBRsAHot5EJYPBEy8ai8QDU2YDJ56qhZWCNrYaODI-DCIIABKDADOAJZJAC4AhgB2AMYMRkEgEWaqNPw28mGOeKqElta11mxAA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51BCD-3037-4805-A749-9DA0596969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99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3013A-4CC1-407E-9B35-FE844ED3B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D6CAC5-2560-4C07-AD72-2E7584011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24CDB-7BF7-4F32-8380-717B581F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17264-C4A2-4046-971A-0D6997A1D32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D8DAD-D807-4EE2-9746-47B35C65A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03254-580E-4164-AC91-605BAE02F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0763-F5EB-4CA4-BD81-E1ADBF40B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91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43A18-BDC1-4731-84EF-BFDBEDB13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5A025-45BB-48C1-81C1-DBCFDBAD5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AFF53-D22E-47C1-8AC9-955AE53BD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17264-C4A2-4046-971A-0D6997A1D32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60547-9660-48E1-8FEC-DD37CB8C1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AC5DA-C657-4221-9C05-ACD6CFCFC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0763-F5EB-4CA4-BD81-E1ADBF40B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80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C5399B-F7D4-4C90-A8E6-7BD9D52E8A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21AAA-7E6F-4BAD-A91E-FA835C5AB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9A336-D307-4047-A71D-6DF74AD8D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17264-C4A2-4046-971A-0D6997A1D32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6A829-714D-4BCD-85D2-9FEB357D1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CE35B-E030-4C96-81D7-8E7F8C781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0763-F5EB-4CA4-BD81-E1ADBF40B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7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B2D12-15D8-42F3-BB91-D779C086D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370F6-6F36-40F6-8788-2C89FBB7E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D0CEA-4AC0-4A6F-A6AC-6A2330C8E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17264-C4A2-4046-971A-0D6997A1D32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25376-5520-4052-B6B4-FC6E99CB7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545AD-7D12-471D-8A28-6D5AFE5B3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0763-F5EB-4CA4-BD81-E1ADBF40B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80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47EAD-F26E-4A2A-9438-217E576C5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E93DA-6512-4F57-91FA-4936A2E8C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C1452-A020-422F-AE0E-574EB7F83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17264-C4A2-4046-971A-0D6997A1D32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3BA20-6D75-4F21-9F43-7206B46AB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8D75A-ECC2-4965-80AC-D12A7C894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0763-F5EB-4CA4-BD81-E1ADBF40B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24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580E4-96E0-40AF-B1AA-267986454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0A3E1-BAC6-426B-8442-B991C0EAF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20DA6-CDE8-4E26-AFF8-F96FB8349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94F83-E97F-45A8-9FAD-EC41A17A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17264-C4A2-4046-971A-0D6997A1D32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8AA0B-8368-4752-ACE6-74BA7D2DB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48A4C-A440-469C-8F93-B039EB0A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0763-F5EB-4CA4-BD81-E1ADBF40B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32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AB2F0-301E-4F54-BB36-89E0DF66E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22711-90AA-487F-9536-D7C8E6CC0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522EB-18BD-4071-AB61-843D871C8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8A54AD-817E-49A6-9081-59800F1D5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C77F0F-ADB5-4FB6-8CB6-624EC75D25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887396-F37C-44AA-9090-C49BB712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17264-C4A2-4046-971A-0D6997A1D32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C0ACC7-DDC7-4DAC-BC5C-E349F0A61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4D26EC-505E-44E0-B073-CACCB1AD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0763-F5EB-4CA4-BD81-E1ADBF40B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2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6E5C-EBC9-438A-8B26-804C55297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EAEC2-E711-458B-997B-2DECDEF9F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17264-C4A2-4046-971A-0D6997A1D32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DC64FF-61B8-44CD-B75E-55E939C2F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D38595-7E36-4AAD-A4F6-5884DB848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0763-F5EB-4CA4-BD81-E1ADBF40B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3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E87949-D7DB-4AEC-A912-0BC2EA17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17264-C4A2-4046-971A-0D6997A1D32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EA1A4C-5FA7-4FC4-9479-9F1A88FF3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8190F-31F8-4159-B481-8DD2ADA67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0763-F5EB-4CA4-BD81-E1ADBF40B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1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21641-7836-4FC5-A1C4-521868E62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518FE-22A3-433B-851E-CA5A28626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2D077-39E6-4D59-9436-F8527BE1A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48B5A-1BC8-4F5B-B190-74A64F217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17264-C4A2-4046-971A-0D6997A1D32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26D32-D468-4A51-9448-056BAB3F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0A099-315E-44B3-90DE-C6D6B4511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0763-F5EB-4CA4-BD81-E1ADBF40B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44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A52BB-CDFB-40F6-B9CF-F6569F041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D3DCC-E4FC-4571-91ED-0ACA5AF5D4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71257-E9CE-49A6-A038-9AE196B37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05B10-ACAD-4EDD-B1C7-FEC1A6B24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17264-C4A2-4046-971A-0D6997A1D32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342E4-E9AA-40DC-A712-CE2B0F9FA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D54B1-16F4-4B28-B306-40AF7E0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00763-F5EB-4CA4-BD81-E1ADBF40B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8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EA3EE7-1F74-4FBF-BCA8-EFF3EEC0B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8F97D-5494-497E-A407-38FC057CC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AF169-A91D-47FB-A96A-781BD026D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17264-C4A2-4046-971A-0D6997A1D32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6F37D-325D-4964-A9AB-14A596BBA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EBCBB-BF3B-4316-BCD4-5B8BE8E1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00763-F5EB-4CA4-BD81-E1ADBF40B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28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382223-C052-4E1A-99CC-BA59EA7C5D99}"/>
                  </a:ext>
                </a:extLst>
              </p:cNvPr>
              <p:cNvSpPr txBox="1"/>
              <p:nvPr/>
            </p:nvSpPr>
            <p:spPr>
              <a:xfrm>
                <a:off x="4237004" y="5157464"/>
                <a:ext cx="3333413" cy="877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382223-C052-4E1A-99CC-BA59EA7C5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004" y="5157464"/>
                <a:ext cx="3333413" cy="877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BDAD348B-5198-4ABE-9F4A-5DD6B3DBB876}"/>
              </a:ext>
            </a:extLst>
          </p:cNvPr>
          <p:cNvSpPr/>
          <p:nvPr/>
        </p:nvSpPr>
        <p:spPr>
          <a:xfrm>
            <a:off x="2873155" y="1826920"/>
            <a:ext cx="418407" cy="753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AF1CB007-9D72-4AB9-AF79-916103A4F30D}"/>
              </a:ext>
            </a:extLst>
          </p:cNvPr>
          <p:cNvSpPr/>
          <p:nvPr/>
        </p:nvSpPr>
        <p:spPr>
          <a:xfrm>
            <a:off x="2895273" y="1647437"/>
            <a:ext cx="232166" cy="1160829"/>
          </a:xfrm>
          <a:custGeom>
            <a:avLst/>
            <a:gdLst/>
            <a:ahLst/>
            <a:cxnLst/>
            <a:rect l="l" t="t" r="r" b="b"/>
            <a:pathLst>
              <a:path w="328929" h="1644650">
                <a:moveTo>
                  <a:pt x="164405" y="0"/>
                </a:moveTo>
                <a:lnTo>
                  <a:pt x="164405" y="287805"/>
                </a:lnTo>
                <a:lnTo>
                  <a:pt x="328861" y="374128"/>
                </a:lnTo>
                <a:lnTo>
                  <a:pt x="0" y="546776"/>
                </a:lnTo>
                <a:lnTo>
                  <a:pt x="328861" y="719474"/>
                </a:lnTo>
                <a:lnTo>
                  <a:pt x="0" y="892121"/>
                </a:lnTo>
                <a:lnTo>
                  <a:pt x="328861" y="1064769"/>
                </a:lnTo>
                <a:lnTo>
                  <a:pt x="0" y="1237467"/>
                </a:lnTo>
                <a:lnTo>
                  <a:pt x="164405" y="1323791"/>
                </a:lnTo>
                <a:lnTo>
                  <a:pt x="164405" y="1644509"/>
                </a:lnTo>
              </a:path>
            </a:pathLst>
          </a:custGeom>
          <a:ln w="405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A7044F-776C-4AAD-9554-167119E1EE36}"/>
              </a:ext>
            </a:extLst>
          </p:cNvPr>
          <p:cNvSpPr txBox="1"/>
          <p:nvPr/>
        </p:nvSpPr>
        <p:spPr>
          <a:xfrm>
            <a:off x="2461601" y="2056561"/>
            <a:ext cx="41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 Light" pitchFamily="2" charset="0"/>
              </a:rPr>
              <a:t>R1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B6CDAC5-E273-457A-8CEC-CEFDC6F9F6A3}"/>
              </a:ext>
            </a:extLst>
          </p:cNvPr>
          <p:cNvGrpSpPr/>
          <p:nvPr/>
        </p:nvGrpSpPr>
        <p:grpSpPr>
          <a:xfrm>
            <a:off x="2685799" y="3971922"/>
            <a:ext cx="661500" cy="1008282"/>
            <a:chOff x="8304742" y="1892028"/>
            <a:chExt cx="661500" cy="100828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E9280C-F5CB-493F-B4DA-F856FCE77752}"/>
                </a:ext>
              </a:extLst>
            </p:cNvPr>
            <p:cNvSpPr txBox="1"/>
            <p:nvPr/>
          </p:nvSpPr>
          <p:spPr>
            <a:xfrm>
              <a:off x="8304742" y="2500200"/>
              <a:ext cx="661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Oswald Light" pitchFamily="2" charset="0"/>
                </a:defRPr>
              </a:lvl1pPr>
            </a:lstStyle>
            <a:p>
              <a:r>
                <a:rPr lang="en-US" sz="2000" dirty="0"/>
                <a:t>GND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DD15949-EBD8-48F8-8D40-21E0769D95A7}"/>
                </a:ext>
              </a:extLst>
            </p:cNvPr>
            <p:cNvGrpSpPr/>
            <p:nvPr/>
          </p:nvGrpSpPr>
          <p:grpSpPr>
            <a:xfrm>
              <a:off x="8406892" y="1892028"/>
              <a:ext cx="457200" cy="545805"/>
              <a:chOff x="8777094" y="4751482"/>
              <a:chExt cx="457200" cy="545805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C9E1220B-F554-4141-8A4D-34F130A1BA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05694" y="4751482"/>
                <a:ext cx="0" cy="365760"/>
              </a:xfrm>
              <a:prstGeom prst="line">
                <a:avLst/>
              </a:prstGeom>
              <a:ln w="4064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002706EC-C420-473D-BA04-C90C01EB3EE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005694" y="4901460"/>
                <a:ext cx="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F1E6ED2-10C0-4923-9947-F84D15C2E1A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005694" y="5049125"/>
                <a:ext cx="0" cy="3200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D78322C-05ED-4061-B759-35323314D82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005694" y="5228707"/>
                <a:ext cx="0" cy="1371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037F1BD-2368-452A-BC86-D2A059FE963A}"/>
              </a:ext>
            </a:extLst>
          </p:cNvPr>
          <p:cNvGrpSpPr/>
          <p:nvPr/>
        </p:nvGrpSpPr>
        <p:grpSpPr>
          <a:xfrm>
            <a:off x="2725449" y="837566"/>
            <a:ext cx="568411" cy="803462"/>
            <a:chOff x="5443562" y="1448493"/>
            <a:chExt cx="568411" cy="803462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6B1ECE6-5B3B-4C48-BF1A-32160ED71A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7768" y="1846656"/>
              <a:ext cx="0" cy="405299"/>
            </a:xfrm>
            <a:prstGeom prst="straightConnector1">
              <a:avLst/>
            </a:prstGeom>
            <a:ln w="40640">
              <a:solidFill>
                <a:schemeClr val="tx1"/>
              </a:solidFill>
              <a:headEnd type="oval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3992EB2-209E-4B76-9F6D-320A9C7BF9F0}"/>
                </a:ext>
              </a:extLst>
            </p:cNvPr>
            <p:cNvSpPr txBox="1"/>
            <p:nvPr/>
          </p:nvSpPr>
          <p:spPr>
            <a:xfrm>
              <a:off x="5443562" y="1448493"/>
              <a:ext cx="5684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Oswald Light" pitchFamily="2" charset="0"/>
                </a:defRPr>
              </a:lvl1pPr>
            </a:lstStyle>
            <a:p>
              <a:r>
                <a:rPr lang="en-US" sz="2000" dirty="0"/>
                <a:t>Vcc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92534F2-2353-458D-A523-3D1ED855C586}"/>
              </a:ext>
            </a:extLst>
          </p:cNvPr>
          <p:cNvSpPr/>
          <p:nvPr/>
        </p:nvSpPr>
        <p:spPr>
          <a:xfrm>
            <a:off x="2873155" y="2966092"/>
            <a:ext cx="418407" cy="753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5B0C2EC1-2379-47DC-8B9B-CBAE5A608DFC}"/>
              </a:ext>
            </a:extLst>
          </p:cNvPr>
          <p:cNvSpPr/>
          <p:nvPr/>
        </p:nvSpPr>
        <p:spPr>
          <a:xfrm>
            <a:off x="2895273" y="2786609"/>
            <a:ext cx="232166" cy="1160829"/>
          </a:xfrm>
          <a:custGeom>
            <a:avLst/>
            <a:gdLst/>
            <a:ahLst/>
            <a:cxnLst/>
            <a:rect l="l" t="t" r="r" b="b"/>
            <a:pathLst>
              <a:path w="328929" h="1644650">
                <a:moveTo>
                  <a:pt x="164405" y="0"/>
                </a:moveTo>
                <a:lnTo>
                  <a:pt x="164405" y="287805"/>
                </a:lnTo>
                <a:lnTo>
                  <a:pt x="328861" y="374128"/>
                </a:lnTo>
                <a:lnTo>
                  <a:pt x="0" y="546776"/>
                </a:lnTo>
                <a:lnTo>
                  <a:pt x="328861" y="719474"/>
                </a:lnTo>
                <a:lnTo>
                  <a:pt x="0" y="892121"/>
                </a:lnTo>
                <a:lnTo>
                  <a:pt x="328861" y="1064769"/>
                </a:lnTo>
                <a:lnTo>
                  <a:pt x="0" y="1237467"/>
                </a:lnTo>
                <a:lnTo>
                  <a:pt x="164405" y="1323791"/>
                </a:lnTo>
                <a:lnTo>
                  <a:pt x="164405" y="1644509"/>
                </a:lnTo>
              </a:path>
            </a:pathLst>
          </a:custGeom>
          <a:ln w="40547">
            <a:solidFill>
              <a:srgbClr val="000000"/>
            </a:solidFill>
            <a:headEnd type="oval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FC6B7D-E313-4733-9D5E-ED57D6770B91}"/>
              </a:ext>
            </a:extLst>
          </p:cNvPr>
          <p:cNvSpPr txBox="1"/>
          <p:nvPr/>
        </p:nvSpPr>
        <p:spPr>
          <a:xfrm>
            <a:off x="2453554" y="3195733"/>
            <a:ext cx="4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 Light" pitchFamily="2" charset="0"/>
              </a:rPr>
              <a:t>R2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80E559-DFF7-4499-B70A-E74EC022A703}"/>
              </a:ext>
            </a:extLst>
          </p:cNvPr>
          <p:cNvSpPr txBox="1"/>
          <p:nvPr/>
        </p:nvSpPr>
        <p:spPr>
          <a:xfrm>
            <a:off x="3065573" y="2549027"/>
            <a:ext cx="615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EF0458-52BA-426C-8B11-CCF586F87A86}"/>
              </a:ext>
            </a:extLst>
          </p:cNvPr>
          <p:cNvSpPr txBox="1"/>
          <p:nvPr/>
        </p:nvSpPr>
        <p:spPr>
          <a:xfrm>
            <a:off x="3065573" y="1415025"/>
            <a:ext cx="541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00587BE-D583-40AD-809C-E5395096D91F}"/>
                  </a:ext>
                </a:extLst>
              </p:cNvPr>
              <p:cNvSpPr txBox="1"/>
              <p:nvPr/>
            </p:nvSpPr>
            <p:spPr>
              <a:xfrm>
                <a:off x="4112534" y="725842"/>
                <a:ext cx="254294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00587BE-D583-40AD-809C-E5395096D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34" y="725842"/>
                <a:ext cx="254294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AE5D4DF-D79F-4FCB-8273-3E0F549D4A7A}"/>
                  </a:ext>
                </a:extLst>
              </p:cNvPr>
              <p:cNvSpPr txBox="1"/>
              <p:nvPr/>
            </p:nvSpPr>
            <p:spPr>
              <a:xfrm>
                <a:off x="8719548" y="606734"/>
                <a:ext cx="178080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AE5D4DF-D79F-4FCB-8273-3E0F549D4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548" y="606734"/>
                <a:ext cx="178080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FDEE1A-C75E-4110-ADDF-F4C5B2FC1C96}"/>
                  </a:ext>
                </a:extLst>
              </p:cNvPr>
              <p:cNvSpPr txBox="1"/>
              <p:nvPr/>
            </p:nvSpPr>
            <p:spPr>
              <a:xfrm>
                <a:off x="4112534" y="1384248"/>
                <a:ext cx="33287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FDEE1A-C75E-4110-ADDF-F4C5B2FC1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34" y="1384248"/>
                <a:ext cx="3328796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E804EDB-2AA0-4707-A574-6BE255B6455C}"/>
                  </a:ext>
                </a:extLst>
              </p:cNvPr>
              <p:cNvSpPr txBox="1"/>
              <p:nvPr/>
            </p:nvSpPr>
            <p:spPr>
              <a:xfrm>
                <a:off x="8678658" y="4549317"/>
                <a:ext cx="266541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E804EDB-2AA0-4707-A574-6BE255B64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658" y="4549317"/>
                <a:ext cx="2665410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B272C92-8FAB-40A7-99DB-DDBBE5C30BA4}"/>
                  </a:ext>
                </a:extLst>
              </p:cNvPr>
              <p:cNvSpPr txBox="1"/>
              <p:nvPr/>
            </p:nvSpPr>
            <p:spPr>
              <a:xfrm>
                <a:off x="8724514" y="5165127"/>
                <a:ext cx="266541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B272C92-8FAB-40A7-99DB-DDBBE5C30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514" y="5165127"/>
                <a:ext cx="2665410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B692E50-C8DF-40BF-87D7-590E1110077A}"/>
                  </a:ext>
                </a:extLst>
              </p:cNvPr>
              <p:cNvSpPr txBox="1"/>
              <p:nvPr/>
            </p:nvSpPr>
            <p:spPr>
              <a:xfrm>
                <a:off x="8767672" y="5990334"/>
                <a:ext cx="41567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B692E50-C8DF-40BF-87D7-590E11100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672" y="5990334"/>
                <a:ext cx="415677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5B4147F-EF27-4E3B-8DBF-83459C6966F9}"/>
                  </a:ext>
                </a:extLst>
              </p:cNvPr>
              <p:cNvSpPr txBox="1"/>
              <p:nvPr/>
            </p:nvSpPr>
            <p:spPr>
              <a:xfrm>
                <a:off x="4112534" y="2149048"/>
                <a:ext cx="5442131" cy="883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5B4147F-EF27-4E3B-8DBF-83459C696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34" y="2149048"/>
                <a:ext cx="5442131" cy="8830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3B09B88-93AC-484E-BB09-CCE0224BC71F}"/>
                  </a:ext>
                </a:extLst>
              </p:cNvPr>
              <p:cNvSpPr txBox="1"/>
              <p:nvPr/>
            </p:nvSpPr>
            <p:spPr>
              <a:xfrm>
                <a:off x="3977218" y="3164955"/>
                <a:ext cx="6209841" cy="8675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2⇒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3B09B88-93AC-484E-BB09-CCE0224BC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218" y="3164955"/>
                <a:ext cx="6209841" cy="86754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656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382223-C052-4E1A-99CC-BA59EA7C5D99}"/>
                  </a:ext>
                </a:extLst>
              </p:cNvPr>
              <p:cNvSpPr txBox="1"/>
              <p:nvPr/>
            </p:nvSpPr>
            <p:spPr>
              <a:xfrm>
                <a:off x="4237004" y="5157464"/>
                <a:ext cx="3333413" cy="877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382223-C052-4E1A-99CC-BA59EA7C5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004" y="5157464"/>
                <a:ext cx="3333413" cy="877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BDAD348B-5198-4ABE-9F4A-5DD6B3DBB876}"/>
              </a:ext>
            </a:extLst>
          </p:cNvPr>
          <p:cNvSpPr/>
          <p:nvPr/>
        </p:nvSpPr>
        <p:spPr>
          <a:xfrm>
            <a:off x="2873155" y="1826920"/>
            <a:ext cx="418407" cy="753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AF1CB007-9D72-4AB9-AF79-916103A4F30D}"/>
              </a:ext>
            </a:extLst>
          </p:cNvPr>
          <p:cNvSpPr/>
          <p:nvPr/>
        </p:nvSpPr>
        <p:spPr>
          <a:xfrm>
            <a:off x="2895273" y="1647437"/>
            <a:ext cx="232166" cy="1160829"/>
          </a:xfrm>
          <a:custGeom>
            <a:avLst/>
            <a:gdLst/>
            <a:ahLst/>
            <a:cxnLst/>
            <a:rect l="l" t="t" r="r" b="b"/>
            <a:pathLst>
              <a:path w="328929" h="1644650">
                <a:moveTo>
                  <a:pt x="164405" y="0"/>
                </a:moveTo>
                <a:lnTo>
                  <a:pt x="164405" y="287805"/>
                </a:lnTo>
                <a:lnTo>
                  <a:pt x="328861" y="374128"/>
                </a:lnTo>
                <a:lnTo>
                  <a:pt x="0" y="546776"/>
                </a:lnTo>
                <a:lnTo>
                  <a:pt x="328861" y="719474"/>
                </a:lnTo>
                <a:lnTo>
                  <a:pt x="0" y="892121"/>
                </a:lnTo>
                <a:lnTo>
                  <a:pt x="328861" y="1064769"/>
                </a:lnTo>
                <a:lnTo>
                  <a:pt x="0" y="1237467"/>
                </a:lnTo>
                <a:lnTo>
                  <a:pt x="164405" y="1323791"/>
                </a:lnTo>
                <a:lnTo>
                  <a:pt x="164405" y="1644509"/>
                </a:lnTo>
              </a:path>
            </a:pathLst>
          </a:custGeom>
          <a:ln w="405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A7044F-776C-4AAD-9554-167119E1EE36}"/>
              </a:ext>
            </a:extLst>
          </p:cNvPr>
          <p:cNvSpPr txBox="1"/>
          <p:nvPr/>
        </p:nvSpPr>
        <p:spPr>
          <a:xfrm>
            <a:off x="2461601" y="2056561"/>
            <a:ext cx="41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 Light" pitchFamily="2" charset="0"/>
              </a:rPr>
              <a:t>R1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B6CDAC5-E273-457A-8CEC-CEFDC6F9F6A3}"/>
              </a:ext>
            </a:extLst>
          </p:cNvPr>
          <p:cNvGrpSpPr/>
          <p:nvPr/>
        </p:nvGrpSpPr>
        <p:grpSpPr>
          <a:xfrm>
            <a:off x="2685799" y="3971922"/>
            <a:ext cx="661500" cy="1008282"/>
            <a:chOff x="8304742" y="1892028"/>
            <a:chExt cx="661500" cy="100828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E9280C-F5CB-493F-B4DA-F856FCE77752}"/>
                </a:ext>
              </a:extLst>
            </p:cNvPr>
            <p:cNvSpPr txBox="1"/>
            <p:nvPr/>
          </p:nvSpPr>
          <p:spPr>
            <a:xfrm>
              <a:off x="8304742" y="2500200"/>
              <a:ext cx="661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Oswald Light" pitchFamily="2" charset="0"/>
                </a:defRPr>
              </a:lvl1pPr>
            </a:lstStyle>
            <a:p>
              <a:r>
                <a:rPr lang="en-US" sz="2000" dirty="0"/>
                <a:t>GND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DD15949-EBD8-48F8-8D40-21E0769D95A7}"/>
                </a:ext>
              </a:extLst>
            </p:cNvPr>
            <p:cNvGrpSpPr/>
            <p:nvPr/>
          </p:nvGrpSpPr>
          <p:grpSpPr>
            <a:xfrm>
              <a:off x="8406892" y="1892028"/>
              <a:ext cx="457200" cy="545805"/>
              <a:chOff x="8777094" y="4751482"/>
              <a:chExt cx="457200" cy="545805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C9E1220B-F554-4141-8A4D-34F130A1BA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05694" y="4751482"/>
                <a:ext cx="0" cy="365760"/>
              </a:xfrm>
              <a:prstGeom prst="line">
                <a:avLst/>
              </a:prstGeom>
              <a:ln w="4064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002706EC-C420-473D-BA04-C90C01EB3EE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005694" y="4901460"/>
                <a:ext cx="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F1E6ED2-10C0-4923-9947-F84D15C2E1A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005694" y="5049125"/>
                <a:ext cx="0" cy="3200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D78322C-05ED-4061-B759-35323314D82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005694" y="5228707"/>
                <a:ext cx="0" cy="1371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037F1BD-2368-452A-BC86-D2A059FE963A}"/>
              </a:ext>
            </a:extLst>
          </p:cNvPr>
          <p:cNvGrpSpPr/>
          <p:nvPr/>
        </p:nvGrpSpPr>
        <p:grpSpPr>
          <a:xfrm>
            <a:off x="2725449" y="837566"/>
            <a:ext cx="568411" cy="803462"/>
            <a:chOff x="5443562" y="1448493"/>
            <a:chExt cx="568411" cy="803462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6B1ECE6-5B3B-4C48-BF1A-32160ED71A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7768" y="1846656"/>
              <a:ext cx="0" cy="405299"/>
            </a:xfrm>
            <a:prstGeom prst="straightConnector1">
              <a:avLst/>
            </a:prstGeom>
            <a:ln w="40640">
              <a:solidFill>
                <a:schemeClr val="tx1"/>
              </a:solidFill>
              <a:headEnd type="oval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3992EB2-209E-4B76-9F6D-320A9C7BF9F0}"/>
                </a:ext>
              </a:extLst>
            </p:cNvPr>
            <p:cNvSpPr txBox="1"/>
            <p:nvPr/>
          </p:nvSpPr>
          <p:spPr>
            <a:xfrm>
              <a:off x="5443562" y="1448493"/>
              <a:ext cx="5684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Oswald Light" pitchFamily="2" charset="0"/>
                </a:defRPr>
              </a:lvl1pPr>
            </a:lstStyle>
            <a:p>
              <a:r>
                <a:rPr lang="en-US" sz="2000" dirty="0"/>
                <a:t>Vcc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92534F2-2353-458D-A523-3D1ED855C586}"/>
              </a:ext>
            </a:extLst>
          </p:cNvPr>
          <p:cNvSpPr/>
          <p:nvPr/>
        </p:nvSpPr>
        <p:spPr>
          <a:xfrm>
            <a:off x="2873155" y="2966092"/>
            <a:ext cx="418407" cy="753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5B0C2EC1-2379-47DC-8B9B-CBAE5A608DFC}"/>
              </a:ext>
            </a:extLst>
          </p:cNvPr>
          <p:cNvSpPr/>
          <p:nvPr/>
        </p:nvSpPr>
        <p:spPr>
          <a:xfrm>
            <a:off x="2895273" y="2786609"/>
            <a:ext cx="232166" cy="1160829"/>
          </a:xfrm>
          <a:custGeom>
            <a:avLst/>
            <a:gdLst/>
            <a:ahLst/>
            <a:cxnLst/>
            <a:rect l="l" t="t" r="r" b="b"/>
            <a:pathLst>
              <a:path w="328929" h="1644650">
                <a:moveTo>
                  <a:pt x="164405" y="0"/>
                </a:moveTo>
                <a:lnTo>
                  <a:pt x="164405" y="287805"/>
                </a:lnTo>
                <a:lnTo>
                  <a:pt x="328861" y="374128"/>
                </a:lnTo>
                <a:lnTo>
                  <a:pt x="0" y="546776"/>
                </a:lnTo>
                <a:lnTo>
                  <a:pt x="328861" y="719474"/>
                </a:lnTo>
                <a:lnTo>
                  <a:pt x="0" y="892121"/>
                </a:lnTo>
                <a:lnTo>
                  <a:pt x="328861" y="1064769"/>
                </a:lnTo>
                <a:lnTo>
                  <a:pt x="0" y="1237467"/>
                </a:lnTo>
                <a:lnTo>
                  <a:pt x="164405" y="1323791"/>
                </a:lnTo>
                <a:lnTo>
                  <a:pt x="164405" y="1644509"/>
                </a:lnTo>
              </a:path>
            </a:pathLst>
          </a:custGeom>
          <a:ln w="40547">
            <a:solidFill>
              <a:srgbClr val="000000"/>
            </a:solidFill>
            <a:headEnd type="oval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FC6B7D-E313-4733-9D5E-ED57D6770B91}"/>
              </a:ext>
            </a:extLst>
          </p:cNvPr>
          <p:cNvSpPr txBox="1"/>
          <p:nvPr/>
        </p:nvSpPr>
        <p:spPr>
          <a:xfrm>
            <a:off x="2453554" y="3195733"/>
            <a:ext cx="4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 Light" pitchFamily="2" charset="0"/>
              </a:rPr>
              <a:t>R2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80E559-DFF7-4499-B70A-E74EC022A703}"/>
              </a:ext>
            </a:extLst>
          </p:cNvPr>
          <p:cNvSpPr txBox="1"/>
          <p:nvPr/>
        </p:nvSpPr>
        <p:spPr>
          <a:xfrm>
            <a:off x="3065573" y="2549027"/>
            <a:ext cx="615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EF0458-52BA-426C-8B11-CCF586F87A86}"/>
              </a:ext>
            </a:extLst>
          </p:cNvPr>
          <p:cNvSpPr txBox="1"/>
          <p:nvPr/>
        </p:nvSpPr>
        <p:spPr>
          <a:xfrm>
            <a:off x="3065573" y="1415025"/>
            <a:ext cx="541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00587BE-D583-40AD-809C-E5395096D91F}"/>
                  </a:ext>
                </a:extLst>
              </p:cNvPr>
              <p:cNvSpPr txBox="1"/>
              <p:nvPr/>
            </p:nvSpPr>
            <p:spPr>
              <a:xfrm>
                <a:off x="4112534" y="725842"/>
                <a:ext cx="254294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00587BE-D583-40AD-809C-E5395096D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34" y="725842"/>
                <a:ext cx="254294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AE5D4DF-D79F-4FCB-8273-3E0F549D4A7A}"/>
                  </a:ext>
                </a:extLst>
              </p:cNvPr>
              <p:cNvSpPr txBox="1"/>
              <p:nvPr/>
            </p:nvSpPr>
            <p:spPr>
              <a:xfrm>
                <a:off x="8719548" y="606734"/>
                <a:ext cx="178080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AE5D4DF-D79F-4FCB-8273-3E0F549D4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548" y="606734"/>
                <a:ext cx="178080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FDEE1A-C75E-4110-ADDF-F4C5B2FC1C96}"/>
                  </a:ext>
                </a:extLst>
              </p:cNvPr>
              <p:cNvSpPr txBox="1"/>
              <p:nvPr/>
            </p:nvSpPr>
            <p:spPr>
              <a:xfrm>
                <a:off x="4112534" y="1384248"/>
                <a:ext cx="33287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FDEE1A-C75E-4110-ADDF-F4C5B2FC1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34" y="1384248"/>
                <a:ext cx="3328796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5B4147F-EF27-4E3B-8DBF-83459C6966F9}"/>
                  </a:ext>
                </a:extLst>
              </p:cNvPr>
              <p:cNvSpPr txBox="1"/>
              <p:nvPr/>
            </p:nvSpPr>
            <p:spPr>
              <a:xfrm>
                <a:off x="4112534" y="2149048"/>
                <a:ext cx="5442131" cy="883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5B4147F-EF27-4E3B-8DBF-83459C696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34" y="2149048"/>
                <a:ext cx="5442131" cy="8830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3B09B88-93AC-484E-BB09-CCE0224BC71F}"/>
                  </a:ext>
                </a:extLst>
              </p:cNvPr>
              <p:cNvSpPr txBox="1"/>
              <p:nvPr/>
            </p:nvSpPr>
            <p:spPr>
              <a:xfrm>
                <a:off x="3977218" y="3164955"/>
                <a:ext cx="6209841" cy="8675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2⇒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3B09B88-93AC-484E-BB09-CCE0224BC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218" y="3164955"/>
                <a:ext cx="6209841" cy="8675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220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FD9AC9-A2F7-423A-8E3E-6701B3471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163" y="948319"/>
            <a:ext cx="826967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64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4ACE53-22D1-49F1-B8A1-498CF8E0F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242" y="1418807"/>
            <a:ext cx="5600872" cy="309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21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201</Words>
  <Application>Microsoft Office PowerPoint</Application>
  <PresentationFormat>Widescreen</PresentationFormat>
  <Paragraphs>35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Oswald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Froehlich</dc:creator>
  <cp:lastModifiedBy>Jon Froehlich</cp:lastModifiedBy>
  <cp:revision>3</cp:revision>
  <dcterms:created xsi:type="dcterms:W3CDTF">2021-04-09T15:48:35Z</dcterms:created>
  <dcterms:modified xsi:type="dcterms:W3CDTF">2021-04-09T16:13:38Z</dcterms:modified>
</cp:coreProperties>
</file>