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307" r:id="rId2"/>
    <p:sldId id="2309" r:id="rId3"/>
    <p:sldId id="2326" r:id="rId4"/>
    <p:sldId id="2327" r:id="rId5"/>
    <p:sldId id="2308" r:id="rId6"/>
    <p:sldId id="2304" r:id="rId7"/>
    <p:sldId id="2310" r:id="rId8"/>
    <p:sldId id="2311" r:id="rId9"/>
    <p:sldId id="2312" r:id="rId10"/>
    <p:sldId id="2313" r:id="rId11"/>
    <p:sldId id="2314" r:id="rId12"/>
    <p:sldId id="2317" r:id="rId13"/>
    <p:sldId id="2318" r:id="rId14"/>
    <p:sldId id="2319" r:id="rId15"/>
    <p:sldId id="2321" r:id="rId16"/>
    <p:sldId id="2322" r:id="rId17"/>
    <p:sldId id="2323" r:id="rId18"/>
    <p:sldId id="2324" r:id="rId19"/>
    <p:sldId id="2589" r:id="rId20"/>
    <p:sldId id="2334" r:id="rId21"/>
    <p:sldId id="2320" r:id="rId22"/>
    <p:sldId id="2315" r:id="rId23"/>
    <p:sldId id="2316" r:id="rId24"/>
    <p:sldId id="2325" r:id="rId25"/>
    <p:sldId id="2328" r:id="rId26"/>
    <p:sldId id="2329" r:id="rId27"/>
    <p:sldId id="2331" r:id="rId28"/>
    <p:sldId id="2332" r:id="rId29"/>
    <p:sldId id="2333" r:id="rId30"/>
    <p:sldId id="2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ries vs Parallel" id="{CA96D246-7994-4C41-81C7-DD8B77037801}">
          <p14:sldIdLst>
            <p14:sldId id="2307"/>
            <p14:sldId id="2309"/>
            <p14:sldId id="2326"/>
            <p14:sldId id="2327"/>
            <p14:sldId id="2308"/>
          </p14:sldIdLst>
        </p14:section>
        <p14:section name="Voltage Dividers" id="{96101BA6-DFAE-43CD-9E57-9F5B018E2167}">
          <p14:sldIdLst>
            <p14:sldId id="2304"/>
            <p14:sldId id="2310"/>
            <p14:sldId id="2311"/>
            <p14:sldId id="2312"/>
            <p14:sldId id="2313"/>
            <p14:sldId id="2314"/>
            <p14:sldId id="2317"/>
            <p14:sldId id="2318"/>
            <p14:sldId id="2319"/>
            <p14:sldId id="2321"/>
            <p14:sldId id="2322"/>
            <p14:sldId id="2323"/>
            <p14:sldId id="2324"/>
            <p14:sldId id="2589"/>
            <p14:sldId id="2334"/>
            <p14:sldId id="2320"/>
            <p14:sldId id="2315"/>
            <p14:sldId id="2316"/>
          </p14:sldIdLst>
        </p14:section>
        <p14:section name="Parallel Circuits" id="{50A878A6-CB78-4392-A39A-6E88E71B9853}">
          <p14:sldIdLst>
            <p14:sldId id="2325"/>
            <p14:sldId id="2328"/>
            <p14:sldId id="2329"/>
            <p14:sldId id="2331"/>
            <p14:sldId id="2332"/>
            <p14:sldId id="2333"/>
            <p14:sldId id="2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353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A21E-D4E2-4C12-A068-90CFCC7D6A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8B33-5D14-4AF7-98DE-2472670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https://www.khanacademy.org/science/electrical-engineering/ee-circuit-analysis-topic/ee-resistor-circuits/a/ee-voltage-divider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9F1-BF17-418E-A39A-574D7F32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82F1-3A49-4608-BFE5-28120539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9D16-8BE6-4585-ABA2-D1F0BE2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1FB8-24B7-4C33-91A7-AA2AF242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E97E-5518-4467-A94A-44650BB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B33C-432D-40F9-80B2-CC693BA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4E5C-3225-497E-AB0C-E4DD1FD8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1AE5-3318-4908-A09A-34219EF6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F099-8FBF-46DC-801D-17AC393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4096-549F-46A8-BE45-D9C061A6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72FE-418D-434B-8DBF-56850DEA8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C827-90FD-4C0F-982A-5D0986AB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DA4D-3348-4DEA-86C2-6CCD2F43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D81B-2D90-4D2E-B0E3-F2F06038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F9B4-1C6A-4B37-AD50-EB639C9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8552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6E5-202B-4B62-8FBE-A4A21D7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AE96-39FF-4351-9B92-40F3CFEB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9A1-45A0-4834-A0CA-35950CE0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1D5-AB31-4CA3-8023-20537575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EFEF-79FB-48FF-AB4D-909DB28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E7E8-28C6-48B6-BA99-32A4378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34D6-578C-477B-8E01-504241B3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CF06-48ED-4067-909A-D82EB468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DD5D-A2D4-4D30-9945-77671928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E1C4-25FA-4FA0-A289-B6A875B8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EEE-6FE1-4858-909B-AA8A883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16D6-15D6-4338-AC96-F8335EA17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C96E-16B5-449F-A51D-C89F4FC2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2C14-7647-4968-9C71-8A4E047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7AC6-9D85-40FE-BF01-8E74A8BF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43A-31CB-4449-8723-BE8F289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038D-9F90-4E64-A676-11ADB79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8062-E035-43FA-A77D-96B3AF60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A42BB-48D9-4EB5-9649-3CFC6600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2F1D2-20A7-49C0-89AB-68AA9786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3DB93-0334-4BC0-B907-5211FFD3B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FA13-66AC-4C3C-B32A-75ABBBB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04AF-6323-41E9-80A4-663B5351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79461-E7D5-4188-B913-6B3B2FB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C62B-C485-4D7D-9B81-C78A9167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98C7D-D0E1-4677-8075-B5EBEC66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D0E8-2D07-4571-B605-693A542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225F-51AD-452C-8888-02471D8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68F4-5607-4D09-AB25-AE2B29F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2514-DABE-48D5-AB9C-E443F92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0880-EABA-4937-B126-252F802B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6B8-4144-4478-B1D3-D5E07056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E6F6-4A15-4508-AAC9-26297968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CF16D-4719-4E42-A302-37964FAC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6706-9CD2-489E-8CE2-ACB1D68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5168-3734-4E6A-8620-ED6A73E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9AD0-B304-4EBC-ABB7-47C58FB9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3A53-86AA-4522-9CFA-E9A3001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A627E-1A66-471C-8E43-B8F90AF8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2805D-787B-4EB6-A088-25FAB52A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C76-892E-48D0-8D0A-FA1ED68E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348E-D5A1-453C-B667-7022841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CE23-7E52-499F-AEA2-337C1268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16B8D-F74E-4076-BCC2-AF5CB0DE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86A0-8213-499A-8E40-A4F18730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0829-6310-49F6-8DF9-94FEC4CA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F09D-C35E-4652-83BC-E193A3B694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681E-30D4-4379-BBC3-AB75E9D5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1374-F3C5-4EB1-87FD-C7E1571F9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B6C0-4B01-4088-92F0-BE65A6CEE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0.png"/><Relationship Id="rId5" Type="http://schemas.openxmlformats.org/officeDocument/2006/relationships/image" Target="../media/image57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11D5B-0CE8-48D2-A709-E269AE351F77}"/>
              </a:ext>
            </a:extLst>
          </p:cNvPr>
          <p:cNvSpPr txBox="1"/>
          <p:nvPr/>
        </p:nvSpPr>
        <p:spPr>
          <a:xfrm>
            <a:off x="584524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Series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series divide voltage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8AD53-D234-486D-94E0-9CE961058702}"/>
              </a:ext>
            </a:extLst>
          </p:cNvPr>
          <p:cNvSpPr txBox="1"/>
          <p:nvPr/>
        </p:nvSpPr>
        <p:spPr>
          <a:xfrm>
            <a:off x="6711086" y="1267428"/>
            <a:ext cx="415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Resistors in Parallel</a:t>
            </a:r>
          </a:p>
          <a:p>
            <a:pPr algn="ctr"/>
            <a:r>
              <a:rPr lang="en-US" sz="1600" dirty="0">
                <a:latin typeface="Segoe Condensed" panose="020B0606040200020203" pitchFamily="34" charset="0"/>
              </a:rPr>
              <a:t>Resistors in parallel divide current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B33751-9028-4AAD-AECE-42AED4A72321}"/>
              </a:ext>
            </a:extLst>
          </p:cNvPr>
          <p:cNvGrpSpPr/>
          <p:nvPr/>
        </p:nvGrpSpPr>
        <p:grpSpPr>
          <a:xfrm>
            <a:off x="1506066" y="-841075"/>
            <a:ext cx="1195752" cy="1195752"/>
            <a:chOff x="3143402" y="2365112"/>
            <a:chExt cx="1195752" cy="1195752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9FDC27-2F61-4E3D-87E5-2332CA31B739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59992-8816-4090-8A2E-A62070B73FE3}"/>
                </a:ext>
              </a:extLst>
            </p:cNvPr>
            <p:cNvSpPr txBox="1"/>
            <p:nvPr/>
          </p:nvSpPr>
          <p:spPr>
            <a:xfrm>
              <a:off x="3216801" y="2823079"/>
              <a:ext cx="1048953" cy="338554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600" dirty="0"/>
                <a:t>= 1.32mA </a:t>
              </a:r>
              <a:endParaRPr lang="en-US" sz="1600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6497" y="179407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2994229" y="3525277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4871092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58254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658" r="-66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496421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4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07833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2408503" y="417267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60" y="540593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53650DE-3D56-409D-823D-A1DAF81D676E}"/>
              </a:ext>
            </a:extLst>
          </p:cNvPr>
          <p:cNvSpPr txBox="1"/>
          <p:nvPr/>
        </p:nvSpPr>
        <p:spPr>
          <a:xfrm>
            <a:off x="8264966" y="4172675"/>
            <a:ext cx="507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Formula for the total resistance of parallel resistors: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/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FFBB99-1023-41EA-BC3D-1EA76ECDF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087" y="4582540"/>
                <a:ext cx="2777363" cy="538545"/>
              </a:xfrm>
              <a:prstGeom prst="rect">
                <a:avLst/>
              </a:prstGeom>
              <a:blipFill>
                <a:blip r:embed="rId10"/>
                <a:stretch>
                  <a:fillRect l="-3077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/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𝑇𝑜𝑡𝑎𝑙</m:t>
                          </m:r>
                        </m:sub>
                      </m:sSub>
                      <m:r>
                        <a:rPr lang="en-US" i="1">
                          <a:latin typeface="Cambria Math"/>
                          <a:cs typeface="Segoe UI Light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/>
                        </a:rPr>
                        <m:t>⇒500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B5AF8C-846B-428D-81B3-89F09969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365" y="5192396"/>
                <a:ext cx="3628557" cy="8225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40997-EF2D-4D20-A3C0-B1176F9F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008"/>
            <a:ext cx="4363516" cy="240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2B6F3-AEAE-47BC-95C5-A8DDC50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59" y="2376538"/>
            <a:ext cx="3027506" cy="236775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131513" y="2774930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040260" y="2908115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4" y="1622000"/>
            <a:ext cx="1146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067586" y="2856054"/>
            <a:ext cx="118653" cy="118929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139564" y="320634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⇒3670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3045521"/>
                <a:ext cx="2917915" cy="246221"/>
              </a:xfrm>
              <a:prstGeom prst="rect">
                <a:avLst/>
              </a:prstGeom>
              <a:blipFill>
                <a:blip r:embed="rId4"/>
                <a:stretch>
                  <a:fillRect l="-1253" r="-835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7933022" y="2711216"/>
            <a:ext cx="128016" cy="168716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018665" y="3298804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3670Ω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6" y="2342321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367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95" y="3455242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181758" y="3227636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152221" y="3336714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3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78" y="2194815"/>
            <a:ext cx="2895828" cy="2254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voltage 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E1E4F9-1FEC-46E1-8865-5E22D596E5E4}"/>
              </a:ext>
            </a:extLst>
          </p:cNvPr>
          <p:cNvGrpSpPr/>
          <p:nvPr/>
        </p:nvGrpSpPr>
        <p:grpSpPr>
          <a:xfrm>
            <a:off x="1042506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9191291" y="223649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9191291" y="324754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9191291" y="425459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9297068" y="216294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9292651" y="317650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9292651" y="419006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921DD0-2C04-4DB0-AD8B-802885D27662}"/>
              </a:ext>
            </a:extLst>
          </p:cNvPr>
          <p:cNvCxnSpPr/>
          <p:nvPr/>
        </p:nvCxnSpPr>
        <p:spPr>
          <a:xfrm flipV="1">
            <a:off x="5336023" y="3278464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AEA49-3E73-40B5-A601-B0C1625F9EC2}"/>
              </a:ext>
            </a:extLst>
          </p:cNvPr>
          <p:cNvSpPr txBox="1"/>
          <p:nvPr/>
        </p:nvSpPr>
        <p:spPr>
          <a:xfrm>
            <a:off x="5579365" y="3070715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E914D-5892-4F52-9066-40D3B0ADAA90}"/>
              </a:ext>
            </a:extLst>
          </p:cNvPr>
          <p:cNvCxnSpPr/>
          <p:nvPr/>
        </p:nvCxnSpPr>
        <p:spPr>
          <a:xfrm flipV="1">
            <a:off x="9636508" y="3204300"/>
            <a:ext cx="291734" cy="742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AE7E4D-473A-4F49-B13E-E128B933BA14}"/>
              </a:ext>
            </a:extLst>
          </p:cNvPr>
          <p:cNvSpPr txBox="1"/>
          <p:nvPr/>
        </p:nvSpPr>
        <p:spPr>
          <a:xfrm>
            <a:off x="9879850" y="2996551"/>
            <a:ext cx="1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Condensed" panose="020B0606040200020203" pitchFamily="34" charset="0"/>
              </a:rPr>
              <a:t>What is the voltage here?</a:t>
            </a:r>
          </a:p>
        </p:txBody>
      </p:sp>
    </p:spTree>
    <p:extLst>
      <p:ext uri="{BB962C8B-B14F-4D97-AF65-F5344CB8AC3E}">
        <p14:creationId xmlns:p14="http://schemas.microsoft.com/office/powerpoint/2010/main" val="310373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39" y="2131285"/>
            <a:ext cx="2895828" cy="22540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853452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853452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853452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959229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954812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954812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5" y="2388194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033B864-3262-4C80-B52E-AEE1CD6210F5}"/>
              </a:ext>
            </a:extLst>
          </p:cNvPr>
          <p:cNvGrpSpPr/>
          <p:nvPr/>
        </p:nvGrpSpPr>
        <p:grpSpPr>
          <a:xfrm>
            <a:off x="6545790" y="2593105"/>
            <a:ext cx="1195752" cy="1195752"/>
            <a:chOff x="3143402" y="2365112"/>
            <a:chExt cx="1195752" cy="1195752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EC38DE2-0E04-44F1-84C1-F541D27BDD35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284D64-239C-4A55-9FAE-033B18224A0A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/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⇒250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F25EA6-A142-409D-AFCD-8A51857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18" y="3091394"/>
                <a:ext cx="2405659" cy="246221"/>
              </a:xfrm>
              <a:prstGeom prst="rect">
                <a:avLst/>
              </a:prstGeom>
              <a:blipFill>
                <a:blip r:embed="rId5"/>
                <a:stretch>
                  <a:fillRect l="-1523" r="-126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/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914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⇒36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A29A7B-EF5E-497A-81FB-5317D07F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34" y="3501115"/>
                <a:ext cx="1762469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40833" y="1386229"/>
            <a:ext cx="1067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7A346-91DE-46CE-B241-7488CD0D9804}"/>
              </a:ext>
            </a:extLst>
          </p:cNvPr>
          <p:cNvGrpSpPr/>
          <p:nvPr/>
        </p:nvGrpSpPr>
        <p:grpSpPr>
          <a:xfrm>
            <a:off x="2985309" y="2593104"/>
            <a:ext cx="1195752" cy="1195752"/>
            <a:chOff x="3143402" y="2365112"/>
            <a:chExt cx="1195752" cy="1195752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C20AAFD-E65F-4C54-9C5C-537C82668324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67862A-2334-46E1-9E46-B8398DA81F80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75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972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454467"/>
                <a:ext cx="4131407" cy="276999"/>
              </a:xfrm>
              <a:prstGeom prst="rect">
                <a:avLst/>
              </a:prstGeom>
              <a:blipFill>
                <a:blip r:embed="rId5"/>
                <a:stretch>
                  <a:fillRect l="-191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0" y="2830441"/>
                <a:ext cx="4131407" cy="276999"/>
              </a:xfrm>
              <a:prstGeom prst="rect">
                <a:avLst/>
              </a:prstGeom>
              <a:blipFill>
                <a:blip r:embed="rId6"/>
                <a:stretch>
                  <a:fillRect l="-191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5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736601" y="1232056"/>
            <a:ext cx="1027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Use current to calculate voltage drop across resistors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R2</a:t>
            </a:r>
            <a:endParaRPr lang="en-US" sz="900" baseline="-25000" dirty="0">
              <a:solidFill>
                <a:schemeClr val="accent6">
                  <a:lumMod val="50000"/>
                </a:schemeClr>
              </a:solidFill>
              <a:latin typeface="Segoe Condensed" panose="020B0606040200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00" y="3116908"/>
                <a:ext cx="2474152" cy="295466"/>
              </a:xfrm>
              <a:prstGeom prst="rect">
                <a:avLst/>
              </a:prstGeom>
              <a:blipFill>
                <a:blip r:embed="rId4"/>
                <a:stretch>
                  <a:fillRect l="-2703" b="-137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Now Calculate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8FD1B-BED3-4ABA-8A13-A72D8E916D32}"/>
              </a:ext>
            </a:extLst>
          </p:cNvPr>
          <p:cNvSpPr txBox="1"/>
          <p:nvPr/>
        </p:nvSpPr>
        <p:spPr>
          <a:xfrm>
            <a:off x="8826766" y="2085536"/>
            <a:ext cx="285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Condensed" panose="020B0606040200020203" pitchFamily="34" charset="0"/>
                <a:cs typeface="Times New Roman" panose="02020603050405020304" pitchFamily="18" charset="0"/>
              </a:rPr>
              <a:t>is equal to the battery’s positive terminal voltage minus the voltage drop over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4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1" y="3316283"/>
                <a:ext cx="1910779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/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6F824-830F-4755-AC3E-8C849810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5" y="837692"/>
                <a:ext cx="1208151" cy="276999"/>
              </a:xfrm>
              <a:prstGeom prst="rect">
                <a:avLst/>
              </a:prstGeom>
              <a:blipFill>
                <a:blip r:embed="rId5"/>
                <a:stretch>
                  <a:fillRect l="-4020" r="-100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/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DE6AF9-4896-49A6-AE63-07963ADC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05" y="1846068"/>
                <a:ext cx="1156855" cy="276999"/>
              </a:xfrm>
              <a:prstGeom prst="rect">
                <a:avLst/>
              </a:prstGeom>
              <a:blipFill>
                <a:blip r:embed="rId6"/>
                <a:stretch>
                  <a:fillRect l="-4211" r="-15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/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4681BA-C506-41DD-A82A-2624941D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11" y="154042"/>
                <a:ext cx="2191049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/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BFE3D5-6D8A-49B2-A0E8-5054EA14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40" y="385632"/>
                <a:ext cx="1415259" cy="276999"/>
              </a:xfrm>
              <a:prstGeom prst="rect">
                <a:avLst/>
              </a:prstGeom>
              <a:blipFill>
                <a:blip r:embed="rId8"/>
                <a:stretch>
                  <a:fillRect l="-3879" r="-12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/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0E95F8-50D2-44C8-BDFD-BD4658AD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77" y="1034088"/>
                <a:ext cx="2173928" cy="426142"/>
              </a:xfrm>
              <a:prstGeom prst="rect">
                <a:avLst/>
              </a:prstGeom>
              <a:blipFill>
                <a:blip r:embed="rId9"/>
                <a:stretch>
                  <a:fillRect l="-36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4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B430D-33CA-429C-973C-32D9683B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" y="2140199"/>
            <a:ext cx="4506774" cy="257760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428708" y="239821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433125" y="325830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433125" y="398338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534485" y="318726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248007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Voltage divider pattern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B52C6-6C59-421B-BA03-AA0B75603933}"/>
              </a:ext>
            </a:extLst>
          </p:cNvPr>
          <p:cNvSpPr txBox="1"/>
          <p:nvPr/>
        </p:nvSpPr>
        <p:spPr>
          <a:xfrm>
            <a:off x="4534485" y="2324668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39C-D5AB-4B2A-B390-64A5FF4420FF}"/>
              </a:ext>
            </a:extLst>
          </p:cNvPr>
          <p:cNvSpPr txBox="1"/>
          <p:nvPr/>
        </p:nvSpPr>
        <p:spPr>
          <a:xfrm>
            <a:off x="4534485" y="391885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99C5D-6E5F-4CC6-89E7-D2BD82254EAD}"/>
              </a:ext>
            </a:extLst>
          </p:cNvPr>
          <p:cNvSpPr txBox="1"/>
          <p:nvPr/>
        </p:nvSpPr>
        <p:spPr>
          <a:xfrm>
            <a:off x="768278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9V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E1E1C-A064-4987-BEFF-81592B53A106}"/>
              </a:ext>
            </a:extLst>
          </p:cNvPr>
          <p:cNvSpPr txBox="1"/>
          <p:nvPr/>
        </p:nvSpPr>
        <p:spPr>
          <a:xfrm>
            <a:off x="767836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D3D5-7E61-4D06-AAFD-DA6B8824B384}"/>
              </a:ext>
            </a:extLst>
          </p:cNvPr>
          <p:cNvSpPr txBox="1"/>
          <p:nvPr/>
        </p:nvSpPr>
        <p:spPr>
          <a:xfrm>
            <a:off x="5712981" y="254565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Segoe Condensed" panose="020B0606040200020203" pitchFamily="34" charset="0"/>
              </a:rPr>
              <a:t>3.6V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9F6E-176D-40E8-A48F-433A47742C24}"/>
              </a:ext>
            </a:extLst>
          </p:cNvPr>
          <p:cNvSpPr txBox="1"/>
          <p:nvPr/>
        </p:nvSpPr>
        <p:spPr>
          <a:xfrm>
            <a:off x="5712981" y="34566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=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5.4V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47" y="2182551"/>
                <a:ext cx="2118080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99" y="3226734"/>
                <a:ext cx="2383922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0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816858" y="870551"/>
            <a:ext cx="1099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Voltage divider pattern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/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4F739B-9394-4F6E-9386-F1D84BC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86" y="3429000"/>
                <a:ext cx="2964145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/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59918-988F-4982-80C5-4E7936F0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6" y="3429000"/>
                <a:ext cx="3333413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4711F103-7F4B-4852-AEED-FF22D953FA44}"/>
              </a:ext>
            </a:extLst>
          </p:cNvPr>
          <p:cNvSpPr/>
          <p:nvPr/>
        </p:nvSpPr>
        <p:spPr>
          <a:xfrm>
            <a:off x="1228412" y="2864673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C5E74B0D-AA4D-4491-9C87-C276EA685C4F}"/>
              </a:ext>
            </a:extLst>
          </p:cNvPr>
          <p:cNvSpPr/>
          <p:nvPr/>
        </p:nvSpPr>
        <p:spPr>
          <a:xfrm>
            <a:off x="1250530" y="2685190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99AC0-D759-4D30-8922-17700C7B71D0}"/>
              </a:ext>
            </a:extLst>
          </p:cNvPr>
          <p:cNvSpPr txBox="1"/>
          <p:nvPr/>
        </p:nvSpPr>
        <p:spPr>
          <a:xfrm>
            <a:off x="816858" y="3094314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B1F311-4F43-45C3-821D-732138822A45}"/>
              </a:ext>
            </a:extLst>
          </p:cNvPr>
          <p:cNvGrpSpPr/>
          <p:nvPr/>
        </p:nvGrpSpPr>
        <p:grpSpPr>
          <a:xfrm>
            <a:off x="1041056" y="5009675"/>
            <a:ext cx="661500" cy="1008282"/>
            <a:chOff x="8304742" y="1892028"/>
            <a:chExt cx="661500" cy="100828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98CBA4-EF4D-49B6-AA66-D962A63B3FB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E8A7A9F-7CDA-4C34-8860-CEFC751B9836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5D461FF-E419-49A1-8E22-84B48A4E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34E7497-C54E-4ACD-800D-B05FE3CD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F4AB75-FAC1-4D9F-84F0-923BBA76B7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1ADD3-D087-4DB2-9C1E-F5EDADF7D2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70A59B-5AAB-413F-B669-2D46D378597F}"/>
              </a:ext>
            </a:extLst>
          </p:cNvPr>
          <p:cNvGrpSpPr/>
          <p:nvPr/>
        </p:nvGrpSpPr>
        <p:grpSpPr>
          <a:xfrm>
            <a:off x="1080706" y="1875319"/>
            <a:ext cx="568411" cy="803462"/>
            <a:chOff x="5443562" y="1448493"/>
            <a:chExt cx="568411" cy="80346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39C0A9C-FBAC-41E1-A103-677329A80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1C06F13-3E81-475A-9E4C-9CCD2121EE9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9V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62C107-9D50-43B8-8E98-DEB31D7093CA}"/>
              </a:ext>
            </a:extLst>
          </p:cNvPr>
          <p:cNvSpPr/>
          <p:nvPr/>
        </p:nvSpPr>
        <p:spPr>
          <a:xfrm>
            <a:off x="1228412" y="400384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bject 2">
            <a:extLst>
              <a:ext uri="{FF2B5EF4-FFF2-40B4-BE49-F238E27FC236}">
                <a16:creationId xmlns:a16="http://schemas.microsoft.com/office/drawing/2014/main" id="{0E6044CE-6EBC-47D8-8192-F58AA1C33892}"/>
              </a:ext>
            </a:extLst>
          </p:cNvPr>
          <p:cNvSpPr/>
          <p:nvPr/>
        </p:nvSpPr>
        <p:spPr>
          <a:xfrm>
            <a:off x="1250530" y="382436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3AEEBF-FCF4-480D-8874-73E4D935514C}"/>
              </a:ext>
            </a:extLst>
          </p:cNvPr>
          <p:cNvSpPr txBox="1"/>
          <p:nvPr/>
        </p:nvSpPr>
        <p:spPr>
          <a:xfrm>
            <a:off x="808811" y="4233486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9D0CF-6BC4-47BF-8CD8-4900591889FE}"/>
              </a:ext>
            </a:extLst>
          </p:cNvPr>
          <p:cNvSpPr txBox="1"/>
          <p:nvPr/>
        </p:nvSpPr>
        <p:spPr>
          <a:xfrm>
            <a:off x="1420830" y="358678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C556CC-32CD-4C2B-926E-BF8E1B32F357}"/>
              </a:ext>
            </a:extLst>
          </p:cNvPr>
          <p:cNvSpPr txBox="1"/>
          <p:nvPr/>
        </p:nvSpPr>
        <p:spPr>
          <a:xfrm>
            <a:off x="1420830" y="2452778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C0E127-D0BD-4116-AD76-38830BDB131E}"/>
              </a:ext>
            </a:extLst>
          </p:cNvPr>
          <p:cNvSpPr txBox="1"/>
          <p:nvPr/>
        </p:nvSpPr>
        <p:spPr>
          <a:xfrm>
            <a:off x="1420830" y="4789929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DB8BB9-494D-4606-B638-04E47068E786}"/>
              </a:ext>
            </a:extLst>
          </p:cNvPr>
          <p:cNvSpPr/>
          <p:nvPr/>
        </p:nvSpPr>
        <p:spPr>
          <a:xfrm>
            <a:off x="7218578" y="281819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0CF583C4-C4D1-438B-8625-ACDC66902A8E}"/>
              </a:ext>
            </a:extLst>
          </p:cNvPr>
          <p:cNvSpPr/>
          <p:nvPr/>
        </p:nvSpPr>
        <p:spPr>
          <a:xfrm>
            <a:off x="7240696" y="2638712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20982C-0420-4796-926C-71A8400D9737}"/>
              </a:ext>
            </a:extLst>
          </p:cNvPr>
          <p:cNvSpPr txBox="1"/>
          <p:nvPr/>
        </p:nvSpPr>
        <p:spPr>
          <a:xfrm>
            <a:off x="6807024" y="3047836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10548E-D591-4262-9BAD-D6F31D81FFA9}"/>
              </a:ext>
            </a:extLst>
          </p:cNvPr>
          <p:cNvGrpSpPr/>
          <p:nvPr/>
        </p:nvGrpSpPr>
        <p:grpSpPr>
          <a:xfrm>
            <a:off x="7031222" y="4963197"/>
            <a:ext cx="661500" cy="1008282"/>
            <a:chOff x="8304742" y="1892028"/>
            <a:chExt cx="661500" cy="10082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29A035F-BDCA-4A7A-B84F-06A7B6549494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6A7388-9944-4D31-94A5-1450A5EC704A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0E7720-50AA-40EE-8E49-67B18C321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5555C18-E0F1-4DEC-B8B0-BDCB4C8A0A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FE0D3F-20C3-4709-87CA-C2957C1E47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AE62FF8-51B4-42C2-9D87-4D4AA7FC55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6397B-5212-451D-8165-BA767787C30C}"/>
              </a:ext>
            </a:extLst>
          </p:cNvPr>
          <p:cNvGrpSpPr/>
          <p:nvPr/>
        </p:nvGrpSpPr>
        <p:grpSpPr>
          <a:xfrm>
            <a:off x="7070872" y="1828841"/>
            <a:ext cx="568411" cy="803462"/>
            <a:chOff x="5443562" y="1448493"/>
            <a:chExt cx="568411" cy="8034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C100F4-ACCD-407F-8BEF-CCBC20105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AA23830-4A8E-461A-B9A6-62A002DD11F4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C1321BC-9BFC-4DEA-8FBB-5AD7387E96AA}"/>
              </a:ext>
            </a:extLst>
          </p:cNvPr>
          <p:cNvSpPr/>
          <p:nvPr/>
        </p:nvSpPr>
        <p:spPr>
          <a:xfrm>
            <a:off x="7218578" y="3957367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bject 2">
            <a:extLst>
              <a:ext uri="{FF2B5EF4-FFF2-40B4-BE49-F238E27FC236}">
                <a16:creationId xmlns:a16="http://schemas.microsoft.com/office/drawing/2014/main" id="{F5FA7B9A-4360-4458-814B-8A8264DAFC14}"/>
              </a:ext>
            </a:extLst>
          </p:cNvPr>
          <p:cNvSpPr/>
          <p:nvPr/>
        </p:nvSpPr>
        <p:spPr>
          <a:xfrm>
            <a:off x="7240696" y="377788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44D49A-4C7B-4DFA-BDE2-F9027B40BC49}"/>
              </a:ext>
            </a:extLst>
          </p:cNvPr>
          <p:cNvSpPr txBox="1"/>
          <p:nvPr/>
        </p:nvSpPr>
        <p:spPr>
          <a:xfrm>
            <a:off x="6798977" y="4187008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B3ACCB-10CC-4537-81DF-A3FC8760A96C}"/>
              </a:ext>
            </a:extLst>
          </p:cNvPr>
          <p:cNvSpPr txBox="1"/>
          <p:nvPr/>
        </p:nvSpPr>
        <p:spPr>
          <a:xfrm>
            <a:off x="7410996" y="3540302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212B8D-7A24-4DB5-B8B5-26085FE8770A}"/>
              </a:ext>
            </a:extLst>
          </p:cNvPr>
          <p:cNvSpPr txBox="1"/>
          <p:nvPr/>
        </p:nvSpPr>
        <p:spPr>
          <a:xfrm>
            <a:off x="7410996" y="2406300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30515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D98094E-5168-447F-96E0-A8DB748D6F9B}"/>
              </a:ext>
            </a:extLst>
          </p:cNvPr>
          <p:cNvSpPr/>
          <p:nvPr/>
        </p:nvSpPr>
        <p:spPr>
          <a:xfrm>
            <a:off x="-37214" y="-573320"/>
            <a:ext cx="12229214" cy="2559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348B-5198-4ABE-9F4A-5DD6B3DBB876}"/>
              </a:ext>
            </a:extLst>
          </p:cNvPr>
          <p:cNvSpPr/>
          <p:nvPr/>
        </p:nvSpPr>
        <p:spPr>
          <a:xfrm>
            <a:off x="1246162" y="1225364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1CB007-9D72-4AB9-AF79-916103A4F30D}"/>
              </a:ext>
            </a:extLst>
          </p:cNvPr>
          <p:cNvSpPr/>
          <p:nvPr/>
        </p:nvSpPr>
        <p:spPr>
          <a:xfrm>
            <a:off x="1268280" y="1045881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7044F-776C-4AAD-9554-167119E1EE36}"/>
              </a:ext>
            </a:extLst>
          </p:cNvPr>
          <p:cNvSpPr txBox="1"/>
          <p:nvPr/>
        </p:nvSpPr>
        <p:spPr>
          <a:xfrm>
            <a:off x="834608" y="1455005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CDAC5-E273-457A-8CEC-CEFDC6F9F6A3}"/>
              </a:ext>
            </a:extLst>
          </p:cNvPr>
          <p:cNvGrpSpPr/>
          <p:nvPr/>
        </p:nvGrpSpPr>
        <p:grpSpPr>
          <a:xfrm>
            <a:off x="1058806" y="3370366"/>
            <a:ext cx="661500" cy="1008282"/>
            <a:chOff x="8304742" y="1892028"/>
            <a:chExt cx="661500" cy="1008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E9280C-F5CB-493F-B4DA-F856FCE7775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15949-EBD8-48F8-8D40-21E0769D95A7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E1220B-F554-4141-8A4D-34F130A1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706EC-C420-473D-BA04-C90C01EB3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1E6ED2-10C0-4923-9947-F84D15C2E1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78322C-05ED-4061-B759-35323314D8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37F1BD-2368-452A-BC86-D2A059FE963A}"/>
              </a:ext>
            </a:extLst>
          </p:cNvPr>
          <p:cNvGrpSpPr/>
          <p:nvPr/>
        </p:nvGrpSpPr>
        <p:grpSpPr>
          <a:xfrm>
            <a:off x="1098456" y="236010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B1ECE6-5B3B-4C48-BF1A-32160ED7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992EB2-209E-4B76-9F6D-320A9C7BF9F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534F2-2353-458D-A523-3D1ED855C586}"/>
              </a:ext>
            </a:extLst>
          </p:cNvPr>
          <p:cNvSpPr/>
          <p:nvPr/>
        </p:nvSpPr>
        <p:spPr>
          <a:xfrm>
            <a:off x="1246162" y="2364536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0C2EC1-2379-47DC-8B9B-CBAE5A608DFC}"/>
              </a:ext>
            </a:extLst>
          </p:cNvPr>
          <p:cNvSpPr/>
          <p:nvPr/>
        </p:nvSpPr>
        <p:spPr>
          <a:xfrm>
            <a:off x="1268280" y="2185053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C6B7D-E313-4733-9D5E-ED57D6770B91}"/>
              </a:ext>
            </a:extLst>
          </p:cNvPr>
          <p:cNvSpPr txBox="1"/>
          <p:nvPr/>
        </p:nvSpPr>
        <p:spPr>
          <a:xfrm>
            <a:off x="826561" y="2594177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D1746E-9821-41B9-A312-7855C6FF2590}"/>
              </a:ext>
            </a:extLst>
          </p:cNvPr>
          <p:cNvGrpSpPr/>
          <p:nvPr/>
        </p:nvGrpSpPr>
        <p:grpSpPr>
          <a:xfrm>
            <a:off x="1604273" y="1039472"/>
            <a:ext cx="616186" cy="2306410"/>
            <a:chOff x="2466786" y="1529304"/>
            <a:chExt cx="616186" cy="2306410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F58A367A-9EBF-4A7A-8513-1A93011C2A7C}"/>
                </a:ext>
              </a:extLst>
            </p:cNvPr>
            <p:cNvSpPr/>
            <p:nvPr/>
          </p:nvSpPr>
          <p:spPr>
            <a:xfrm>
              <a:off x="2466786" y="1529304"/>
              <a:ext cx="96004" cy="230641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28F5BB-CEC0-48BF-A4D8-8AC5A322D072}"/>
                </a:ext>
              </a:extLst>
            </p:cNvPr>
            <p:cNvSpPr txBox="1"/>
            <p:nvPr/>
          </p:nvSpPr>
          <p:spPr>
            <a:xfrm>
              <a:off x="2541864" y="2437303"/>
              <a:ext cx="541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012B3E-6A57-4C93-939F-BA0B961413D7}"/>
              </a:ext>
            </a:extLst>
          </p:cNvPr>
          <p:cNvGrpSpPr/>
          <p:nvPr/>
        </p:nvGrpSpPr>
        <p:grpSpPr>
          <a:xfrm>
            <a:off x="2243041" y="2184142"/>
            <a:ext cx="727074" cy="1161740"/>
            <a:chOff x="2466786" y="1529304"/>
            <a:chExt cx="727074" cy="2306410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5A397365-DDA7-4CAD-ABB2-1DE75559CE02}"/>
                </a:ext>
              </a:extLst>
            </p:cNvPr>
            <p:cNvSpPr/>
            <p:nvPr/>
          </p:nvSpPr>
          <p:spPr>
            <a:xfrm>
              <a:off x="2466786" y="1529304"/>
              <a:ext cx="96004" cy="230641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699810-8AF7-4DD6-A0AC-D953BE32D50D}"/>
                </a:ext>
              </a:extLst>
            </p:cNvPr>
            <p:cNvSpPr txBox="1"/>
            <p:nvPr/>
          </p:nvSpPr>
          <p:spPr>
            <a:xfrm>
              <a:off x="2541863" y="2214088"/>
              <a:ext cx="651997" cy="79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AE94FC-EE6B-4075-AE86-AB1CC6874AA8}"/>
              </a:ext>
            </a:extLst>
          </p:cNvPr>
          <p:cNvSpPr txBox="1"/>
          <p:nvPr/>
        </p:nvSpPr>
        <p:spPr>
          <a:xfrm>
            <a:off x="767258" y="1951796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AE03E-7EE2-4AF2-BDC1-0104BDB4CEB9}"/>
              </a:ext>
            </a:extLst>
          </p:cNvPr>
          <p:cNvSpPr txBox="1"/>
          <p:nvPr/>
        </p:nvSpPr>
        <p:spPr>
          <a:xfrm>
            <a:off x="767258" y="814046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BEBF7-5011-439A-8272-A89976CD58F9}"/>
              </a:ext>
            </a:extLst>
          </p:cNvPr>
          <p:cNvGrpSpPr/>
          <p:nvPr/>
        </p:nvGrpSpPr>
        <p:grpSpPr>
          <a:xfrm>
            <a:off x="3479531" y="94449"/>
            <a:ext cx="7549116" cy="677109"/>
            <a:chOff x="3216349" y="94449"/>
            <a:chExt cx="7549116" cy="67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E5D4DF-D79F-4FCB-8273-3E0F549D4A7A}"/>
                    </a:ext>
                  </a:extLst>
                </p:cNvPr>
                <p:cNvSpPr txBox="1"/>
                <p:nvPr/>
              </p:nvSpPr>
              <p:spPr>
                <a:xfrm>
                  <a:off x="3511404" y="463781"/>
                  <a:ext cx="23145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E5D4DF-D79F-4FCB-8273-3E0F549D4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463781"/>
                  <a:ext cx="231454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105" r="-2105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0927B7-B493-4024-BD46-7B701F7A9C7D}"/>
                </a:ext>
              </a:extLst>
            </p:cNvPr>
            <p:cNvSpPr txBox="1"/>
            <p:nvPr/>
          </p:nvSpPr>
          <p:spPr>
            <a:xfrm>
              <a:off x="3216349" y="94449"/>
              <a:ext cx="754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know the voltage drop over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r>
                <a:rPr lang="en-US" dirty="0"/>
                <a:t> is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</a:t>
              </a:r>
              <a:r>
                <a:rPr lang="en-US" dirty="0">
                  <a:latin typeface="Segoe Condensed" panose="020B0606040200020203" pitchFamily="34" charset="0"/>
                  <a:cs typeface="Times New Roman" panose="02020603050405020304" pitchFamily="18" charset="0"/>
                </a:rPr>
                <a:t>, which is also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719CBB-AD98-4216-A764-18638DCDB38A}"/>
              </a:ext>
            </a:extLst>
          </p:cNvPr>
          <p:cNvGrpSpPr/>
          <p:nvPr/>
        </p:nvGrpSpPr>
        <p:grpSpPr>
          <a:xfrm>
            <a:off x="3479531" y="1066979"/>
            <a:ext cx="5231214" cy="652364"/>
            <a:chOff x="3216349" y="1008170"/>
            <a:chExt cx="5231214" cy="65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587BE-D583-40AD-809C-E5395096D91F}"/>
                    </a:ext>
                  </a:extLst>
                </p:cNvPr>
                <p:cNvSpPr txBox="1"/>
                <p:nvPr/>
              </p:nvSpPr>
              <p:spPr>
                <a:xfrm>
                  <a:off x="3511404" y="1352757"/>
                  <a:ext cx="1821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587BE-D583-40AD-809C-E5395096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1352757"/>
                  <a:ext cx="182133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76" r="-10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3EF09D-B3CE-4C1A-94E8-270C2A39642B}"/>
                </a:ext>
              </a:extLst>
            </p:cNvPr>
            <p:cNvSpPr txBox="1"/>
            <p:nvPr/>
          </p:nvSpPr>
          <p:spPr>
            <a:xfrm>
              <a:off x="3216349" y="1008170"/>
              <a:ext cx="523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also know that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dirty="0"/>
                <a:t> is equal to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r>
                <a:rPr lang="en-US" dirty="0"/>
                <a:t> 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CE5CCD-104D-4546-9EAB-F6E7E5991D5F}"/>
              </a:ext>
            </a:extLst>
          </p:cNvPr>
          <p:cNvGrpSpPr/>
          <p:nvPr/>
        </p:nvGrpSpPr>
        <p:grpSpPr>
          <a:xfrm>
            <a:off x="3479531" y="2014764"/>
            <a:ext cx="7549116" cy="666365"/>
            <a:chOff x="3216349" y="1809280"/>
            <a:chExt cx="7549116" cy="666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FDEE1A-C75E-4110-ADDF-F4C5B2FC1C96}"/>
                    </a:ext>
                  </a:extLst>
                </p:cNvPr>
                <p:cNvSpPr txBox="1"/>
                <p:nvPr/>
              </p:nvSpPr>
              <p:spPr>
                <a:xfrm>
                  <a:off x="3511404" y="2167868"/>
                  <a:ext cx="23817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FDEE1A-C75E-4110-ADDF-F4C5B2FC1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2167868"/>
                  <a:ext cx="23817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90" r="-204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F43439-77C9-4CEA-94E9-A8BFFBDCAC93}"/>
                </a:ext>
              </a:extLst>
            </p:cNvPr>
            <p:cNvSpPr txBox="1"/>
            <p:nvPr/>
          </p:nvSpPr>
          <p:spPr>
            <a:xfrm>
              <a:off x="3216349" y="1809280"/>
              <a:ext cx="754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Ohm’s Law, we can substitute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r>
                <a:rPr lang="en-US" dirty="0"/>
                <a:t> 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 </a:t>
              </a:r>
              <a:r>
                <a:rPr lang="en-US" dirty="0"/>
                <a:t>with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R1 </a:t>
              </a:r>
              <a:r>
                <a:rPr lang="en-US" dirty="0"/>
                <a:t>+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 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/>
                <a:t> 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C831AF-7E6E-4FEE-8B25-D82FAE7B91CD}"/>
              </a:ext>
            </a:extLst>
          </p:cNvPr>
          <p:cNvGrpSpPr/>
          <p:nvPr/>
        </p:nvGrpSpPr>
        <p:grpSpPr>
          <a:xfrm>
            <a:off x="3479531" y="2976550"/>
            <a:ext cx="5874488" cy="890567"/>
            <a:chOff x="3216349" y="2708842"/>
            <a:chExt cx="5874488" cy="890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B4147F-EF27-4E3B-8DBF-83459C6966F9}"/>
                    </a:ext>
                  </a:extLst>
                </p:cNvPr>
                <p:cNvSpPr txBox="1"/>
                <p:nvPr/>
              </p:nvSpPr>
              <p:spPr>
                <a:xfrm>
                  <a:off x="3511404" y="2968595"/>
                  <a:ext cx="3894079" cy="630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B4147F-EF27-4E3B-8DBF-83459C696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404" y="2968595"/>
                  <a:ext cx="3894079" cy="6308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55247-87CC-48D2-970B-5CF7C828A1E7}"/>
                </a:ext>
              </a:extLst>
            </p:cNvPr>
            <p:cNvSpPr txBox="1"/>
            <p:nvPr/>
          </p:nvSpPr>
          <p:spPr>
            <a:xfrm>
              <a:off x="3216349" y="2708842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 equation using algebra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FFFEA7-9ABD-480B-9231-0C5B9A6A6CCA}"/>
              </a:ext>
            </a:extLst>
          </p:cNvPr>
          <p:cNvGrpSpPr/>
          <p:nvPr/>
        </p:nvGrpSpPr>
        <p:grpSpPr>
          <a:xfrm>
            <a:off x="3479531" y="4146590"/>
            <a:ext cx="5874488" cy="921308"/>
            <a:chOff x="3216349" y="3750931"/>
            <a:chExt cx="5874488" cy="92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B09B88-93AC-484E-BB09-CCE0224BC71F}"/>
                    </a:ext>
                  </a:extLst>
                </p:cNvPr>
                <p:cNvSpPr txBox="1"/>
                <p:nvPr/>
              </p:nvSpPr>
              <p:spPr>
                <a:xfrm>
                  <a:off x="3444948" y="4052518"/>
                  <a:ext cx="4441792" cy="61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2⇒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B09B88-93AC-484E-BB09-CCE0224BC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8" y="4052518"/>
                  <a:ext cx="4441792" cy="619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FDAEFA-23DB-4AA8-B903-30F1D74CF4CF}"/>
                </a:ext>
              </a:extLst>
            </p:cNvPr>
            <p:cNvSpPr txBox="1"/>
            <p:nvPr/>
          </p:nvSpPr>
          <p:spPr>
            <a:xfrm>
              <a:off x="3216349" y="3750931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substitute for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 </a:t>
              </a:r>
              <a:r>
                <a:rPr lang="en-US" dirty="0"/>
                <a:t>in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* R2</a:t>
              </a:r>
              <a:r>
                <a:rPr lang="en-US" dirty="0"/>
                <a:t> 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CA6A39-0C1C-4E97-A232-FDD244179EFA}"/>
              </a:ext>
            </a:extLst>
          </p:cNvPr>
          <p:cNvGrpSpPr/>
          <p:nvPr/>
        </p:nvGrpSpPr>
        <p:grpSpPr>
          <a:xfrm>
            <a:off x="3479531" y="5363318"/>
            <a:ext cx="5874488" cy="931026"/>
            <a:chOff x="3181818" y="4773212"/>
            <a:chExt cx="5874488" cy="931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382223-C052-4E1A-99CC-BA59EA7C5D99}"/>
                    </a:ext>
                  </a:extLst>
                </p:cNvPr>
                <p:cNvSpPr txBox="1"/>
                <p:nvPr/>
              </p:nvSpPr>
              <p:spPr>
                <a:xfrm>
                  <a:off x="3444948" y="5077720"/>
                  <a:ext cx="2383921" cy="626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382223-C052-4E1A-99CC-BA59EA7C5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8" y="5077720"/>
                  <a:ext cx="2383921" cy="626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824DD0-0D29-4257-9DB2-D9D18BC74252}"/>
                </a:ext>
              </a:extLst>
            </p:cNvPr>
            <p:cNvSpPr txBox="1"/>
            <p:nvPr/>
          </p:nvSpPr>
          <p:spPr>
            <a:xfrm>
              <a:off x="3181818" y="4773212"/>
              <a:ext cx="587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 to popular formulation: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F10AFA-1E90-48EE-93FF-BFC24D6A2E0D}"/>
              </a:ext>
            </a:extLst>
          </p:cNvPr>
          <p:cNvSpPr txBox="1"/>
          <p:nvPr/>
        </p:nvSpPr>
        <p:spPr>
          <a:xfrm>
            <a:off x="767258" y="-538207"/>
            <a:ext cx="999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bas Neue" panose="020B0606020202050201" pitchFamily="34" charset="0"/>
              </a:rPr>
              <a:t>Deriving the voltage divider equation</a:t>
            </a:r>
          </a:p>
        </p:txBody>
      </p:sp>
    </p:spTree>
    <p:extLst>
      <p:ext uri="{BB962C8B-B14F-4D97-AF65-F5344CB8AC3E}">
        <p14:creationId xmlns:p14="http://schemas.microsoft.com/office/powerpoint/2010/main" val="797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/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𝐸𝑞𝑢𝑖𝑣𝑎𝑙𝑒𝑛𝑡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B0083-405E-4F1E-9F1A-3168F1DE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75" y="3049462"/>
                <a:ext cx="3669401" cy="265201"/>
              </a:xfrm>
              <a:prstGeom prst="rect">
                <a:avLst/>
              </a:prstGeom>
              <a:blipFill>
                <a:blip r:embed="rId2"/>
                <a:stretch>
                  <a:fillRect l="-6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1987197" y="1609323"/>
            <a:ext cx="3113557" cy="1212303"/>
            <a:chOff x="703068" y="1065313"/>
            <a:chExt cx="3113557" cy="12123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BA353FB3-22E9-44CB-915A-6B5F556FDB89}"/>
                </a:ext>
              </a:extLst>
            </p:cNvPr>
            <p:cNvSpPr/>
            <p:nvPr/>
          </p:nvSpPr>
          <p:spPr>
            <a:xfrm rot="5400000">
              <a:off x="2159602" y="620593"/>
              <a:ext cx="205086" cy="31089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969835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2" y="1196828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D42D5-C0FF-4004-AFBE-9907EC8A0BF2}"/>
              </a:ext>
            </a:extLst>
          </p:cNvPr>
          <p:cNvSpPr txBox="1"/>
          <p:nvPr/>
        </p:nvSpPr>
        <p:spPr>
          <a:xfrm>
            <a:off x="6656537" y="822126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7BF20-F51F-4C65-885C-3565FE9BC9B8}"/>
              </a:ext>
            </a:extLst>
          </p:cNvPr>
          <p:cNvSpPr txBox="1"/>
          <p:nvPr/>
        </p:nvSpPr>
        <p:spPr>
          <a:xfrm>
            <a:off x="6217761" y="1202393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/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𝐸𝑞𝑢𝑖𝑣𝑎𝑙𝑒𝑛𝑡</m:t>
                        </m:r>
                      </m:sub>
                    </m:sSub>
                    <m:r>
                      <a:rPr lang="en-US" sz="1600" i="1">
                        <a:latin typeface="Cambria Math"/>
                        <a:cs typeface="Segoe UI Light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+…+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89677-044D-461B-90C2-8742E5B3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132" y="3049462"/>
                <a:ext cx="2887906" cy="478785"/>
              </a:xfrm>
              <a:prstGeom prst="rect">
                <a:avLst/>
              </a:prstGeom>
              <a:blipFill>
                <a:blip r:embed="rId3"/>
                <a:stretch>
                  <a:fillRect l="-232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0DA0AA-2E50-4C0E-8E47-AC73AE7E90D1}"/>
              </a:ext>
            </a:extLst>
          </p:cNvPr>
          <p:cNvGrpSpPr/>
          <p:nvPr/>
        </p:nvGrpSpPr>
        <p:grpSpPr>
          <a:xfrm>
            <a:off x="6691278" y="1746056"/>
            <a:ext cx="3112944" cy="1209164"/>
            <a:chOff x="5211889" y="1202046"/>
            <a:chExt cx="3112944" cy="12091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B84E59-1628-48AB-A516-6BF5C9375DB0}"/>
                </a:ext>
              </a:extLst>
            </p:cNvPr>
            <p:cNvGrpSpPr/>
            <p:nvPr/>
          </p:nvGrpSpPr>
          <p:grpSpPr>
            <a:xfrm>
              <a:off x="5214646" y="1202046"/>
              <a:ext cx="2851149" cy="896009"/>
              <a:chOff x="4986046" y="1319624"/>
              <a:chExt cx="3308350" cy="1039690"/>
            </a:xfrm>
          </p:grpSpPr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4D98196F-3E45-4061-9DA3-9EB0532BFF31}"/>
                  </a:ext>
                </a:extLst>
              </p:cNvPr>
              <p:cNvSpPr/>
              <p:nvPr/>
            </p:nvSpPr>
            <p:spPr>
              <a:xfrm>
                <a:off x="545368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7570BF0-8BA0-4ABB-883C-AFF7FE15A814}"/>
                  </a:ext>
                </a:extLst>
              </p:cNvPr>
              <p:cNvSpPr/>
              <p:nvPr/>
            </p:nvSpPr>
            <p:spPr>
              <a:xfrm>
                <a:off x="649337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1A27478F-01C6-45CC-9463-6CF89BC8FD98}"/>
                  </a:ext>
                </a:extLst>
              </p:cNvPr>
              <p:cNvSpPr/>
              <p:nvPr/>
            </p:nvSpPr>
            <p:spPr>
              <a:xfrm>
                <a:off x="7533064" y="1319624"/>
                <a:ext cx="372332" cy="1039690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92EA9AB-082C-4454-97B2-E2B22B242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131962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3094BDC-F36F-4644-B309-63CE8A529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046" y="2359314"/>
                <a:ext cx="3308350" cy="0"/>
              </a:xfrm>
              <a:prstGeom prst="line">
                <a:avLst/>
              </a:prstGeom>
              <a:ln w="40547">
                <a:solidFill>
                  <a:srgbClr val="000000"/>
                </a:solidFill>
              </a:ln>
            </p:spPr>
          </p:cxnSp>
        </p:grp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33D9C709-2BC0-4371-BEB3-7E91728F8FC4}"/>
                </a:ext>
              </a:extLst>
            </p:cNvPr>
            <p:cNvSpPr/>
            <p:nvPr/>
          </p:nvSpPr>
          <p:spPr>
            <a:xfrm rot="5400000">
              <a:off x="6549526" y="868487"/>
              <a:ext cx="205086" cy="288036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C644CA-4BF0-4E79-92DC-A553B1FAB674}"/>
                </a:ext>
              </a:extLst>
            </p:cNvPr>
            <p:cNvSpPr txBox="1"/>
            <p:nvPr/>
          </p:nvSpPr>
          <p:spPr>
            <a:xfrm>
              <a:off x="585810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D7A365-8731-4E3C-9E12-D0AF40D5FC3C}"/>
                </a:ext>
              </a:extLst>
            </p:cNvPr>
            <p:cNvSpPr txBox="1"/>
            <p:nvPr/>
          </p:nvSpPr>
          <p:spPr>
            <a:xfrm>
              <a:off x="6836003" y="143332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21FB98-9674-4588-AEBA-15B3217B265D}"/>
                </a:ext>
              </a:extLst>
            </p:cNvPr>
            <p:cNvSpPr txBox="1"/>
            <p:nvPr/>
          </p:nvSpPr>
          <p:spPr>
            <a:xfrm>
              <a:off x="7766033" y="143332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FAFAD5-569D-4258-BDA7-62AFE850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01" y="1510164"/>
            <a:ext cx="6296127" cy="2804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C73E0-A2B6-4728-9DA0-1A8B1DF52F02}"/>
              </a:ext>
            </a:extLst>
          </p:cNvPr>
          <p:cNvSpPr txBox="1"/>
          <p:nvPr/>
        </p:nvSpPr>
        <p:spPr>
          <a:xfrm>
            <a:off x="6025134" y="1392993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9813E-64CC-45E8-BA46-9094272163FA}"/>
              </a:ext>
            </a:extLst>
          </p:cNvPr>
          <p:cNvSpPr/>
          <p:nvPr/>
        </p:nvSpPr>
        <p:spPr>
          <a:xfrm>
            <a:off x="6303303" y="2076041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515CE-CC53-4EA6-B511-424D889B7039}"/>
              </a:ext>
            </a:extLst>
          </p:cNvPr>
          <p:cNvSpPr/>
          <p:nvPr/>
        </p:nvSpPr>
        <p:spPr>
          <a:xfrm>
            <a:off x="6303303" y="3171947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7CBDE-0A67-4979-B1D8-5BE74B73F08A}"/>
              </a:ext>
            </a:extLst>
          </p:cNvPr>
          <p:cNvSpPr/>
          <p:nvPr/>
        </p:nvSpPr>
        <p:spPr>
          <a:xfrm>
            <a:off x="7946999" y="3171947"/>
            <a:ext cx="525878" cy="514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2F6B-45F0-4E95-8938-B3123C0C0E41}"/>
              </a:ext>
            </a:extLst>
          </p:cNvPr>
          <p:cNvSpPr txBox="1"/>
          <p:nvPr/>
        </p:nvSpPr>
        <p:spPr>
          <a:xfrm>
            <a:off x="6214357" y="2148427"/>
            <a:ext cx="54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55645-9CC2-41E3-89A3-6DD982598252}"/>
              </a:ext>
            </a:extLst>
          </p:cNvPr>
          <p:cNvSpPr txBox="1"/>
          <p:nvPr/>
        </p:nvSpPr>
        <p:spPr>
          <a:xfrm>
            <a:off x="6214357" y="3231647"/>
            <a:ext cx="54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23ABC-5EAB-493E-8D76-B6AF8FB24C0D}"/>
              </a:ext>
            </a:extLst>
          </p:cNvPr>
          <p:cNvSpPr txBox="1"/>
          <p:nvPr/>
        </p:nvSpPr>
        <p:spPr>
          <a:xfrm>
            <a:off x="7890005" y="3231647"/>
            <a:ext cx="7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i="0" dirty="0"/>
              <a:t>R</a:t>
            </a:r>
            <a:r>
              <a:rPr lang="en-US" sz="1800" i="0" baseline="-25000" dirty="0"/>
              <a:t>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51A75-1E6E-422B-A70A-416FCEAFC9EA}"/>
              </a:ext>
            </a:extLst>
          </p:cNvPr>
          <p:cNvSpPr txBox="1"/>
          <p:nvPr/>
        </p:nvSpPr>
        <p:spPr>
          <a:xfrm>
            <a:off x="5458869" y="2607507"/>
            <a:ext cx="64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48389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87D9984-21E7-4E8A-9792-934C368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1" y="2131285"/>
            <a:ext cx="2895828" cy="22540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5687CF-4C69-4CEF-81D5-1C30761B8952}"/>
              </a:ext>
            </a:extLst>
          </p:cNvPr>
          <p:cNvGrpSpPr/>
          <p:nvPr/>
        </p:nvGrpSpPr>
        <p:grpSpPr>
          <a:xfrm>
            <a:off x="584825" y="2140199"/>
            <a:ext cx="4991382" cy="2577601"/>
            <a:chOff x="1665358" y="2140199"/>
            <a:chExt cx="4991382" cy="2577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7B430D-33CA-429C-973C-32D9683B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58" y="2140199"/>
              <a:ext cx="4506774" cy="257760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81A298-F251-4A44-AFF5-7A3E4188A983}"/>
                </a:ext>
              </a:extLst>
            </p:cNvPr>
            <p:cNvSpPr/>
            <p:nvPr/>
          </p:nvSpPr>
          <p:spPr>
            <a:xfrm>
              <a:off x="5509241" y="2398216"/>
              <a:ext cx="132542" cy="132542"/>
            </a:xfrm>
            <a:prstGeom prst="ellipse">
              <a:avLst/>
            </a:prstGeom>
            <a:solidFill>
              <a:srgbClr val="C00000">
                <a:alpha val="7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257986-EEE2-4564-9102-C5A7955799FD}"/>
                </a:ext>
              </a:extLst>
            </p:cNvPr>
            <p:cNvSpPr/>
            <p:nvPr/>
          </p:nvSpPr>
          <p:spPr>
            <a:xfrm>
              <a:off x="5513658" y="3258303"/>
              <a:ext cx="132542" cy="132542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DD7374-065D-4AF4-A4E5-63887105A4C4}"/>
                </a:ext>
              </a:extLst>
            </p:cNvPr>
            <p:cNvSpPr/>
            <p:nvPr/>
          </p:nvSpPr>
          <p:spPr>
            <a:xfrm>
              <a:off x="5513658" y="3983384"/>
              <a:ext cx="132542" cy="132542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59326-4232-4066-89BB-C07015D8ED2B}"/>
                </a:ext>
              </a:extLst>
            </p:cNvPr>
            <p:cNvSpPr txBox="1"/>
            <p:nvPr/>
          </p:nvSpPr>
          <p:spPr>
            <a:xfrm>
              <a:off x="5615018" y="2324668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8149F-B9DF-45A8-A61D-1A42D6BC9E03}"/>
                </a:ext>
              </a:extLst>
            </p:cNvPr>
            <p:cNvSpPr txBox="1"/>
            <p:nvPr/>
          </p:nvSpPr>
          <p:spPr>
            <a:xfrm>
              <a:off x="5615018" y="3187262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72CCC-952D-4677-A0AD-A0BC7898ABAA}"/>
                </a:ext>
              </a:extLst>
            </p:cNvPr>
            <p:cNvSpPr txBox="1"/>
            <p:nvPr/>
          </p:nvSpPr>
          <p:spPr>
            <a:xfrm>
              <a:off x="5615018" y="3918850"/>
              <a:ext cx="1041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1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7582324" y="2172962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7582324" y="3184015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7582324" y="4191068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7688101" y="209941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7683684" y="311297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7683684" y="4126534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/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𝑽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422F13-0370-4571-B627-0F5CD3FC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131649"/>
                <a:ext cx="1112224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D66EC5F-6249-4E15-BC93-7738C7E59166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</a:t>
            </a:r>
            <a:r>
              <a:rPr lang="en-US" sz="3200" dirty="0" err="1">
                <a:latin typeface="Bebas Neue" panose="020B0606020202050201" pitchFamily="34" charset="0"/>
              </a:rPr>
              <a:t>Deterimine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CDEA3-EEB2-4786-95F8-D7D8078DA474}"/>
              </a:ext>
            </a:extLst>
          </p:cNvPr>
          <p:cNvSpPr txBox="1"/>
          <p:nvPr/>
        </p:nvSpPr>
        <p:spPr>
          <a:xfrm>
            <a:off x="2530483" y="2142701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5370C-5B6C-4A85-B038-19B381376FC7}"/>
              </a:ext>
            </a:extLst>
          </p:cNvPr>
          <p:cNvCxnSpPr/>
          <p:nvPr/>
        </p:nvCxnSpPr>
        <p:spPr>
          <a:xfrm>
            <a:off x="3450317" y="2305504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41D4-7DF3-449C-B031-D8A7A488C4A6}"/>
              </a:ext>
            </a:extLst>
          </p:cNvPr>
          <p:cNvCxnSpPr/>
          <p:nvPr/>
        </p:nvCxnSpPr>
        <p:spPr>
          <a:xfrm>
            <a:off x="4372519" y="2849079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C26FE3-922D-4307-915D-3C94ECFBB078}"/>
              </a:ext>
            </a:extLst>
          </p:cNvPr>
          <p:cNvSpPr txBox="1"/>
          <p:nvPr/>
        </p:nvSpPr>
        <p:spPr>
          <a:xfrm>
            <a:off x="2582223" y="2767496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C3C29-D325-46BF-AC89-09481FFAD08F}"/>
              </a:ext>
            </a:extLst>
          </p:cNvPr>
          <p:cNvCxnSpPr/>
          <p:nvPr/>
        </p:nvCxnSpPr>
        <p:spPr>
          <a:xfrm>
            <a:off x="4372519" y="3516429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BB48D9-56B3-44AC-AA68-EB00CC0E20BE}"/>
              </a:ext>
            </a:extLst>
          </p:cNvPr>
          <p:cNvSpPr txBox="1"/>
          <p:nvPr/>
        </p:nvSpPr>
        <p:spPr>
          <a:xfrm>
            <a:off x="2582223" y="3403101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B26F1-20B0-45A1-8506-184D441F17AE}"/>
              </a:ext>
            </a:extLst>
          </p:cNvPr>
          <p:cNvSpPr txBox="1"/>
          <p:nvPr/>
        </p:nvSpPr>
        <p:spPr>
          <a:xfrm>
            <a:off x="5749398" y="194552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3F8A2A-5645-45B4-9A12-C9C65A607EDB}"/>
              </a:ext>
            </a:extLst>
          </p:cNvPr>
          <p:cNvCxnSpPr/>
          <p:nvPr/>
        </p:nvCxnSpPr>
        <p:spPr>
          <a:xfrm>
            <a:off x="6669232" y="2108328"/>
            <a:ext cx="340139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EE47E4-DED0-4532-9F0D-5F9E291C4E64}"/>
              </a:ext>
            </a:extLst>
          </p:cNvPr>
          <p:cNvSpPr txBox="1"/>
          <p:nvPr/>
        </p:nvSpPr>
        <p:spPr>
          <a:xfrm>
            <a:off x="2898548" y="4077544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7DC867-4054-4F62-A87D-5CD21CB0823D}"/>
              </a:ext>
            </a:extLst>
          </p:cNvPr>
          <p:cNvSpPr/>
          <p:nvPr/>
        </p:nvSpPr>
        <p:spPr>
          <a:xfrm>
            <a:off x="2519917" y="3774558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7DC5B-E983-425E-ACE1-20C940122E5D}"/>
              </a:ext>
            </a:extLst>
          </p:cNvPr>
          <p:cNvSpPr txBox="1"/>
          <p:nvPr/>
        </p:nvSpPr>
        <p:spPr>
          <a:xfrm>
            <a:off x="6168067" y="4263303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36mA </a:t>
            </a:r>
            <a:endParaRPr lang="en-US" sz="1400" b="1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87149C-6019-4CA0-B668-C8015ADE3B8C}"/>
              </a:ext>
            </a:extLst>
          </p:cNvPr>
          <p:cNvSpPr/>
          <p:nvPr/>
        </p:nvSpPr>
        <p:spPr>
          <a:xfrm>
            <a:off x="5789436" y="3960317"/>
            <a:ext cx="483781" cy="467833"/>
          </a:xfrm>
          <a:custGeom>
            <a:avLst/>
            <a:gdLst>
              <a:gd name="connsiteX0" fmla="*/ 483781 w 483781"/>
              <a:gd name="connsiteY0" fmla="*/ 467833 h 467833"/>
              <a:gd name="connsiteX1" fmla="*/ 0 w 483781"/>
              <a:gd name="connsiteY1" fmla="*/ 467833 h 467833"/>
              <a:gd name="connsiteX2" fmla="*/ 0 w 483781"/>
              <a:gd name="connsiteY2" fmla="*/ 0 h 4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81" h="467833">
                <a:moveTo>
                  <a:pt x="483781" y="467833"/>
                </a:moveTo>
                <a:lnTo>
                  <a:pt x="0" y="46783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33793-1F06-4C90-BB5F-B61D4B12D456}"/>
              </a:ext>
            </a:extLst>
          </p:cNvPr>
          <p:cNvCxnSpPr/>
          <p:nvPr/>
        </p:nvCxnSpPr>
        <p:spPr>
          <a:xfrm>
            <a:off x="7508823" y="2636451"/>
            <a:ext cx="0" cy="31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CD05A7-4427-41C6-ADC9-553E29B1A740}"/>
              </a:ext>
            </a:extLst>
          </p:cNvPr>
          <p:cNvSpPr txBox="1"/>
          <p:nvPr/>
        </p:nvSpPr>
        <p:spPr>
          <a:xfrm>
            <a:off x="5718527" y="2554868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rgbClr val="0070C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DE246-C796-4FE3-BA5B-00B0ECF98DAD}"/>
              </a:ext>
            </a:extLst>
          </p:cNvPr>
          <p:cNvCxnSpPr/>
          <p:nvPr/>
        </p:nvCxnSpPr>
        <p:spPr>
          <a:xfrm>
            <a:off x="7508823" y="3568833"/>
            <a:ext cx="0" cy="3183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DFC886-A4AF-4309-B55D-08FB96362AEA}"/>
              </a:ext>
            </a:extLst>
          </p:cNvPr>
          <p:cNvSpPr txBox="1"/>
          <p:nvPr/>
        </p:nvSpPr>
        <p:spPr>
          <a:xfrm>
            <a:off x="5718527" y="3455505"/>
            <a:ext cx="1813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2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Voltage  drop over R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/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∗100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EBC597-29C5-4686-B992-90DE48CD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2565988"/>
                <a:ext cx="4131407" cy="830997"/>
              </a:xfrm>
              <a:prstGeom prst="rect">
                <a:avLst/>
              </a:prstGeom>
              <a:blipFill>
                <a:blip r:embed="rId5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/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=0.036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∗150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316D0F-B3D5-4F42-ABD4-22FDD41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10" y="3554324"/>
                <a:ext cx="4131407" cy="830997"/>
              </a:xfrm>
              <a:prstGeom prst="rect">
                <a:avLst/>
              </a:prstGeom>
              <a:blipFill>
                <a:blip r:embed="rId6"/>
                <a:stretch>
                  <a:fillRect l="-2065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4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I: solve for current through circuit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25BE45-B549-4728-9E48-E7A9A1DFA9D4}"/>
              </a:ext>
            </a:extLst>
          </p:cNvPr>
          <p:cNvGrpSpPr/>
          <p:nvPr/>
        </p:nvGrpSpPr>
        <p:grpSpPr>
          <a:xfrm>
            <a:off x="3245996" y="2650836"/>
            <a:ext cx="1195752" cy="1195752"/>
            <a:chOff x="3143402" y="2365112"/>
            <a:chExt cx="1195752" cy="1195752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83D9668-5ACD-45F3-8013-BAFBECE88CCB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0D2BA-F6EA-4597-BF93-1FCA371888B6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94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38622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V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181A298-F251-4A44-AFF5-7A3E4188A983}"/>
              </a:ext>
            </a:extLst>
          </p:cNvPr>
          <p:cNvSpPr/>
          <p:nvPr/>
        </p:nvSpPr>
        <p:spPr>
          <a:xfrm>
            <a:off x="4745032" y="2410933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257986-EEE2-4564-9102-C5A7955799FD}"/>
              </a:ext>
            </a:extLst>
          </p:cNvPr>
          <p:cNvSpPr/>
          <p:nvPr/>
        </p:nvSpPr>
        <p:spPr>
          <a:xfrm>
            <a:off x="4749449" y="3271020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D7374-065D-4AF4-A4E5-63887105A4C4}"/>
              </a:ext>
            </a:extLst>
          </p:cNvPr>
          <p:cNvSpPr/>
          <p:nvPr/>
        </p:nvSpPr>
        <p:spPr>
          <a:xfrm>
            <a:off x="4749449" y="3996101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9326-4232-4066-89BB-C07015D8ED2B}"/>
              </a:ext>
            </a:extLst>
          </p:cNvPr>
          <p:cNvSpPr txBox="1"/>
          <p:nvPr/>
        </p:nvSpPr>
        <p:spPr>
          <a:xfrm>
            <a:off x="4850809" y="2337385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8149F-B9DF-45A8-A61D-1A42D6BC9E03}"/>
              </a:ext>
            </a:extLst>
          </p:cNvPr>
          <p:cNvSpPr txBox="1"/>
          <p:nvPr/>
        </p:nvSpPr>
        <p:spPr>
          <a:xfrm>
            <a:off x="4850809" y="319997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72CCC-952D-4677-A0AD-A0BC7898ABAA}"/>
              </a:ext>
            </a:extLst>
          </p:cNvPr>
          <p:cNvSpPr txBox="1"/>
          <p:nvPr/>
        </p:nvSpPr>
        <p:spPr>
          <a:xfrm>
            <a:off x="4850809" y="3931567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971FB-BB99-4C68-BCC7-D393D61DB1A2}"/>
              </a:ext>
            </a:extLst>
          </p:cNvPr>
          <p:cNvSpPr/>
          <p:nvPr/>
        </p:nvSpPr>
        <p:spPr>
          <a:xfrm>
            <a:off x="8427082" y="2280128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C13C6-0C22-4A9B-AC16-38B8A7C97570}"/>
              </a:ext>
            </a:extLst>
          </p:cNvPr>
          <p:cNvSpPr/>
          <p:nvPr/>
        </p:nvSpPr>
        <p:spPr>
          <a:xfrm>
            <a:off x="8427082" y="3291181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71283-52EF-40F5-97CB-EA86C274C0B5}"/>
              </a:ext>
            </a:extLst>
          </p:cNvPr>
          <p:cNvSpPr/>
          <p:nvPr/>
        </p:nvSpPr>
        <p:spPr>
          <a:xfrm>
            <a:off x="8427082" y="4298234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C6663-792B-456C-BD00-9D6688BBF9A2}"/>
              </a:ext>
            </a:extLst>
          </p:cNvPr>
          <p:cNvSpPr txBox="1"/>
          <p:nvPr/>
        </p:nvSpPr>
        <p:spPr>
          <a:xfrm>
            <a:off x="8532859" y="220658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D6A60-14C6-476D-B0AD-9F4D58201417}"/>
              </a:ext>
            </a:extLst>
          </p:cNvPr>
          <p:cNvSpPr txBox="1"/>
          <p:nvPr/>
        </p:nvSpPr>
        <p:spPr>
          <a:xfrm>
            <a:off x="8528442" y="322014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9E99-6A42-4804-B3D3-6C802F5EA362}"/>
              </a:ext>
            </a:extLst>
          </p:cNvPr>
          <p:cNvSpPr txBox="1"/>
          <p:nvPr/>
        </p:nvSpPr>
        <p:spPr>
          <a:xfrm>
            <a:off x="8528442" y="4233700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068A6-278F-4A92-8324-0F8CA4FDE835}"/>
              </a:ext>
            </a:extLst>
          </p:cNvPr>
          <p:cNvGrpSpPr/>
          <p:nvPr/>
        </p:nvGrpSpPr>
        <p:grpSpPr>
          <a:xfrm>
            <a:off x="7109930" y="2737644"/>
            <a:ext cx="1195752" cy="1195752"/>
            <a:chOff x="3143402" y="2365112"/>
            <a:chExt cx="1195752" cy="119575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EF65707A-4007-472D-9ED4-172054DE175E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C41509-F142-4686-AF33-9A6044F07FA3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A9D92EF-9E5B-40F0-895A-251F96A69219}"/>
              </a:ext>
            </a:extLst>
          </p:cNvPr>
          <p:cNvSpPr txBox="1"/>
          <p:nvPr/>
        </p:nvSpPr>
        <p:spPr>
          <a:xfrm>
            <a:off x="3407040" y="3657547"/>
            <a:ext cx="1005417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4.5mA </a:t>
            </a:r>
            <a:endParaRPr lang="en-US" sz="16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96ADF-7933-4E33-A02D-DEC3BA3BC918}"/>
              </a:ext>
            </a:extLst>
          </p:cNvPr>
          <p:cNvCxnSpPr/>
          <p:nvPr/>
        </p:nvCxnSpPr>
        <p:spPr>
          <a:xfrm>
            <a:off x="3251200" y="2598995"/>
            <a:ext cx="37376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3A98B-B8FA-4ACC-A1D7-69D55961F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5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A31F-8D22-4BB1-899A-5E619963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5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5" y="1726032"/>
            <a:ext cx="789051" cy="998951"/>
            <a:chOff x="2481200" y="2988850"/>
            <a:chExt cx="789051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9" y="32836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69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0515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B49EA-E4C5-464E-929D-DF01F7C71BAD}"/>
              </a:ext>
            </a:extLst>
          </p:cNvPr>
          <p:cNvCxnSpPr>
            <a:cxnSpLocks/>
          </p:cNvCxnSpPr>
          <p:nvPr/>
        </p:nvCxnSpPr>
        <p:spPr>
          <a:xfrm>
            <a:off x="3385649" y="2107455"/>
            <a:ext cx="45720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84284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B7C65C-9B77-4E28-8134-49444FECBB36}"/>
              </a:ext>
            </a:extLst>
          </p:cNvPr>
          <p:cNvSpPr txBox="1"/>
          <p:nvPr/>
        </p:nvSpPr>
        <p:spPr>
          <a:xfrm>
            <a:off x="2412220" y="189930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83611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520198" y="285656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375180"/>
            <a:ext cx="907829" cy="1354654"/>
            <a:chOff x="4097579" y="2375180"/>
            <a:chExt cx="90782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824295" y="3510929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726031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338ABD-407F-4BB3-A356-B70FCCC4232E}"/>
              </a:ext>
            </a:extLst>
          </p:cNvPr>
          <p:cNvSpPr txBox="1"/>
          <p:nvPr/>
        </p:nvSpPr>
        <p:spPr>
          <a:xfrm>
            <a:off x="1200149" y="1147432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Observe that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>
                <a:latin typeface="Bebas Neue" panose="020B0606020202050201" pitchFamily="34" charset="0"/>
              </a:rPr>
              <a:t>Splits into branches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28089"/>
            <a:ext cx="1055706" cy="1185062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Identify and name the nodes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5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6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216585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306821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238419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893934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518105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303329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260845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3558472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303329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3936959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245925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en-US" sz="1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en-US" sz="1400" b="1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801876"/>
            <a:ext cx="91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Define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801565" y="2861558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742EB-EBDB-4C9C-B594-F0766734A34D}"/>
              </a:ext>
            </a:extLst>
          </p:cNvPr>
          <p:cNvCxnSpPr>
            <a:cxnSpLocks/>
          </p:cNvCxnSpPr>
          <p:nvPr/>
        </p:nvCxnSpPr>
        <p:spPr>
          <a:xfrm>
            <a:off x="4813922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9953698" y="2953239"/>
            <a:ext cx="104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0E750-D7E4-452E-958B-78D33807307F}"/>
              </a:ext>
            </a:extLst>
          </p:cNvPr>
          <p:cNvSpPr txBox="1"/>
          <p:nvPr/>
        </p:nvSpPr>
        <p:spPr>
          <a:xfrm>
            <a:off x="4821459" y="200660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641261-416B-4D07-9485-F40F6F39E8F1}"/>
              </a:ext>
            </a:extLst>
          </p:cNvPr>
          <p:cNvSpPr txBox="1"/>
          <p:nvPr/>
        </p:nvSpPr>
        <p:spPr>
          <a:xfrm>
            <a:off x="4803203" y="37276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57B5B5-2C2C-40E8-9B34-7F8BDA207CD2}"/>
              </a:ext>
            </a:extLst>
          </p:cNvPr>
          <p:cNvCxnSpPr>
            <a:cxnSpLocks/>
          </p:cNvCxnSpPr>
          <p:nvPr/>
        </p:nvCxnSpPr>
        <p:spPr>
          <a:xfrm flipH="1">
            <a:off x="9870667" y="2254213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B83E46-86A2-4BBE-B7F4-5EA8581DAA18}"/>
              </a:ext>
            </a:extLst>
          </p:cNvPr>
          <p:cNvSpPr txBox="1"/>
          <p:nvPr/>
        </p:nvSpPr>
        <p:spPr>
          <a:xfrm>
            <a:off x="9888923" y="208484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475997-CFC4-4F80-84DE-53DCD3297EC1}"/>
              </a:ext>
            </a:extLst>
          </p:cNvPr>
          <p:cNvSpPr txBox="1"/>
          <p:nvPr/>
        </p:nvSpPr>
        <p:spPr>
          <a:xfrm>
            <a:off x="9870667" y="3566620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8251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1142118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4: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0CB9BB-190C-4D16-8EC0-FE661610DAC8}"/>
              </a:ext>
            </a:extLst>
          </p:cNvPr>
          <p:cNvCxnSpPr>
            <a:cxnSpLocks/>
          </p:cNvCxnSpPr>
          <p:nvPr/>
        </p:nvCxnSpPr>
        <p:spPr>
          <a:xfrm>
            <a:off x="4277118" y="2159504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2A5448-B1F0-4BD8-8826-25B3F8888108}"/>
              </a:ext>
            </a:extLst>
          </p:cNvPr>
          <p:cNvSpPr txBox="1"/>
          <p:nvPr/>
        </p:nvSpPr>
        <p:spPr>
          <a:xfrm>
            <a:off x="4284655" y="2016715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D596A7-56DC-4C9C-9E37-02BB7E492FAD}"/>
              </a:ext>
            </a:extLst>
          </p:cNvPr>
          <p:cNvSpPr txBox="1"/>
          <p:nvPr/>
        </p:nvSpPr>
        <p:spPr>
          <a:xfrm>
            <a:off x="4266399" y="3737722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02E48D-7C76-4C6A-9247-763922834438}"/>
              </a:ext>
            </a:extLst>
          </p:cNvPr>
          <p:cNvCxnSpPr>
            <a:cxnSpLocks/>
          </p:cNvCxnSpPr>
          <p:nvPr/>
        </p:nvCxnSpPr>
        <p:spPr>
          <a:xfrm flipH="1">
            <a:off x="8646989" y="2258426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1A84B8-6B66-476A-9BB0-18052A0BB25C}"/>
              </a:ext>
            </a:extLst>
          </p:cNvPr>
          <p:cNvSpPr txBox="1"/>
          <p:nvPr/>
        </p:nvSpPr>
        <p:spPr>
          <a:xfrm>
            <a:off x="8665245" y="2089057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E01ABE-FD49-46BC-AF48-2D7C9EA8F020}"/>
              </a:ext>
            </a:extLst>
          </p:cNvPr>
          <p:cNvSpPr txBox="1"/>
          <p:nvPr/>
        </p:nvSpPr>
        <p:spPr>
          <a:xfrm>
            <a:off x="8646989" y="3570833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652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8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50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2706221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1796457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1728055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2383570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3007741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5500545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5653339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6719844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6397193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7042497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1792965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1792965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5639245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5636818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B96E8-A7DE-4A03-B1BB-42224AA5B5C5}"/>
              </a:ext>
            </a:extLst>
          </p:cNvPr>
          <p:cNvSpPr txBox="1"/>
          <p:nvPr/>
        </p:nvSpPr>
        <p:spPr>
          <a:xfrm>
            <a:off x="4291201" y="2755233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1F711-D9C8-46C6-9D9D-D7D7C514792F}"/>
              </a:ext>
            </a:extLst>
          </p:cNvPr>
          <p:cNvSpPr txBox="1"/>
          <p:nvPr/>
        </p:nvSpPr>
        <p:spPr>
          <a:xfrm>
            <a:off x="8677793" y="2783117"/>
            <a:ext cx="104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F447A-4D84-47AD-82A6-B7C9D7E4B028}"/>
              </a:ext>
            </a:extLst>
          </p:cNvPr>
          <p:cNvSpPr txBox="1"/>
          <p:nvPr/>
        </p:nvSpPr>
        <p:spPr>
          <a:xfrm>
            <a:off x="90384" y="1152751"/>
            <a:ext cx="1183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5: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/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029FD5-5665-4522-914E-18FE1CC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145718"/>
                <a:ext cx="2618537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/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A40E6B-643E-417B-988B-6D630846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64" y="2922783"/>
                <a:ext cx="2414955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91ECC9-0A1B-4E04-9B51-0FA60E651663}"/>
                  </a:ext>
                </a:extLst>
              </p:cNvPr>
              <p:cNvSpPr txBox="1"/>
              <p:nvPr/>
            </p:nvSpPr>
            <p:spPr>
              <a:xfrm>
                <a:off x="9377704" y="3680589"/>
                <a:ext cx="2344715" cy="8402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27432" tIns="914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          =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90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𝑚𝐴</m:t>
                    </m:r>
                  </m:oMath>
                </a14:m>
                <a:r>
                  <a:rPr lang="en-US" dirty="0">
                    <a:solidFill>
                      <a:srgbClr val="FF99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dirty="0">
                    <a:solidFill>
                      <a:srgbClr val="FF99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𝑚𝐴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         =99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91ECC9-0A1B-4E04-9B51-0FA60E65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704" y="3680589"/>
                <a:ext cx="2344715" cy="840230"/>
              </a:xfrm>
              <a:prstGeom prst="rect">
                <a:avLst/>
              </a:prstGeom>
              <a:blipFill>
                <a:blip r:embed="rId6"/>
                <a:stretch>
                  <a:fillRect l="-2067" b="-214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7935BB-0875-4413-951A-427801C60905}"/>
              </a:ext>
            </a:extLst>
          </p:cNvPr>
          <p:cNvCxnSpPr>
            <a:cxnSpLocks/>
          </p:cNvCxnSpPr>
          <p:nvPr/>
        </p:nvCxnSpPr>
        <p:spPr>
          <a:xfrm>
            <a:off x="4285544" y="2149393"/>
            <a:ext cx="0" cy="1838407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ACF6BE-03C7-428E-BFA7-8FDCF030AD5D}"/>
              </a:ext>
            </a:extLst>
          </p:cNvPr>
          <p:cNvSpPr txBox="1"/>
          <p:nvPr/>
        </p:nvSpPr>
        <p:spPr>
          <a:xfrm>
            <a:off x="4293081" y="2006604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A201F-56ED-44C6-8D64-77C797513DA2}"/>
              </a:ext>
            </a:extLst>
          </p:cNvPr>
          <p:cNvSpPr txBox="1"/>
          <p:nvPr/>
        </p:nvSpPr>
        <p:spPr>
          <a:xfrm>
            <a:off x="4274825" y="37276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90FBA9-FEC3-43C7-AF1A-7A4139928423}"/>
              </a:ext>
            </a:extLst>
          </p:cNvPr>
          <p:cNvCxnSpPr>
            <a:cxnSpLocks/>
          </p:cNvCxnSpPr>
          <p:nvPr/>
        </p:nvCxnSpPr>
        <p:spPr>
          <a:xfrm flipH="1">
            <a:off x="8674044" y="2277080"/>
            <a:ext cx="10720" cy="1550233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064CBD-B330-49EE-ABBE-503250C191A1}"/>
              </a:ext>
            </a:extLst>
          </p:cNvPr>
          <p:cNvSpPr txBox="1"/>
          <p:nvPr/>
        </p:nvSpPr>
        <p:spPr>
          <a:xfrm>
            <a:off x="8692300" y="2107711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69388F-6179-4553-9257-E32FB35F53B5}"/>
              </a:ext>
            </a:extLst>
          </p:cNvPr>
          <p:cNvSpPr txBox="1"/>
          <p:nvPr/>
        </p:nvSpPr>
        <p:spPr>
          <a:xfrm>
            <a:off x="8674044" y="3589487"/>
            <a:ext cx="2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11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ECAC4C-63A0-4A1B-92F7-EC052A1A86AA}"/>
              </a:ext>
            </a:extLst>
          </p:cNvPr>
          <p:cNvGrpSpPr/>
          <p:nvPr/>
        </p:nvGrpSpPr>
        <p:grpSpPr>
          <a:xfrm>
            <a:off x="6720230" y="1545331"/>
            <a:ext cx="3107496" cy="835894"/>
            <a:chOff x="703068" y="1065313"/>
            <a:chExt cx="3107496" cy="8358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517D2C-622B-4575-80A3-DB58453BBB1B}"/>
                </a:ext>
              </a:extLst>
            </p:cNvPr>
            <p:cNvGrpSpPr/>
            <p:nvPr/>
          </p:nvGrpSpPr>
          <p:grpSpPr>
            <a:xfrm>
              <a:off x="703068" y="1528875"/>
              <a:ext cx="3107496" cy="372332"/>
              <a:chOff x="1017025" y="1814624"/>
              <a:chExt cx="4615628" cy="553033"/>
            </a:xfrm>
          </p:grpSpPr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40D7B42-47A4-4847-AB2A-31C65AC690A2}"/>
                  </a:ext>
                </a:extLst>
              </p:cNvPr>
              <p:cNvSpPr/>
              <p:nvPr/>
            </p:nvSpPr>
            <p:spPr>
              <a:xfrm rot="16200000">
                <a:off x="1512645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A417E1-759C-4A47-9A1A-2875B4E84848}"/>
                  </a:ext>
                </a:extLst>
              </p:cNvPr>
              <p:cNvSpPr/>
              <p:nvPr/>
            </p:nvSpPr>
            <p:spPr>
              <a:xfrm rot="16200000">
                <a:off x="3048323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1161DEF-B0F5-4F45-9E14-434FFD5F36B6}"/>
                  </a:ext>
                </a:extLst>
              </p:cNvPr>
              <p:cNvSpPr/>
              <p:nvPr/>
            </p:nvSpPr>
            <p:spPr>
              <a:xfrm rot="16200000">
                <a:off x="4584000" y="1319004"/>
                <a:ext cx="553033" cy="1544273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4DD35-FEEF-4070-AE8A-0862170BC375}"/>
                </a:ext>
              </a:extLst>
            </p:cNvPr>
            <p:cNvSpPr txBox="1"/>
            <p:nvPr/>
          </p:nvSpPr>
          <p:spPr>
            <a:xfrm>
              <a:off x="93772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9733-BFCE-4477-A9AB-FC8119ACBF8A}"/>
                </a:ext>
              </a:extLst>
            </p:cNvPr>
            <p:cNvSpPr txBox="1"/>
            <p:nvPr/>
          </p:nvSpPr>
          <p:spPr>
            <a:xfrm>
              <a:off x="1915626" y="1065313"/>
              <a:ext cx="6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EE54-A01F-4413-9CDB-6F7E100C35D4}"/>
                </a:ext>
              </a:extLst>
            </p:cNvPr>
            <p:cNvSpPr txBox="1"/>
            <p:nvPr/>
          </p:nvSpPr>
          <p:spPr>
            <a:xfrm>
              <a:off x="3017106" y="1065313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1451344" y="753017"/>
            <a:ext cx="844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1304950" y="1196828"/>
            <a:ext cx="8593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series if they are joined end-to-end (or head-to-tail) in sequence like this.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7F613-CDC0-46B0-B7FF-7569B294D8BC}"/>
              </a:ext>
            </a:extLst>
          </p:cNvPr>
          <p:cNvSpPr txBox="1"/>
          <p:nvPr/>
        </p:nvSpPr>
        <p:spPr>
          <a:xfrm>
            <a:off x="5571523" y="1879307"/>
            <a:ext cx="1048953" cy="584775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/>
              <a:t> </a:t>
            </a:r>
            <a:endParaRPr lang="en-US" sz="3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94254-0F32-4A30-A52A-C316B89EE211}"/>
              </a:ext>
            </a:extLst>
          </p:cNvPr>
          <p:cNvCxnSpPr/>
          <p:nvPr/>
        </p:nvCxnSpPr>
        <p:spPr>
          <a:xfrm>
            <a:off x="6290755" y="2171695"/>
            <a:ext cx="340139" cy="0"/>
          </a:xfrm>
          <a:prstGeom prst="straightConnector1">
            <a:avLst/>
          </a:prstGeom>
          <a:noFill/>
          <a:ln w="28575">
            <a:solidFill>
              <a:srgbClr val="FF99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D6CB8-B61E-4C4F-91AD-9E366094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5" y="1713522"/>
            <a:ext cx="3978600" cy="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7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3DF93-186A-47DA-BAB4-0189135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0" y="2116875"/>
            <a:ext cx="4425677" cy="24232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62C03-F141-4731-834C-D040A3A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55" y="2167675"/>
            <a:ext cx="3740887" cy="18201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3CCF1-4457-452E-8062-84D9FFF76889}"/>
              </a:ext>
            </a:extLst>
          </p:cNvPr>
          <p:cNvCxnSpPr>
            <a:cxnSpLocks/>
          </p:cNvCxnSpPr>
          <p:nvPr/>
        </p:nvCxnSpPr>
        <p:spPr>
          <a:xfrm>
            <a:off x="3796059" y="2614567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98357-B2BF-4B7A-B20E-6E66F661983B}"/>
              </a:ext>
            </a:extLst>
          </p:cNvPr>
          <p:cNvGrpSpPr/>
          <p:nvPr/>
        </p:nvGrpSpPr>
        <p:grpSpPr>
          <a:xfrm>
            <a:off x="2886295" y="1808560"/>
            <a:ext cx="956554" cy="307777"/>
            <a:chOff x="2886295" y="1899300"/>
            <a:chExt cx="956554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4B49EA-E4C5-464E-929D-DF01F7C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49" y="2107455"/>
              <a:ext cx="457200" cy="0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7C65C-9B77-4E28-8134-49444FECBB36}"/>
                </a:ext>
              </a:extLst>
            </p:cNvPr>
            <p:cNvSpPr txBox="1"/>
            <p:nvPr/>
          </p:nvSpPr>
          <p:spPr>
            <a:xfrm>
              <a:off x="2886295" y="1899300"/>
              <a:ext cx="579157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64D9A-FAC5-48C3-9855-AF71F5076E22}"/>
              </a:ext>
            </a:extLst>
          </p:cNvPr>
          <p:cNvGrpSpPr/>
          <p:nvPr/>
        </p:nvGrpSpPr>
        <p:grpSpPr>
          <a:xfrm>
            <a:off x="2817893" y="2914359"/>
            <a:ext cx="1879758" cy="1302288"/>
            <a:chOff x="2817893" y="2836119"/>
            <a:chExt cx="1879758" cy="13022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D7253B-1B5A-4F92-9176-0BB1350702D5}"/>
                </a:ext>
              </a:extLst>
            </p:cNvPr>
            <p:cNvSpPr/>
            <p:nvPr/>
          </p:nvSpPr>
          <p:spPr>
            <a:xfrm>
              <a:off x="2817893" y="2836119"/>
              <a:ext cx="452357" cy="115168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D2CFD0-6701-48FF-8F83-69DC4180C13F}"/>
                </a:ext>
              </a:extLst>
            </p:cNvPr>
            <p:cNvSpPr txBox="1"/>
            <p:nvPr/>
          </p:nvSpPr>
          <p:spPr>
            <a:xfrm>
              <a:off x="3232591" y="3830630"/>
              <a:ext cx="1465060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21BB13-B6C0-4B42-9F2C-30091B472E58}"/>
              </a:ext>
            </a:extLst>
          </p:cNvPr>
          <p:cNvSpPr txBox="1"/>
          <p:nvPr/>
        </p:nvSpPr>
        <p:spPr>
          <a:xfrm>
            <a:off x="3473408" y="2884485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2E1F9-97F9-4F94-99C5-F10AD91B305B}"/>
              </a:ext>
            </a:extLst>
          </p:cNvPr>
          <p:cNvGrpSpPr/>
          <p:nvPr/>
        </p:nvGrpSpPr>
        <p:grpSpPr>
          <a:xfrm>
            <a:off x="4097579" y="2420550"/>
            <a:ext cx="897359" cy="1267809"/>
            <a:chOff x="4097579" y="2375180"/>
            <a:chExt cx="897359" cy="1354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E296DD-38FB-4D22-8C8E-7E2DF65392CC}"/>
                </a:ext>
              </a:extLst>
            </p:cNvPr>
            <p:cNvSpPr txBox="1"/>
            <p:nvPr/>
          </p:nvSpPr>
          <p:spPr>
            <a:xfrm>
              <a:off x="4429753" y="2890210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A2F559-775F-4299-916A-6F0D180EF327}"/>
                </a:ext>
              </a:extLst>
            </p:cNvPr>
            <p:cNvSpPr/>
            <p:nvPr/>
          </p:nvSpPr>
          <p:spPr>
            <a:xfrm>
              <a:off x="4097579" y="2375180"/>
              <a:ext cx="742740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80B64B-827C-4D14-8BBB-AC19AC70561B}"/>
              </a:ext>
            </a:extLst>
          </p:cNvPr>
          <p:cNvGrpSpPr/>
          <p:nvPr/>
        </p:nvGrpSpPr>
        <p:grpSpPr>
          <a:xfrm>
            <a:off x="6776450" y="3569406"/>
            <a:ext cx="949937" cy="526682"/>
            <a:chOff x="2817893" y="3611725"/>
            <a:chExt cx="949937" cy="526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B28558-99E9-4363-B0F5-DCCC6B926100}"/>
                </a:ext>
              </a:extLst>
            </p:cNvPr>
            <p:cNvSpPr/>
            <p:nvPr/>
          </p:nvSpPr>
          <p:spPr>
            <a:xfrm>
              <a:off x="2817893" y="3611725"/>
              <a:ext cx="452357" cy="376075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A9196F-2481-419A-8F98-FB8DDCDA9907}"/>
                </a:ext>
              </a:extLst>
            </p:cNvPr>
            <p:cNvSpPr txBox="1"/>
            <p:nvPr/>
          </p:nvSpPr>
          <p:spPr>
            <a:xfrm>
              <a:off x="3232591" y="3830630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A9FC0-F194-4CFB-9296-7AF8F0764129}"/>
              </a:ext>
            </a:extLst>
          </p:cNvPr>
          <p:cNvGrpSpPr/>
          <p:nvPr/>
        </p:nvGrpSpPr>
        <p:grpSpPr>
          <a:xfrm rot="5400000">
            <a:off x="6929244" y="1694135"/>
            <a:ext cx="789052" cy="998951"/>
            <a:chOff x="2481199" y="2988850"/>
            <a:chExt cx="789052" cy="99895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C9F1D-0C9E-4BB4-9E63-BEA84BB43F3C}"/>
                </a:ext>
              </a:extLst>
            </p:cNvPr>
            <p:cNvSpPr/>
            <p:nvPr/>
          </p:nvSpPr>
          <p:spPr>
            <a:xfrm>
              <a:off x="2817894" y="2988850"/>
              <a:ext cx="452357" cy="998951"/>
            </a:xfrm>
            <a:custGeom>
              <a:avLst/>
              <a:gdLst>
                <a:gd name="connsiteX0" fmla="*/ 804440 w 804440"/>
                <a:gd name="connsiteY0" fmla="*/ 1151681 h 1151681"/>
                <a:gd name="connsiteX1" fmla="*/ 0 w 804440"/>
                <a:gd name="connsiteY1" fmla="*/ 1151681 h 1151681"/>
                <a:gd name="connsiteX2" fmla="*/ 0 w 804440"/>
                <a:gd name="connsiteY2" fmla="*/ 0 h 115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440" h="1151681">
                  <a:moveTo>
                    <a:pt x="804440" y="1151681"/>
                  </a:moveTo>
                  <a:lnTo>
                    <a:pt x="0" y="115168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0E0071-C0C2-4F20-B668-55C6756B1603}"/>
                </a:ext>
              </a:extLst>
            </p:cNvPr>
            <p:cNvSpPr txBox="1"/>
            <p:nvPr/>
          </p:nvSpPr>
          <p:spPr>
            <a:xfrm rot="16200000">
              <a:off x="2367468" y="3334438"/>
              <a:ext cx="535239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4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F0A3C-5208-4BC5-95A2-9CE1FF8127EB}"/>
              </a:ext>
            </a:extLst>
          </p:cNvPr>
          <p:cNvCxnSpPr>
            <a:cxnSpLocks/>
          </p:cNvCxnSpPr>
          <p:nvPr/>
        </p:nvCxnSpPr>
        <p:spPr>
          <a:xfrm>
            <a:off x="7995749" y="2634389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3C05A-4764-4E0C-B8C4-96A4DABBEB0F}"/>
              </a:ext>
            </a:extLst>
          </p:cNvPr>
          <p:cNvSpPr txBox="1"/>
          <p:nvPr/>
        </p:nvSpPr>
        <p:spPr>
          <a:xfrm>
            <a:off x="7673098" y="2876387"/>
            <a:ext cx="346947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56E06-CF5C-410E-8E94-11B36DD14647}"/>
              </a:ext>
            </a:extLst>
          </p:cNvPr>
          <p:cNvGrpSpPr/>
          <p:nvPr/>
        </p:nvGrpSpPr>
        <p:grpSpPr>
          <a:xfrm>
            <a:off x="8318402" y="2489200"/>
            <a:ext cx="1055706" cy="1019744"/>
            <a:chOff x="4097579" y="2375180"/>
            <a:chExt cx="907829" cy="13546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56506-D65D-4223-BAA4-B4ABF437363A}"/>
                </a:ext>
              </a:extLst>
            </p:cNvPr>
            <p:cNvSpPr txBox="1"/>
            <p:nvPr/>
          </p:nvSpPr>
          <p:spPr>
            <a:xfrm>
              <a:off x="4440223" y="2871565"/>
              <a:ext cx="565185" cy="30777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b="1" i="1" baseline="-25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F48584-29C5-4305-905A-9A49CF90B6AB}"/>
                </a:ext>
              </a:extLst>
            </p:cNvPr>
            <p:cNvSpPr/>
            <p:nvPr/>
          </p:nvSpPr>
          <p:spPr>
            <a:xfrm>
              <a:off x="4097579" y="2375180"/>
              <a:ext cx="769126" cy="1354654"/>
            </a:xfrm>
            <a:custGeom>
              <a:avLst/>
              <a:gdLst>
                <a:gd name="connsiteX0" fmla="*/ 0 w 897038"/>
                <a:gd name="connsiteY0" fmla="*/ 0 h 1579944"/>
                <a:gd name="connsiteX1" fmla="*/ 897038 w 897038"/>
                <a:gd name="connsiteY1" fmla="*/ 0 h 1579944"/>
                <a:gd name="connsiteX2" fmla="*/ 897038 w 897038"/>
                <a:gd name="connsiteY2" fmla="*/ 1579944 h 1579944"/>
                <a:gd name="connsiteX3" fmla="*/ 40511 w 897038"/>
                <a:gd name="connsiteY3" fmla="*/ 1579944 h 15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038" h="1579944">
                  <a:moveTo>
                    <a:pt x="0" y="0"/>
                  </a:moveTo>
                  <a:lnTo>
                    <a:pt x="897038" y="0"/>
                  </a:lnTo>
                  <a:lnTo>
                    <a:pt x="897038" y="1579944"/>
                  </a:lnTo>
                  <a:lnTo>
                    <a:pt x="40511" y="1579944"/>
                  </a:ln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DF457C-3E81-46A6-9B0F-8D656B454571}"/>
              </a:ext>
            </a:extLst>
          </p:cNvPr>
          <p:cNvSpPr/>
          <p:nvPr/>
        </p:nvSpPr>
        <p:spPr>
          <a:xfrm>
            <a:off x="2882803" y="2139417"/>
            <a:ext cx="2191768" cy="750366"/>
          </a:xfrm>
          <a:custGeom>
            <a:avLst/>
            <a:gdLst>
              <a:gd name="connsiteX0" fmla="*/ 0 w 2188278"/>
              <a:gd name="connsiteY0" fmla="*/ 230345 h 750366"/>
              <a:gd name="connsiteX1" fmla="*/ 0 w 2188278"/>
              <a:gd name="connsiteY1" fmla="*/ 0 h 750366"/>
              <a:gd name="connsiteX2" fmla="*/ 2188278 w 2188278"/>
              <a:gd name="connsiteY2" fmla="*/ 0 h 750366"/>
              <a:gd name="connsiteX3" fmla="*/ 2188278 w 2188278"/>
              <a:gd name="connsiteY3" fmla="*/ 750366 h 750366"/>
              <a:gd name="connsiteX4" fmla="*/ 2010284 w 2188278"/>
              <a:gd name="connsiteY4" fmla="*/ 750366 h 750366"/>
              <a:gd name="connsiteX5" fmla="*/ 2010284 w 2188278"/>
              <a:gd name="connsiteY5" fmla="*/ 191954 h 750366"/>
              <a:gd name="connsiteX6" fmla="*/ 1158705 w 2188278"/>
              <a:gd name="connsiteY6" fmla="*/ 191954 h 750366"/>
              <a:gd name="connsiteX7" fmla="*/ 1158705 w 2188278"/>
              <a:gd name="connsiteY7" fmla="*/ 729426 h 750366"/>
              <a:gd name="connsiteX8" fmla="*/ 1005142 w 2188278"/>
              <a:gd name="connsiteY8" fmla="*/ 729426 h 750366"/>
              <a:gd name="connsiteX9" fmla="*/ 1005142 w 2188278"/>
              <a:gd name="connsiteY9" fmla="*/ 195444 h 750366"/>
              <a:gd name="connsiteX10" fmla="*/ 136113 w 2188278"/>
              <a:gd name="connsiteY10" fmla="*/ 195444 h 750366"/>
              <a:gd name="connsiteX11" fmla="*/ 136113 w 2188278"/>
              <a:gd name="connsiteY11" fmla="*/ 254775 h 750366"/>
              <a:gd name="connsiteX12" fmla="*/ 0 w 2188278"/>
              <a:gd name="connsiteY12" fmla="*/ 230345 h 750366"/>
              <a:gd name="connsiteX0" fmla="*/ 0 w 2191768"/>
              <a:gd name="connsiteY0" fmla="*/ 251285 h 750366"/>
              <a:gd name="connsiteX1" fmla="*/ 3490 w 2191768"/>
              <a:gd name="connsiteY1" fmla="*/ 0 h 750366"/>
              <a:gd name="connsiteX2" fmla="*/ 2191768 w 2191768"/>
              <a:gd name="connsiteY2" fmla="*/ 0 h 750366"/>
              <a:gd name="connsiteX3" fmla="*/ 2191768 w 2191768"/>
              <a:gd name="connsiteY3" fmla="*/ 750366 h 750366"/>
              <a:gd name="connsiteX4" fmla="*/ 2013774 w 2191768"/>
              <a:gd name="connsiteY4" fmla="*/ 750366 h 750366"/>
              <a:gd name="connsiteX5" fmla="*/ 2013774 w 2191768"/>
              <a:gd name="connsiteY5" fmla="*/ 191954 h 750366"/>
              <a:gd name="connsiteX6" fmla="*/ 1162195 w 2191768"/>
              <a:gd name="connsiteY6" fmla="*/ 191954 h 750366"/>
              <a:gd name="connsiteX7" fmla="*/ 1162195 w 2191768"/>
              <a:gd name="connsiteY7" fmla="*/ 729426 h 750366"/>
              <a:gd name="connsiteX8" fmla="*/ 1008632 w 2191768"/>
              <a:gd name="connsiteY8" fmla="*/ 729426 h 750366"/>
              <a:gd name="connsiteX9" fmla="*/ 1008632 w 2191768"/>
              <a:gd name="connsiteY9" fmla="*/ 195444 h 750366"/>
              <a:gd name="connsiteX10" fmla="*/ 139603 w 2191768"/>
              <a:gd name="connsiteY10" fmla="*/ 195444 h 750366"/>
              <a:gd name="connsiteX11" fmla="*/ 139603 w 2191768"/>
              <a:gd name="connsiteY11" fmla="*/ 254775 h 750366"/>
              <a:gd name="connsiteX12" fmla="*/ 0 w 2191768"/>
              <a:gd name="connsiteY12" fmla="*/ 251285 h 75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768" h="750366">
                <a:moveTo>
                  <a:pt x="0" y="251285"/>
                </a:moveTo>
                <a:cubicBezTo>
                  <a:pt x="1163" y="167523"/>
                  <a:pt x="2327" y="83762"/>
                  <a:pt x="3490" y="0"/>
                </a:cubicBezTo>
                <a:lnTo>
                  <a:pt x="2191768" y="0"/>
                </a:lnTo>
                <a:lnTo>
                  <a:pt x="2191768" y="750366"/>
                </a:lnTo>
                <a:lnTo>
                  <a:pt x="2013774" y="750366"/>
                </a:lnTo>
                <a:lnTo>
                  <a:pt x="2013774" y="191954"/>
                </a:lnTo>
                <a:lnTo>
                  <a:pt x="1162195" y="191954"/>
                </a:lnTo>
                <a:lnTo>
                  <a:pt x="1162195" y="729426"/>
                </a:lnTo>
                <a:lnTo>
                  <a:pt x="1008632" y="729426"/>
                </a:lnTo>
                <a:lnTo>
                  <a:pt x="1008632" y="195444"/>
                </a:lnTo>
                <a:lnTo>
                  <a:pt x="139603" y="195444"/>
                </a:lnTo>
                <a:lnTo>
                  <a:pt x="139603" y="254775"/>
                </a:lnTo>
                <a:lnTo>
                  <a:pt x="0" y="25128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B498F4-5E73-4960-8D8F-505AB2B80BF3}"/>
              </a:ext>
            </a:extLst>
          </p:cNvPr>
          <p:cNvCxnSpPr>
            <a:cxnSpLocks/>
          </p:cNvCxnSpPr>
          <p:nvPr/>
        </p:nvCxnSpPr>
        <p:spPr>
          <a:xfrm flipH="1">
            <a:off x="4840319" y="1943884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EB4B2E-EE46-4799-953E-B620CA8EFD43}"/>
              </a:ext>
            </a:extLst>
          </p:cNvPr>
          <p:cNvSpPr txBox="1"/>
          <p:nvPr/>
        </p:nvSpPr>
        <p:spPr>
          <a:xfrm>
            <a:off x="4137946" y="1462670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F65C3E-DB91-438E-A851-B734D350598D}"/>
              </a:ext>
            </a:extLst>
          </p:cNvPr>
          <p:cNvSpPr/>
          <p:nvPr/>
        </p:nvSpPr>
        <p:spPr>
          <a:xfrm>
            <a:off x="2882803" y="2607087"/>
            <a:ext cx="2205728" cy="1343679"/>
          </a:xfrm>
          <a:custGeom>
            <a:avLst/>
            <a:gdLst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6980 h 1340189"/>
              <a:gd name="connsiteX12" fmla="*/ 0 w 2205728"/>
              <a:gd name="connsiteY12" fmla="*/ 0 h 1340189"/>
              <a:gd name="connsiteX0" fmla="*/ 0 w 2205728"/>
              <a:gd name="connsiteY0" fmla="*/ 6980 h 1347169"/>
              <a:gd name="connsiteX1" fmla="*/ 0 w 2205728"/>
              <a:gd name="connsiteY1" fmla="*/ 1347169 h 1347169"/>
              <a:gd name="connsiteX2" fmla="*/ 2205728 w 2205728"/>
              <a:gd name="connsiteY2" fmla="*/ 1347169 h 1347169"/>
              <a:gd name="connsiteX3" fmla="*/ 2205728 w 2205728"/>
              <a:gd name="connsiteY3" fmla="*/ 631704 h 1347169"/>
              <a:gd name="connsiteX4" fmla="*/ 2024244 w 2205728"/>
              <a:gd name="connsiteY4" fmla="*/ 631704 h 1347169"/>
              <a:gd name="connsiteX5" fmla="*/ 2024244 w 2205728"/>
              <a:gd name="connsiteY5" fmla="*/ 1179646 h 1347169"/>
              <a:gd name="connsiteX6" fmla="*/ 1144745 w 2205728"/>
              <a:gd name="connsiteY6" fmla="*/ 1179646 h 1347169"/>
              <a:gd name="connsiteX7" fmla="*/ 1144745 w 2205728"/>
              <a:gd name="connsiteY7" fmla="*/ 631704 h 1347169"/>
              <a:gd name="connsiteX8" fmla="*/ 1008632 w 2205728"/>
              <a:gd name="connsiteY8" fmla="*/ 631704 h 1347169"/>
              <a:gd name="connsiteX9" fmla="*/ 1008632 w 2205728"/>
              <a:gd name="connsiteY9" fmla="*/ 1165685 h 1347169"/>
              <a:gd name="connsiteX10" fmla="*/ 146583 w 2205728"/>
              <a:gd name="connsiteY10" fmla="*/ 1165685 h 1347169"/>
              <a:gd name="connsiteX11" fmla="*/ 146583 w 2205728"/>
              <a:gd name="connsiteY11" fmla="*/ 0 h 1347169"/>
              <a:gd name="connsiteX12" fmla="*/ 0 w 2205728"/>
              <a:gd name="connsiteY12" fmla="*/ 6980 h 1347169"/>
              <a:gd name="connsiteX0" fmla="*/ 0 w 2205728"/>
              <a:gd name="connsiteY0" fmla="*/ 0 h 1340189"/>
              <a:gd name="connsiteX1" fmla="*/ 0 w 2205728"/>
              <a:gd name="connsiteY1" fmla="*/ 1340189 h 1340189"/>
              <a:gd name="connsiteX2" fmla="*/ 2205728 w 2205728"/>
              <a:gd name="connsiteY2" fmla="*/ 1340189 h 1340189"/>
              <a:gd name="connsiteX3" fmla="*/ 2205728 w 2205728"/>
              <a:gd name="connsiteY3" fmla="*/ 624724 h 1340189"/>
              <a:gd name="connsiteX4" fmla="*/ 2024244 w 2205728"/>
              <a:gd name="connsiteY4" fmla="*/ 624724 h 1340189"/>
              <a:gd name="connsiteX5" fmla="*/ 2024244 w 2205728"/>
              <a:gd name="connsiteY5" fmla="*/ 1172666 h 1340189"/>
              <a:gd name="connsiteX6" fmla="*/ 1144745 w 2205728"/>
              <a:gd name="connsiteY6" fmla="*/ 1172666 h 1340189"/>
              <a:gd name="connsiteX7" fmla="*/ 1144745 w 2205728"/>
              <a:gd name="connsiteY7" fmla="*/ 624724 h 1340189"/>
              <a:gd name="connsiteX8" fmla="*/ 1008632 w 2205728"/>
              <a:gd name="connsiteY8" fmla="*/ 624724 h 1340189"/>
              <a:gd name="connsiteX9" fmla="*/ 1008632 w 2205728"/>
              <a:gd name="connsiteY9" fmla="*/ 1158705 h 1340189"/>
              <a:gd name="connsiteX10" fmla="*/ 146583 w 2205728"/>
              <a:gd name="connsiteY10" fmla="*/ 1158705 h 1340189"/>
              <a:gd name="connsiteX11" fmla="*/ 146583 w 2205728"/>
              <a:gd name="connsiteY11" fmla="*/ 10470 h 1340189"/>
              <a:gd name="connsiteX12" fmla="*/ 0 w 2205728"/>
              <a:gd name="connsiteY12" fmla="*/ 0 h 1340189"/>
              <a:gd name="connsiteX0" fmla="*/ 0 w 2205728"/>
              <a:gd name="connsiteY0" fmla="*/ 3490 h 1343679"/>
              <a:gd name="connsiteX1" fmla="*/ 0 w 2205728"/>
              <a:gd name="connsiteY1" fmla="*/ 1343679 h 1343679"/>
              <a:gd name="connsiteX2" fmla="*/ 2205728 w 2205728"/>
              <a:gd name="connsiteY2" fmla="*/ 1343679 h 1343679"/>
              <a:gd name="connsiteX3" fmla="*/ 2205728 w 2205728"/>
              <a:gd name="connsiteY3" fmla="*/ 628214 h 1343679"/>
              <a:gd name="connsiteX4" fmla="*/ 2024244 w 2205728"/>
              <a:gd name="connsiteY4" fmla="*/ 628214 h 1343679"/>
              <a:gd name="connsiteX5" fmla="*/ 2024244 w 2205728"/>
              <a:gd name="connsiteY5" fmla="*/ 1176156 h 1343679"/>
              <a:gd name="connsiteX6" fmla="*/ 1144745 w 2205728"/>
              <a:gd name="connsiteY6" fmla="*/ 1176156 h 1343679"/>
              <a:gd name="connsiteX7" fmla="*/ 1144745 w 2205728"/>
              <a:gd name="connsiteY7" fmla="*/ 628214 h 1343679"/>
              <a:gd name="connsiteX8" fmla="*/ 1008632 w 2205728"/>
              <a:gd name="connsiteY8" fmla="*/ 628214 h 1343679"/>
              <a:gd name="connsiteX9" fmla="*/ 1008632 w 2205728"/>
              <a:gd name="connsiteY9" fmla="*/ 1162195 h 1343679"/>
              <a:gd name="connsiteX10" fmla="*/ 146583 w 2205728"/>
              <a:gd name="connsiteY10" fmla="*/ 1162195 h 1343679"/>
              <a:gd name="connsiteX11" fmla="*/ 150073 w 2205728"/>
              <a:gd name="connsiteY11" fmla="*/ 0 h 1343679"/>
              <a:gd name="connsiteX12" fmla="*/ 0 w 2205728"/>
              <a:gd name="connsiteY12" fmla="*/ 3490 h 134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728" h="1343679">
                <a:moveTo>
                  <a:pt x="0" y="3490"/>
                </a:moveTo>
                <a:lnTo>
                  <a:pt x="0" y="1343679"/>
                </a:lnTo>
                <a:lnTo>
                  <a:pt x="2205728" y="1343679"/>
                </a:lnTo>
                <a:lnTo>
                  <a:pt x="2205728" y="628214"/>
                </a:lnTo>
                <a:lnTo>
                  <a:pt x="2024244" y="628214"/>
                </a:lnTo>
                <a:lnTo>
                  <a:pt x="2024244" y="1176156"/>
                </a:lnTo>
                <a:lnTo>
                  <a:pt x="1144745" y="1176156"/>
                </a:lnTo>
                <a:lnTo>
                  <a:pt x="1144745" y="628214"/>
                </a:lnTo>
                <a:lnTo>
                  <a:pt x="1008632" y="628214"/>
                </a:lnTo>
                <a:lnTo>
                  <a:pt x="1008632" y="1162195"/>
                </a:lnTo>
                <a:lnTo>
                  <a:pt x="146583" y="1162195"/>
                </a:lnTo>
                <a:cubicBezTo>
                  <a:pt x="147746" y="774797"/>
                  <a:pt x="148910" y="387398"/>
                  <a:pt x="150073" y="0"/>
                </a:cubicBezTo>
                <a:lnTo>
                  <a:pt x="0" y="349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04F520-0C6E-48B7-9B58-EB32B910BF57}"/>
              </a:ext>
            </a:extLst>
          </p:cNvPr>
          <p:cNvCxnSpPr>
            <a:cxnSpLocks/>
          </p:cNvCxnSpPr>
          <p:nvPr/>
        </p:nvCxnSpPr>
        <p:spPr>
          <a:xfrm>
            <a:off x="4516433" y="399331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5BE3B5-B0BD-4E5D-9752-D9DE10CBF0B1}"/>
              </a:ext>
            </a:extLst>
          </p:cNvPr>
          <p:cNvSpPr txBox="1"/>
          <p:nvPr/>
        </p:nvSpPr>
        <p:spPr>
          <a:xfrm>
            <a:off x="3825399" y="414364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434F98-F828-4A0C-9FC2-B789EBACC194}"/>
              </a:ext>
            </a:extLst>
          </p:cNvPr>
          <p:cNvSpPr/>
          <p:nvPr/>
        </p:nvSpPr>
        <p:spPr>
          <a:xfrm>
            <a:off x="6915150" y="2263775"/>
            <a:ext cx="2574925" cy="447675"/>
          </a:xfrm>
          <a:custGeom>
            <a:avLst/>
            <a:gdLst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4625 w 2574925"/>
              <a:gd name="connsiteY11" fmla="*/ 438150 h 447675"/>
              <a:gd name="connsiteX12" fmla="*/ 0 w 2574925"/>
              <a:gd name="connsiteY12" fmla="*/ 447675 h 447675"/>
              <a:gd name="connsiteX0" fmla="*/ 0 w 2574925"/>
              <a:gd name="connsiteY0" fmla="*/ 447675 h 457200"/>
              <a:gd name="connsiteX1" fmla="*/ 0 w 2574925"/>
              <a:gd name="connsiteY1" fmla="*/ 0 h 457200"/>
              <a:gd name="connsiteX2" fmla="*/ 2574925 w 2574925"/>
              <a:gd name="connsiteY2" fmla="*/ 0 h 457200"/>
              <a:gd name="connsiteX3" fmla="*/ 2574925 w 2574925"/>
              <a:gd name="connsiteY3" fmla="*/ 365125 h 457200"/>
              <a:gd name="connsiteX4" fmla="*/ 2368550 w 2574925"/>
              <a:gd name="connsiteY4" fmla="*/ 365125 h 457200"/>
              <a:gd name="connsiteX5" fmla="*/ 2368550 w 2574925"/>
              <a:gd name="connsiteY5" fmla="*/ 149225 h 457200"/>
              <a:gd name="connsiteX6" fmla="*/ 1365250 w 2574925"/>
              <a:gd name="connsiteY6" fmla="*/ 149225 h 457200"/>
              <a:gd name="connsiteX7" fmla="*/ 1365250 w 2574925"/>
              <a:gd name="connsiteY7" fmla="*/ 368300 h 457200"/>
              <a:gd name="connsiteX8" fmla="*/ 1165225 w 2574925"/>
              <a:gd name="connsiteY8" fmla="*/ 368300 h 457200"/>
              <a:gd name="connsiteX9" fmla="*/ 1165225 w 2574925"/>
              <a:gd name="connsiteY9" fmla="*/ 152400 h 457200"/>
              <a:gd name="connsiteX10" fmla="*/ 174625 w 2574925"/>
              <a:gd name="connsiteY10" fmla="*/ 152400 h 457200"/>
              <a:gd name="connsiteX11" fmla="*/ 177800 w 2574925"/>
              <a:gd name="connsiteY11" fmla="*/ 457200 h 457200"/>
              <a:gd name="connsiteX12" fmla="*/ 0 w 2574925"/>
              <a:gd name="connsiteY12" fmla="*/ 447675 h 457200"/>
              <a:gd name="connsiteX0" fmla="*/ 0 w 2574925"/>
              <a:gd name="connsiteY0" fmla="*/ 447675 h 447675"/>
              <a:gd name="connsiteX1" fmla="*/ 0 w 2574925"/>
              <a:gd name="connsiteY1" fmla="*/ 0 h 447675"/>
              <a:gd name="connsiteX2" fmla="*/ 2574925 w 2574925"/>
              <a:gd name="connsiteY2" fmla="*/ 0 h 447675"/>
              <a:gd name="connsiteX3" fmla="*/ 2574925 w 2574925"/>
              <a:gd name="connsiteY3" fmla="*/ 365125 h 447675"/>
              <a:gd name="connsiteX4" fmla="*/ 2368550 w 2574925"/>
              <a:gd name="connsiteY4" fmla="*/ 365125 h 447675"/>
              <a:gd name="connsiteX5" fmla="*/ 2368550 w 2574925"/>
              <a:gd name="connsiteY5" fmla="*/ 149225 h 447675"/>
              <a:gd name="connsiteX6" fmla="*/ 1365250 w 2574925"/>
              <a:gd name="connsiteY6" fmla="*/ 149225 h 447675"/>
              <a:gd name="connsiteX7" fmla="*/ 1365250 w 2574925"/>
              <a:gd name="connsiteY7" fmla="*/ 368300 h 447675"/>
              <a:gd name="connsiteX8" fmla="*/ 1165225 w 2574925"/>
              <a:gd name="connsiteY8" fmla="*/ 368300 h 447675"/>
              <a:gd name="connsiteX9" fmla="*/ 1165225 w 2574925"/>
              <a:gd name="connsiteY9" fmla="*/ 152400 h 447675"/>
              <a:gd name="connsiteX10" fmla="*/ 174625 w 2574925"/>
              <a:gd name="connsiteY10" fmla="*/ 152400 h 447675"/>
              <a:gd name="connsiteX11" fmla="*/ 177800 w 2574925"/>
              <a:gd name="connsiteY11" fmla="*/ 447675 h 447675"/>
              <a:gd name="connsiteX12" fmla="*/ 0 w 2574925"/>
              <a:gd name="connsiteY1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4925" h="447675">
                <a:moveTo>
                  <a:pt x="0" y="447675"/>
                </a:moveTo>
                <a:lnTo>
                  <a:pt x="0" y="0"/>
                </a:lnTo>
                <a:lnTo>
                  <a:pt x="2574925" y="0"/>
                </a:lnTo>
                <a:lnTo>
                  <a:pt x="2574925" y="365125"/>
                </a:lnTo>
                <a:lnTo>
                  <a:pt x="2368550" y="365125"/>
                </a:lnTo>
                <a:lnTo>
                  <a:pt x="2368550" y="149225"/>
                </a:lnTo>
                <a:lnTo>
                  <a:pt x="1365250" y="149225"/>
                </a:lnTo>
                <a:lnTo>
                  <a:pt x="1365250" y="368300"/>
                </a:lnTo>
                <a:lnTo>
                  <a:pt x="1165225" y="368300"/>
                </a:lnTo>
                <a:lnTo>
                  <a:pt x="1165225" y="152400"/>
                </a:lnTo>
                <a:lnTo>
                  <a:pt x="174625" y="152400"/>
                </a:lnTo>
                <a:cubicBezTo>
                  <a:pt x="175683" y="254000"/>
                  <a:pt x="176742" y="346075"/>
                  <a:pt x="177800" y="447675"/>
                </a:cubicBezTo>
                <a:lnTo>
                  <a:pt x="0" y="44767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8D66FC-49ED-43E0-B48E-A4D6F19B9776}"/>
              </a:ext>
            </a:extLst>
          </p:cNvPr>
          <p:cNvSpPr/>
          <p:nvPr/>
        </p:nvSpPr>
        <p:spPr>
          <a:xfrm>
            <a:off x="6912723" y="3417526"/>
            <a:ext cx="2570205" cy="416599"/>
          </a:xfrm>
          <a:custGeom>
            <a:avLst/>
            <a:gdLst>
              <a:gd name="connsiteX0" fmla="*/ 3530 w 2570205"/>
              <a:gd name="connsiteY0" fmla="*/ 17652 h 416599"/>
              <a:gd name="connsiteX1" fmla="*/ 183586 w 2570205"/>
              <a:gd name="connsiteY1" fmla="*/ 17652 h 416599"/>
              <a:gd name="connsiteX2" fmla="*/ 183586 w 2570205"/>
              <a:gd name="connsiteY2" fmla="*/ 208299 h 416599"/>
              <a:gd name="connsiteX3" fmla="*/ 1200370 w 2570205"/>
              <a:gd name="connsiteY3" fmla="*/ 208299 h 416599"/>
              <a:gd name="connsiteX4" fmla="*/ 1200370 w 2570205"/>
              <a:gd name="connsiteY4" fmla="*/ 0 h 416599"/>
              <a:gd name="connsiteX5" fmla="*/ 1373365 w 2570205"/>
              <a:gd name="connsiteY5" fmla="*/ 0 h 416599"/>
              <a:gd name="connsiteX6" fmla="*/ 1373365 w 2570205"/>
              <a:gd name="connsiteY6" fmla="*/ 211830 h 416599"/>
              <a:gd name="connsiteX7" fmla="*/ 2368967 w 2570205"/>
              <a:gd name="connsiteY7" fmla="*/ 211830 h 416599"/>
              <a:gd name="connsiteX8" fmla="*/ 2368967 w 2570205"/>
              <a:gd name="connsiteY8" fmla="*/ 10591 h 416599"/>
              <a:gd name="connsiteX9" fmla="*/ 2570205 w 2570205"/>
              <a:gd name="connsiteY9" fmla="*/ 10591 h 416599"/>
              <a:gd name="connsiteX10" fmla="*/ 2570205 w 2570205"/>
              <a:gd name="connsiteY10" fmla="*/ 416599 h 416599"/>
              <a:gd name="connsiteX11" fmla="*/ 0 w 2570205"/>
              <a:gd name="connsiteY11" fmla="*/ 416599 h 416599"/>
              <a:gd name="connsiteX12" fmla="*/ 3530 w 2570205"/>
              <a:gd name="connsiteY12" fmla="*/ 17652 h 4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205" h="416599">
                <a:moveTo>
                  <a:pt x="3530" y="17652"/>
                </a:moveTo>
                <a:lnTo>
                  <a:pt x="183586" y="17652"/>
                </a:lnTo>
                <a:lnTo>
                  <a:pt x="183586" y="208299"/>
                </a:lnTo>
                <a:lnTo>
                  <a:pt x="1200370" y="208299"/>
                </a:lnTo>
                <a:lnTo>
                  <a:pt x="1200370" y="0"/>
                </a:lnTo>
                <a:lnTo>
                  <a:pt x="1373365" y="0"/>
                </a:lnTo>
                <a:lnTo>
                  <a:pt x="1373365" y="211830"/>
                </a:lnTo>
                <a:lnTo>
                  <a:pt x="2368967" y="211830"/>
                </a:lnTo>
                <a:lnTo>
                  <a:pt x="2368967" y="10591"/>
                </a:lnTo>
                <a:lnTo>
                  <a:pt x="2570205" y="10591"/>
                </a:lnTo>
                <a:lnTo>
                  <a:pt x="2570205" y="416599"/>
                </a:lnTo>
                <a:lnTo>
                  <a:pt x="0" y="416599"/>
                </a:lnTo>
                <a:cubicBezTo>
                  <a:pt x="1177" y="283617"/>
                  <a:pt x="2353" y="150634"/>
                  <a:pt x="3530" y="17652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97F35B-41B4-4DB3-9E8D-66712EE9FB6D}"/>
              </a:ext>
            </a:extLst>
          </p:cNvPr>
          <p:cNvCxnSpPr>
            <a:cxnSpLocks/>
          </p:cNvCxnSpPr>
          <p:nvPr/>
        </p:nvCxnSpPr>
        <p:spPr>
          <a:xfrm>
            <a:off x="9153672" y="3877257"/>
            <a:ext cx="84906" cy="14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CC037A-0D1D-41B9-8C7D-20BB90A928C1}"/>
              </a:ext>
            </a:extLst>
          </p:cNvPr>
          <p:cNvSpPr txBox="1"/>
          <p:nvPr/>
        </p:nvSpPr>
        <p:spPr>
          <a:xfrm>
            <a:off x="8462638" y="4027589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This black area is the same node, let’s call it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AAEE6-6000-4395-9ED7-B7F428DAB557}"/>
              </a:ext>
            </a:extLst>
          </p:cNvPr>
          <p:cNvCxnSpPr>
            <a:cxnSpLocks/>
          </p:cNvCxnSpPr>
          <p:nvPr/>
        </p:nvCxnSpPr>
        <p:spPr>
          <a:xfrm flipH="1">
            <a:off x="9255823" y="2085880"/>
            <a:ext cx="47484" cy="127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2A53A4-D487-4A50-BF63-425BE994C7E4}"/>
              </a:ext>
            </a:extLst>
          </p:cNvPr>
          <p:cNvSpPr txBox="1"/>
          <p:nvPr/>
        </p:nvSpPr>
        <p:spPr>
          <a:xfrm>
            <a:off x="8553450" y="1604666"/>
            <a:ext cx="18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egoe Condensed" panose="020B0606040200020203" pitchFamily="34" charset="0"/>
              </a:rPr>
              <a:t>This red area is the same node, let’s call it </a:t>
            </a:r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C8353-A51D-43A7-9CCF-CA287F933598}"/>
              </a:ext>
            </a:extLst>
          </p:cNvPr>
          <p:cNvSpPr txBox="1"/>
          <p:nvPr/>
        </p:nvSpPr>
        <p:spPr>
          <a:xfrm>
            <a:off x="1200149" y="791244"/>
            <a:ext cx="87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3: Solve for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Bebas Neue" panose="020B0606020202050201" pitchFamily="34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Bebas Neue" panose="020B0606020202050201" pitchFamily="34" charset="0"/>
              </a:rPr>
              <a:t> 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/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100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⇒90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67EC4C-1C0C-40AD-B3C3-B53FF8FD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71" y="4994720"/>
                <a:ext cx="2033505" cy="439929"/>
              </a:xfrm>
              <a:prstGeom prst="rect">
                <a:avLst/>
              </a:prstGeom>
              <a:blipFill>
                <a:blip r:embed="rId4"/>
                <a:stretch>
                  <a:fillRect l="-1198" r="-898" b="-6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/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9811BC-DDE3-49C4-B5EF-AF8C19EA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82" y="5496749"/>
                <a:ext cx="1430200" cy="404726"/>
              </a:xfrm>
              <a:prstGeom prst="rect">
                <a:avLst/>
              </a:prstGeom>
              <a:blipFill>
                <a:blip r:embed="rId5"/>
                <a:stretch>
                  <a:fillRect l="-2128" t="-1515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/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4FE2C5-8DB1-443B-98B7-FC493A74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41" y="5539236"/>
                <a:ext cx="2001382" cy="215444"/>
              </a:xfrm>
              <a:prstGeom prst="rect">
                <a:avLst/>
              </a:prstGeom>
              <a:blipFill>
                <a:blip r:embed="rId6"/>
                <a:stretch>
                  <a:fillRect l="-1220" r="-915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19ADA-2C7D-45B6-8064-7D0B5DB381A8}"/>
              </a:ext>
            </a:extLst>
          </p:cNvPr>
          <p:cNvCxnSpPr>
            <a:cxnSpLocks/>
          </p:cNvCxnSpPr>
          <p:nvPr/>
        </p:nvCxnSpPr>
        <p:spPr>
          <a:xfrm>
            <a:off x="4492871" y="-184150"/>
            <a:ext cx="787400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4A2A2D-95A6-4F97-8838-7959E626B339}"/>
              </a:ext>
            </a:extLst>
          </p:cNvPr>
          <p:cNvSpPr txBox="1"/>
          <p:nvPr/>
        </p:nvSpPr>
        <p:spPr>
          <a:xfrm>
            <a:off x="2445488" y="689223"/>
            <a:ext cx="716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bas Neue" panose="020B0606020202050201" pitchFamily="34" charset="0"/>
              </a:rPr>
              <a:t>Resistors in Parallel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B66C6-CA7C-40CF-9E74-BEBF4F98A290}"/>
              </a:ext>
            </a:extLst>
          </p:cNvPr>
          <p:cNvSpPr txBox="1"/>
          <p:nvPr/>
        </p:nvSpPr>
        <p:spPr>
          <a:xfrm>
            <a:off x="2408275" y="1133034"/>
            <a:ext cx="72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Components are in parallel if their head’s share a node and their tail’s share a node.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53C0E3D-D7F8-4BF7-948E-433BC461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9805" y="3000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1D6A5-AEDD-479F-8051-64D4EAB1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66" y="1601317"/>
            <a:ext cx="2688186" cy="17089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440B334-FD65-49D4-A92B-4E6B66B2B222}"/>
              </a:ext>
            </a:extLst>
          </p:cNvPr>
          <p:cNvGrpSpPr/>
          <p:nvPr/>
        </p:nvGrpSpPr>
        <p:grpSpPr>
          <a:xfrm>
            <a:off x="5879805" y="1803692"/>
            <a:ext cx="2851149" cy="1263801"/>
            <a:chOff x="4986046" y="1319624"/>
            <a:chExt cx="3308350" cy="1039690"/>
          </a:xfrm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3D012E6E-D32F-4731-AF39-1D8FBE48CB53}"/>
                </a:ext>
              </a:extLst>
            </p:cNvPr>
            <p:cNvSpPr/>
            <p:nvPr/>
          </p:nvSpPr>
          <p:spPr>
            <a:xfrm>
              <a:off x="545368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">
              <a:extLst>
                <a:ext uri="{FF2B5EF4-FFF2-40B4-BE49-F238E27FC236}">
                  <a16:creationId xmlns:a16="http://schemas.microsoft.com/office/drawing/2014/main" id="{44D41A62-7998-4057-8435-1F3E9FC89BF5}"/>
                </a:ext>
              </a:extLst>
            </p:cNvPr>
            <p:cNvSpPr/>
            <p:nvPr/>
          </p:nvSpPr>
          <p:spPr>
            <a:xfrm>
              <a:off x="649337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">
              <a:extLst>
                <a:ext uri="{FF2B5EF4-FFF2-40B4-BE49-F238E27FC236}">
                  <a16:creationId xmlns:a16="http://schemas.microsoft.com/office/drawing/2014/main" id="{CEF9DFE2-CC4E-4F26-8519-78EA24D56B4C}"/>
                </a:ext>
              </a:extLst>
            </p:cNvPr>
            <p:cNvSpPr/>
            <p:nvPr/>
          </p:nvSpPr>
          <p:spPr>
            <a:xfrm>
              <a:off x="7533064" y="1319624"/>
              <a:ext cx="372332" cy="1039690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E5FB31-E560-48FD-9C52-9220DE26AD1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131962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645F3-CF1B-497C-A3D8-CB1BBE228DF4}"/>
                </a:ext>
              </a:extLst>
            </p:cNvPr>
            <p:cNvCxnSpPr>
              <a:cxnSpLocks/>
            </p:cNvCxnSpPr>
            <p:nvPr/>
          </p:nvCxnSpPr>
          <p:spPr>
            <a:xfrm>
              <a:off x="4986046" y="2359314"/>
              <a:ext cx="3308350" cy="0"/>
            </a:xfrm>
            <a:prstGeom prst="line">
              <a:avLst/>
            </a:prstGeom>
            <a:ln w="40547">
              <a:solidFill>
                <a:srgbClr val="000000"/>
              </a:solidFill>
            </a:ln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B7CF3E-6BC3-4AD6-BA91-4B764B211649}"/>
              </a:ext>
            </a:extLst>
          </p:cNvPr>
          <p:cNvSpPr txBox="1"/>
          <p:nvPr/>
        </p:nvSpPr>
        <p:spPr>
          <a:xfrm>
            <a:off x="652326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F80C1-D9D9-466B-ABA4-377080FEC7A7}"/>
              </a:ext>
            </a:extLst>
          </p:cNvPr>
          <p:cNvSpPr txBox="1"/>
          <p:nvPr/>
        </p:nvSpPr>
        <p:spPr>
          <a:xfrm>
            <a:off x="7501162" y="2205704"/>
            <a:ext cx="649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02B097-DBFF-40B8-95B9-711251775618}"/>
              </a:ext>
            </a:extLst>
          </p:cNvPr>
          <p:cNvSpPr txBox="1"/>
          <p:nvPr/>
        </p:nvSpPr>
        <p:spPr>
          <a:xfrm>
            <a:off x="8431192" y="2205704"/>
            <a:ext cx="55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23165-13FC-456B-B02E-1F459889E37F}"/>
              </a:ext>
            </a:extLst>
          </p:cNvPr>
          <p:cNvSpPr/>
          <p:nvPr/>
        </p:nvSpPr>
        <p:spPr>
          <a:xfrm>
            <a:off x="5804449" y="1720048"/>
            <a:ext cx="3015258" cy="18654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4E48D-8B67-431D-9356-6BDAB467F017}"/>
              </a:ext>
            </a:extLst>
          </p:cNvPr>
          <p:cNvSpPr txBox="1"/>
          <p:nvPr/>
        </p:nvSpPr>
        <p:spPr>
          <a:xfrm>
            <a:off x="8827718" y="1635991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66B42-43A0-4946-B9B5-FCDC0926307A}"/>
              </a:ext>
            </a:extLst>
          </p:cNvPr>
          <p:cNvSpPr/>
          <p:nvPr/>
        </p:nvSpPr>
        <p:spPr>
          <a:xfrm>
            <a:off x="5814981" y="2958203"/>
            <a:ext cx="3015258" cy="18654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B4BFD-0215-40AC-BF5F-3BDBDCC38078}"/>
              </a:ext>
            </a:extLst>
          </p:cNvPr>
          <p:cNvSpPr txBox="1"/>
          <p:nvPr/>
        </p:nvSpPr>
        <p:spPr>
          <a:xfrm>
            <a:off x="8838250" y="2874146"/>
            <a:ext cx="12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4DD1B-D007-43AA-8CB3-AF956167A74B}"/>
              </a:ext>
            </a:extLst>
          </p:cNvPr>
          <p:cNvSpPr/>
          <p:nvPr/>
        </p:nvSpPr>
        <p:spPr>
          <a:xfrm>
            <a:off x="3503527" y="1668381"/>
            <a:ext cx="173736" cy="17614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7EE46-C6F6-41B4-AAC1-E0661A7A304F}"/>
              </a:ext>
            </a:extLst>
          </p:cNvPr>
          <p:cNvSpPr txBox="1"/>
          <p:nvPr/>
        </p:nvSpPr>
        <p:spPr>
          <a:xfrm>
            <a:off x="3641245" y="1487992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Segoe Condensed" panose="020B0606040200020203" pitchFamily="34" charset="0"/>
              </a:rPr>
              <a:t>Node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6ADFC-9B89-4BBD-98B4-74597EA82C9E}"/>
              </a:ext>
            </a:extLst>
          </p:cNvPr>
          <p:cNvSpPr/>
          <p:nvPr/>
        </p:nvSpPr>
        <p:spPr>
          <a:xfrm>
            <a:off x="3503527" y="3064482"/>
            <a:ext cx="173736" cy="17614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E7107-7CA4-4630-9509-2E43B18715F3}"/>
              </a:ext>
            </a:extLst>
          </p:cNvPr>
          <p:cNvSpPr txBox="1"/>
          <p:nvPr/>
        </p:nvSpPr>
        <p:spPr>
          <a:xfrm>
            <a:off x="3639398" y="3083374"/>
            <a:ext cx="121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236439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326070-4690-411F-86DF-D3C31C45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663" y="1476333"/>
            <a:ext cx="6158598" cy="368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53367-9FB0-4036-ACA6-A11E1CA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1474460"/>
            <a:ext cx="6161733" cy="3682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F5EDA-1A33-4320-AEBB-DF193FE34BE3}"/>
              </a:ext>
            </a:extLst>
          </p:cNvPr>
          <p:cNvSpPr txBox="1"/>
          <p:nvPr/>
        </p:nvSpPr>
        <p:spPr>
          <a:xfrm>
            <a:off x="1346199" y="578691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Resistors in series vs. Parallel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4FF537-CBFD-45DC-8D81-18BE4AF42FD0}"/>
              </a:ext>
            </a:extLst>
          </p:cNvPr>
          <p:cNvSpPr/>
          <p:nvPr/>
        </p:nvSpPr>
        <p:spPr>
          <a:xfrm>
            <a:off x="2714266" y="2442258"/>
            <a:ext cx="1608881" cy="1464198"/>
          </a:xfrm>
          <a:custGeom>
            <a:avLst/>
            <a:gdLst>
              <a:gd name="connsiteX0" fmla="*/ 277793 w 1608881"/>
              <a:gd name="connsiteY0" fmla="*/ 0 h 1464198"/>
              <a:gd name="connsiteX1" fmla="*/ 1608881 w 1608881"/>
              <a:gd name="connsiteY1" fmla="*/ 0 h 1464198"/>
              <a:gd name="connsiteX2" fmla="*/ 1608881 w 1608881"/>
              <a:gd name="connsiteY2" fmla="*/ 1458410 h 1464198"/>
              <a:gd name="connsiteX3" fmla="*/ 1394749 w 1608881"/>
              <a:gd name="connsiteY3" fmla="*/ 1464198 h 1464198"/>
              <a:gd name="connsiteX4" fmla="*/ 0 w 1608881"/>
              <a:gd name="connsiteY4" fmla="*/ 1464198 h 1464198"/>
              <a:gd name="connsiteX5" fmla="*/ 0 w 1608881"/>
              <a:gd name="connsiteY5" fmla="*/ 1140107 h 146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881" h="1464198">
                <a:moveTo>
                  <a:pt x="277793" y="0"/>
                </a:moveTo>
                <a:lnTo>
                  <a:pt x="1608881" y="0"/>
                </a:lnTo>
                <a:lnTo>
                  <a:pt x="1608881" y="1458410"/>
                </a:lnTo>
                <a:cubicBezTo>
                  <a:pt x="1406327" y="1464368"/>
                  <a:pt x="1477730" y="1464198"/>
                  <a:pt x="1394749" y="1464198"/>
                </a:cubicBezTo>
                <a:lnTo>
                  <a:pt x="0" y="1464198"/>
                </a:lnTo>
                <a:lnTo>
                  <a:pt x="0" y="1140107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C9E53-555A-425C-8EBA-7660AB66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12685" y="-201026"/>
            <a:ext cx="4183756" cy="5156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0DA04A-D7F9-4811-B489-F9CBDF0F1126}"/>
              </a:ext>
            </a:extLst>
          </p:cNvPr>
          <p:cNvSpPr txBox="1"/>
          <p:nvPr/>
        </p:nvSpPr>
        <p:spPr>
          <a:xfrm>
            <a:off x="3069755" y="2418112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0EE170-9E86-41F2-8E45-9E14EA1B9CEE}"/>
              </a:ext>
            </a:extLst>
          </p:cNvPr>
          <p:cNvSpPr/>
          <p:nvPr/>
        </p:nvSpPr>
        <p:spPr>
          <a:xfrm>
            <a:off x="5145026" y="2740482"/>
            <a:ext cx="20508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/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7F526-0064-4529-AF73-ADF0CEEF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5906010"/>
                <a:ext cx="1838387" cy="276999"/>
              </a:xfrm>
              <a:prstGeom prst="rect">
                <a:avLst/>
              </a:prstGeom>
              <a:blipFill>
                <a:blip r:embed="rId5"/>
                <a:stretch>
                  <a:fillRect l="-2318" r="-6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/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3D3F1-A7BB-4FA0-8CD3-9D1EEF27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287681"/>
                <a:ext cx="1375698" cy="276999"/>
              </a:xfrm>
              <a:prstGeom prst="rect">
                <a:avLst/>
              </a:prstGeom>
              <a:blipFill>
                <a:blip r:embed="rId6"/>
                <a:stretch>
                  <a:fillRect l="-3540" r="-39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56262EB-1E81-412D-A07D-A0725C217875}"/>
              </a:ext>
            </a:extLst>
          </p:cNvPr>
          <p:cNvSpPr txBox="1"/>
          <p:nvPr/>
        </p:nvSpPr>
        <p:spPr>
          <a:xfrm>
            <a:off x="5300584" y="3120323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2kΩ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A440A-4F14-494F-9CA9-433EDEA27DDB}"/>
              </a:ext>
            </a:extLst>
          </p:cNvPr>
          <p:cNvCxnSpPr>
            <a:cxnSpLocks/>
          </p:cNvCxnSpPr>
          <p:nvPr/>
        </p:nvCxnSpPr>
        <p:spPr>
          <a:xfrm>
            <a:off x="6184457" y="1722273"/>
            <a:ext cx="0" cy="2883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82E64-3529-4FD2-9BFA-5BCC8E7AF0AF}"/>
              </a:ext>
            </a:extLst>
          </p:cNvPr>
          <p:cNvSpPr txBox="1"/>
          <p:nvPr/>
        </p:nvSpPr>
        <p:spPr>
          <a:xfrm>
            <a:off x="12500673" y="5496145"/>
            <a:ext cx="25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We sum resistors in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/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8CA48-DC0A-46FF-AB13-31638B5C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30" y="6729406"/>
                <a:ext cx="1883657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>
            <a:extLst>
              <a:ext uri="{FF2B5EF4-FFF2-40B4-BE49-F238E27FC236}">
                <a16:creationId xmlns:a16="http://schemas.microsoft.com/office/drawing/2014/main" id="{3A1D11AA-13A3-4337-9CE5-AEB0466D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414" r="9370" b="8978"/>
          <a:stretch/>
        </p:blipFill>
        <p:spPr bwMode="auto">
          <a:xfrm>
            <a:off x="12344400" y="-1707098"/>
            <a:ext cx="3971499" cy="26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D9DC54E-3735-4928-9790-BBACD14E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736" y="18327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DECEE-E133-4C71-99F6-F441617EB695}"/>
              </a:ext>
            </a:extLst>
          </p:cNvPr>
          <p:cNvSpPr txBox="1"/>
          <p:nvPr/>
        </p:nvSpPr>
        <p:spPr>
          <a:xfrm>
            <a:off x="681097" y="5100366"/>
            <a:ext cx="537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there are </a:t>
            </a:r>
            <a:r>
              <a:rPr lang="en-US" b="1" dirty="0">
                <a:latin typeface="Segoe Condensed" panose="020B0606040200020203" pitchFamily="34" charset="0"/>
              </a:rPr>
              <a:t>no branches </a:t>
            </a:r>
            <a:r>
              <a:rPr lang="en-US" dirty="0">
                <a:latin typeface="Segoe Condensed" panose="020B0606040200020203" pitchFamily="34" charset="0"/>
              </a:rPr>
              <a:t>and thus, we have the same current everywhere (there is no where else for the current to go). But we do get a </a:t>
            </a:r>
            <a:r>
              <a:rPr lang="en-US" b="1" dirty="0">
                <a:latin typeface="Segoe Condensed" panose="020B0606040200020203" pitchFamily="34" charset="0"/>
              </a:rPr>
              <a:t>voltage drop </a:t>
            </a:r>
            <a:r>
              <a:rPr lang="en-US" dirty="0">
                <a:latin typeface="Segoe Condensed" panose="020B0606040200020203" pitchFamily="34" charset="0"/>
              </a:rPr>
              <a:t>across each resistor.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69D50-FD8F-47DC-B44C-983A7CAF5D9C}"/>
              </a:ext>
            </a:extLst>
          </p:cNvPr>
          <p:cNvSpPr txBox="1"/>
          <p:nvPr/>
        </p:nvSpPr>
        <p:spPr>
          <a:xfrm>
            <a:off x="6349724" y="5100366"/>
            <a:ext cx="552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In this circuit, we have a </a:t>
            </a:r>
            <a:r>
              <a:rPr lang="en-US" b="1" dirty="0">
                <a:latin typeface="Segoe Condensed" panose="020B0606040200020203" pitchFamily="34" charset="0"/>
              </a:rPr>
              <a:t>branch</a:t>
            </a:r>
            <a:r>
              <a:rPr lang="en-US" dirty="0">
                <a:latin typeface="Segoe Condensed" panose="020B0606040200020203" pitchFamily="34" charset="0"/>
              </a:rPr>
              <a:t> so the current gets divided. Both branches have the same resistance so current is divided evenly. We can calculate the current through </a:t>
            </a:r>
            <a:r>
              <a:rPr lang="en-US" b="1" dirty="0">
                <a:latin typeface="Segoe Condensed" panose="020B0606040200020203" pitchFamily="34" charset="0"/>
              </a:rPr>
              <a:t>each branch </a:t>
            </a:r>
            <a:r>
              <a:rPr lang="en-US" dirty="0">
                <a:latin typeface="Segoe Condensed" panose="020B0606040200020203" pitchFamily="34" charset="0"/>
              </a:rPr>
              <a:t>and </a:t>
            </a:r>
            <a:r>
              <a:rPr lang="en-US" b="1" dirty="0">
                <a:latin typeface="Segoe Condensed" panose="020B0606040200020203" pitchFamily="34" charset="0"/>
              </a:rPr>
              <a:t>sum</a:t>
            </a:r>
            <a:r>
              <a:rPr lang="en-US" dirty="0">
                <a:latin typeface="Segoe Condensed" panose="020B0606040200020203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5E8D31-F123-45D9-8757-9F873CFA4C8A}"/>
              </a:ext>
            </a:extLst>
          </p:cNvPr>
          <p:cNvCxnSpPr/>
          <p:nvPr/>
        </p:nvCxnSpPr>
        <p:spPr>
          <a:xfrm>
            <a:off x="8571053" y="2340267"/>
            <a:ext cx="804440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31614A-F9FC-4937-8D80-8768E2EF32E2}"/>
              </a:ext>
            </a:extLst>
          </p:cNvPr>
          <p:cNvSpPr/>
          <p:nvPr/>
        </p:nvSpPr>
        <p:spPr>
          <a:xfrm>
            <a:off x="8582628" y="2662177"/>
            <a:ext cx="752353" cy="1151681"/>
          </a:xfrm>
          <a:custGeom>
            <a:avLst/>
            <a:gdLst>
              <a:gd name="connsiteX0" fmla="*/ 804440 w 804440"/>
              <a:gd name="connsiteY0" fmla="*/ 1151681 h 1151681"/>
              <a:gd name="connsiteX1" fmla="*/ 0 w 804440"/>
              <a:gd name="connsiteY1" fmla="*/ 1151681 h 1151681"/>
              <a:gd name="connsiteX2" fmla="*/ 0 w 804440"/>
              <a:gd name="connsiteY2" fmla="*/ 0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440" h="1151681">
                <a:moveTo>
                  <a:pt x="804440" y="1151681"/>
                </a:moveTo>
                <a:lnTo>
                  <a:pt x="0" y="1151681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1E26CB-5041-4E98-BB56-158ECF0A3771}"/>
              </a:ext>
            </a:extLst>
          </p:cNvPr>
          <p:cNvCxnSpPr>
            <a:cxnSpLocks/>
          </p:cNvCxnSpPr>
          <p:nvPr/>
        </p:nvCxnSpPr>
        <p:spPr>
          <a:xfrm>
            <a:off x="9375493" y="2699672"/>
            <a:ext cx="0" cy="825605"/>
          </a:xfrm>
          <a:prstGeom prst="straightConnector1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FCCFA8-60FE-4BC4-B9E2-6AD4AEC29B63}"/>
              </a:ext>
            </a:extLst>
          </p:cNvPr>
          <p:cNvSpPr txBox="1"/>
          <p:nvPr/>
        </p:nvSpPr>
        <p:spPr>
          <a:xfrm>
            <a:off x="8226274" y="2340267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C735A7-F94E-4855-9015-9CA1D7B57D61}"/>
              </a:ext>
            </a:extLst>
          </p:cNvPr>
          <p:cNvSpPr txBox="1"/>
          <p:nvPr/>
        </p:nvSpPr>
        <p:spPr>
          <a:xfrm>
            <a:off x="8199927" y="3469289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9F07F-5DC9-4D1C-BDDD-5115D432151C}"/>
              </a:ext>
            </a:extLst>
          </p:cNvPr>
          <p:cNvSpPr txBox="1"/>
          <p:nvPr/>
        </p:nvSpPr>
        <p:spPr>
          <a:xfrm>
            <a:off x="8500393" y="2897220"/>
            <a:ext cx="1465060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3DB98-5A12-4B52-804E-68C3884379BE}"/>
              </a:ext>
            </a:extLst>
          </p:cNvPr>
          <p:cNvSpPr txBox="1"/>
          <p:nvPr/>
        </p:nvSpPr>
        <p:spPr>
          <a:xfrm>
            <a:off x="10004324" y="2865079"/>
            <a:ext cx="783279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22AEC0-9A34-4E0A-BC76-33AD94A8DC48}"/>
              </a:ext>
            </a:extLst>
          </p:cNvPr>
          <p:cNvSpPr/>
          <p:nvPr/>
        </p:nvSpPr>
        <p:spPr>
          <a:xfrm>
            <a:off x="9661681" y="2228995"/>
            <a:ext cx="897038" cy="1579944"/>
          </a:xfrm>
          <a:custGeom>
            <a:avLst/>
            <a:gdLst>
              <a:gd name="connsiteX0" fmla="*/ 0 w 897038"/>
              <a:gd name="connsiteY0" fmla="*/ 0 h 1579944"/>
              <a:gd name="connsiteX1" fmla="*/ 897038 w 897038"/>
              <a:gd name="connsiteY1" fmla="*/ 0 h 1579944"/>
              <a:gd name="connsiteX2" fmla="*/ 897038 w 897038"/>
              <a:gd name="connsiteY2" fmla="*/ 1579944 h 1579944"/>
              <a:gd name="connsiteX3" fmla="*/ 40511 w 897038"/>
              <a:gd name="connsiteY3" fmla="*/ 1579944 h 157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038" h="1579944">
                <a:moveTo>
                  <a:pt x="0" y="0"/>
                </a:moveTo>
                <a:lnTo>
                  <a:pt x="897038" y="0"/>
                </a:lnTo>
                <a:lnTo>
                  <a:pt x="897038" y="1579944"/>
                </a:lnTo>
                <a:lnTo>
                  <a:pt x="40511" y="1579944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/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4.5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59CCEA-1AC7-4110-BB65-7BBD0876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538639"/>
                <a:ext cx="1468671" cy="404726"/>
              </a:xfrm>
              <a:prstGeom prst="rect">
                <a:avLst/>
              </a:prstGeom>
              <a:blipFill>
                <a:blip r:embed="rId10"/>
                <a:stretch>
                  <a:fillRect l="-2075" t="-1515" r="-1245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/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9B06DF-7D52-491C-A9B0-2FE12BC3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86" y="4077982"/>
                <a:ext cx="1430200" cy="404726"/>
              </a:xfrm>
              <a:prstGeom prst="rect">
                <a:avLst/>
              </a:prstGeom>
              <a:blipFill>
                <a:blip r:embed="rId11"/>
                <a:stretch>
                  <a:fillRect l="-2137" r="-1709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/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  <m:r>
                            <a:rPr lang="el-GR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⇒9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783D7-76EC-47C8-BA29-580D9F37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5" y="4077982"/>
                <a:ext cx="1430200" cy="404726"/>
              </a:xfrm>
              <a:prstGeom prst="rect">
                <a:avLst/>
              </a:prstGeom>
              <a:blipFill>
                <a:blip r:embed="rId12"/>
                <a:stretch>
                  <a:fillRect l="-2128" r="-1277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/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sz="14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DD348-3027-4D45-BBE6-2A254417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82" y="4205709"/>
                <a:ext cx="1999906" cy="215444"/>
              </a:xfrm>
              <a:prstGeom prst="rect">
                <a:avLst/>
              </a:prstGeom>
              <a:blipFill>
                <a:blip r:embed="rId13"/>
                <a:stretch>
                  <a:fillRect l="-1524" r="-152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/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18</m:t>
                      </m:r>
                      <m:r>
                        <a:rPr lang="en-US" sz="1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400" dirty="0">
                  <a:solidFill>
                    <a:srgbClr val="FF99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B78CB4-3C35-425A-9849-DE49EB83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44" y="4591250"/>
                <a:ext cx="2001382" cy="215444"/>
              </a:xfrm>
              <a:prstGeom prst="rect">
                <a:avLst/>
              </a:prstGeom>
              <a:blipFill>
                <a:blip r:embed="rId14"/>
                <a:stretch>
                  <a:fillRect l="-1220" r="-915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604E491-440E-41C4-BFF3-F2034ABC8D8C}"/>
              </a:ext>
            </a:extLst>
          </p:cNvPr>
          <p:cNvSpPr/>
          <p:nvPr/>
        </p:nvSpPr>
        <p:spPr>
          <a:xfrm>
            <a:off x="4404895" y="2273996"/>
            <a:ext cx="132542" cy="132542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CE961B-6727-4B71-9BAB-7621FFA53CBE}"/>
              </a:ext>
            </a:extLst>
          </p:cNvPr>
          <p:cNvSpPr/>
          <p:nvPr/>
        </p:nvSpPr>
        <p:spPr>
          <a:xfrm>
            <a:off x="4404895" y="3178253"/>
            <a:ext cx="132542" cy="132542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DB14C3-9AD4-41C6-9D41-FBC3BC7C4799}"/>
              </a:ext>
            </a:extLst>
          </p:cNvPr>
          <p:cNvSpPr/>
          <p:nvPr/>
        </p:nvSpPr>
        <p:spPr>
          <a:xfrm>
            <a:off x="4404895" y="3960763"/>
            <a:ext cx="132542" cy="132542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58E591-1EBB-4FE6-80CA-A20DB17F668C}"/>
              </a:ext>
            </a:extLst>
          </p:cNvPr>
          <p:cNvSpPr txBox="1"/>
          <p:nvPr/>
        </p:nvSpPr>
        <p:spPr>
          <a:xfrm>
            <a:off x="4506255" y="220928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9F3F74-C6ED-4CB3-967D-94D2C38F2014}"/>
              </a:ext>
            </a:extLst>
          </p:cNvPr>
          <p:cNvSpPr txBox="1"/>
          <p:nvPr/>
        </p:nvSpPr>
        <p:spPr>
          <a:xfrm>
            <a:off x="4506255" y="3107212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4.5V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AE037-2C06-4300-9DFA-1BA135BE5D1D}"/>
              </a:ext>
            </a:extLst>
          </p:cNvPr>
          <p:cNvSpPr txBox="1"/>
          <p:nvPr/>
        </p:nvSpPr>
        <p:spPr>
          <a:xfrm>
            <a:off x="4506255" y="3896229"/>
            <a:ext cx="1041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2B7B0-EDFA-4F6D-BC73-5A137B8429E7}"/>
              </a:ext>
            </a:extLst>
          </p:cNvPr>
          <p:cNvCxnSpPr/>
          <p:nvPr/>
        </p:nvCxnSpPr>
        <p:spPr>
          <a:xfrm>
            <a:off x="4241726" y="2766302"/>
            <a:ext cx="0" cy="318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AA654-C731-4548-8198-92E2A37FB36B}"/>
              </a:ext>
            </a:extLst>
          </p:cNvPr>
          <p:cNvSpPr txBox="1"/>
          <p:nvPr/>
        </p:nvSpPr>
        <p:spPr>
          <a:xfrm>
            <a:off x="2451752" y="2702267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</a:br>
            <a:r>
              <a:rPr lang="en-US" sz="900" dirty="0">
                <a:solidFill>
                  <a:srgbClr val="7030A0"/>
                </a:solidFill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solidFill>
                  <a:srgbClr val="7030A0"/>
                </a:solidFill>
                <a:latin typeface="Segoe Condensed" panose="020B0606040200020203" pitchFamily="34" charset="0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37EFA5-0784-4402-976C-6A580F4FBA51}"/>
              </a:ext>
            </a:extLst>
          </p:cNvPr>
          <p:cNvCxnSpPr/>
          <p:nvPr/>
        </p:nvCxnSpPr>
        <p:spPr>
          <a:xfrm>
            <a:off x="4244813" y="3423978"/>
            <a:ext cx="0" cy="31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20C351-6D7B-49D2-B233-C69C47AD0536}"/>
              </a:ext>
            </a:extLst>
          </p:cNvPr>
          <p:cNvSpPr txBox="1"/>
          <p:nvPr/>
        </p:nvSpPr>
        <p:spPr>
          <a:xfrm>
            <a:off x="2451752" y="3342580"/>
            <a:ext cx="181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Segoe Condensed" panose="020B0606040200020203" pitchFamily="34" charset="0"/>
              </a:rPr>
              <a:t>Voltage  drop </a:t>
            </a:r>
            <a:br>
              <a:rPr lang="en-US" sz="900" dirty="0">
                <a:latin typeface="Segoe Condensed" panose="020B0606040200020203" pitchFamily="34" charset="0"/>
              </a:rPr>
            </a:br>
            <a:r>
              <a:rPr lang="en-US" sz="900" dirty="0">
                <a:latin typeface="Segoe Condensed" panose="020B0606040200020203" pitchFamily="34" charset="0"/>
              </a:rPr>
              <a:t>over R</a:t>
            </a:r>
            <a:r>
              <a:rPr lang="en-US" sz="900" baseline="-250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393B26-8A8C-4C7E-B31E-DD6485B4DA93}"/>
              </a:ext>
            </a:extLst>
          </p:cNvPr>
          <p:cNvSpPr txBox="1"/>
          <p:nvPr/>
        </p:nvSpPr>
        <p:spPr>
          <a:xfrm>
            <a:off x="2656393" y="3643045"/>
            <a:ext cx="1048953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/>
              <a:t>= 4.5mA </a:t>
            </a:r>
            <a:endParaRPr 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AA18B-BF3C-4D00-BDBA-425E3DEE13D2}"/>
              </a:ext>
            </a:extLst>
          </p:cNvPr>
          <p:cNvSpPr txBox="1"/>
          <p:nvPr/>
        </p:nvSpPr>
        <p:spPr>
          <a:xfrm>
            <a:off x="1734814" y="1227550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Series Resistors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9F901-09A3-4212-A36D-2C965574437D}"/>
              </a:ext>
            </a:extLst>
          </p:cNvPr>
          <p:cNvSpPr txBox="1"/>
          <p:nvPr/>
        </p:nvSpPr>
        <p:spPr>
          <a:xfrm>
            <a:off x="1069931" y="1602252"/>
            <a:ext cx="4478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Current is the same across each resistor. Voltage is divided.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8B5F5-4464-4371-A304-9354BA13E0BD}"/>
              </a:ext>
            </a:extLst>
          </p:cNvPr>
          <p:cNvSpPr txBox="1"/>
          <p:nvPr/>
        </p:nvSpPr>
        <p:spPr>
          <a:xfrm>
            <a:off x="7375872" y="1220534"/>
            <a:ext cx="314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Parallel Resistors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3A123-B2FE-43C8-80CE-D1BA776B29AA}"/>
              </a:ext>
            </a:extLst>
          </p:cNvPr>
          <p:cNvSpPr txBox="1"/>
          <p:nvPr/>
        </p:nvSpPr>
        <p:spPr>
          <a:xfrm>
            <a:off x="6937096" y="1600801"/>
            <a:ext cx="4025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Condensed" panose="020B0606040200020203" pitchFamily="34" charset="0"/>
              </a:rPr>
              <a:t>Voltage is the same across each resistor. Current is divided.</a:t>
            </a:r>
          </a:p>
        </p:txBody>
      </p:sp>
    </p:spTree>
    <p:extLst>
      <p:ext uri="{BB962C8B-B14F-4D97-AF65-F5344CB8AC3E}">
        <p14:creationId xmlns:p14="http://schemas.microsoft.com/office/powerpoint/2010/main" val="19056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2109928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83" y="2216151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3288086" y="2628669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7110914" y="2715477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490883" y="1554088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BE27F-7F35-458E-BA1F-85BB629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8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05A30C-67B4-4274-8FEE-041E56788CD0}"/>
              </a:ext>
            </a:extLst>
          </p:cNvPr>
          <p:cNvGrpSpPr/>
          <p:nvPr/>
        </p:nvGrpSpPr>
        <p:grpSpPr>
          <a:xfrm>
            <a:off x="2553096" y="2821096"/>
            <a:ext cx="1195752" cy="1195752"/>
            <a:chOff x="3143402" y="2365112"/>
            <a:chExt cx="1195752" cy="119575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BB78E06-EC2E-43E2-8765-00975C299757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D118F-5467-4EE9-A3FD-C3A28F77C888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E4EDD-E5AF-4E76-BCDD-817690CFE6EE}"/>
              </a:ext>
            </a:extLst>
          </p:cNvPr>
          <p:cNvGrpSpPr/>
          <p:nvPr/>
        </p:nvGrpSpPr>
        <p:grpSpPr>
          <a:xfrm>
            <a:off x="6549546" y="2907904"/>
            <a:ext cx="1195752" cy="1195752"/>
            <a:chOff x="3143402" y="2365112"/>
            <a:chExt cx="1195752" cy="119575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B0898DE-1FC7-4D1E-B113-D623F099616C}"/>
                </a:ext>
              </a:extLst>
            </p:cNvPr>
            <p:cNvSpPr/>
            <p:nvPr/>
          </p:nvSpPr>
          <p:spPr>
            <a:xfrm rot="17494112">
              <a:off x="3143402" y="2365112"/>
              <a:ext cx="1195752" cy="1195752"/>
            </a:xfrm>
            <a:prstGeom prst="arc">
              <a:avLst>
                <a:gd name="adj1" fmla="val 16200000"/>
                <a:gd name="adj2" fmla="val 10701017"/>
              </a:avLst>
            </a:prstGeom>
            <a:noFill/>
            <a:ln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6BDE2-48A4-4A7B-8088-4BB486D30655}"/>
                </a:ext>
              </a:extLst>
            </p:cNvPr>
            <p:cNvSpPr txBox="1"/>
            <p:nvPr/>
          </p:nvSpPr>
          <p:spPr>
            <a:xfrm>
              <a:off x="3216801" y="2547489"/>
              <a:ext cx="1048953" cy="830997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FF9900"/>
                  </a:solidFill>
                  <a:latin typeface="Segoe Condensed" panose="020B0606040200020203" pitchFamily="34" charset="0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How much </a:t>
              </a:r>
              <a:r>
                <a:rPr lang="en-US" sz="1200" b="1" dirty="0"/>
                <a:t>current 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sz="1200" dirty="0"/>
                <a:t>is flowing through this circuit.</a:t>
              </a:r>
              <a:endParaRPr lang="en-US" sz="12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1155218" y="1467279"/>
            <a:ext cx="952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1: Solve for total resistance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DDF156F-9396-465D-B484-9B40B309248B}"/>
              </a:ext>
            </a:extLst>
          </p:cNvPr>
          <p:cNvSpPr txBox="1"/>
          <p:nvPr/>
        </p:nvSpPr>
        <p:spPr>
          <a:xfrm>
            <a:off x="3227249" y="1949134"/>
            <a:ext cx="53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With </a:t>
            </a:r>
            <a:r>
              <a:rPr lang="en-US" b="1" dirty="0">
                <a:latin typeface="Segoe Condensed" panose="020B0606040200020203" pitchFamily="34" charset="0"/>
              </a:rPr>
              <a:t>series </a:t>
            </a:r>
            <a:r>
              <a:rPr lang="en-US" dirty="0">
                <a:latin typeface="Segoe Condensed" panose="020B0606040200020203" pitchFamily="34" charset="0"/>
              </a:rPr>
              <a:t>resistors, we sum resistances</a:t>
            </a:r>
          </a:p>
        </p:txBody>
      </p:sp>
    </p:spTree>
    <p:extLst>
      <p:ext uri="{BB962C8B-B14F-4D97-AF65-F5344CB8AC3E}">
        <p14:creationId xmlns:p14="http://schemas.microsoft.com/office/powerpoint/2010/main" val="414548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12BAD-02CA-442C-8B11-6D06FBC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7" y="2302355"/>
            <a:ext cx="4627563" cy="263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DC80C-81C4-4B3A-97F9-951C47F8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15" y="2408578"/>
            <a:ext cx="3051280" cy="231056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BB78E06-EC2E-43E2-8765-00975C299757}"/>
              </a:ext>
            </a:extLst>
          </p:cNvPr>
          <p:cNvSpPr/>
          <p:nvPr/>
        </p:nvSpPr>
        <p:spPr>
          <a:xfrm rot="17494112">
            <a:off x="2553096" y="2821096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0898DE-1FC7-4D1E-B113-D623F099616C}"/>
              </a:ext>
            </a:extLst>
          </p:cNvPr>
          <p:cNvSpPr/>
          <p:nvPr/>
        </p:nvSpPr>
        <p:spPr>
          <a:xfrm rot="17494112">
            <a:off x="6549546" y="2907904"/>
            <a:ext cx="1195752" cy="1195752"/>
          </a:xfrm>
          <a:prstGeom prst="arc">
            <a:avLst>
              <a:gd name="adj1" fmla="val 16200000"/>
              <a:gd name="adj2" fmla="val 10701017"/>
            </a:avLst>
          </a:prstGeom>
          <a:noFill/>
          <a:ln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F677-2C74-47B3-B78C-FB93C3767FD8}"/>
              </a:ext>
            </a:extLst>
          </p:cNvPr>
          <p:cNvSpPr txBox="1"/>
          <p:nvPr/>
        </p:nvSpPr>
        <p:spPr>
          <a:xfrm>
            <a:off x="364603" y="1710345"/>
            <a:ext cx="1165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Step 2: Solve for Current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latin typeface="Bebas Neue" panose="020B0606020202050201" pitchFamily="34" charset="0"/>
              </a:rPr>
              <a:t>with aggregate resistance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8D8AA6-3E84-4B92-BA8F-0AC6D73A83C1}"/>
              </a:ext>
            </a:extLst>
          </p:cNvPr>
          <p:cNvSpPr/>
          <p:nvPr/>
        </p:nvSpPr>
        <p:spPr>
          <a:xfrm>
            <a:off x="4489169" y="3003473"/>
            <a:ext cx="128016" cy="105601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46CC-DE6B-4191-9782-2AC0FB9C031A}"/>
              </a:ext>
            </a:extLst>
          </p:cNvPr>
          <p:cNvSpPr txBox="1"/>
          <p:nvPr/>
        </p:nvSpPr>
        <p:spPr>
          <a:xfrm>
            <a:off x="4561147" y="3252509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/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⇒1100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29A00F-D52E-4E65-BD01-02AA7357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3150692"/>
                <a:ext cx="2519471" cy="246221"/>
              </a:xfrm>
              <a:prstGeom prst="rect">
                <a:avLst/>
              </a:prstGeom>
              <a:blipFill>
                <a:blip r:embed="rId4"/>
                <a:stretch>
                  <a:fillRect l="-1211" r="-145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CA5E7601-23A0-4768-9F52-94AA2F5BDD99}"/>
              </a:ext>
            </a:extLst>
          </p:cNvPr>
          <p:cNvSpPr/>
          <p:nvPr/>
        </p:nvSpPr>
        <p:spPr>
          <a:xfrm>
            <a:off x="8403885" y="2883742"/>
            <a:ext cx="128016" cy="139783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2A65-418C-4FFE-8B16-00DD4DC1AB8D}"/>
              </a:ext>
            </a:extLst>
          </p:cNvPr>
          <p:cNvSpPr txBox="1"/>
          <p:nvPr/>
        </p:nvSpPr>
        <p:spPr>
          <a:xfrm>
            <a:off x="8527951" y="3298593"/>
            <a:ext cx="104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/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64DA45-DEFF-4464-8512-8DA1F462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5" y="2447492"/>
                <a:ext cx="998671" cy="50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/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lIns="0" tIns="18288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⇒8.2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𝑚𝐴</m:t>
                      </m:r>
                    </m:oMath>
                  </m:oMathPara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A539C-B871-41A5-96F9-27D746D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34" y="3560414"/>
                <a:ext cx="1917961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E2A4B1-24FE-4278-80A4-5C06DDA1070C}"/>
              </a:ext>
            </a:extLst>
          </p:cNvPr>
          <p:cNvSpPr txBox="1"/>
          <p:nvPr/>
        </p:nvSpPr>
        <p:spPr>
          <a:xfrm>
            <a:off x="2603341" y="3273802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5F934-A391-4170-8ABF-FE3209BAAFB7}"/>
              </a:ext>
            </a:extLst>
          </p:cNvPr>
          <p:cNvSpPr txBox="1"/>
          <p:nvPr/>
        </p:nvSpPr>
        <p:spPr>
          <a:xfrm>
            <a:off x="6661507" y="3336503"/>
            <a:ext cx="1048953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9900"/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/>
              <a:t>= 8.2mA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69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1690</Words>
  <Application>Microsoft Office PowerPoint</Application>
  <PresentationFormat>Widescreen</PresentationFormat>
  <Paragraphs>432</Paragraphs>
  <Slides>30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Bebas Neue</vt:lpstr>
      <vt:lpstr>Calibri</vt:lpstr>
      <vt:lpstr>Calibri Light</vt:lpstr>
      <vt:lpstr>Cambria Math</vt:lpstr>
      <vt:lpstr>Museo Sans 100</vt:lpstr>
      <vt:lpstr>Oswald Light</vt:lpstr>
      <vt:lpstr>Segoe Condensed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71</cp:revision>
  <dcterms:created xsi:type="dcterms:W3CDTF">2021-03-29T18:05:09Z</dcterms:created>
  <dcterms:modified xsi:type="dcterms:W3CDTF">2024-04-15T19:11:51Z</dcterms:modified>
</cp:coreProperties>
</file>