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13" r:id="rId4"/>
  </p:sldMasterIdLst>
  <p:notesMasterIdLst>
    <p:notesMasterId r:id="rId15"/>
  </p:notesMasterIdLst>
  <p:handoutMasterIdLst>
    <p:handoutMasterId r:id="rId16"/>
  </p:handoutMasterIdLst>
  <p:sldIdLst>
    <p:sldId id="257" r:id="rId5"/>
    <p:sldId id="265" r:id="rId6"/>
    <p:sldId id="258" r:id="rId7"/>
    <p:sldId id="259" r:id="rId8"/>
    <p:sldId id="260" r:id="rId9"/>
    <p:sldId id="261" r:id="rId10"/>
    <p:sldId id="262" r:id="rId11"/>
    <p:sldId id="268" r:id="rId12"/>
    <p:sldId id="269" r:id="rId13"/>
    <p:sldId id="263" r:id="rId14"/>
  </p:sldIdLst>
  <p:sldSz cx="13442950" cy="7561263"/>
  <p:notesSz cx="6858000" cy="9144000"/>
  <p:defaultTextStyle>
    <a:defPPr>
      <a:defRPr lang="de-CH"/>
    </a:defPPr>
    <a:lvl1pPr algn="r" rtl="0" fontAlgn="base">
      <a:spcBef>
        <a:spcPct val="0"/>
      </a:spcBef>
      <a:spcAft>
        <a:spcPct val="0"/>
      </a:spcAft>
      <a:defRPr sz="2100" kern="1200">
        <a:solidFill>
          <a:schemeClr val="tx1"/>
        </a:solidFill>
        <a:latin typeface="Arial" charset="0"/>
        <a:ea typeface="+mn-ea"/>
        <a:cs typeface="+mn-cs"/>
      </a:defRPr>
    </a:lvl1pPr>
    <a:lvl2pPr marL="457200" algn="r" rtl="0" fontAlgn="base">
      <a:spcBef>
        <a:spcPct val="0"/>
      </a:spcBef>
      <a:spcAft>
        <a:spcPct val="0"/>
      </a:spcAft>
      <a:defRPr sz="2100" kern="1200">
        <a:solidFill>
          <a:schemeClr val="tx1"/>
        </a:solidFill>
        <a:latin typeface="Arial" charset="0"/>
        <a:ea typeface="+mn-ea"/>
        <a:cs typeface="+mn-cs"/>
      </a:defRPr>
    </a:lvl2pPr>
    <a:lvl3pPr marL="914400" algn="r" rtl="0" fontAlgn="base">
      <a:spcBef>
        <a:spcPct val="0"/>
      </a:spcBef>
      <a:spcAft>
        <a:spcPct val="0"/>
      </a:spcAft>
      <a:defRPr sz="2100" kern="1200">
        <a:solidFill>
          <a:schemeClr val="tx1"/>
        </a:solidFill>
        <a:latin typeface="Arial" charset="0"/>
        <a:ea typeface="+mn-ea"/>
        <a:cs typeface="+mn-cs"/>
      </a:defRPr>
    </a:lvl3pPr>
    <a:lvl4pPr marL="1371600" algn="r" rtl="0" fontAlgn="base">
      <a:spcBef>
        <a:spcPct val="0"/>
      </a:spcBef>
      <a:spcAft>
        <a:spcPct val="0"/>
      </a:spcAft>
      <a:defRPr sz="2100" kern="1200">
        <a:solidFill>
          <a:schemeClr val="tx1"/>
        </a:solidFill>
        <a:latin typeface="Arial" charset="0"/>
        <a:ea typeface="+mn-ea"/>
        <a:cs typeface="+mn-cs"/>
      </a:defRPr>
    </a:lvl4pPr>
    <a:lvl5pPr marL="1828800" algn="r"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C3602-4965-4D8E-90B3-55326CD2369B}" v="18" dt="2022-10-02T13:31:43.192"/>
    <p1510:client id="{311C179C-E734-425A-A37C-AC7B989E7D27}" v="304" dt="2022-10-02T13:36:52.453"/>
    <p1510:client id="{3BCEDCC9-7103-4DA7-B818-A6FCA7738F4F}" v="102" dt="2022-10-02T13:14:30.569"/>
    <p1510:client id="{661440FA-6788-4C81-B439-66833ABE199B}" v="282" dt="2022-10-02T12:39:44.360"/>
    <p1510:client id="{944777BB-A511-482A-ABC0-9F27BE084B6D}" v="2" dt="2022-10-02T08:28:38.207"/>
    <p1510:client id="{97714C5F-AA40-4976-8A64-F841D7699F5C}" v="1" dt="2022-10-01T16:29:23.393"/>
    <p1510:client id="{CD150F2C-1156-4CB7-A37F-BBC69490A43D}" v="48" dt="2022-10-02T08:03:41.790"/>
    <p1510:client id="{D5A40895-1FBC-4FF7-8468-29CE5D28140C}" v="11" dt="2022-10-02T09:30:58.5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81"/>
        <p:guide pos="423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sten Amrein" userId="e87c79d324f92c85" providerId="LiveId" clId="{311C179C-E734-425A-A37C-AC7B989E7D27}"/>
    <pc:docChg chg="undo custSel addSld delSld modSld sldOrd">
      <pc:chgData name="Karsten Amrein" userId="e87c79d324f92c85" providerId="LiveId" clId="{311C179C-E734-425A-A37C-AC7B989E7D27}" dt="2022-10-02T13:36:52.453" v="322"/>
      <pc:docMkLst>
        <pc:docMk/>
      </pc:docMkLst>
      <pc:sldChg chg="addSp delSp modSp">
        <pc:chgData name="Karsten Amrein" userId="e87c79d324f92c85" providerId="LiveId" clId="{311C179C-E734-425A-A37C-AC7B989E7D27}" dt="2022-10-02T13:29:12.994" v="303" actId="1076"/>
        <pc:sldMkLst>
          <pc:docMk/>
          <pc:sldMk cId="1924133497" sldId="257"/>
        </pc:sldMkLst>
        <pc:spChg chg="del">
          <ac:chgData name="Karsten Amrein" userId="e87c79d324f92c85" providerId="LiveId" clId="{311C179C-E734-425A-A37C-AC7B989E7D27}" dt="2022-10-02T13:28:57.327" v="294"/>
          <ac:spMkLst>
            <pc:docMk/>
            <pc:sldMk cId="1924133497" sldId="257"/>
            <ac:spMk id="2" creationId="{93914624-22BB-2FC5-93A5-94AC3BDBA817}"/>
          </ac:spMkLst>
        </pc:spChg>
        <pc:picChg chg="add mod">
          <ac:chgData name="Karsten Amrein" userId="e87c79d324f92c85" providerId="LiveId" clId="{311C179C-E734-425A-A37C-AC7B989E7D27}" dt="2022-10-02T13:29:12.994" v="303" actId="1076"/>
          <ac:picMkLst>
            <pc:docMk/>
            <pc:sldMk cId="1924133497" sldId="257"/>
            <ac:picMk id="8" creationId="{E368FC81-3140-4E5E-AD53-154E8349006E}"/>
          </ac:picMkLst>
        </pc:picChg>
      </pc:sldChg>
      <pc:sldChg chg="modSp mod">
        <pc:chgData name="Karsten Amrein" userId="e87c79d324f92c85" providerId="LiveId" clId="{311C179C-E734-425A-A37C-AC7B989E7D27}" dt="2022-10-02T13:30:54.375" v="306" actId="20577"/>
        <pc:sldMkLst>
          <pc:docMk/>
          <pc:sldMk cId="1516059369" sldId="258"/>
        </pc:sldMkLst>
        <pc:spChg chg="mod">
          <ac:chgData name="Karsten Amrein" userId="e87c79d324f92c85" providerId="LiveId" clId="{311C179C-E734-425A-A37C-AC7B989E7D27}" dt="2022-10-02T13:30:54.375" v="306" actId="20577"/>
          <ac:spMkLst>
            <pc:docMk/>
            <pc:sldMk cId="1516059369" sldId="258"/>
            <ac:spMk id="7" creationId="{9ECAE9FB-3493-125B-683B-94EA0A6EF6E7}"/>
          </ac:spMkLst>
        </pc:spChg>
      </pc:sldChg>
      <pc:sldChg chg="addSp delSp modSp mod">
        <pc:chgData name="Karsten Amrein" userId="e87c79d324f92c85" providerId="LiveId" clId="{311C179C-E734-425A-A37C-AC7B989E7D27}" dt="2022-10-02T13:33:47.448" v="310" actId="207"/>
        <pc:sldMkLst>
          <pc:docMk/>
          <pc:sldMk cId="2141116804" sldId="259"/>
        </pc:sldMkLst>
        <pc:spChg chg="del">
          <ac:chgData name="Karsten Amrein" userId="e87c79d324f92c85" providerId="LiveId" clId="{311C179C-E734-425A-A37C-AC7B989E7D27}" dt="2022-10-02T08:45:06.117" v="19" actId="478"/>
          <ac:spMkLst>
            <pc:docMk/>
            <pc:sldMk cId="2141116804" sldId="259"/>
            <ac:spMk id="6" creationId="{00000000-0000-0000-0000-000000000000}"/>
          </ac:spMkLst>
        </pc:spChg>
        <pc:spChg chg="add mod">
          <ac:chgData name="Karsten Amrein" userId="e87c79d324f92c85" providerId="LiveId" clId="{311C179C-E734-425A-A37C-AC7B989E7D27}" dt="2022-10-02T13:33:47.448" v="310" actId="207"/>
          <ac:spMkLst>
            <pc:docMk/>
            <pc:sldMk cId="2141116804" sldId="259"/>
            <ac:spMk id="6" creationId="{2B8B23E0-45A8-E996-1288-9DE3FA9A363C}"/>
          </ac:spMkLst>
        </pc:spChg>
        <pc:picChg chg="mod">
          <ac:chgData name="Karsten Amrein" userId="e87c79d324f92c85" providerId="LiveId" clId="{311C179C-E734-425A-A37C-AC7B989E7D27}" dt="2022-10-02T08:45:14.972" v="20" actId="1076"/>
          <ac:picMkLst>
            <pc:docMk/>
            <pc:sldMk cId="2141116804" sldId="259"/>
            <ac:picMk id="2050" creationId="{00000000-0000-0000-0000-000000000000}"/>
          </ac:picMkLst>
        </pc:picChg>
      </pc:sldChg>
      <pc:sldChg chg="addSp delSp modSp mod">
        <pc:chgData name="Karsten Amrein" userId="e87c79d324f92c85" providerId="LiveId" clId="{311C179C-E734-425A-A37C-AC7B989E7D27}" dt="2022-10-02T13:00:44.121" v="123" actId="478"/>
        <pc:sldMkLst>
          <pc:docMk/>
          <pc:sldMk cId="1995446765" sldId="260"/>
        </pc:sldMkLst>
        <pc:spChg chg="del">
          <ac:chgData name="Karsten Amrein" userId="e87c79d324f92c85" providerId="LiveId" clId="{311C179C-E734-425A-A37C-AC7B989E7D27}" dt="2022-10-02T13:00:44.121" v="123" actId="478"/>
          <ac:spMkLst>
            <pc:docMk/>
            <pc:sldMk cId="1995446765" sldId="260"/>
            <ac:spMk id="6" creationId="{00000000-0000-0000-0000-000000000000}"/>
          </ac:spMkLst>
        </pc:spChg>
        <pc:picChg chg="add mod">
          <ac:chgData name="Karsten Amrein" userId="e87c79d324f92c85" providerId="LiveId" clId="{311C179C-E734-425A-A37C-AC7B989E7D27}" dt="2022-10-02T12:06:31.421" v="27" actId="1076"/>
          <ac:picMkLst>
            <pc:docMk/>
            <pc:sldMk cId="1995446765" sldId="260"/>
            <ac:picMk id="8" creationId="{8AE523BE-F0CC-7830-D031-053AC1264E05}"/>
          </ac:picMkLst>
        </pc:picChg>
      </pc:sldChg>
      <pc:sldChg chg="addSp delSp modSp mod modAnim">
        <pc:chgData name="Karsten Amrein" userId="e87c79d324f92c85" providerId="LiveId" clId="{311C179C-E734-425A-A37C-AC7B989E7D27}" dt="2022-10-02T13:36:52.453" v="322"/>
        <pc:sldMkLst>
          <pc:docMk/>
          <pc:sldMk cId="1351646378" sldId="261"/>
        </pc:sldMkLst>
        <pc:spChg chg="del">
          <ac:chgData name="Karsten Amrein" userId="e87c79d324f92c85" providerId="LiveId" clId="{311C179C-E734-425A-A37C-AC7B989E7D27}" dt="2022-10-02T13:00:40.453" v="122" actId="478"/>
          <ac:spMkLst>
            <pc:docMk/>
            <pc:sldMk cId="1351646378" sldId="261"/>
            <ac:spMk id="6" creationId="{00000000-0000-0000-0000-000000000000}"/>
          </ac:spMkLst>
        </pc:spChg>
        <pc:spChg chg="add mod">
          <ac:chgData name="Karsten Amrein" userId="e87c79d324f92c85" providerId="LiveId" clId="{311C179C-E734-425A-A37C-AC7B989E7D27}" dt="2022-10-02T13:35:17.117" v="317" actId="14100"/>
          <ac:spMkLst>
            <pc:docMk/>
            <pc:sldMk cId="1351646378" sldId="261"/>
            <ac:spMk id="9" creationId="{CB2DDE8F-D361-3E88-372C-E0359643AC08}"/>
          </ac:spMkLst>
        </pc:spChg>
        <pc:spChg chg="add mod">
          <ac:chgData name="Karsten Amrein" userId="e87c79d324f92c85" providerId="LiveId" clId="{311C179C-E734-425A-A37C-AC7B989E7D27}" dt="2022-10-02T13:35:35.878" v="321" actId="1076"/>
          <ac:spMkLst>
            <pc:docMk/>
            <pc:sldMk cId="1351646378" sldId="261"/>
            <ac:spMk id="10" creationId="{A5DFFB4B-3C38-786E-0D7B-F922FF4FF0D3}"/>
          </ac:spMkLst>
        </pc:spChg>
        <pc:picChg chg="add mod">
          <ac:chgData name="Karsten Amrein" userId="e87c79d324f92c85" providerId="LiveId" clId="{311C179C-E734-425A-A37C-AC7B989E7D27}" dt="2022-10-02T13:35:25.758" v="320" actId="1076"/>
          <ac:picMkLst>
            <pc:docMk/>
            <pc:sldMk cId="1351646378" sldId="261"/>
            <ac:picMk id="8" creationId="{7302BECA-3377-4D8F-3DE5-47C328D603F7}"/>
          </ac:picMkLst>
        </pc:picChg>
        <pc:picChg chg="add del mod">
          <ac:chgData name="Karsten Amrein" userId="e87c79d324f92c85" providerId="LiveId" clId="{311C179C-E734-425A-A37C-AC7B989E7D27}" dt="2022-10-02T12:27:29.989" v="33" actId="478"/>
          <ac:picMkLst>
            <pc:docMk/>
            <pc:sldMk cId="1351646378" sldId="261"/>
            <ac:picMk id="9" creationId="{5017DFFB-77C5-4F39-6ECB-EA4F79377CE5}"/>
          </ac:picMkLst>
        </pc:picChg>
      </pc:sldChg>
      <pc:sldChg chg="addSp delSp modSp mod modAnim">
        <pc:chgData name="Karsten Amrein" userId="e87c79d324f92c85" providerId="LiveId" clId="{311C179C-E734-425A-A37C-AC7B989E7D27}" dt="2022-10-02T13:06:21.994" v="155"/>
        <pc:sldMkLst>
          <pc:docMk/>
          <pc:sldMk cId="3825054572" sldId="262"/>
        </pc:sldMkLst>
        <pc:spChg chg="del">
          <ac:chgData name="Karsten Amrein" userId="e87c79d324f92c85" providerId="LiveId" clId="{311C179C-E734-425A-A37C-AC7B989E7D27}" dt="2022-10-02T13:00:36.811" v="121" actId="478"/>
          <ac:spMkLst>
            <pc:docMk/>
            <pc:sldMk cId="3825054572" sldId="262"/>
            <ac:spMk id="6" creationId="{00000000-0000-0000-0000-000000000000}"/>
          </ac:spMkLst>
        </pc:spChg>
        <pc:spChg chg="add del">
          <ac:chgData name="Karsten Amrein" userId="e87c79d324f92c85" providerId="LiveId" clId="{311C179C-E734-425A-A37C-AC7B989E7D27}" dt="2022-10-02T13:04:32.313" v="125" actId="478"/>
          <ac:spMkLst>
            <pc:docMk/>
            <pc:sldMk cId="3825054572" sldId="262"/>
            <ac:spMk id="9" creationId="{DE539432-0B3D-C4D8-C06C-19BA2B6CC5AA}"/>
          </ac:spMkLst>
        </pc:spChg>
        <pc:spChg chg="add del mod">
          <ac:chgData name="Karsten Amrein" userId="e87c79d324f92c85" providerId="LiveId" clId="{311C179C-E734-425A-A37C-AC7B989E7D27}" dt="2022-10-02T13:05:29.311" v="149"/>
          <ac:spMkLst>
            <pc:docMk/>
            <pc:sldMk cId="3825054572" sldId="262"/>
            <ac:spMk id="13" creationId="{DB562C73-E0C1-2B1F-FEE7-CECEFBB3B8FB}"/>
          </ac:spMkLst>
        </pc:spChg>
        <pc:spChg chg="add mod">
          <ac:chgData name="Karsten Amrein" userId="e87c79d324f92c85" providerId="LiveId" clId="{311C179C-E734-425A-A37C-AC7B989E7D27}" dt="2022-10-02T13:06:13.566" v="154" actId="1076"/>
          <ac:spMkLst>
            <pc:docMk/>
            <pc:sldMk cId="3825054572" sldId="262"/>
            <ac:spMk id="14" creationId="{16113E49-38B6-04F2-D9D6-7EDD3D94B867}"/>
          </ac:spMkLst>
        </pc:spChg>
        <pc:picChg chg="add mod">
          <ac:chgData name="Karsten Amrein" userId="e87c79d324f92c85" providerId="LiveId" clId="{311C179C-E734-425A-A37C-AC7B989E7D27}" dt="2022-10-02T13:05:10.760" v="130" actId="1076"/>
          <ac:picMkLst>
            <pc:docMk/>
            <pc:sldMk cId="3825054572" sldId="262"/>
            <ac:picMk id="8" creationId="{FC27F612-BE2B-D5E4-D111-A60816A541DF}"/>
          </ac:picMkLst>
        </pc:picChg>
        <pc:cxnChg chg="add mod">
          <ac:chgData name="Karsten Amrein" userId="e87c79d324f92c85" providerId="LiveId" clId="{311C179C-E734-425A-A37C-AC7B989E7D27}" dt="2022-10-02T13:04:56.238" v="127" actId="14100"/>
          <ac:cxnSpMkLst>
            <pc:docMk/>
            <pc:sldMk cId="3825054572" sldId="262"/>
            <ac:cxnSpMk id="11" creationId="{04EF551D-F33C-8ADD-5955-9D6882780406}"/>
          </ac:cxnSpMkLst>
        </pc:cxnChg>
      </pc:sldChg>
      <pc:sldChg chg="modSp mod modAnim">
        <pc:chgData name="Karsten Amrein" userId="e87c79d324f92c85" providerId="LiveId" clId="{311C179C-E734-425A-A37C-AC7B989E7D27}" dt="2022-10-02T13:24:54.276" v="293"/>
        <pc:sldMkLst>
          <pc:docMk/>
          <pc:sldMk cId="3434951518" sldId="263"/>
        </pc:sldMkLst>
        <pc:spChg chg="mod">
          <ac:chgData name="Karsten Amrein" userId="e87c79d324f92c85" providerId="LiveId" clId="{311C179C-E734-425A-A37C-AC7B989E7D27}" dt="2022-10-02T13:24:47.901" v="292" actId="20577"/>
          <ac:spMkLst>
            <pc:docMk/>
            <pc:sldMk cId="3434951518" sldId="263"/>
            <ac:spMk id="6" creationId="{00000000-0000-0000-0000-000000000000}"/>
          </ac:spMkLst>
        </pc:spChg>
      </pc:sldChg>
      <pc:sldChg chg="del">
        <pc:chgData name="Karsten Amrein" userId="e87c79d324f92c85" providerId="LiveId" clId="{311C179C-E734-425A-A37C-AC7B989E7D27}" dt="2022-10-02T13:30:24.139" v="304" actId="47"/>
        <pc:sldMkLst>
          <pc:docMk/>
          <pc:sldMk cId="3721677359" sldId="264"/>
        </pc:sldMkLst>
      </pc:sldChg>
      <pc:sldChg chg="addSp delSp modSp new mod ord">
        <pc:chgData name="Karsten Amrein" userId="e87c79d324f92c85" providerId="LiveId" clId="{311C179C-E734-425A-A37C-AC7B989E7D27}" dt="2022-10-02T08:20:54.873" v="18" actId="1076"/>
        <pc:sldMkLst>
          <pc:docMk/>
          <pc:sldMk cId="436805132" sldId="265"/>
        </pc:sldMkLst>
        <pc:spChg chg="del">
          <ac:chgData name="Karsten Amrein" userId="e87c79d324f92c85" providerId="LiveId" clId="{311C179C-E734-425A-A37C-AC7B989E7D27}" dt="2022-10-02T08:12:08.330" v="5" actId="478"/>
          <ac:spMkLst>
            <pc:docMk/>
            <pc:sldMk cId="436805132" sldId="265"/>
            <ac:spMk id="5" creationId="{6C6A0830-E827-E0D0-8C73-F49A38F03E58}"/>
          </ac:spMkLst>
        </pc:spChg>
        <pc:spChg chg="del">
          <ac:chgData name="Karsten Amrein" userId="e87c79d324f92c85" providerId="LiveId" clId="{311C179C-E734-425A-A37C-AC7B989E7D27}" dt="2022-10-02T08:12:06.702" v="4" actId="478"/>
          <ac:spMkLst>
            <pc:docMk/>
            <pc:sldMk cId="436805132" sldId="265"/>
            <ac:spMk id="6" creationId="{EC83BC96-C208-8717-E127-8585CCD703A1}"/>
          </ac:spMkLst>
        </pc:spChg>
        <pc:picChg chg="add mod">
          <ac:chgData name="Karsten Amrein" userId="e87c79d324f92c85" providerId="LiveId" clId="{311C179C-E734-425A-A37C-AC7B989E7D27}" dt="2022-10-02T08:20:54.873" v="18" actId="1076"/>
          <ac:picMkLst>
            <pc:docMk/>
            <pc:sldMk cId="436805132" sldId="265"/>
            <ac:picMk id="6" creationId="{2861CD93-3BFE-837A-BF75-C9BC11356697}"/>
          </ac:picMkLst>
        </pc:picChg>
        <pc:picChg chg="add del mod">
          <ac:chgData name="Karsten Amrein" userId="e87c79d324f92c85" providerId="LiveId" clId="{311C179C-E734-425A-A37C-AC7B989E7D27}" dt="2022-10-02T08:20:43.871" v="15" actId="478"/>
          <ac:picMkLst>
            <pc:docMk/>
            <pc:sldMk cId="436805132" sldId="265"/>
            <ac:picMk id="8" creationId="{E4933A6C-9A6C-C126-9601-504C3F744B6D}"/>
          </ac:picMkLst>
        </pc:picChg>
      </pc:sldChg>
      <pc:sldChg chg="addSp delSp modSp del mod">
        <pc:chgData name="Karsten Amrein" userId="e87c79d324f92c85" providerId="LiveId" clId="{311C179C-E734-425A-A37C-AC7B989E7D27}" dt="2022-10-02T13:23:55.403" v="165" actId="47"/>
        <pc:sldMkLst>
          <pc:docMk/>
          <pc:sldMk cId="3338451163" sldId="266"/>
        </pc:sldMkLst>
        <pc:picChg chg="add del mod">
          <ac:chgData name="Karsten Amrein" userId="e87c79d324f92c85" providerId="LiveId" clId="{311C179C-E734-425A-A37C-AC7B989E7D27}" dt="2022-10-02T12:28:46.998" v="76" actId="21"/>
          <ac:picMkLst>
            <pc:docMk/>
            <pc:sldMk cId="3338451163" sldId="266"/>
            <ac:picMk id="8" creationId="{2D8376BE-73DC-8A60-FFB7-08D0389887CE}"/>
          </ac:picMkLst>
        </pc:picChg>
      </pc:sldChg>
      <pc:sldChg chg="del">
        <pc:chgData name="Karsten Amrein" userId="e87c79d324f92c85" providerId="LiveId" clId="{311C179C-E734-425A-A37C-AC7B989E7D27}" dt="2022-10-02T12:30:44.319" v="94" actId="47"/>
        <pc:sldMkLst>
          <pc:docMk/>
          <pc:sldMk cId="540956655" sldId="267"/>
        </pc:sldMkLst>
      </pc:sldChg>
      <pc:sldChg chg="addSp delSp modSp new mod ord">
        <pc:chgData name="Karsten Amrein" userId="e87c79d324f92c85" providerId="LiveId" clId="{311C179C-E734-425A-A37C-AC7B989E7D27}" dt="2022-10-02T12:30:12.087" v="93" actId="1076"/>
        <pc:sldMkLst>
          <pc:docMk/>
          <pc:sldMk cId="402860492" sldId="268"/>
        </pc:sldMkLst>
        <pc:spChg chg="mod">
          <ac:chgData name="Karsten Amrein" userId="e87c79d324f92c85" providerId="LiveId" clId="{311C179C-E734-425A-A37C-AC7B989E7D27}" dt="2022-10-02T12:29:30.381" v="88" actId="20577"/>
          <ac:spMkLst>
            <pc:docMk/>
            <pc:sldMk cId="402860492" sldId="268"/>
            <ac:spMk id="5" creationId="{10B8B005-AB71-200A-8D0D-BF32553DCE66}"/>
          </ac:spMkLst>
        </pc:spChg>
        <pc:picChg chg="add del mod">
          <ac:chgData name="Karsten Amrein" userId="e87c79d324f92c85" providerId="LiveId" clId="{311C179C-E734-425A-A37C-AC7B989E7D27}" dt="2022-10-02T12:28:54.569" v="78" actId="478"/>
          <ac:picMkLst>
            <pc:docMk/>
            <pc:sldMk cId="402860492" sldId="268"/>
            <ac:picMk id="7" creationId="{02A46B40-F885-46C2-BDC4-1C3A6FB122C2}"/>
          </ac:picMkLst>
        </pc:picChg>
        <pc:picChg chg="add del mod">
          <ac:chgData name="Karsten Amrein" userId="e87c79d324f92c85" providerId="LiveId" clId="{311C179C-E734-425A-A37C-AC7B989E7D27}" dt="2022-10-02T12:29:57.887" v="89" actId="478"/>
          <ac:picMkLst>
            <pc:docMk/>
            <pc:sldMk cId="402860492" sldId="268"/>
            <ac:picMk id="9" creationId="{BAE727D5-CA1B-3C61-7F18-5F65FEFD308E}"/>
          </ac:picMkLst>
        </pc:picChg>
        <pc:picChg chg="add mod">
          <ac:chgData name="Karsten Amrein" userId="e87c79d324f92c85" providerId="LiveId" clId="{311C179C-E734-425A-A37C-AC7B989E7D27}" dt="2022-10-02T12:30:12.087" v="93" actId="1076"/>
          <ac:picMkLst>
            <pc:docMk/>
            <pc:sldMk cId="402860492" sldId="268"/>
            <ac:picMk id="11" creationId="{96B5263E-AEE9-AAC9-8147-164B59F98CFF}"/>
          </ac:picMkLst>
        </pc:picChg>
      </pc:sldChg>
      <pc:sldChg chg="addSp modSp new mod">
        <pc:chgData name="Karsten Amrein" userId="e87c79d324f92c85" providerId="LiveId" clId="{311C179C-E734-425A-A37C-AC7B989E7D27}" dt="2022-10-02T13:23:44.763" v="164" actId="167"/>
        <pc:sldMkLst>
          <pc:docMk/>
          <pc:sldMk cId="1575104646" sldId="269"/>
        </pc:sldMkLst>
        <pc:spChg chg="mod">
          <ac:chgData name="Karsten Amrein" userId="e87c79d324f92c85" providerId="LiveId" clId="{311C179C-E734-425A-A37C-AC7B989E7D27}" dt="2022-10-02T12:31:51.759" v="116" actId="20577"/>
          <ac:spMkLst>
            <pc:docMk/>
            <pc:sldMk cId="1575104646" sldId="269"/>
            <ac:spMk id="5" creationId="{94D7DD69-ED0F-1D84-BD60-54F9F19C432C}"/>
          </ac:spMkLst>
        </pc:spChg>
        <pc:picChg chg="add mod ord">
          <ac:chgData name="Karsten Amrein" userId="e87c79d324f92c85" providerId="LiveId" clId="{311C179C-E734-425A-A37C-AC7B989E7D27}" dt="2022-10-02T13:23:44.763" v="164" actId="167"/>
          <ac:picMkLst>
            <pc:docMk/>
            <pc:sldMk cId="1575104646" sldId="269"/>
            <ac:picMk id="8" creationId="{A4175375-9D40-8147-E58E-32B4881E5966}"/>
          </ac:picMkLst>
        </pc:picChg>
      </pc:sldChg>
    </pc:docChg>
  </pc:docChgLst>
  <pc:docChgLst>
    <pc:chgData name="Kateryna Bettega (s)" userId="S::kateryna.bettega@students.fhnw.ch::afcaea34-523e-413a-8617-4751fa22bc96" providerId="AD" clId="Web-{CD150F2C-1156-4CB7-A37F-BBC69490A43D}"/>
    <pc:docChg chg="modSld">
      <pc:chgData name="Kateryna Bettega (s)" userId="S::kateryna.bettega@students.fhnw.ch::afcaea34-523e-413a-8617-4751fa22bc96" providerId="AD" clId="Web-{CD150F2C-1156-4CB7-A37F-BBC69490A43D}" dt="2022-10-02T08:03:41.790" v="47" actId="20577"/>
      <pc:docMkLst>
        <pc:docMk/>
      </pc:docMkLst>
      <pc:sldChg chg="modSp">
        <pc:chgData name="Kateryna Bettega (s)" userId="S::kateryna.bettega@students.fhnw.ch::afcaea34-523e-413a-8617-4751fa22bc96" providerId="AD" clId="Web-{CD150F2C-1156-4CB7-A37F-BBC69490A43D}" dt="2022-10-02T08:03:41.790" v="47" actId="20577"/>
        <pc:sldMkLst>
          <pc:docMk/>
          <pc:sldMk cId="1516059369" sldId="258"/>
        </pc:sldMkLst>
        <pc:spChg chg="mod">
          <ac:chgData name="Kateryna Bettega (s)" userId="S::kateryna.bettega@students.fhnw.ch::afcaea34-523e-413a-8617-4751fa22bc96" providerId="AD" clId="Web-{CD150F2C-1156-4CB7-A37F-BBC69490A43D}" dt="2022-10-02T08:03:41.790" v="47" actId="20577"/>
          <ac:spMkLst>
            <pc:docMk/>
            <pc:sldMk cId="1516059369" sldId="258"/>
            <ac:spMk id="7" creationId="{9ECAE9FB-3493-125B-683B-94EA0A6EF6E7}"/>
          </ac:spMkLst>
        </pc:spChg>
      </pc:sldChg>
    </pc:docChg>
  </pc:docChgLst>
  <pc:docChgLst>
    <pc:chgData name="Gastbenutzer" providerId="Windows Live" clId="Web-{661440FA-6788-4C81-B439-66833ABE199B}"/>
    <pc:docChg chg="addSld delSld modSld sldOrd">
      <pc:chgData name="Gastbenutzer" userId="" providerId="Windows Live" clId="Web-{661440FA-6788-4C81-B439-66833ABE199B}" dt="2022-10-02T12:39:44.360" v="452" actId="20577"/>
      <pc:docMkLst>
        <pc:docMk/>
      </pc:docMkLst>
      <pc:sldChg chg="modSp modNotes">
        <pc:chgData name="Gastbenutzer" userId="" providerId="Windows Live" clId="Web-{661440FA-6788-4C81-B439-66833ABE199B}" dt="2022-10-02T12:07:07.936" v="50" actId="20577"/>
        <pc:sldMkLst>
          <pc:docMk/>
          <pc:sldMk cId="1516059369" sldId="258"/>
        </pc:sldMkLst>
        <pc:spChg chg="mod">
          <ac:chgData name="Gastbenutzer" userId="" providerId="Windows Live" clId="Web-{661440FA-6788-4C81-B439-66833ABE199B}" dt="2022-10-02T12:07:07.936" v="50" actId="20577"/>
          <ac:spMkLst>
            <pc:docMk/>
            <pc:sldMk cId="1516059369" sldId="258"/>
            <ac:spMk id="7" creationId="{9ECAE9FB-3493-125B-683B-94EA0A6EF6E7}"/>
          </ac:spMkLst>
        </pc:spChg>
      </pc:sldChg>
      <pc:sldChg chg="modNotes">
        <pc:chgData name="Gastbenutzer" userId="" providerId="Windows Live" clId="Web-{661440FA-6788-4C81-B439-66833ABE199B}" dt="2022-10-02T12:21:50.855" v="208"/>
        <pc:sldMkLst>
          <pc:docMk/>
          <pc:sldMk cId="2141116804" sldId="259"/>
        </pc:sldMkLst>
      </pc:sldChg>
      <pc:sldChg chg="addSp delSp modSp modNotes">
        <pc:chgData name="Gastbenutzer" userId="" providerId="Windows Live" clId="Web-{661440FA-6788-4C81-B439-66833ABE199B}" dt="2022-10-02T12:26:27.146" v="252"/>
        <pc:sldMkLst>
          <pc:docMk/>
          <pc:sldMk cId="1995446765" sldId="260"/>
        </pc:sldMkLst>
        <pc:picChg chg="add del mod">
          <ac:chgData name="Gastbenutzer" userId="" providerId="Windows Live" clId="Web-{661440FA-6788-4C81-B439-66833ABE199B}" dt="2022-10-02T11:58:49.904" v="38"/>
          <ac:picMkLst>
            <pc:docMk/>
            <pc:sldMk cId="1995446765" sldId="260"/>
            <ac:picMk id="7" creationId="{DFD9731D-7994-8427-0DF2-3F1A4F8B3CA7}"/>
          </ac:picMkLst>
        </pc:picChg>
      </pc:sldChg>
      <pc:sldChg chg="addSp delSp modSp ord modNotes">
        <pc:chgData name="Gastbenutzer" userId="" providerId="Windows Live" clId="Web-{661440FA-6788-4C81-B439-66833ABE199B}" dt="2022-10-02T12:29:26.277" v="268"/>
        <pc:sldMkLst>
          <pc:docMk/>
          <pc:sldMk cId="1351646378" sldId="261"/>
        </pc:sldMkLst>
        <pc:spChg chg="mod">
          <ac:chgData name="Gastbenutzer" userId="" providerId="Windows Live" clId="Web-{661440FA-6788-4C81-B439-66833ABE199B}" dt="2022-10-02T12:27:05.647" v="267" actId="20577"/>
          <ac:spMkLst>
            <pc:docMk/>
            <pc:sldMk cId="1351646378" sldId="261"/>
            <ac:spMk id="5" creationId="{00000000-0000-0000-0000-000000000000}"/>
          </ac:spMkLst>
        </pc:spChg>
        <pc:picChg chg="add del mod">
          <ac:chgData name="Gastbenutzer" userId="" providerId="Windows Live" clId="Web-{661440FA-6788-4C81-B439-66833ABE199B}" dt="2022-10-02T12:04:24.696" v="47"/>
          <ac:picMkLst>
            <pc:docMk/>
            <pc:sldMk cId="1351646378" sldId="261"/>
            <ac:picMk id="7" creationId="{3A79BF8B-7859-F06B-29C1-8B3A4A0E39F4}"/>
          </ac:picMkLst>
        </pc:picChg>
        <pc:picChg chg="add del mod">
          <ac:chgData name="Gastbenutzer" userId="" providerId="Windows Live" clId="Web-{661440FA-6788-4C81-B439-66833ABE199B}" dt="2022-10-02T12:07:39.249" v="56"/>
          <ac:picMkLst>
            <pc:docMk/>
            <pc:sldMk cId="1351646378" sldId="261"/>
            <ac:picMk id="8" creationId="{E72FBE8E-2046-8BEB-3053-2BEB14FA1562}"/>
          </ac:picMkLst>
        </pc:picChg>
        <pc:picChg chg="mod">
          <ac:chgData name="Gastbenutzer" userId="" providerId="Windows Live" clId="Web-{661440FA-6788-4C81-B439-66833ABE199B}" dt="2022-10-02T12:22:11.372" v="213" actId="1076"/>
          <ac:picMkLst>
            <pc:docMk/>
            <pc:sldMk cId="1351646378" sldId="261"/>
            <ac:picMk id="9" creationId="{5017DFFB-77C5-4F39-6ECB-EA4F79377CE5}"/>
          </ac:picMkLst>
        </pc:picChg>
      </pc:sldChg>
      <pc:sldChg chg="ord">
        <pc:chgData name="Gastbenutzer" userId="" providerId="Windows Live" clId="Web-{661440FA-6788-4C81-B439-66833ABE199B}" dt="2022-10-02T12:10:04.723" v="84"/>
        <pc:sldMkLst>
          <pc:docMk/>
          <pc:sldMk cId="3825054572" sldId="262"/>
        </pc:sldMkLst>
      </pc:sldChg>
      <pc:sldChg chg="ord">
        <pc:chgData name="Gastbenutzer" userId="" providerId="Windows Live" clId="Web-{661440FA-6788-4C81-B439-66833ABE199B}" dt="2022-10-02T12:12:06.227" v="100"/>
        <pc:sldMkLst>
          <pc:docMk/>
          <pc:sldMk cId="3434951518" sldId="263"/>
        </pc:sldMkLst>
      </pc:sldChg>
      <pc:sldChg chg="addSp delSp modSp">
        <pc:chgData name="Gastbenutzer" userId="" providerId="Windows Live" clId="Web-{661440FA-6788-4C81-B439-66833ABE199B}" dt="2022-10-02T12:39:44.360" v="452" actId="20577"/>
        <pc:sldMkLst>
          <pc:docMk/>
          <pc:sldMk cId="3721677359" sldId="264"/>
        </pc:sldMkLst>
        <pc:spChg chg="mod">
          <ac:chgData name="Gastbenutzer" userId="" providerId="Windows Live" clId="Web-{661440FA-6788-4C81-B439-66833ABE199B}" dt="2022-10-02T12:39:44.360" v="452" actId="20577"/>
          <ac:spMkLst>
            <pc:docMk/>
            <pc:sldMk cId="3721677359" sldId="264"/>
            <ac:spMk id="6" creationId="{00000000-0000-0000-0000-000000000000}"/>
          </ac:spMkLst>
        </pc:spChg>
        <pc:spChg chg="add del">
          <ac:chgData name="Gastbenutzer" userId="" providerId="Windows Live" clId="Web-{661440FA-6788-4C81-B439-66833ABE199B}" dt="2022-10-02T12:34:49.397" v="272"/>
          <ac:spMkLst>
            <pc:docMk/>
            <pc:sldMk cId="3721677359" sldId="264"/>
            <ac:spMk id="7" creationId="{30CD232C-0F21-63F3-3BEE-BBDA968BC759}"/>
          </ac:spMkLst>
        </pc:spChg>
      </pc:sldChg>
      <pc:sldChg chg="modSp">
        <pc:chgData name="Gastbenutzer" userId="" providerId="Windows Live" clId="Web-{661440FA-6788-4C81-B439-66833ABE199B}" dt="2022-10-02T11:06:09.612" v="1" actId="14100"/>
        <pc:sldMkLst>
          <pc:docMk/>
          <pc:sldMk cId="436805132" sldId="265"/>
        </pc:sldMkLst>
        <pc:picChg chg="mod">
          <ac:chgData name="Gastbenutzer" userId="" providerId="Windows Live" clId="Web-{661440FA-6788-4C81-B439-66833ABE199B}" dt="2022-10-02T11:06:09.612" v="1" actId="14100"/>
          <ac:picMkLst>
            <pc:docMk/>
            <pc:sldMk cId="436805132" sldId="265"/>
            <ac:picMk id="6" creationId="{2861CD93-3BFE-837A-BF75-C9BC11356697}"/>
          </ac:picMkLst>
        </pc:picChg>
      </pc:sldChg>
      <pc:sldChg chg="new del ord">
        <pc:chgData name="Gastbenutzer" userId="" providerId="Windows Live" clId="Web-{661440FA-6788-4C81-B439-66833ABE199B}" dt="2022-10-02T12:09:38.972" v="71"/>
        <pc:sldMkLst>
          <pc:docMk/>
          <pc:sldMk cId="1856925567" sldId="266"/>
        </pc:sldMkLst>
      </pc:sldChg>
      <pc:sldChg chg="modSp new">
        <pc:chgData name="Gastbenutzer" userId="" providerId="Windows Live" clId="Web-{661440FA-6788-4C81-B439-66833ABE199B}" dt="2022-10-02T12:10:15.973" v="87" actId="20577"/>
        <pc:sldMkLst>
          <pc:docMk/>
          <pc:sldMk cId="3338451163" sldId="266"/>
        </pc:sldMkLst>
        <pc:spChg chg="mod">
          <ac:chgData name="Gastbenutzer" userId="" providerId="Windows Live" clId="Web-{661440FA-6788-4C81-B439-66833ABE199B}" dt="2022-10-02T12:10:15.973" v="87" actId="20577"/>
          <ac:spMkLst>
            <pc:docMk/>
            <pc:sldMk cId="3338451163" sldId="266"/>
            <ac:spMk id="5" creationId="{B6D3999C-EBEC-EEC0-E064-9AFC1824B002}"/>
          </ac:spMkLst>
        </pc:spChg>
      </pc:sldChg>
      <pc:sldChg chg="modSp new">
        <pc:chgData name="Gastbenutzer" userId="" providerId="Windows Live" clId="Web-{661440FA-6788-4C81-B439-66833ABE199B}" dt="2022-10-02T12:12:28.321" v="104" actId="20577"/>
        <pc:sldMkLst>
          <pc:docMk/>
          <pc:sldMk cId="540956655" sldId="267"/>
        </pc:sldMkLst>
        <pc:spChg chg="mod">
          <ac:chgData name="Gastbenutzer" userId="" providerId="Windows Live" clId="Web-{661440FA-6788-4C81-B439-66833ABE199B}" dt="2022-10-02T12:12:28.321" v="104" actId="20577"/>
          <ac:spMkLst>
            <pc:docMk/>
            <pc:sldMk cId="540956655" sldId="267"/>
            <ac:spMk id="5" creationId="{A4FFDDFB-C823-12E5-C1C1-A0B9C918221C}"/>
          </ac:spMkLst>
        </pc:spChg>
      </pc:sldChg>
      <pc:sldChg chg="modNotes">
        <pc:chgData name="Gastbenutzer" userId="" providerId="Windows Live" clId="Web-{661440FA-6788-4C81-B439-66833ABE199B}" dt="2022-10-02T12:29:46.527" v="270"/>
        <pc:sldMkLst>
          <pc:docMk/>
          <pc:sldMk cId="402860492" sldId="268"/>
        </pc:sldMkLst>
      </pc:sldChg>
    </pc:docChg>
  </pc:docChgLst>
  <pc:docChgLst>
    <pc:chgData name="Gastbenutzer" providerId="Windows Live" clId="Web-{D5A40895-1FBC-4FF7-8468-29CE5D28140C}"/>
    <pc:docChg chg="modSld">
      <pc:chgData name="Gastbenutzer" userId="" providerId="Windows Live" clId="Web-{D5A40895-1FBC-4FF7-8468-29CE5D28140C}" dt="2022-10-02T09:49:46.173" v="227"/>
      <pc:docMkLst>
        <pc:docMk/>
      </pc:docMkLst>
      <pc:sldChg chg="modSp modNotes">
        <pc:chgData name="Gastbenutzer" userId="" providerId="Windows Live" clId="Web-{D5A40895-1FBC-4FF7-8468-29CE5D28140C}" dt="2022-10-02T09:49:46.173" v="227"/>
        <pc:sldMkLst>
          <pc:docMk/>
          <pc:sldMk cId="436805132" sldId="265"/>
        </pc:sldMkLst>
        <pc:picChg chg="mod">
          <ac:chgData name="Gastbenutzer" userId="" providerId="Windows Live" clId="Web-{D5A40895-1FBC-4FF7-8468-29CE5D28140C}" dt="2022-10-02T09:30:58.512" v="12" actId="1076"/>
          <ac:picMkLst>
            <pc:docMk/>
            <pc:sldMk cId="436805132" sldId="265"/>
            <ac:picMk id="6" creationId="{2861CD93-3BFE-837A-BF75-C9BC11356697}"/>
          </ac:picMkLst>
        </pc:picChg>
      </pc:sldChg>
    </pc:docChg>
  </pc:docChgLst>
  <pc:docChgLst>
    <pc:chgData name="Gastbenutzer" providerId="Windows Live" clId="Web-{3BCEDCC9-7103-4DA7-B818-A6FCA7738F4F}"/>
    <pc:docChg chg="modSld">
      <pc:chgData name="Gastbenutzer" userId="" providerId="Windows Live" clId="Web-{3BCEDCC9-7103-4DA7-B818-A6FCA7738F4F}" dt="2022-10-02T13:24:06.345" v="109"/>
      <pc:docMkLst>
        <pc:docMk/>
      </pc:docMkLst>
      <pc:sldChg chg="modSp">
        <pc:chgData name="Gastbenutzer" userId="" providerId="Windows Live" clId="Web-{3BCEDCC9-7103-4DA7-B818-A6FCA7738F4F}" dt="2022-10-02T13:09:06.516" v="96" actId="20577"/>
        <pc:sldMkLst>
          <pc:docMk/>
          <pc:sldMk cId="1516059369" sldId="258"/>
        </pc:sldMkLst>
        <pc:spChg chg="mod">
          <ac:chgData name="Gastbenutzer" userId="" providerId="Windows Live" clId="Web-{3BCEDCC9-7103-4DA7-B818-A6FCA7738F4F}" dt="2022-10-02T13:09:06.516" v="96" actId="20577"/>
          <ac:spMkLst>
            <pc:docMk/>
            <pc:sldMk cId="1516059369" sldId="258"/>
            <ac:spMk id="7" creationId="{9ECAE9FB-3493-125B-683B-94EA0A6EF6E7}"/>
          </ac:spMkLst>
        </pc:spChg>
      </pc:sldChg>
      <pc:sldChg chg="addSp modSp modNotes">
        <pc:chgData name="Gastbenutzer" userId="" providerId="Windows Live" clId="Web-{3BCEDCC9-7103-4DA7-B818-A6FCA7738F4F}" dt="2022-10-02T13:14:28.866" v="106"/>
        <pc:sldMkLst>
          <pc:docMk/>
          <pc:sldMk cId="1351646378" sldId="261"/>
        </pc:sldMkLst>
        <pc:picChg chg="add mod">
          <ac:chgData name="Gastbenutzer" userId="" providerId="Windows Live" clId="Web-{3BCEDCC9-7103-4DA7-B818-A6FCA7738F4F}" dt="2022-10-02T13:12:54.145" v="101" actId="1076"/>
          <ac:picMkLst>
            <pc:docMk/>
            <pc:sldMk cId="1351646378" sldId="261"/>
            <ac:picMk id="7" creationId="{3411472B-7E15-2C4F-650F-42D3B1BCEED6}"/>
          </ac:picMkLst>
        </pc:picChg>
      </pc:sldChg>
      <pc:sldChg chg="addSp delSp modSp">
        <pc:chgData name="Gastbenutzer" userId="" providerId="Windows Live" clId="Web-{3BCEDCC9-7103-4DA7-B818-A6FCA7738F4F}" dt="2022-10-02T13:03:27.292" v="67"/>
        <pc:sldMkLst>
          <pc:docMk/>
          <pc:sldMk cId="3721677359" sldId="264"/>
        </pc:sldMkLst>
        <pc:spChg chg="mod">
          <ac:chgData name="Gastbenutzer" userId="" providerId="Windows Live" clId="Web-{3BCEDCC9-7103-4DA7-B818-A6FCA7738F4F}" dt="2022-10-02T12:59:59.507" v="52" actId="20577"/>
          <ac:spMkLst>
            <pc:docMk/>
            <pc:sldMk cId="3721677359" sldId="264"/>
            <ac:spMk id="5" creationId="{00000000-0000-0000-0000-000000000000}"/>
          </ac:spMkLst>
        </pc:spChg>
        <pc:spChg chg="mod">
          <ac:chgData name="Gastbenutzer" userId="" providerId="Windows Live" clId="Web-{3BCEDCC9-7103-4DA7-B818-A6FCA7738F4F}" dt="2022-10-02T12:40:42.612" v="0" actId="20577"/>
          <ac:spMkLst>
            <pc:docMk/>
            <pc:sldMk cId="3721677359" sldId="264"/>
            <ac:spMk id="6" creationId="{00000000-0000-0000-0000-000000000000}"/>
          </ac:spMkLst>
        </pc:spChg>
        <pc:spChg chg="add del mod">
          <ac:chgData name="Gastbenutzer" userId="" providerId="Windows Live" clId="Web-{3BCEDCC9-7103-4DA7-B818-A6FCA7738F4F}" dt="2022-10-02T13:03:27.292" v="67"/>
          <ac:spMkLst>
            <pc:docMk/>
            <pc:sldMk cId="3721677359" sldId="264"/>
            <ac:spMk id="10" creationId="{469A461F-083A-7646-06F8-59265EA3210F}"/>
          </ac:spMkLst>
        </pc:spChg>
        <pc:picChg chg="add del mod">
          <ac:chgData name="Gastbenutzer" userId="" providerId="Windows Live" clId="Web-{3BCEDCC9-7103-4DA7-B818-A6FCA7738F4F}" dt="2022-10-02T13:01:00.336" v="57"/>
          <ac:picMkLst>
            <pc:docMk/>
            <pc:sldMk cId="3721677359" sldId="264"/>
            <ac:picMk id="7" creationId="{6ABD9287-583B-7F9F-001B-39C127EB05F2}"/>
          </ac:picMkLst>
        </pc:picChg>
        <pc:picChg chg="add del mod">
          <ac:chgData name="Gastbenutzer" userId="" providerId="Windows Live" clId="Web-{3BCEDCC9-7103-4DA7-B818-A6FCA7738F4F}" dt="2022-10-02T13:01:49.134" v="64"/>
          <ac:picMkLst>
            <pc:docMk/>
            <pc:sldMk cId="3721677359" sldId="264"/>
            <ac:picMk id="8" creationId="{89ACAE82-DF04-0E96-6F50-1FC2B3710D69}"/>
          </ac:picMkLst>
        </pc:picChg>
        <pc:picChg chg="add del mod">
          <ac:chgData name="Gastbenutzer" userId="" providerId="Windows Live" clId="Web-{3BCEDCC9-7103-4DA7-B818-A6FCA7738F4F}" dt="2022-10-02T13:01:47.462" v="63"/>
          <ac:picMkLst>
            <pc:docMk/>
            <pc:sldMk cId="3721677359" sldId="264"/>
            <ac:picMk id="9" creationId="{3D169851-7A04-0AB3-1CEF-F694386E4619}"/>
          </ac:picMkLst>
        </pc:picChg>
      </pc:sldChg>
      <pc:sldChg chg="modNotes">
        <pc:chgData name="Gastbenutzer" userId="" providerId="Windows Live" clId="Web-{3BCEDCC9-7103-4DA7-B818-A6FCA7738F4F}" dt="2022-10-02T13:24:06.345" v="109"/>
        <pc:sldMkLst>
          <pc:docMk/>
          <pc:sldMk cId="436805132" sldId="265"/>
        </pc:sldMkLst>
      </pc:sldChg>
    </pc:docChg>
  </pc:docChgLst>
  <pc:docChgLst>
    <pc:chgData name="Gastbenutzer" providerId="Windows Live" clId="Web-{23FC3602-4965-4D8E-90B3-55326CD2369B}"/>
    <pc:docChg chg="modSld">
      <pc:chgData name="Gastbenutzer" userId="" providerId="Windows Live" clId="Web-{23FC3602-4965-4D8E-90B3-55326CD2369B}" dt="2022-10-02T13:38:59.892" v="99"/>
      <pc:docMkLst>
        <pc:docMk/>
      </pc:docMkLst>
      <pc:sldChg chg="modNotes">
        <pc:chgData name="Gastbenutzer" userId="" providerId="Windows Live" clId="Web-{23FC3602-4965-4D8E-90B3-55326CD2369B}" dt="2022-10-02T13:33:48.867" v="69"/>
        <pc:sldMkLst>
          <pc:docMk/>
          <pc:sldMk cId="1924133497" sldId="257"/>
        </pc:sldMkLst>
      </pc:sldChg>
      <pc:sldChg chg="modSp modNotes">
        <pc:chgData name="Gastbenutzer" userId="" providerId="Windows Live" clId="Web-{23FC3602-4965-4D8E-90B3-55326CD2369B}" dt="2022-10-02T13:32:25.505" v="30"/>
        <pc:sldMkLst>
          <pc:docMk/>
          <pc:sldMk cId="3434951518" sldId="263"/>
        </pc:sldMkLst>
        <pc:spChg chg="mod">
          <ac:chgData name="Gastbenutzer" userId="" providerId="Windows Live" clId="Web-{23FC3602-4965-4D8E-90B3-55326CD2369B}" dt="2022-10-02T13:31:43.192" v="17" actId="20577"/>
          <ac:spMkLst>
            <pc:docMk/>
            <pc:sldMk cId="3434951518" sldId="263"/>
            <ac:spMk id="6" creationId="{00000000-0000-0000-0000-000000000000}"/>
          </ac:spMkLst>
        </pc:spChg>
      </pc:sldChg>
      <pc:sldChg chg="modNotes">
        <pc:chgData name="Gastbenutzer" userId="" providerId="Windows Live" clId="Web-{23FC3602-4965-4D8E-90B3-55326CD2369B}" dt="2022-10-02T13:38:59.892" v="99"/>
        <pc:sldMkLst>
          <pc:docMk/>
          <pc:sldMk cId="436805132" sldId="265"/>
        </pc:sldMkLst>
      </pc:sldChg>
    </pc:docChg>
  </pc:docChgLst>
  <pc:docChgLst>
    <pc:chgData name="Gastbenutzer" providerId="Windows Live" clId="Web-{944777BB-A511-482A-ABC0-9F27BE084B6D}"/>
    <pc:docChg chg="modSld">
      <pc:chgData name="Gastbenutzer" userId="" providerId="Windows Live" clId="Web-{944777BB-A511-482A-ABC0-9F27BE084B6D}" dt="2022-10-02T08:30:29.558" v="46"/>
      <pc:docMkLst>
        <pc:docMk/>
      </pc:docMkLst>
      <pc:sldChg chg="modNotes">
        <pc:chgData name="Gastbenutzer" userId="" providerId="Windows Live" clId="Web-{944777BB-A511-482A-ABC0-9F27BE084B6D}" dt="2022-10-02T08:30:29.558" v="46"/>
        <pc:sldMkLst>
          <pc:docMk/>
          <pc:sldMk cId="3721677359" sldId="264"/>
        </pc:sldMkLst>
      </pc:sldChg>
      <pc:sldChg chg="modSp modNotes">
        <pc:chgData name="Gastbenutzer" userId="" providerId="Windows Live" clId="Web-{944777BB-A511-482A-ABC0-9F27BE084B6D}" dt="2022-10-02T08:29:12.053" v="9"/>
        <pc:sldMkLst>
          <pc:docMk/>
          <pc:sldMk cId="436805132" sldId="265"/>
        </pc:sldMkLst>
        <pc:picChg chg="mod">
          <ac:chgData name="Gastbenutzer" userId="" providerId="Windows Live" clId="Web-{944777BB-A511-482A-ABC0-9F27BE084B6D}" dt="2022-10-02T08:28:38.207" v="1" actId="1076"/>
          <ac:picMkLst>
            <pc:docMk/>
            <pc:sldMk cId="436805132" sldId="265"/>
            <ac:picMk id="6" creationId="{2861CD93-3BFE-837A-BF75-C9BC113566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9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9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C74B13BA-36C6-4300-B5B6-6C1D152DFF13}" type="slidenum">
              <a:rPr lang="de-CH"/>
              <a:pPr/>
              <a:t>‹#›</a:t>
            </a:fld>
            <a:endParaRPr lang="de-CH"/>
          </a:p>
        </p:txBody>
      </p:sp>
    </p:spTree>
    <p:extLst>
      <p:ext uri="{BB962C8B-B14F-4D97-AF65-F5344CB8AC3E}">
        <p14:creationId xmlns:p14="http://schemas.microsoft.com/office/powerpoint/2010/main" val="2628857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58061DB-DF71-4765-99A4-14E22DF63CCF}" type="slidenum">
              <a:rPr lang="de-CH"/>
              <a:pPr/>
              <a:t>‹#›</a:t>
            </a:fld>
            <a:endParaRPr lang="de-CH"/>
          </a:p>
        </p:txBody>
      </p:sp>
    </p:spTree>
    <p:extLst>
      <p:ext uri="{BB962C8B-B14F-4D97-AF65-F5344CB8AC3E}">
        <p14:creationId xmlns:p14="http://schemas.microsoft.com/office/powerpoint/2010/main" val="797747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oftwareadvice.com/resources/free-twitter-sentiment-analysis-tool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ncbi.nlm.nih.gov/pmc/articles/PMC5858319/"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eveloper.twitter.com/blog/community/2020/how-to-analyze-the-sentiment-of-your-own-tweets" TargetMode="External"/><Relationship Id="rId3" Type="http://schemas.openxmlformats.org/officeDocument/2006/relationships/hyperlink" Target="https://edubirdie.com/examples/effects-of-social-media-on-daily-life/" TargetMode="External"/><Relationship Id="rId7" Type="http://schemas.openxmlformats.org/officeDocument/2006/relationships/hyperlink" Target="https://community.servicenow.com/community?id=community_blog&amp;sys_id=bd2fb15fdb1cbf085ed4a851ca96193f"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voxco.com/blog/how-is-sentiment-analysis-done-and-challenges-faced/" TargetMode="External"/><Relationship Id="rId5" Type="http://schemas.openxmlformats.org/officeDocument/2006/relationships/hyperlink" Target="https://link.springer.com/article/10.1007/s11042-022-12648-y" TargetMode="External"/><Relationship Id="rId4" Type="http://schemas.openxmlformats.org/officeDocument/2006/relationships/hyperlink" Target="https://www.marketingcenter.de/sites/mcm/files/downloads/research/lmm/literature/hansen_kupfer_hennig-thurau_2018_brand_crises_in_the_digital_age.pdf" TargetMode="External"/><Relationship Id="rId9" Type="http://schemas.openxmlformats.org/officeDocument/2006/relationships/hyperlink" Target="https://www.aiperspectives.com/twitter-sentiment-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onkeylearn.com/blog/what-is-natural-language-process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monkeylearn.com/blog/gentle-guide-to-machine-learning/" TargetMode="External"/><Relationship Id="rId5" Type="http://schemas.openxmlformats.org/officeDocument/2006/relationships/hyperlink" Target="https://monkeylearn.com/natural-language-processing/#techniques" TargetMode="External"/><Relationship Id="rId4" Type="http://schemas.openxmlformats.org/officeDocument/2006/relationships/hyperlink" Target="https://monkeylearn.com/blog/machine-learning-algorithm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ran.r-project.org/web/packages/syuzhet/vignettes/syuzhet-vignett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ifmohammad.com/WebPages/NRC-Emotion-Lexicon.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oftwareadvice.com/resources/free-twitter-sentiment-analysis-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ncbi.nlm.nih.gov/pmc/articles/PMC585831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Bef>
                <a:spcPts val="0"/>
              </a:spcBef>
              <a:spcAft>
                <a:spcPts val="0"/>
              </a:spcAft>
            </a:pPr>
            <a:r>
              <a:rPr lang="de-DE">
                <a:latin typeface="Arial"/>
                <a:cs typeface="Arial"/>
              </a:rPr>
              <a:t>Sentiment </a:t>
            </a:r>
            <a:r>
              <a:rPr lang="de-DE" err="1">
                <a:latin typeface="Arial"/>
                <a:cs typeface="Arial"/>
              </a:rPr>
              <a:t>analysis</a:t>
            </a:r>
            <a:r>
              <a:rPr lang="de-DE">
                <a:latin typeface="Arial"/>
                <a:cs typeface="Arial"/>
              </a:rPr>
              <a:t> Twitter</a:t>
            </a:r>
          </a:p>
          <a:p>
            <a:pPr>
              <a:spcBef>
                <a:spcPts val="0"/>
              </a:spcBef>
              <a:spcAft>
                <a:spcPts val="0"/>
              </a:spcAft>
            </a:pPr>
            <a:r>
              <a:rPr lang="en-US">
                <a:latin typeface="Arial"/>
                <a:cs typeface="Arial"/>
              </a:rPr>
              <a:t>In the present project, we aimed to explore how sentiment is expressed on Twitter for </a:t>
            </a:r>
            <a:r>
              <a:rPr lang="en-US" err="1">
                <a:latin typeface="Arial"/>
                <a:cs typeface="Arial"/>
              </a:rPr>
              <a:t>Postfinance</a:t>
            </a:r>
          </a:p>
          <a:p>
            <a:pPr>
              <a:spcBef>
                <a:spcPts val="0"/>
              </a:spcBef>
              <a:spcAft>
                <a:spcPts val="0"/>
              </a:spcAft>
            </a:pPr>
            <a:r>
              <a:rPr lang="en-US">
                <a:latin typeface="Arial"/>
                <a:cs typeface="Arial"/>
              </a:rPr>
              <a:t> Our results showed that sentiment is expressed through a wide range of emotions, including happiness, sadness, anger and contempt. </a:t>
            </a:r>
            <a:endParaRPr lang="de-DE">
              <a:latin typeface="Arial"/>
              <a:cs typeface="Arial"/>
            </a:endParaRPr>
          </a:p>
          <a:p>
            <a:pPr>
              <a:spcBef>
                <a:spcPts val="0"/>
              </a:spcBef>
              <a:spcAft>
                <a:spcPts val="0"/>
              </a:spcAft>
            </a:pPr>
            <a:r>
              <a:rPr lang="en-US">
                <a:latin typeface="Arial"/>
                <a:cs typeface="Arial"/>
              </a:rPr>
              <a:t>The </a:t>
            </a:r>
            <a:r>
              <a:rPr lang="en-US">
                <a:latin typeface="Arial"/>
                <a:cs typeface="Arial"/>
                <a:hlinkClick r:id="rId3"/>
              </a:rPr>
              <a:t>sentiment analysis tool</a:t>
            </a:r>
            <a:r>
              <a:rPr lang="en-US">
                <a:latin typeface="Arial"/>
                <a:cs typeface="Arial"/>
              </a:rPr>
              <a:t>[1] used in this study classified sentiments and emotions in tweets. </a:t>
            </a:r>
            <a:endParaRPr lang="de-DE">
              <a:latin typeface="Arial"/>
              <a:cs typeface="Arial"/>
            </a:endParaRPr>
          </a:p>
          <a:p>
            <a:pPr>
              <a:spcBef>
                <a:spcPts val="0"/>
              </a:spcBef>
              <a:spcAft>
                <a:spcPts val="0"/>
              </a:spcAft>
            </a:pPr>
            <a:r>
              <a:rPr lang="en-US">
                <a:latin typeface="Arial"/>
                <a:cs typeface="Arial"/>
              </a:rPr>
              <a:t>Furthermore, we found that most tweets contained positive sentiments such as happiness and ..., while negative sentiments such as anger and disgust were rarely expressed. </a:t>
            </a:r>
            <a:endParaRPr lang="de-DE">
              <a:latin typeface="Arial"/>
              <a:cs typeface="Arial"/>
            </a:endParaRPr>
          </a:p>
          <a:p>
            <a:pPr>
              <a:spcBef>
                <a:spcPts val="0"/>
              </a:spcBef>
              <a:spcAft>
                <a:spcPts val="0"/>
              </a:spcAft>
            </a:pPr>
            <a:r>
              <a:rPr lang="en-US">
                <a:latin typeface="Arial"/>
                <a:cs typeface="Arial"/>
              </a:rPr>
              <a:t>Future studies may investigate the role of sentiment in social media and its implications for social interaction and relationships.</a:t>
            </a:r>
            <a:endParaRPr lang="de-DE">
              <a:latin typeface="Arial"/>
              <a:cs typeface="Arial"/>
            </a:endParaRPr>
          </a:p>
          <a:p>
            <a:r>
              <a:rPr lang="en-US">
                <a:latin typeface="Arial"/>
                <a:cs typeface="Arial"/>
              </a:rPr>
              <a:t>The </a:t>
            </a:r>
            <a:r>
              <a:rPr lang="en-US">
                <a:latin typeface="Arial"/>
                <a:cs typeface="Arial"/>
                <a:hlinkClick r:id="rId4"/>
              </a:rPr>
              <a:t>sentiment analysis tool used in this study</a:t>
            </a:r>
            <a:r>
              <a:rPr lang="en-US">
                <a:latin typeface="Arial"/>
                <a:cs typeface="Arial"/>
              </a:rPr>
              <a:t>[2] classified sentiments and emotions in tweets. We found that the tool performed reasonably well in most situations (e.g. classifying positive and negative words) but was less accurate for infrequent words (e.g. pronouns and negations). Further research could develop techniques that incorporate context or prior knowledge to improve the classification accuracy of this tool</a:t>
            </a:r>
            <a:endParaRPr lang="de-DE">
              <a:latin typeface="Arial"/>
              <a:cs typeface="Arial"/>
            </a:endParaRPr>
          </a:p>
        </p:txBody>
      </p:sp>
      <p:sp>
        <p:nvSpPr>
          <p:cNvPr id="4" name="Foliennummernplatzhalter 3"/>
          <p:cNvSpPr>
            <a:spLocks noGrp="1"/>
          </p:cNvSpPr>
          <p:nvPr>
            <p:ph type="sldNum" sz="quarter" idx="5"/>
          </p:nvPr>
        </p:nvSpPr>
        <p:spPr/>
        <p:txBody>
          <a:bodyPr/>
          <a:lstStyle/>
          <a:p>
            <a:fld id="{058061DB-DF71-4765-99A4-14E22DF63CCF}" type="slidenum">
              <a:rPr lang="de-CH"/>
              <a:pPr/>
              <a:t>1</a:t>
            </a:fld>
            <a:endParaRPr lang="de-CH"/>
          </a:p>
        </p:txBody>
      </p:sp>
    </p:spTree>
    <p:extLst>
      <p:ext uri="{BB962C8B-B14F-4D97-AF65-F5344CB8AC3E}">
        <p14:creationId xmlns:p14="http://schemas.microsoft.com/office/powerpoint/2010/main" val="344395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a:latin typeface="Arial"/>
                <a:cs typeface="Arial"/>
              </a:rPr>
              <a:t>In 2011, Twitter </a:t>
            </a:r>
            <a:r>
              <a:rPr lang="de-DE" b="1" err="1">
                <a:latin typeface="Arial"/>
                <a:cs typeface="Arial"/>
              </a:rPr>
              <a:t>introduced</a:t>
            </a:r>
            <a:r>
              <a:rPr lang="de-DE" b="1">
                <a:latin typeface="Arial"/>
                <a:cs typeface="Arial"/>
              </a:rPr>
              <a:t> "</a:t>
            </a:r>
            <a:r>
              <a:rPr lang="de-DE" b="1" err="1">
                <a:latin typeface="Arial"/>
                <a:cs typeface="Arial"/>
              </a:rPr>
              <a:t>shitstorm</a:t>
            </a:r>
            <a:r>
              <a:rPr lang="de-DE" b="1">
                <a:latin typeface="Arial"/>
                <a:cs typeface="Arial"/>
              </a:rPr>
              <a:t>", a feature </a:t>
            </a:r>
            <a:r>
              <a:rPr lang="de-DE" b="1" err="1">
                <a:latin typeface="Arial"/>
                <a:cs typeface="Arial"/>
              </a:rPr>
              <a:t>which</a:t>
            </a:r>
            <a:r>
              <a:rPr lang="de-DE" b="1">
                <a:latin typeface="Arial"/>
                <a:cs typeface="Arial"/>
              </a:rPr>
              <a:t> </a:t>
            </a:r>
            <a:r>
              <a:rPr lang="de-DE" b="1" err="1">
                <a:latin typeface="Arial"/>
                <a:cs typeface="Arial"/>
              </a:rPr>
              <a:t>analyzes</a:t>
            </a:r>
            <a:r>
              <a:rPr lang="de-DE" b="1">
                <a:latin typeface="Arial"/>
                <a:cs typeface="Arial"/>
              </a:rPr>
              <a:t> </a:t>
            </a:r>
            <a:r>
              <a:rPr lang="de-DE" b="1" err="1">
                <a:latin typeface="Arial"/>
                <a:cs typeface="Arial"/>
              </a:rPr>
              <a:t>text</a:t>
            </a:r>
            <a:r>
              <a:rPr lang="de-DE" b="1">
                <a:latin typeface="Arial"/>
                <a:cs typeface="Arial"/>
              </a:rPr>
              <a:t> in </a:t>
            </a:r>
            <a:r>
              <a:rPr lang="de-DE" b="1" err="1">
                <a:latin typeface="Arial"/>
                <a:cs typeface="Arial"/>
              </a:rPr>
              <a:t>tweets</a:t>
            </a:r>
            <a:r>
              <a:rPr lang="de-DE" b="1">
                <a:latin typeface="Arial"/>
                <a:cs typeface="Arial"/>
              </a:rPr>
              <a:t> and </a:t>
            </a:r>
            <a:r>
              <a:rPr lang="de-DE" b="1" err="1">
                <a:latin typeface="Arial"/>
                <a:cs typeface="Arial"/>
              </a:rPr>
              <a:t>assigns</a:t>
            </a:r>
            <a:r>
              <a:rPr lang="de-DE" b="1">
                <a:latin typeface="Arial"/>
                <a:cs typeface="Arial"/>
              </a:rPr>
              <a:t> a </a:t>
            </a:r>
            <a:r>
              <a:rPr lang="de-DE" b="1" err="1">
                <a:latin typeface="Arial"/>
                <a:cs typeface="Arial"/>
              </a:rPr>
              <a:t>sentiment</a:t>
            </a:r>
            <a:r>
              <a:rPr lang="de-DE" b="1">
                <a:latin typeface="Arial"/>
                <a:cs typeface="Arial"/>
              </a:rPr>
              <a:t> score, </a:t>
            </a:r>
            <a:r>
              <a:rPr lang="de-DE" b="1" err="1">
                <a:latin typeface="Arial"/>
                <a:cs typeface="Arial"/>
              </a:rPr>
              <a:t>allowing</a:t>
            </a:r>
            <a:r>
              <a:rPr lang="de-DE" b="1">
                <a:latin typeface="Arial"/>
                <a:cs typeface="Arial"/>
              </a:rPr>
              <a:t> </a:t>
            </a:r>
            <a:r>
              <a:rPr lang="de-DE" b="1" err="1">
                <a:latin typeface="Arial"/>
                <a:cs typeface="Arial"/>
              </a:rPr>
              <a:t>businesses</a:t>
            </a:r>
            <a:r>
              <a:rPr lang="de-DE" b="1">
                <a:latin typeface="Arial"/>
                <a:cs typeface="Arial"/>
              </a:rPr>
              <a:t> </a:t>
            </a:r>
            <a:r>
              <a:rPr lang="de-DE" b="1" err="1">
                <a:latin typeface="Arial"/>
                <a:cs typeface="Arial"/>
              </a:rPr>
              <a:t>to</a:t>
            </a:r>
            <a:r>
              <a:rPr lang="de-DE" b="1">
                <a:latin typeface="Arial"/>
                <a:cs typeface="Arial"/>
              </a:rPr>
              <a:t> </a:t>
            </a:r>
            <a:r>
              <a:rPr lang="de-DE" b="1" err="1">
                <a:latin typeface="Arial"/>
                <a:cs typeface="Arial"/>
              </a:rPr>
              <a:t>identify</a:t>
            </a:r>
            <a:r>
              <a:rPr lang="de-DE" b="1">
                <a:latin typeface="Arial"/>
                <a:cs typeface="Arial"/>
              </a:rPr>
              <a:t> positive </a:t>
            </a:r>
            <a:r>
              <a:rPr lang="de-DE" b="1" err="1">
                <a:latin typeface="Arial"/>
                <a:cs typeface="Arial"/>
              </a:rPr>
              <a:t>or</a:t>
            </a:r>
            <a:r>
              <a:rPr lang="de-DE" b="1">
                <a:latin typeface="Arial"/>
                <a:cs typeface="Arial"/>
              </a:rPr>
              <a:t> negative </a:t>
            </a:r>
            <a:r>
              <a:rPr lang="de-DE" b="1" err="1">
                <a:latin typeface="Arial"/>
                <a:cs typeface="Arial"/>
              </a:rPr>
              <a:t>sentiment</a:t>
            </a:r>
            <a:r>
              <a:rPr lang="de-DE" b="1">
                <a:latin typeface="Arial"/>
                <a:cs typeface="Arial"/>
              </a:rPr>
              <a:t> </a:t>
            </a:r>
            <a:r>
              <a:rPr lang="de-DE" b="1" err="1">
                <a:latin typeface="Arial"/>
                <a:cs typeface="Arial"/>
              </a:rPr>
              <a:t>surrounding</a:t>
            </a:r>
            <a:r>
              <a:rPr lang="de-DE" b="1">
                <a:latin typeface="Arial"/>
                <a:cs typeface="Arial"/>
              </a:rPr>
              <a:t> </a:t>
            </a:r>
            <a:r>
              <a:rPr lang="de-DE" b="1" err="1">
                <a:latin typeface="Arial"/>
                <a:cs typeface="Arial"/>
              </a:rPr>
              <a:t>their</a:t>
            </a:r>
            <a:r>
              <a:rPr lang="de-DE" b="1">
                <a:latin typeface="Arial"/>
                <a:cs typeface="Arial"/>
              </a:rPr>
              <a:t> </a:t>
            </a:r>
            <a:r>
              <a:rPr lang="de-DE" b="1" err="1">
                <a:latin typeface="Arial"/>
                <a:cs typeface="Arial"/>
              </a:rPr>
              <a:t>brand</a:t>
            </a:r>
            <a:endParaRPr lang="de-DE" b="1">
              <a:latin typeface="Arial"/>
              <a:cs typeface="Arial"/>
            </a:endParaRPr>
          </a:p>
          <a:p>
            <a:endParaRPr lang="de-DE">
              <a:latin typeface="Arial"/>
              <a:cs typeface="Arial"/>
            </a:endParaRPr>
          </a:p>
          <a:p>
            <a:endParaRPr lang="de-DE">
              <a:latin typeface="Arial"/>
              <a:cs typeface="Arial"/>
            </a:endParaRPr>
          </a:p>
          <a:p>
            <a:r>
              <a:rPr lang="de-DE">
                <a:latin typeface="Arial"/>
                <a:cs typeface="Arial"/>
              </a:rPr>
              <a:t>As </a:t>
            </a:r>
            <a:r>
              <a:rPr lang="de-DE" err="1">
                <a:latin typeface="Arial"/>
                <a:cs typeface="Arial"/>
              </a:rPr>
              <a:t>data</a:t>
            </a:r>
            <a:r>
              <a:rPr lang="de-DE">
                <a:latin typeface="Arial"/>
                <a:cs typeface="Arial"/>
              </a:rPr>
              <a:t> </a:t>
            </a:r>
            <a:r>
              <a:rPr lang="de-DE" err="1">
                <a:latin typeface="Arial"/>
                <a:cs typeface="Arial"/>
              </a:rPr>
              <a:t>grow</a:t>
            </a:r>
            <a:r>
              <a:rPr lang="de-DE">
                <a:latin typeface="Arial"/>
                <a:cs typeface="Arial"/>
              </a:rPr>
              <a:t> </a:t>
            </a:r>
            <a:r>
              <a:rPr lang="de-DE" err="1">
                <a:latin typeface="Arial"/>
                <a:cs typeface="Arial"/>
              </a:rPr>
              <a:t>rapidly</a:t>
            </a:r>
            <a:r>
              <a:rPr lang="de-DE">
                <a:latin typeface="Arial"/>
                <a:cs typeface="Arial"/>
              </a:rPr>
              <a:t> on social </a:t>
            </a:r>
            <a:r>
              <a:rPr lang="de-DE" err="1">
                <a:latin typeface="Arial"/>
                <a:cs typeface="Arial"/>
              </a:rPr>
              <a:t>media</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users</a:t>
            </a:r>
            <a:r>
              <a:rPr lang="de-DE">
                <a:latin typeface="Arial"/>
                <a:cs typeface="Arial"/>
              </a:rPr>
              <a:t>’ </a:t>
            </a:r>
            <a:r>
              <a:rPr lang="de-DE" err="1">
                <a:latin typeface="Arial"/>
                <a:cs typeface="Arial"/>
              </a:rPr>
              <a:t>contributions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need</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acquire</a:t>
            </a:r>
            <a:r>
              <a:rPr lang="de-DE">
                <a:latin typeface="Arial"/>
                <a:cs typeface="Arial"/>
              </a:rPr>
              <a:t> </a:t>
            </a:r>
            <a:r>
              <a:rPr lang="de-DE" err="1">
                <a:latin typeface="Arial"/>
                <a:cs typeface="Arial"/>
              </a:rPr>
              <a:t>knowledge</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behaviors</a:t>
            </a:r>
            <a:r>
              <a:rPr lang="de-DE">
                <a:latin typeface="Arial"/>
                <a:cs typeface="Arial"/>
              </a:rPr>
              <a:t> </a:t>
            </a:r>
            <a:r>
              <a:rPr lang="de-DE" err="1">
                <a:latin typeface="Arial"/>
                <a:cs typeface="Arial"/>
              </a:rPr>
              <a:t>is</a:t>
            </a:r>
            <a:r>
              <a:rPr lang="de-DE">
                <a:latin typeface="Arial"/>
                <a:cs typeface="Arial"/>
              </a:rPr>
              <a:t> in high </a:t>
            </a:r>
            <a:r>
              <a:rPr lang="de-DE" err="1">
                <a:latin typeface="Arial"/>
                <a:cs typeface="Arial"/>
              </a:rPr>
              <a:t>demand</a:t>
            </a:r>
            <a:r>
              <a:rPr lang="de-DE">
                <a:latin typeface="Arial"/>
                <a:cs typeface="Arial"/>
              </a:rPr>
              <a:t>. </a:t>
            </a:r>
            <a:endParaRPr lang="de-DE">
              <a:cs typeface="Arial"/>
            </a:endParaRPr>
          </a:p>
          <a:p>
            <a:r>
              <a:rPr lang="de-DE">
                <a:latin typeface="Arial"/>
                <a:cs typeface="Arial"/>
              </a:rPr>
              <a:t>The </a:t>
            </a:r>
            <a:r>
              <a:rPr lang="de-DE" err="1">
                <a:latin typeface="Arial"/>
                <a:cs typeface="Arial"/>
              </a:rPr>
              <a:t>opinions</a:t>
            </a:r>
            <a:r>
              <a:rPr lang="de-DE">
                <a:latin typeface="Arial"/>
                <a:cs typeface="Arial"/>
              </a:rPr>
              <a:t>; </a:t>
            </a:r>
            <a:r>
              <a:rPr lang="de-DE" err="1">
                <a:latin typeface="Arial"/>
                <a:cs typeface="Arial"/>
              </a:rPr>
              <a:t>emotions</a:t>
            </a:r>
            <a:r>
              <a:rPr lang="de-DE">
                <a:latin typeface="Arial"/>
                <a:cs typeface="Arial"/>
              </a:rPr>
              <a:t> </a:t>
            </a:r>
            <a:r>
              <a:rPr lang="de-DE" err="1">
                <a:latin typeface="Arial"/>
                <a:cs typeface="Arial"/>
              </a:rPr>
              <a:t>behind</a:t>
            </a:r>
            <a:r>
              <a:rPr lang="de-DE">
                <a:latin typeface="Arial"/>
                <a:cs typeface="Arial"/>
              </a:rPr>
              <a:t> </a:t>
            </a:r>
            <a:r>
              <a:rPr lang="de-DE" err="1">
                <a:latin typeface="Arial"/>
                <a:cs typeface="Arial"/>
              </a:rPr>
              <a:t>posts</a:t>
            </a:r>
            <a:r>
              <a:rPr lang="de-DE">
                <a:latin typeface="Arial"/>
                <a:cs typeface="Arial"/>
              </a:rPr>
              <a:t> on </a:t>
            </a:r>
            <a:r>
              <a:rPr lang="de-DE" err="1">
                <a:latin typeface="Arial"/>
                <a:cs typeface="Arial"/>
              </a:rPr>
              <a:t>the</a:t>
            </a:r>
            <a:r>
              <a:rPr lang="de-DE">
                <a:latin typeface="Arial"/>
                <a:cs typeface="Arial"/>
              </a:rPr>
              <a:t> </a:t>
            </a:r>
            <a:r>
              <a:rPr lang="de-DE" err="1">
                <a:latin typeface="Arial"/>
                <a:cs typeface="Arial"/>
              </a:rPr>
              <a:t>pandemic</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scope</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tested</a:t>
            </a:r>
            <a:r>
              <a:rPr lang="de-DE">
                <a:latin typeface="Arial"/>
                <a:cs typeface="Arial"/>
              </a:rPr>
              <a:t> </a:t>
            </a:r>
            <a:r>
              <a:rPr lang="de-DE" err="1">
                <a:latin typeface="Arial"/>
                <a:cs typeface="Arial"/>
              </a:rPr>
              <a:t>dataset</a:t>
            </a:r>
            <a:r>
              <a:rPr lang="de-DE">
                <a:latin typeface="Arial"/>
                <a:cs typeface="Arial"/>
              </a:rPr>
              <a:t> in </a:t>
            </a:r>
            <a:r>
              <a:rPr lang="de-DE" err="1">
                <a:latin typeface="Arial"/>
                <a:cs typeface="Arial"/>
              </a:rPr>
              <a:t>this</a:t>
            </a:r>
            <a:r>
              <a:rPr lang="de-DE">
                <a:latin typeface="Arial"/>
                <a:cs typeface="Arial"/>
              </a:rPr>
              <a:t> </a:t>
            </a:r>
            <a:r>
              <a:rPr lang="de-DE" err="1">
                <a:latin typeface="Arial"/>
                <a:cs typeface="Arial"/>
              </a:rPr>
              <a:t>Maketon</a:t>
            </a:r>
            <a:r>
              <a:rPr lang="de-DE">
                <a:latin typeface="Arial"/>
                <a:cs typeface="Arial"/>
              </a:rPr>
              <a:t>.</a:t>
            </a:r>
            <a:endParaRPr lang="de-DE">
              <a:cs typeface="Arial" charset="0"/>
            </a:endParaRPr>
          </a:p>
          <a:p>
            <a:r>
              <a:rPr lang="de-DE">
                <a:latin typeface="Arial"/>
                <a:cs typeface="Arial"/>
              </a:rPr>
              <a:t> </a:t>
            </a:r>
            <a:r>
              <a:rPr lang="de-DE" err="1">
                <a:latin typeface="Arial"/>
                <a:cs typeface="Arial"/>
              </a:rPr>
              <a:t>Finding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most</a:t>
            </a:r>
            <a:r>
              <a:rPr lang="de-DE">
                <a:latin typeface="Arial"/>
                <a:cs typeface="Arial"/>
              </a:rPr>
              <a:t> </a:t>
            </a:r>
            <a:r>
              <a:rPr lang="de-DE" err="1">
                <a:latin typeface="Arial"/>
                <a:cs typeface="Arial"/>
              </a:rPr>
              <a:t>suitable</a:t>
            </a:r>
            <a:r>
              <a:rPr lang="de-DE">
                <a:latin typeface="Arial"/>
                <a:cs typeface="Arial"/>
              </a:rPr>
              <a:t> (</a:t>
            </a:r>
            <a:r>
              <a:rPr lang="de-DE" err="1">
                <a:latin typeface="Arial"/>
                <a:cs typeface="Arial"/>
              </a:rPr>
              <a:t>classification</a:t>
            </a:r>
            <a:r>
              <a:rPr lang="de-DE">
                <a:latin typeface="Arial"/>
                <a:cs typeface="Arial"/>
              </a:rPr>
              <a:t>) </a:t>
            </a:r>
            <a:r>
              <a:rPr lang="de-DE" err="1">
                <a:latin typeface="Arial"/>
                <a:cs typeface="Arial"/>
              </a:rPr>
              <a:t>algorithms</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this</a:t>
            </a:r>
            <a:r>
              <a:rPr lang="de-DE">
                <a:latin typeface="Arial"/>
                <a:cs typeface="Arial"/>
              </a:rPr>
              <a:t> </a:t>
            </a:r>
            <a:r>
              <a:rPr lang="de-DE" err="1">
                <a:latin typeface="Arial"/>
                <a:cs typeface="Arial"/>
              </a:rPr>
              <a:t>kind</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data</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challenging</a:t>
            </a:r>
            <a:r>
              <a:rPr lang="de-DE">
                <a:latin typeface="Arial"/>
                <a:cs typeface="Arial"/>
              </a:rPr>
              <a:t>.</a:t>
            </a:r>
            <a:endParaRPr lang="de-DE">
              <a:cs typeface="Arial"/>
            </a:endParaRPr>
          </a:p>
          <a:p>
            <a:endParaRPr lang="de-DE">
              <a:latin typeface="Arial"/>
              <a:cs typeface="Arial"/>
            </a:endParaRPr>
          </a:p>
          <a:p>
            <a:r>
              <a:rPr lang="de-DE">
                <a:latin typeface="Arial"/>
                <a:cs typeface="Arial"/>
              </a:rPr>
              <a:t> </a:t>
            </a:r>
            <a:r>
              <a:rPr lang="de-DE" err="1">
                <a:latin typeface="Arial"/>
                <a:cs typeface="Arial"/>
              </a:rPr>
              <a:t>Within</a:t>
            </a:r>
            <a:r>
              <a:rPr lang="de-DE">
                <a:latin typeface="Arial"/>
                <a:cs typeface="Arial"/>
              </a:rPr>
              <a:t> </a:t>
            </a:r>
            <a:r>
              <a:rPr lang="de-DE" err="1">
                <a:latin typeface="Arial"/>
                <a:cs typeface="Arial"/>
              </a:rPr>
              <a:t>this</a:t>
            </a:r>
            <a:r>
              <a:rPr lang="de-DE">
                <a:latin typeface="Arial"/>
                <a:cs typeface="Arial"/>
              </a:rPr>
              <a:t> </a:t>
            </a:r>
            <a:r>
              <a:rPr lang="de-DE" err="1">
                <a:latin typeface="Arial"/>
                <a:cs typeface="Arial"/>
              </a:rPr>
              <a:t>context</a:t>
            </a:r>
            <a:r>
              <a:rPr lang="de-DE">
                <a:latin typeface="Arial"/>
                <a:cs typeface="Arial"/>
              </a:rPr>
              <a:t>, </a:t>
            </a:r>
            <a:r>
              <a:rPr lang="de-DE" err="1">
                <a:latin typeface="Arial"/>
                <a:cs typeface="Arial"/>
              </a:rPr>
              <a:t>models</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analysis</a:t>
            </a:r>
            <a:r>
              <a:rPr lang="de-DE">
                <a:latin typeface="Arial"/>
                <a:cs typeface="Arial"/>
              </a:rPr>
              <a:t> </a:t>
            </a:r>
            <a:r>
              <a:rPr lang="de-DE" err="1">
                <a:latin typeface="Arial"/>
                <a:cs typeface="Arial"/>
              </a:rPr>
              <a:t>can</a:t>
            </a:r>
            <a:r>
              <a:rPr lang="de-DE">
                <a:latin typeface="Arial"/>
                <a:cs typeface="Arial"/>
              </a:rPr>
              <a:t> </a:t>
            </a:r>
            <a:r>
              <a:rPr lang="de-DE" err="1">
                <a:latin typeface="Arial"/>
                <a:cs typeface="Arial"/>
              </a:rPr>
              <a:t>introduce</a:t>
            </a:r>
            <a:r>
              <a:rPr lang="de-DE">
                <a:latin typeface="Arial"/>
                <a:cs typeface="Arial"/>
              </a:rPr>
              <a:t> </a:t>
            </a:r>
            <a:r>
              <a:rPr lang="de-DE" err="1">
                <a:latin typeface="Arial"/>
                <a:cs typeface="Arial"/>
              </a:rPr>
              <a:t>detailed</a:t>
            </a:r>
            <a:r>
              <a:rPr lang="de-DE">
                <a:latin typeface="Arial"/>
                <a:cs typeface="Arial"/>
              </a:rPr>
              <a:t> </a:t>
            </a:r>
            <a:r>
              <a:rPr lang="de-DE" err="1">
                <a:latin typeface="Arial"/>
                <a:cs typeface="Arial"/>
              </a:rPr>
              <a:t>representation</a:t>
            </a:r>
            <a:r>
              <a:rPr lang="de-DE">
                <a:latin typeface="Arial"/>
                <a:cs typeface="Arial"/>
              </a:rPr>
              <a:t> </a:t>
            </a:r>
            <a:r>
              <a:rPr lang="de-DE" err="1">
                <a:latin typeface="Arial"/>
                <a:cs typeface="Arial"/>
              </a:rPr>
              <a:t>capabilities</a:t>
            </a:r>
            <a:r>
              <a:rPr lang="de-DE">
                <a:latin typeface="Arial"/>
                <a:cs typeface="Arial"/>
              </a:rPr>
              <a:t> </a:t>
            </a:r>
            <a:r>
              <a:rPr lang="de-DE" err="1">
                <a:latin typeface="Arial"/>
                <a:cs typeface="Arial"/>
              </a:rPr>
              <a:t>associated</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performance</a:t>
            </a:r>
            <a:r>
              <a:rPr lang="de-DE">
                <a:latin typeface="Arial"/>
                <a:cs typeface="Arial"/>
              </a:rPr>
              <a:t>, </a:t>
            </a:r>
            <a:r>
              <a:rPr lang="de-DE" err="1">
                <a:latin typeface="Arial"/>
                <a:cs typeface="Arial"/>
              </a:rPr>
              <a:t>compared</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existing</a:t>
            </a:r>
            <a:r>
              <a:rPr lang="de-DE">
                <a:latin typeface="Arial"/>
                <a:cs typeface="Arial"/>
              </a:rPr>
              <a:t> feature-</a:t>
            </a:r>
            <a:r>
              <a:rPr lang="de-DE" err="1">
                <a:latin typeface="Arial"/>
                <a:cs typeface="Arial"/>
              </a:rPr>
              <a:t>based</a:t>
            </a:r>
            <a:r>
              <a:rPr lang="de-DE">
                <a:latin typeface="Arial"/>
                <a:cs typeface="Arial"/>
              </a:rPr>
              <a:t> </a:t>
            </a:r>
            <a:r>
              <a:rPr lang="de-DE" err="1">
                <a:latin typeface="Arial"/>
                <a:cs typeface="Arial"/>
              </a:rPr>
              <a:t>techniques</a:t>
            </a:r>
            <a:r>
              <a:rPr lang="de-DE">
                <a:latin typeface="Arial"/>
                <a:cs typeface="Arial"/>
              </a:rPr>
              <a:t>.</a:t>
            </a:r>
            <a:endParaRPr lang="de-DE">
              <a:cs typeface="Arial"/>
            </a:endParaRPr>
          </a:p>
          <a:p>
            <a:r>
              <a:rPr lang="de-DE">
                <a:latin typeface="Arial"/>
                <a:cs typeface="Arial"/>
              </a:rPr>
              <a:t> </a:t>
            </a:r>
            <a:r>
              <a:rPr lang="de-DE" err="1">
                <a:latin typeface="Arial"/>
                <a:cs typeface="Arial"/>
              </a:rPr>
              <a:t>During</a:t>
            </a:r>
            <a:r>
              <a:rPr lang="de-DE">
                <a:latin typeface="Arial"/>
                <a:cs typeface="Arial"/>
              </a:rPr>
              <a:t> </a:t>
            </a:r>
            <a:r>
              <a:rPr lang="de-DE" err="1">
                <a:latin typeface="Arial"/>
                <a:cs typeface="Arial"/>
              </a:rPr>
              <a:t>this</a:t>
            </a:r>
            <a:r>
              <a:rPr lang="de-DE">
                <a:latin typeface="Arial"/>
                <a:cs typeface="Arial"/>
              </a:rPr>
              <a:t> </a:t>
            </a:r>
            <a:r>
              <a:rPr lang="de-DE" err="1">
                <a:latin typeface="Arial"/>
                <a:cs typeface="Arial"/>
              </a:rPr>
              <a:t>challenge</a:t>
            </a:r>
            <a:r>
              <a:rPr lang="de-DE">
                <a:latin typeface="Arial"/>
                <a:cs typeface="Arial"/>
              </a:rPr>
              <a:t> </a:t>
            </a:r>
            <a:r>
              <a:rPr lang="de-DE" err="1">
                <a:latin typeface="Arial"/>
                <a:cs typeface="Arial"/>
              </a:rPr>
              <a:t>we</a:t>
            </a:r>
            <a:r>
              <a:rPr lang="de-DE">
                <a:latin typeface="Arial"/>
                <a:cs typeface="Arial"/>
              </a:rPr>
              <a:t> </a:t>
            </a:r>
            <a:r>
              <a:rPr lang="de-DE" err="1">
                <a:latin typeface="Arial"/>
                <a:cs typeface="Arial"/>
              </a:rPr>
              <a:t>focus</a:t>
            </a:r>
            <a:r>
              <a:rPr lang="de-DE">
                <a:latin typeface="Arial"/>
                <a:cs typeface="Arial"/>
              </a:rPr>
              <a:t> on </a:t>
            </a:r>
            <a:r>
              <a:rPr lang="de-DE" err="1">
                <a:latin typeface="Arial"/>
                <a:cs typeface="Arial"/>
              </a:rPr>
              <a:t>enhancing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performance</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classification</a:t>
            </a:r>
            <a:r>
              <a:rPr lang="de-DE">
                <a:latin typeface="Arial"/>
                <a:cs typeface="Arial"/>
              </a:rPr>
              <a:t> </a:t>
            </a:r>
            <a:r>
              <a:rPr lang="de-DE" err="1">
                <a:latin typeface="Arial"/>
                <a:cs typeface="Arial"/>
              </a:rPr>
              <a:t>using</a:t>
            </a:r>
            <a:r>
              <a:rPr lang="de-DE">
                <a:latin typeface="Arial"/>
                <a:cs typeface="Arial"/>
              </a:rPr>
              <a:t> a </a:t>
            </a:r>
            <a:r>
              <a:rPr lang="de-DE" err="1">
                <a:latin typeface="Arial"/>
                <a:cs typeface="Arial"/>
              </a:rPr>
              <a:t>customized</a:t>
            </a:r>
            <a:r>
              <a:rPr lang="de-DE">
                <a:latin typeface="Arial"/>
                <a:cs typeface="Arial"/>
              </a:rPr>
              <a:t> and </a:t>
            </a:r>
            <a:r>
              <a:rPr lang="de-DE" err="1">
                <a:latin typeface="Arial"/>
                <a:cs typeface="Arial"/>
              </a:rPr>
              <a:t>advanced</a:t>
            </a:r>
            <a:r>
              <a:rPr lang="de-DE">
                <a:latin typeface="Arial"/>
                <a:cs typeface="Arial"/>
              </a:rPr>
              <a:t> </a:t>
            </a:r>
            <a:r>
              <a:rPr lang="de-DE" err="1">
                <a:latin typeface="Arial"/>
                <a:cs typeface="Arial"/>
              </a:rPr>
              <a:t>word</a:t>
            </a:r>
            <a:r>
              <a:rPr lang="de-DE">
                <a:latin typeface="Arial"/>
                <a:cs typeface="Arial"/>
              </a:rPr>
              <a:t> </a:t>
            </a:r>
            <a:r>
              <a:rPr lang="de-DE" err="1">
                <a:latin typeface="Arial"/>
                <a:cs typeface="Arial"/>
              </a:rPr>
              <a:t>embedding</a:t>
            </a:r>
            <a:r>
              <a:rPr lang="de-DE">
                <a:latin typeface="Arial"/>
                <a:cs typeface="Arial"/>
              </a:rPr>
              <a:t> </a:t>
            </a:r>
            <a:r>
              <a:rPr lang="de-DE" err="1">
                <a:latin typeface="Arial"/>
                <a:cs typeface="Arial"/>
              </a:rPr>
              <a:t>technique</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main</a:t>
            </a:r>
            <a:r>
              <a:rPr lang="de-DE">
                <a:latin typeface="Arial"/>
                <a:cs typeface="Arial"/>
              </a:rPr>
              <a:t> </a:t>
            </a:r>
            <a:r>
              <a:rPr lang="de-DE" err="1">
                <a:latin typeface="Arial"/>
                <a:cs typeface="Arial"/>
              </a:rPr>
              <a:t>objective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idenify</a:t>
            </a:r>
            <a:r>
              <a:rPr lang="de-DE">
                <a:latin typeface="Arial"/>
                <a:cs typeface="Arial"/>
              </a:rPr>
              <a:t> a </a:t>
            </a:r>
            <a:r>
              <a:rPr lang="de-DE" err="1">
                <a:latin typeface="Arial"/>
                <a:cs typeface="Arial"/>
              </a:rPr>
              <a:t>feasibke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detect</a:t>
            </a:r>
            <a:r>
              <a:rPr lang="de-DE">
                <a:latin typeface="Arial"/>
                <a:cs typeface="Arial"/>
              </a:rPr>
              <a:t> </a:t>
            </a:r>
            <a:r>
              <a:rPr lang="de-DE" err="1">
                <a:latin typeface="Arial"/>
                <a:cs typeface="Arial"/>
              </a:rPr>
              <a:t>anomalities</a:t>
            </a:r>
            <a:r>
              <a:rPr lang="de-DE">
                <a:latin typeface="Arial"/>
                <a:cs typeface="Arial"/>
              </a:rPr>
              <a:t> on social </a:t>
            </a:r>
            <a:r>
              <a:rPr lang="de-DE" err="1">
                <a:latin typeface="Arial"/>
                <a:cs typeface="Arial"/>
              </a:rPr>
              <a:t>media</a:t>
            </a:r>
            <a:r>
              <a:rPr lang="de-DE">
                <a:latin typeface="Arial"/>
                <a:cs typeface="Arial"/>
              </a:rPr>
              <a:t> </a:t>
            </a:r>
            <a:r>
              <a:rPr lang="de-DE" err="1">
                <a:latin typeface="Arial"/>
                <a:cs typeface="Arial"/>
              </a:rPr>
              <a:t>tweets</a:t>
            </a:r>
            <a:r>
              <a:rPr lang="de-DE">
                <a:latin typeface="Arial"/>
                <a:cs typeface="Arial"/>
              </a:rPr>
              <a:t> </a:t>
            </a:r>
            <a:r>
              <a:rPr lang="de-DE" err="1">
                <a:latin typeface="Arial"/>
                <a:cs typeface="Arial"/>
              </a:rPr>
              <a:t>over</a:t>
            </a:r>
            <a:r>
              <a:rPr lang="de-DE">
                <a:latin typeface="Arial"/>
                <a:cs typeface="Arial"/>
              </a:rPr>
              <a:t> time. </a:t>
            </a:r>
            <a:endParaRPr lang="de-DE">
              <a:cs typeface="Arial"/>
            </a:endParaRPr>
          </a:p>
          <a:p>
            <a:r>
              <a:rPr lang="de-DE" err="1">
                <a:latin typeface="Arial"/>
                <a:cs typeface="Arial"/>
              </a:rPr>
              <a:t>Furthermore</a:t>
            </a:r>
            <a:r>
              <a:rPr lang="de-DE">
                <a:latin typeface="Arial"/>
                <a:cs typeface="Arial"/>
              </a:rPr>
              <a:t>, </a:t>
            </a:r>
            <a:r>
              <a:rPr lang="de-DE" err="1">
                <a:latin typeface="Arial"/>
                <a:cs typeface="Arial"/>
              </a:rPr>
              <a:t>we</a:t>
            </a:r>
            <a:r>
              <a:rPr lang="de-DE">
                <a:latin typeface="Arial"/>
                <a:cs typeface="Arial"/>
              </a:rPr>
              <a:t> </a:t>
            </a:r>
            <a:r>
              <a:rPr lang="de-DE" err="1">
                <a:latin typeface="Arial"/>
                <a:cs typeface="Arial"/>
              </a:rPr>
              <a:t>propose</a:t>
            </a:r>
            <a:r>
              <a:rPr lang="de-DE">
                <a:latin typeface="Arial"/>
                <a:cs typeface="Arial"/>
              </a:rPr>
              <a:t> an </a:t>
            </a:r>
            <a:r>
              <a:rPr lang="de-DE" err="1">
                <a:latin typeface="Arial"/>
                <a:cs typeface="Arial"/>
              </a:rPr>
              <a:t>model</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combines</a:t>
            </a:r>
            <a:r>
              <a:rPr lang="de-DE">
                <a:latin typeface="Arial"/>
                <a:cs typeface="Arial"/>
              </a:rPr>
              <a:t> </a:t>
            </a:r>
            <a:r>
              <a:rPr lang="de-DE" err="1">
                <a:latin typeface="Arial"/>
                <a:cs typeface="Arial"/>
              </a:rPr>
              <a:t>our</a:t>
            </a:r>
            <a:r>
              <a:rPr lang="de-DE">
                <a:latin typeface="Arial"/>
                <a:cs typeface="Arial"/>
              </a:rPr>
              <a:t> </a:t>
            </a:r>
            <a:r>
              <a:rPr lang="de-DE" err="1">
                <a:latin typeface="Arial"/>
                <a:cs typeface="Arial"/>
              </a:rPr>
              <a:t>baseline</a:t>
            </a:r>
            <a:r>
              <a:rPr lang="de-DE">
                <a:latin typeface="Arial"/>
                <a:cs typeface="Arial"/>
              </a:rPr>
              <a:t> </a:t>
            </a:r>
            <a:r>
              <a:rPr lang="de-DE" err="1">
                <a:latin typeface="Arial"/>
                <a:cs typeface="Arial"/>
              </a:rPr>
              <a:t>classifier</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other</a:t>
            </a:r>
            <a:r>
              <a:rPr lang="de-DE">
                <a:latin typeface="Arial"/>
                <a:cs typeface="Arial"/>
              </a:rPr>
              <a:t> </a:t>
            </a:r>
            <a:r>
              <a:rPr lang="de-DE" err="1">
                <a:latin typeface="Arial"/>
                <a:cs typeface="Arial"/>
              </a:rPr>
              <a:t>state</a:t>
            </a:r>
            <a:r>
              <a:rPr lang="de-DE">
                <a:latin typeface="Arial"/>
                <a:cs typeface="Arial"/>
              </a:rPr>
              <a:t>-</a:t>
            </a:r>
            <a:r>
              <a:rPr lang="de-DE" err="1">
                <a:latin typeface="Arial"/>
                <a:cs typeface="Arial"/>
              </a:rPr>
              <a:t>of</a:t>
            </a:r>
            <a:r>
              <a:rPr lang="de-DE">
                <a:latin typeface="Arial"/>
                <a:cs typeface="Arial"/>
              </a:rPr>
              <a:t>-</a:t>
            </a:r>
            <a:r>
              <a:rPr lang="de-DE" err="1">
                <a:latin typeface="Arial"/>
                <a:cs typeface="Arial"/>
              </a:rPr>
              <a:t>the</a:t>
            </a:r>
            <a:r>
              <a:rPr lang="de-DE">
                <a:latin typeface="Arial"/>
                <a:cs typeface="Arial"/>
              </a:rPr>
              <a:t>-art </a:t>
            </a:r>
            <a:r>
              <a:rPr lang="de-DE" err="1">
                <a:latin typeface="Arial"/>
                <a:cs typeface="Arial"/>
              </a:rPr>
              <a:t>classifiers</a:t>
            </a:r>
            <a:r>
              <a:rPr lang="de-DE">
                <a:latin typeface="Arial"/>
                <a:cs typeface="Arial"/>
              </a:rPr>
              <a:t> </a:t>
            </a:r>
            <a:r>
              <a:rPr lang="de-DE" err="1">
                <a:latin typeface="Arial"/>
                <a:cs typeface="Arial"/>
              </a:rPr>
              <a:t>used</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analysis</a:t>
            </a:r>
            <a:r>
              <a:rPr lang="de-DE">
                <a:latin typeface="Arial"/>
                <a:cs typeface="Arial"/>
              </a:rPr>
              <a:t>. The </a:t>
            </a:r>
            <a:r>
              <a:rPr lang="de-DE" err="1">
                <a:latin typeface="Arial"/>
                <a:cs typeface="Arial"/>
              </a:rPr>
              <a:t>contributions</a:t>
            </a:r>
            <a:r>
              <a:rPr lang="de-DE">
                <a:latin typeface="Arial"/>
                <a:cs typeface="Arial"/>
              </a:rPr>
              <a:t> was </a:t>
            </a:r>
            <a:r>
              <a:rPr lang="de-DE" err="1">
                <a:latin typeface="Arial"/>
                <a:cs typeface="Arial"/>
              </a:rPr>
              <a:t>of</a:t>
            </a:r>
            <a:r>
              <a:rPr lang="de-DE">
                <a:latin typeface="Arial"/>
                <a:cs typeface="Arial"/>
              </a:rPr>
              <a:t> </a:t>
            </a:r>
            <a:r>
              <a:rPr lang="de-DE" err="1">
                <a:latin typeface="Arial"/>
                <a:cs typeface="Arial"/>
              </a:rPr>
              <a:t>twofold</a:t>
            </a:r>
            <a:r>
              <a:rPr lang="de-DE">
                <a:latin typeface="Arial"/>
                <a:cs typeface="Arial"/>
              </a:rPr>
              <a:t>:</a:t>
            </a:r>
            <a:endParaRPr lang="de-DE">
              <a:cs typeface="Arial"/>
            </a:endParaRPr>
          </a:p>
          <a:p>
            <a:r>
              <a:rPr lang="de-DE">
                <a:latin typeface="Arial"/>
                <a:cs typeface="Arial"/>
              </a:rPr>
              <a:t>(1) </a:t>
            </a:r>
            <a:r>
              <a:rPr lang="de-DE" err="1">
                <a:latin typeface="Arial"/>
                <a:cs typeface="Arial"/>
              </a:rPr>
              <a:t>We</a:t>
            </a:r>
            <a:r>
              <a:rPr lang="de-DE">
                <a:latin typeface="Arial"/>
                <a:cs typeface="Arial"/>
              </a:rPr>
              <a:t> </a:t>
            </a:r>
            <a:r>
              <a:rPr lang="de-DE" err="1">
                <a:latin typeface="Arial"/>
                <a:cs typeface="Arial"/>
              </a:rPr>
              <a:t>establish</a:t>
            </a:r>
            <a:r>
              <a:rPr lang="de-DE">
                <a:latin typeface="Arial"/>
                <a:cs typeface="Arial"/>
              </a:rPr>
              <a:t> a robust </a:t>
            </a:r>
            <a:r>
              <a:rPr lang="de-DE" err="1">
                <a:latin typeface="Arial"/>
                <a:cs typeface="Arial"/>
              </a:rPr>
              <a:t>framework</a:t>
            </a:r>
            <a:r>
              <a:rPr lang="de-DE">
                <a:latin typeface="Arial"/>
                <a:cs typeface="Arial"/>
              </a:rPr>
              <a:t> </a:t>
            </a:r>
            <a:r>
              <a:rPr lang="de-DE" err="1">
                <a:latin typeface="Arial"/>
                <a:cs typeface="Arial"/>
              </a:rPr>
              <a:t>based</a:t>
            </a:r>
            <a:r>
              <a:rPr lang="de-DE">
                <a:latin typeface="Arial"/>
                <a:cs typeface="Arial"/>
              </a:rPr>
              <a:t> on </a:t>
            </a:r>
            <a:r>
              <a:rPr lang="de-DE" err="1">
                <a:latin typeface="Arial"/>
                <a:cs typeface="Arial"/>
              </a:rPr>
              <a:t>word</a:t>
            </a:r>
            <a:r>
              <a:rPr lang="de-DE">
                <a:latin typeface="Arial"/>
                <a:cs typeface="Arial"/>
              </a:rPr>
              <a:t> </a:t>
            </a:r>
            <a:r>
              <a:rPr lang="de-DE" err="1">
                <a:latin typeface="Arial"/>
                <a:cs typeface="Arial"/>
              </a:rPr>
              <a:t>embedding</a:t>
            </a:r>
            <a:r>
              <a:rPr lang="de-DE">
                <a:latin typeface="Arial"/>
                <a:cs typeface="Arial"/>
              </a:rPr>
              <a:t> </a:t>
            </a:r>
            <a:endParaRPr lang="de-DE">
              <a:cs typeface="Arial"/>
            </a:endParaRPr>
          </a:p>
          <a:p>
            <a:r>
              <a:rPr lang="de-DE">
                <a:latin typeface="Arial"/>
                <a:cs typeface="Arial"/>
              </a:rPr>
              <a:t> (2) </a:t>
            </a:r>
            <a:r>
              <a:rPr lang="de-DE" err="1">
                <a:latin typeface="Arial"/>
                <a:cs typeface="Arial"/>
              </a:rPr>
              <a:t>We</a:t>
            </a:r>
            <a:r>
              <a:rPr lang="de-DE">
                <a:latin typeface="Arial"/>
                <a:cs typeface="Arial"/>
              </a:rPr>
              <a:t> </a:t>
            </a:r>
            <a:r>
              <a:rPr lang="de-DE" err="1">
                <a:latin typeface="Arial"/>
                <a:cs typeface="Arial"/>
              </a:rPr>
              <a:t>capture</a:t>
            </a:r>
            <a:r>
              <a:rPr lang="de-DE">
                <a:latin typeface="Arial"/>
                <a:cs typeface="Arial"/>
              </a:rPr>
              <a:t> and </a:t>
            </a:r>
            <a:r>
              <a:rPr lang="de-DE" err="1">
                <a:latin typeface="Arial"/>
                <a:cs typeface="Arial"/>
              </a:rPr>
              <a:t>utilize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significant</a:t>
            </a:r>
            <a:r>
              <a:rPr lang="de-DE">
                <a:latin typeface="Arial"/>
                <a:cs typeface="Arial"/>
              </a:rPr>
              <a:t> </a:t>
            </a:r>
            <a:r>
              <a:rPr lang="de-DE" err="1">
                <a:latin typeface="Arial"/>
                <a:cs typeface="Arial"/>
              </a:rPr>
              <a:t>differences</a:t>
            </a:r>
            <a:r>
              <a:rPr lang="de-DE">
                <a:latin typeface="Arial"/>
                <a:cs typeface="Arial"/>
              </a:rPr>
              <a:t> in </a:t>
            </a:r>
            <a:r>
              <a:rPr lang="de-DE" err="1">
                <a:latin typeface="Arial"/>
                <a:cs typeface="Arial"/>
              </a:rPr>
              <a:t>state</a:t>
            </a:r>
            <a:r>
              <a:rPr lang="de-DE">
                <a:latin typeface="Arial"/>
                <a:cs typeface="Arial"/>
              </a:rPr>
              <a:t>-</a:t>
            </a:r>
            <a:r>
              <a:rPr lang="de-DE" err="1">
                <a:latin typeface="Arial"/>
                <a:cs typeface="Arial"/>
              </a:rPr>
              <a:t>of</a:t>
            </a:r>
            <a:r>
              <a:rPr lang="de-DE">
                <a:latin typeface="Arial"/>
                <a:cs typeface="Arial"/>
              </a:rPr>
              <a:t>-</a:t>
            </a:r>
            <a:r>
              <a:rPr lang="de-DE" err="1">
                <a:latin typeface="Arial"/>
                <a:cs typeface="Arial"/>
              </a:rPr>
              <a:t>the</a:t>
            </a:r>
            <a:r>
              <a:rPr lang="de-DE">
                <a:latin typeface="Arial"/>
                <a:cs typeface="Arial"/>
              </a:rPr>
              <a:t>-art </a:t>
            </a:r>
            <a:r>
              <a:rPr lang="de-DE" err="1">
                <a:latin typeface="Arial"/>
                <a:cs typeface="Arial"/>
              </a:rPr>
              <a:t>methods</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proposing</a:t>
            </a:r>
            <a:r>
              <a:rPr lang="de-DE">
                <a:latin typeface="Arial"/>
                <a:cs typeface="Arial"/>
              </a:rPr>
              <a:t> a hybrid </a:t>
            </a:r>
            <a:r>
              <a:rPr lang="de-DE" err="1">
                <a:latin typeface="Arial"/>
                <a:cs typeface="Arial"/>
              </a:rPr>
              <a:t>model</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analysis</a:t>
            </a:r>
            <a:r>
              <a:rPr lang="de-DE">
                <a:latin typeface="Arial"/>
                <a:cs typeface="Arial"/>
              </a:rPr>
              <a:t>. </a:t>
            </a:r>
            <a:r>
              <a:rPr lang="de-DE" err="1">
                <a:latin typeface="Arial"/>
                <a:cs typeface="Arial"/>
              </a:rPr>
              <a:t>We</a:t>
            </a:r>
            <a:r>
              <a:rPr lang="de-DE">
                <a:latin typeface="Arial"/>
                <a:cs typeface="Arial"/>
              </a:rPr>
              <a:t> </a:t>
            </a:r>
            <a:r>
              <a:rPr lang="de-DE" err="1">
                <a:latin typeface="Arial"/>
                <a:cs typeface="Arial"/>
              </a:rPr>
              <a:t>conduct</a:t>
            </a:r>
            <a:r>
              <a:rPr lang="de-DE">
                <a:latin typeface="Arial"/>
                <a:cs typeface="Arial"/>
              </a:rPr>
              <a:t> </a:t>
            </a:r>
            <a:r>
              <a:rPr lang="de-DE" err="1">
                <a:latin typeface="Arial"/>
                <a:cs typeface="Arial"/>
              </a:rPr>
              <a:t>several</a:t>
            </a:r>
            <a:r>
              <a:rPr lang="de-DE">
                <a:latin typeface="Arial"/>
                <a:cs typeface="Arial"/>
              </a:rPr>
              <a:t> </a:t>
            </a:r>
            <a:r>
              <a:rPr lang="de-DE" err="1">
                <a:latin typeface="Arial"/>
                <a:cs typeface="Arial"/>
              </a:rPr>
              <a:t>experiments</a:t>
            </a:r>
            <a:r>
              <a:rPr lang="de-DE">
                <a:latin typeface="Arial"/>
                <a:cs typeface="Arial"/>
              </a:rPr>
              <a:t> </a:t>
            </a:r>
            <a:r>
              <a:rPr lang="de-DE" err="1">
                <a:latin typeface="Arial"/>
                <a:cs typeface="Arial"/>
              </a:rPr>
              <a:t>using</a:t>
            </a:r>
            <a:r>
              <a:rPr lang="de-DE">
                <a:latin typeface="Arial"/>
                <a:cs typeface="Arial"/>
              </a:rPr>
              <a:t> </a:t>
            </a:r>
            <a:r>
              <a:rPr lang="de-DE" err="1">
                <a:latin typeface="Arial"/>
                <a:cs typeface="Arial"/>
              </a:rPr>
              <a:t>our</a:t>
            </a:r>
            <a:r>
              <a:rPr lang="de-DE">
                <a:latin typeface="Arial"/>
                <a:cs typeface="Arial"/>
              </a:rPr>
              <a:t> own Twitter </a:t>
            </a:r>
            <a:r>
              <a:rPr lang="de-DE" err="1">
                <a:latin typeface="Arial"/>
                <a:cs typeface="Arial"/>
              </a:rPr>
              <a:t>coronavirus</a:t>
            </a:r>
            <a:r>
              <a:rPr lang="de-DE">
                <a:latin typeface="Arial"/>
                <a:cs typeface="Arial"/>
              </a:rPr>
              <a:t> </a:t>
            </a:r>
            <a:r>
              <a:rPr lang="de-DE" err="1">
                <a:latin typeface="Arial"/>
                <a:cs typeface="Arial"/>
              </a:rPr>
              <a:t>hashtag</a:t>
            </a:r>
            <a:r>
              <a:rPr lang="de-DE">
                <a:latin typeface="Arial"/>
                <a:cs typeface="Arial"/>
              </a:rPr>
              <a:t> </a:t>
            </a:r>
            <a:r>
              <a:rPr lang="de-DE" err="1">
                <a:latin typeface="Arial"/>
                <a:cs typeface="Arial"/>
              </a:rPr>
              <a:t>dataset</a:t>
            </a:r>
            <a:r>
              <a:rPr lang="de-DE">
                <a:latin typeface="Arial"/>
                <a:cs typeface="Arial"/>
              </a:rPr>
              <a:t> </a:t>
            </a:r>
            <a:r>
              <a:rPr lang="de-DE" err="1">
                <a:latin typeface="Arial"/>
                <a:cs typeface="Arial"/>
              </a:rPr>
              <a:t>as</a:t>
            </a:r>
            <a:r>
              <a:rPr lang="de-DE">
                <a:latin typeface="Arial"/>
                <a:cs typeface="Arial"/>
              </a:rPr>
              <a:t> </a:t>
            </a:r>
            <a:r>
              <a:rPr lang="de-DE" err="1">
                <a:latin typeface="Arial"/>
                <a:cs typeface="Arial"/>
              </a:rPr>
              <a:t>well</a:t>
            </a:r>
            <a:r>
              <a:rPr lang="de-DE">
                <a:latin typeface="Arial"/>
                <a:cs typeface="Arial"/>
              </a:rPr>
              <a:t> </a:t>
            </a:r>
            <a:r>
              <a:rPr lang="de-DE" err="1">
                <a:latin typeface="Arial"/>
                <a:cs typeface="Arial"/>
              </a:rPr>
              <a:t>as</a:t>
            </a:r>
            <a:r>
              <a:rPr lang="de-DE">
                <a:latin typeface="Arial"/>
                <a:cs typeface="Arial"/>
              </a:rPr>
              <a:t> </a:t>
            </a:r>
            <a:r>
              <a:rPr lang="de-DE" err="1">
                <a:latin typeface="Arial"/>
                <a:cs typeface="Arial"/>
              </a:rPr>
              <a:t>public</a:t>
            </a:r>
            <a:r>
              <a:rPr lang="de-DE">
                <a:latin typeface="Arial"/>
                <a:cs typeface="Arial"/>
              </a:rPr>
              <a:t> review </a:t>
            </a:r>
            <a:r>
              <a:rPr lang="de-DE" err="1">
                <a:latin typeface="Arial"/>
                <a:cs typeface="Arial"/>
              </a:rPr>
              <a:t>datasets</a:t>
            </a:r>
            <a:r>
              <a:rPr lang="de-DE">
                <a:latin typeface="Arial"/>
                <a:cs typeface="Arial"/>
              </a:rPr>
              <a:t> </a:t>
            </a:r>
            <a:r>
              <a:rPr lang="de-DE" err="1">
                <a:latin typeface="Arial"/>
                <a:cs typeface="Arial"/>
              </a:rPr>
              <a:t>from</a:t>
            </a:r>
            <a:r>
              <a:rPr lang="de-DE">
                <a:latin typeface="Arial"/>
                <a:cs typeface="Arial"/>
              </a:rPr>
              <a:t> Amazon and Yelp. </a:t>
            </a:r>
            <a:r>
              <a:rPr lang="de-DE" err="1">
                <a:latin typeface="Arial"/>
                <a:cs typeface="Arial"/>
              </a:rPr>
              <a:t>For</a:t>
            </a:r>
            <a:r>
              <a:rPr lang="de-DE">
                <a:latin typeface="Arial"/>
                <a:cs typeface="Arial"/>
              </a:rPr>
              <a:t> </a:t>
            </a:r>
            <a:r>
              <a:rPr lang="de-DE" err="1">
                <a:latin typeface="Arial"/>
                <a:cs typeface="Arial"/>
              </a:rPr>
              <a:t>concluding</a:t>
            </a:r>
            <a:r>
              <a:rPr lang="de-DE">
                <a:latin typeface="Arial"/>
                <a:cs typeface="Arial"/>
              </a:rPr>
              <a:t> </a:t>
            </a:r>
            <a:r>
              <a:rPr lang="de-DE" err="1">
                <a:latin typeface="Arial"/>
                <a:cs typeface="Arial"/>
              </a:rPr>
              <a:t>results</a:t>
            </a:r>
            <a:r>
              <a:rPr lang="de-DE">
                <a:latin typeface="Arial"/>
                <a:cs typeface="Arial"/>
              </a:rPr>
              <a:t>, a </a:t>
            </a:r>
            <a:r>
              <a:rPr lang="de-DE" err="1">
                <a:latin typeface="Arial"/>
                <a:cs typeface="Arial"/>
              </a:rPr>
              <a:t>statistical</a:t>
            </a:r>
            <a:r>
              <a:rPr lang="de-DE">
                <a:latin typeface="Arial"/>
                <a:cs typeface="Arial"/>
              </a:rPr>
              <a:t> </a:t>
            </a:r>
            <a:r>
              <a:rPr lang="de-DE" err="1">
                <a:latin typeface="Arial"/>
                <a:cs typeface="Arial"/>
              </a:rPr>
              <a:t>study</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carried</a:t>
            </a:r>
            <a:r>
              <a:rPr lang="de-DE">
                <a:latin typeface="Arial"/>
                <a:cs typeface="Arial"/>
              </a:rPr>
              <a:t> out </a:t>
            </a:r>
            <a:r>
              <a:rPr lang="de-DE" err="1">
                <a:latin typeface="Arial"/>
                <a:cs typeface="Arial"/>
              </a:rPr>
              <a:t>indicating</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performance</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these</a:t>
            </a:r>
            <a:r>
              <a:rPr lang="de-DE">
                <a:latin typeface="Arial"/>
                <a:cs typeface="Arial"/>
              </a:rPr>
              <a:t> </a:t>
            </a:r>
            <a:r>
              <a:rPr lang="de-DE" err="1">
                <a:latin typeface="Arial"/>
                <a:cs typeface="Arial"/>
              </a:rPr>
              <a:t>proposed</a:t>
            </a:r>
            <a:r>
              <a:rPr lang="de-DE">
                <a:latin typeface="Arial"/>
                <a:cs typeface="Arial"/>
              </a:rPr>
              <a:t> </a:t>
            </a:r>
            <a:r>
              <a:rPr lang="de-DE" err="1">
                <a:latin typeface="Arial"/>
                <a:cs typeface="Arial"/>
              </a:rPr>
              <a:t>models</a:t>
            </a:r>
            <a:r>
              <a:rPr lang="de-DE">
                <a:latin typeface="Arial"/>
                <a:cs typeface="Arial"/>
              </a:rPr>
              <a:t> </a:t>
            </a:r>
            <a:r>
              <a:rPr lang="de-DE" err="1">
                <a:latin typeface="Arial"/>
                <a:cs typeface="Arial"/>
              </a:rPr>
              <a:t>surpasses</a:t>
            </a:r>
            <a:r>
              <a:rPr lang="de-DE">
                <a:latin typeface="Arial"/>
                <a:cs typeface="Arial"/>
              </a:rPr>
              <a:t> </a:t>
            </a:r>
            <a:r>
              <a:rPr lang="de-DE" err="1">
                <a:latin typeface="Arial"/>
                <a:cs typeface="Arial"/>
              </a:rPr>
              <a:t>other</a:t>
            </a:r>
            <a:r>
              <a:rPr lang="de-DE">
                <a:latin typeface="Arial"/>
                <a:cs typeface="Arial"/>
              </a:rPr>
              <a:t> </a:t>
            </a:r>
            <a:r>
              <a:rPr lang="de-DE" err="1">
                <a:latin typeface="Arial"/>
                <a:cs typeface="Arial"/>
              </a:rPr>
              <a:t>models</a:t>
            </a:r>
            <a:r>
              <a:rPr lang="de-DE">
                <a:latin typeface="Arial"/>
                <a:cs typeface="Arial"/>
              </a:rPr>
              <a:t> in </a:t>
            </a:r>
            <a:r>
              <a:rPr lang="de-DE" err="1">
                <a:latin typeface="Arial"/>
                <a:cs typeface="Arial"/>
              </a:rPr>
              <a:t>terms</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classification</a:t>
            </a:r>
            <a:r>
              <a:rPr lang="de-DE">
                <a:latin typeface="Arial"/>
                <a:cs typeface="Arial"/>
              </a:rPr>
              <a:t> </a:t>
            </a:r>
            <a:r>
              <a:rPr lang="de-DE" err="1">
                <a:latin typeface="Arial"/>
                <a:cs typeface="Arial"/>
              </a:rPr>
              <a:t>accuracy</a:t>
            </a:r>
            <a:r>
              <a:rPr lang="de-DE">
                <a:latin typeface="Arial"/>
                <a:cs typeface="Arial"/>
              </a:rPr>
              <a:t>.</a:t>
            </a:r>
          </a:p>
          <a:p>
            <a:r>
              <a:rPr lang="de-DE">
                <a:latin typeface="Arial"/>
                <a:cs typeface="Arial"/>
              </a:rPr>
              <a:t>Shitstorm Sentiment </a:t>
            </a:r>
            <a:r>
              <a:rPr lang="de-DE" err="1">
                <a:latin typeface="Arial"/>
                <a:cs typeface="Arial"/>
              </a:rPr>
              <a:t>analysis</a:t>
            </a:r>
            <a:r>
              <a:rPr lang="de-DE">
                <a:latin typeface="Arial"/>
                <a:cs typeface="Arial"/>
              </a:rPr>
              <a:t> Twitter</a:t>
            </a:r>
          </a:p>
          <a:p>
            <a:r>
              <a:rPr lang="de-DE">
                <a:latin typeface="Arial"/>
                <a:cs typeface="Arial"/>
              </a:rPr>
              <a:t>The </a:t>
            </a:r>
            <a:r>
              <a:rPr lang="de-DE" err="1">
                <a:latin typeface="Arial"/>
                <a:cs typeface="Arial"/>
              </a:rPr>
              <a:t>advent</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internet</a:t>
            </a:r>
            <a:r>
              <a:rPr lang="de-DE">
                <a:latin typeface="Arial"/>
                <a:cs typeface="Arial"/>
              </a:rPr>
              <a:t> </a:t>
            </a:r>
            <a:r>
              <a:rPr lang="de-DE" err="1">
                <a:latin typeface="Arial"/>
                <a:cs typeface="Arial"/>
              </a:rPr>
              <a:t>has</a:t>
            </a:r>
            <a:r>
              <a:rPr lang="de-DE">
                <a:latin typeface="Arial"/>
                <a:cs typeface="Arial"/>
              </a:rPr>
              <a:t> </a:t>
            </a:r>
            <a:r>
              <a:rPr lang="de-DE" err="1">
                <a:latin typeface="Arial"/>
                <a:cs typeface="Arial"/>
              </a:rPr>
              <a:t>led</a:t>
            </a:r>
            <a:r>
              <a:rPr lang="de-DE">
                <a:latin typeface="Arial"/>
                <a:cs typeface="Arial"/>
              </a:rPr>
              <a:t> </a:t>
            </a:r>
            <a:r>
              <a:rPr lang="de-DE" err="1">
                <a:latin typeface="Arial"/>
                <a:cs typeface="Arial"/>
              </a:rPr>
              <a:t>to</a:t>
            </a:r>
            <a:r>
              <a:rPr lang="de-DE">
                <a:latin typeface="Arial"/>
                <a:cs typeface="Arial"/>
              </a:rPr>
              <a:t> a </a:t>
            </a:r>
            <a:r>
              <a:rPr lang="de-DE" err="1">
                <a:latin typeface="Arial"/>
                <a:cs typeface="Arial"/>
              </a:rPr>
              <a:t>proliferation</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communication</a:t>
            </a:r>
            <a:r>
              <a:rPr lang="de-DE">
                <a:latin typeface="Arial"/>
                <a:cs typeface="Arial"/>
              </a:rPr>
              <a:t> </a:t>
            </a:r>
            <a:r>
              <a:rPr lang="de-DE" err="1">
                <a:latin typeface="Arial"/>
                <a:cs typeface="Arial"/>
              </a:rPr>
              <a:t>channels</a:t>
            </a:r>
            <a:r>
              <a:rPr lang="de-DE">
                <a:latin typeface="Arial"/>
                <a:cs typeface="Arial"/>
              </a:rPr>
              <a:t>, and social </a:t>
            </a:r>
            <a:r>
              <a:rPr lang="de-DE" err="1">
                <a:latin typeface="Arial"/>
                <a:cs typeface="Arial"/>
              </a:rPr>
              <a:t>media</a:t>
            </a:r>
            <a:r>
              <a:rPr lang="de-DE">
                <a:latin typeface="Arial"/>
                <a:cs typeface="Arial"/>
              </a:rPr>
              <a:t> in </a:t>
            </a:r>
            <a:r>
              <a:rPr lang="de-DE" err="1">
                <a:latin typeface="Arial"/>
                <a:cs typeface="Arial"/>
              </a:rPr>
              <a:t>particular</a:t>
            </a:r>
            <a:r>
              <a:rPr lang="de-DE">
                <a:latin typeface="Arial"/>
                <a:cs typeface="Arial"/>
              </a:rPr>
              <a:t>. Twitter, in </a:t>
            </a:r>
            <a:r>
              <a:rPr lang="de-DE" err="1">
                <a:latin typeface="Arial"/>
                <a:cs typeface="Arial"/>
              </a:rPr>
              <a:t>particular</a:t>
            </a:r>
            <a:r>
              <a:rPr lang="de-DE">
                <a:latin typeface="Arial"/>
                <a:cs typeface="Arial"/>
              </a:rPr>
              <a:t>, </a:t>
            </a:r>
            <a:r>
              <a:rPr lang="de-DE" err="1">
                <a:latin typeface="Arial"/>
                <a:cs typeface="Arial"/>
              </a:rPr>
              <a:t>has</a:t>
            </a:r>
            <a:r>
              <a:rPr lang="de-DE">
                <a:latin typeface="Arial"/>
                <a:cs typeface="Arial"/>
              </a:rPr>
              <a:t> </a:t>
            </a:r>
            <a:r>
              <a:rPr lang="de-DE" err="1">
                <a:latin typeface="Arial"/>
                <a:cs typeface="Arial"/>
              </a:rPr>
              <a:t>become</a:t>
            </a:r>
            <a:r>
              <a:rPr lang="de-DE">
                <a:latin typeface="Arial"/>
                <a:cs typeface="Arial"/>
              </a:rPr>
              <a:t> a </a:t>
            </a:r>
            <a:r>
              <a:rPr lang="de-DE" err="1">
                <a:latin typeface="Arial"/>
                <a:cs typeface="Arial"/>
              </a:rPr>
              <a:t>ubiquitous</a:t>
            </a:r>
            <a:r>
              <a:rPr lang="de-DE">
                <a:latin typeface="Arial"/>
                <a:cs typeface="Arial"/>
              </a:rPr>
              <a:t> </a:t>
            </a:r>
            <a:r>
              <a:rPr lang="de-DE" err="1">
                <a:latin typeface="Arial"/>
                <a:cs typeface="Arial"/>
              </a:rPr>
              <a:t>way</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people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share</a:t>
            </a:r>
            <a:r>
              <a:rPr lang="de-DE">
                <a:latin typeface="Arial"/>
                <a:cs typeface="Arial"/>
              </a:rPr>
              <a:t> </a:t>
            </a:r>
            <a:r>
              <a:rPr lang="de-DE" err="1">
                <a:latin typeface="Arial"/>
                <a:cs typeface="Arial"/>
              </a:rPr>
              <a:t>news</a:t>
            </a:r>
            <a:r>
              <a:rPr lang="de-DE">
                <a:latin typeface="Arial"/>
                <a:cs typeface="Arial"/>
              </a:rPr>
              <a:t> and </a:t>
            </a:r>
            <a:r>
              <a:rPr lang="de-DE" err="1">
                <a:latin typeface="Arial"/>
                <a:cs typeface="Arial"/>
              </a:rPr>
              <a:t>information</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one</a:t>
            </a:r>
            <a:r>
              <a:rPr lang="de-DE">
                <a:latin typeface="Arial"/>
                <a:cs typeface="Arial"/>
              </a:rPr>
              <a:t> </a:t>
            </a:r>
            <a:r>
              <a:rPr lang="de-DE" err="1">
                <a:latin typeface="Arial"/>
                <a:cs typeface="Arial"/>
              </a:rPr>
              <a:t>another</a:t>
            </a:r>
            <a:r>
              <a:rPr lang="de-DE">
                <a:latin typeface="Arial"/>
                <a:cs typeface="Arial"/>
              </a:rPr>
              <a:t>.</a:t>
            </a:r>
          </a:p>
          <a:p>
            <a:r>
              <a:rPr lang="de-DE">
                <a:latin typeface="Arial"/>
                <a:cs typeface="Arial"/>
              </a:rPr>
              <a:t>Twitter </a:t>
            </a:r>
            <a:r>
              <a:rPr lang="de-DE" err="1">
                <a:latin typeface="Arial"/>
                <a:cs typeface="Arial"/>
              </a:rPr>
              <a:t>is</a:t>
            </a:r>
            <a:r>
              <a:rPr lang="de-DE">
                <a:latin typeface="Arial"/>
                <a:cs typeface="Arial"/>
              </a:rPr>
              <a:t> </a:t>
            </a:r>
            <a:r>
              <a:rPr lang="de-DE">
                <a:latin typeface="Arial"/>
                <a:cs typeface="Arial"/>
                <a:hlinkClick r:id="rId3"/>
              </a:rPr>
              <a:t>often used</a:t>
            </a:r>
            <a:r>
              <a:rPr lang="de-DE">
                <a:latin typeface="Arial"/>
                <a:cs typeface="Arial"/>
              </a:rPr>
              <a:t>[1] </a:t>
            </a:r>
            <a:r>
              <a:rPr lang="de-DE" err="1">
                <a:latin typeface="Arial"/>
                <a:cs typeface="Arial"/>
              </a:rPr>
              <a:t>as</a:t>
            </a:r>
            <a:r>
              <a:rPr lang="de-DE">
                <a:latin typeface="Arial"/>
                <a:cs typeface="Arial"/>
              </a:rPr>
              <a:t> a </a:t>
            </a:r>
            <a:r>
              <a:rPr lang="de-DE" err="1">
                <a:latin typeface="Arial"/>
                <a:cs typeface="Arial"/>
              </a:rPr>
              <a:t>news</a:t>
            </a:r>
            <a:r>
              <a:rPr lang="de-DE">
                <a:latin typeface="Arial"/>
                <a:cs typeface="Arial"/>
              </a:rPr>
              <a:t> source, </a:t>
            </a:r>
            <a:r>
              <a:rPr lang="de-DE" err="1">
                <a:latin typeface="Arial"/>
                <a:cs typeface="Arial"/>
              </a:rPr>
              <a:t>with</a:t>
            </a:r>
            <a:r>
              <a:rPr lang="de-DE">
                <a:latin typeface="Arial"/>
                <a:cs typeface="Arial"/>
              </a:rPr>
              <a:t> </a:t>
            </a:r>
            <a:r>
              <a:rPr lang="de-DE" err="1">
                <a:latin typeface="Arial"/>
                <a:cs typeface="Arial"/>
              </a:rPr>
              <a:t>users</a:t>
            </a:r>
            <a:r>
              <a:rPr lang="de-DE">
                <a:latin typeface="Arial"/>
                <a:cs typeface="Arial"/>
              </a:rPr>
              <a:t> </a:t>
            </a:r>
            <a:r>
              <a:rPr lang="de-DE" err="1">
                <a:latin typeface="Arial"/>
                <a:cs typeface="Arial"/>
              </a:rPr>
              <a:t>citing</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as</a:t>
            </a:r>
            <a:r>
              <a:rPr lang="de-DE">
                <a:latin typeface="Arial"/>
                <a:cs typeface="Arial"/>
              </a:rPr>
              <a:t> an </a:t>
            </a:r>
            <a:r>
              <a:rPr lang="de-DE" err="1">
                <a:latin typeface="Arial"/>
                <a:cs typeface="Arial"/>
              </a:rPr>
              <a:t>important</a:t>
            </a:r>
            <a:r>
              <a:rPr lang="de-DE">
                <a:latin typeface="Arial"/>
                <a:cs typeface="Arial"/>
              </a:rPr>
              <a:t> source </a:t>
            </a:r>
            <a:r>
              <a:rPr lang="de-DE" err="1">
                <a:latin typeface="Arial"/>
                <a:cs typeface="Arial"/>
              </a:rPr>
              <a:t>of</a:t>
            </a:r>
            <a:r>
              <a:rPr lang="de-DE">
                <a:latin typeface="Arial"/>
                <a:cs typeface="Arial"/>
              </a:rPr>
              <a:t> </a:t>
            </a:r>
            <a:r>
              <a:rPr lang="de-DE" err="1">
                <a:latin typeface="Arial"/>
                <a:cs typeface="Arial"/>
              </a:rPr>
              <a:t>news</a:t>
            </a:r>
            <a:r>
              <a:rPr lang="de-DE">
                <a:latin typeface="Arial"/>
                <a:cs typeface="Arial"/>
              </a:rPr>
              <a:t>, and 66% </a:t>
            </a:r>
            <a:r>
              <a:rPr lang="de-DE" err="1">
                <a:latin typeface="Arial"/>
                <a:cs typeface="Arial"/>
              </a:rPr>
              <a:t>of</a:t>
            </a:r>
            <a:r>
              <a:rPr lang="de-DE">
                <a:latin typeface="Arial"/>
                <a:cs typeface="Arial"/>
              </a:rPr>
              <a:t> Twitter </a:t>
            </a:r>
            <a:r>
              <a:rPr lang="de-DE" err="1">
                <a:latin typeface="Arial"/>
                <a:cs typeface="Arial"/>
              </a:rPr>
              <a:t>users</a:t>
            </a:r>
            <a:r>
              <a:rPr lang="de-DE">
                <a:latin typeface="Arial"/>
                <a:cs typeface="Arial"/>
              </a:rPr>
              <a:t> </a:t>
            </a:r>
            <a:r>
              <a:rPr lang="de-DE" err="1">
                <a:latin typeface="Arial"/>
                <a:cs typeface="Arial"/>
              </a:rPr>
              <a:t>say</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tweets</a:t>
            </a:r>
            <a:r>
              <a:rPr lang="de-DE">
                <a:latin typeface="Arial"/>
                <a:cs typeface="Arial"/>
              </a:rPr>
              <a:t> </a:t>
            </a:r>
            <a:r>
              <a:rPr lang="de-DE" err="1">
                <a:latin typeface="Arial"/>
                <a:cs typeface="Arial"/>
              </a:rPr>
              <a:t>influence</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purchasing</a:t>
            </a:r>
            <a:r>
              <a:rPr lang="de-DE">
                <a:latin typeface="Arial"/>
                <a:cs typeface="Arial"/>
              </a:rPr>
              <a:t> </a:t>
            </a:r>
            <a:r>
              <a:rPr lang="de-DE" err="1">
                <a:latin typeface="Arial"/>
                <a:cs typeface="Arial"/>
              </a:rPr>
              <a:t>decisions</a:t>
            </a:r>
            <a:r>
              <a:rPr lang="de-DE">
                <a:latin typeface="Arial"/>
                <a:cs typeface="Arial"/>
              </a:rPr>
              <a:t>. As such, </a:t>
            </a:r>
            <a:r>
              <a:rPr lang="de-DE" err="1">
                <a:latin typeface="Arial"/>
                <a:cs typeface="Arial"/>
              </a:rPr>
              <a:t>it</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important</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businesses</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understand</a:t>
            </a:r>
            <a:r>
              <a:rPr lang="de-DE">
                <a:latin typeface="Arial"/>
                <a:cs typeface="Arial"/>
              </a:rPr>
              <a:t> </a:t>
            </a:r>
            <a:r>
              <a:rPr lang="de-DE" err="1">
                <a:latin typeface="Arial"/>
                <a:cs typeface="Arial"/>
              </a:rPr>
              <a:t>how</a:t>
            </a:r>
            <a:r>
              <a:rPr lang="de-DE">
                <a:latin typeface="Arial"/>
                <a:cs typeface="Arial"/>
              </a:rPr>
              <a:t> </a:t>
            </a:r>
            <a:r>
              <a:rPr lang="de-DE" err="1">
                <a:latin typeface="Arial"/>
                <a:cs typeface="Arial"/>
              </a:rPr>
              <a:t>users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interacting</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brand</a:t>
            </a:r>
            <a:r>
              <a:rPr lang="de-DE">
                <a:latin typeface="Arial"/>
                <a:cs typeface="Arial"/>
              </a:rPr>
              <a:t> on social </a:t>
            </a:r>
            <a:r>
              <a:rPr lang="de-DE" err="1">
                <a:latin typeface="Arial"/>
                <a:cs typeface="Arial"/>
              </a:rPr>
              <a:t>media</a:t>
            </a:r>
            <a:r>
              <a:rPr lang="de-DE">
                <a:latin typeface="Arial"/>
                <a:cs typeface="Arial"/>
              </a:rPr>
              <a:t> so </a:t>
            </a:r>
            <a:r>
              <a:rPr lang="de-DE" err="1">
                <a:latin typeface="Arial"/>
                <a:cs typeface="Arial"/>
              </a:rPr>
              <a:t>that</a:t>
            </a:r>
            <a:r>
              <a:rPr lang="de-DE">
                <a:latin typeface="Arial"/>
                <a:cs typeface="Arial"/>
              </a:rPr>
              <a:t> </a:t>
            </a:r>
            <a:r>
              <a:rPr lang="de-DE" err="1">
                <a:latin typeface="Arial"/>
                <a:cs typeface="Arial"/>
              </a:rPr>
              <a:t>they</a:t>
            </a:r>
            <a:r>
              <a:rPr lang="de-DE">
                <a:latin typeface="Arial"/>
                <a:cs typeface="Arial"/>
              </a:rPr>
              <a:t> </a:t>
            </a:r>
            <a:r>
              <a:rPr lang="de-DE" err="1">
                <a:latin typeface="Arial"/>
                <a:cs typeface="Arial"/>
              </a:rPr>
              <a:t>can</a:t>
            </a:r>
            <a:r>
              <a:rPr lang="de-DE">
                <a:latin typeface="Arial"/>
                <a:cs typeface="Arial"/>
              </a:rPr>
              <a:t> </a:t>
            </a:r>
            <a:r>
              <a:rPr lang="de-DE" err="1">
                <a:latin typeface="Arial"/>
                <a:cs typeface="Arial"/>
              </a:rPr>
              <a:t>improve</a:t>
            </a:r>
            <a:r>
              <a:rPr lang="de-DE">
                <a:latin typeface="Arial"/>
                <a:cs typeface="Arial"/>
              </a:rPr>
              <a:t> </a:t>
            </a:r>
            <a:r>
              <a:rPr lang="de-DE" err="1">
                <a:latin typeface="Arial"/>
                <a:cs typeface="Arial"/>
              </a:rPr>
              <a:t>their</a:t>
            </a:r>
            <a:r>
              <a:rPr lang="de-DE">
                <a:latin typeface="Arial"/>
                <a:cs typeface="Arial"/>
              </a:rPr>
              <a:t> social </a:t>
            </a:r>
            <a:r>
              <a:rPr lang="de-DE" err="1">
                <a:latin typeface="Arial"/>
                <a:cs typeface="Arial"/>
              </a:rPr>
              <a:t>media</a:t>
            </a:r>
            <a:r>
              <a:rPr lang="de-DE">
                <a:latin typeface="Arial"/>
                <a:cs typeface="Arial"/>
              </a:rPr>
              <a:t> </a:t>
            </a:r>
            <a:r>
              <a:rPr lang="de-DE" err="1">
                <a:latin typeface="Arial"/>
                <a:cs typeface="Arial"/>
              </a:rPr>
              <a:t>strategy</a:t>
            </a:r>
            <a:r>
              <a:rPr lang="de-DE">
                <a:latin typeface="Arial"/>
                <a:cs typeface="Arial"/>
              </a:rPr>
              <a:t>.</a:t>
            </a:r>
          </a:p>
          <a:p>
            <a:r>
              <a:rPr lang="de-DE">
                <a:latin typeface="Arial"/>
                <a:cs typeface="Arial"/>
              </a:rPr>
              <a:t>In 2011, Twitter </a:t>
            </a:r>
            <a:r>
              <a:rPr lang="de-DE" err="1">
                <a:latin typeface="Arial"/>
                <a:cs typeface="Arial"/>
              </a:rPr>
              <a:t>introduced</a:t>
            </a:r>
            <a:r>
              <a:rPr lang="de-DE">
                <a:latin typeface="Arial"/>
                <a:cs typeface="Arial"/>
              </a:rPr>
              <a:t> "</a:t>
            </a:r>
            <a:r>
              <a:rPr lang="de-DE" err="1">
                <a:latin typeface="Arial"/>
                <a:cs typeface="Arial"/>
              </a:rPr>
              <a:t>shitstorm</a:t>
            </a:r>
            <a:r>
              <a:rPr lang="de-DE">
                <a:latin typeface="Arial"/>
                <a:cs typeface="Arial"/>
              </a:rPr>
              <a:t>", a feature </a:t>
            </a:r>
            <a:r>
              <a:rPr lang="de-DE" err="1">
                <a:latin typeface="Arial"/>
                <a:cs typeface="Arial"/>
              </a:rPr>
              <a:t>which</a:t>
            </a:r>
            <a:r>
              <a:rPr lang="de-DE">
                <a:latin typeface="Arial"/>
                <a:cs typeface="Arial"/>
              </a:rPr>
              <a:t> </a:t>
            </a:r>
            <a:r>
              <a:rPr lang="de-DE" err="1">
                <a:latin typeface="Arial"/>
                <a:cs typeface="Arial"/>
              </a:rPr>
              <a:t>analyzes</a:t>
            </a:r>
            <a:r>
              <a:rPr lang="de-DE">
                <a:latin typeface="Arial"/>
                <a:cs typeface="Arial"/>
              </a:rPr>
              <a:t> </a:t>
            </a:r>
            <a:r>
              <a:rPr lang="de-DE" err="1">
                <a:latin typeface="Arial"/>
                <a:cs typeface="Arial"/>
              </a:rPr>
              <a:t>text</a:t>
            </a:r>
            <a:r>
              <a:rPr lang="de-DE">
                <a:latin typeface="Arial"/>
                <a:cs typeface="Arial"/>
              </a:rPr>
              <a:t> in </a:t>
            </a:r>
            <a:r>
              <a:rPr lang="de-DE" err="1">
                <a:latin typeface="Arial"/>
                <a:cs typeface="Arial"/>
              </a:rPr>
              <a:t>tweets</a:t>
            </a:r>
            <a:r>
              <a:rPr lang="de-DE">
                <a:latin typeface="Arial"/>
                <a:cs typeface="Arial"/>
              </a:rPr>
              <a:t> and </a:t>
            </a:r>
            <a:r>
              <a:rPr lang="de-DE" err="1">
                <a:latin typeface="Arial"/>
                <a:cs typeface="Arial"/>
              </a:rPr>
              <a:t>assigns</a:t>
            </a:r>
            <a:r>
              <a:rPr lang="de-DE">
                <a:latin typeface="Arial"/>
                <a:cs typeface="Arial"/>
              </a:rPr>
              <a:t> a </a:t>
            </a:r>
            <a:r>
              <a:rPr lang="de-DE" err="1">
                <a:latin typeface="Arial"/>
                <a:cs typeface="Arial"/>
              </a:rPr>
              <a:t>sentiment</a:t>
            </a:r>
            <a:r>
              <a:rPr lang="de-DE">
                <a:latin typeface="Arial"/>
                <a:cs typeface="Arial"/>
              </a:rPr>
              <a:t> score, </a:t>
            </a:r>
            <a:r>
              <a:rPr lang="de-DE" err="1">
                <a:latin typeface="Arial"/>
                <a:cs typeface="Arial"/>
              </a:rPr>
              <a:t>allowing</a:t>
            </a:r>
            <a:r>
              <a:rPr lang="de-DE">
                <a:latin typeface="Arial"/>
                <a:cs typeface="Arial"/>
              </a:rPr>
              <a:t> </a:t>
            </a:r>
            <a:r>
              <a:rPr lang="de-DE" err="1">
                <a:latin typeface="Arial"/>
                <a:cs typeface="Arial"/>
              </a:rPr>
              <a:t>businesses</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identify</a:t>
            </a:r>
            <a:r>
              <a:rPr lang="de-DE">
                <a:latin typeface="Arial"/>
                <a:cs typeface="Arial"/>
              </a:rPr>
              <a:t> positive </a:t>
            </a:r>
            <a:r>
              <a:rPr lang="de-DE" err="1">
                <a:latin typeface="Arial"/>
                <a:cs typeface="Arial"/>
              </a:rPr>
              <a:t>or</a:t>
            </a:r>
            <a:r>
              <a:rPr lang="de-DE">
                <a:latin typeface="Arial"/>
                <a:cs typeface="Arial"/>
              </a:rPr>
              <a:t> negative </a:t>
            </a:r>
            <a:r>
              <a:rPr lang="de-DE" err="1">
                <a:latin typeface="Arial"/>
                <a:cs typeface="Arial"/>
              </a:rPr>
              <a:t>sentiment</a:t>
            </a:r>
            <a:r>
              <a:rPr lang="de-DE">
                <a:latin typeface="Arial"/>
                <a:cs typeface="Arial"/>
              </a:rPr>
              <a:t> </a:t>
            </a:r>
            <a:r>
              <a:rPr lang="de-DE" err="1">
                <a:latin typeface="Arial"/>
                <a:cs typeface="Arial"/>
              </a:rPr>
              <a:t>surrounding</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brand</a:t>
            </a:r>
            <a:r>
              <a:rPr lang="de-DE">
                <a:latin typeface="Arial"/>
                <a:cs typeface="Arial"/>
              </a:rPr>
              <a:t>.</a:t>
            </a:r>
          </a:p>
          <a:p>
            <a:r>
              <a:rPr lang="de-DE">
                <a:latin typeface="Arial"/>
                <a:cs typeface="Arial"/>
              </a:rPr>
              <a:t>In 2013, Twitter </a:t>
            </a:r>
            <a:r>
              <a:rPr lang="de-DE">
                <a:latin typeface="Arial"/>
                <a:cs typeface="Arial"/>
                <a:hlinkClick r:id="rId4"/>
              </a:rPr>
              <a:t>published a white paper</a:t>
            </a:r>
            <a:r>
              <a:rPr lang="de-DE">
                <a:latin typeface="Arial"/>
                <a:cs typeface="Arial"/>
              </a:rPr>
              <a:t>[2] </a:t>
            </a:r>
            <a:r>
              <a:rPr lang="de-DE" err="1">
                <a:latin typeface="Arial"/>
                <a:cs typeface="Arial"/>
              </a:rPr>
              <a:t>detailing</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shitstorm</a:t>
            </a:r>
            <a:r>
              <a:rPr lang="de-DE">
                <a:latin typeface="Arial"/>
                <a:cs typeface="Arial"/>
              </a:rPr>
              <a:t>" feature, </a:t>
            </a:r>
            <a:r>
              <a:rPr lang="de-DE" err="1">
                <a:latin typeface="Arial"/>
                <a:cs typeface="Arial"/>
              </a:rPr>
              <a:t>describing</a:t>
            </a:r>
            <a:r>
              <a:rPr lang="de-DE">
                <a:latin typeface="Arial"/>
                <a:cs typeface="Arial"/>
              </a:rPr>
              <a:t> </a:t>
            </a:r>
            <a:r>
              <a:rPr lang="de-DE" err="1">
                <a:latin typeface="Arial"/>
                <a:cs typeface="Arial"/>
              </a:rPr>
              <a:t>how</a:t>
            </a:r>
            <a:r>
              <a:rPr lang="de-DE">
                <a:latin typeface="Arial"/>
                <a:cs typeface="Arial"/>
              </a:rPr>
              <a:t> </a:t>
            </a:r>
            <a:r>
              <a:rPr lang="de-DE" err="1">
                <a:latin typeface="Arial"/>
                <a:cs typeface="Arial"/>
              </a:rPr>
              <a:t>the</a:t>
            </a:r>
            <a:r>
              <a:rPr lang="de-DE">
                <a:latin typeface="Arial"/>
                <a:cs typeface="Arial"/>
              </a:rPr>
              <a:t> feature </a:t>
            </a:r>
            <a:r>
              <a:rPr lang="de-DE" err="1">
                <a:latin typeface="Arial"/>
                <a:cs typeface="Arial"/>
              </a:rPr>
              <a:t>works</a:t>
            </a:r>
            <a:r>
              <a:rPr lang="de-DE">
                <a:latin typeface="Arial"/>
                <a:cs typeface="Arial"/>
              </a:rPr>
              <a:t> and </a:t>
            </a:r>
            <a:r>
              <a:rPr lang="de-DE" err="1">
                <a:latin typeface="Arial"/>
                <a:cs typeface="Arial"/>
              </a:rPr>
              <a:t>the</a:t>
            </a:r>
            <a:r>
              <a:rPr lang="de-DE">
                <a:latin typeface="Arial"/>
                <a:cs typeface="Arial"/>
              </a:rPr>
              <a:t> </a:t>
            </a:r>
            <a:r>
              <a:rPr lang="de-DE" err="1">
                <a:latin typeface="Arial"/>
                <a:cs typeface="Arial"/>
              </a:rPr>
              <a:t>factors</a:t>
            </a:r>
            <a:r>
              <a:rPr lang="de-DE">
                <a:latin typeface="Arial"/>
                <a:cs typeface="Arial"/>
              </a:rPr>
              <a:t> </a:t>
            </a:r>
            <a:r>
              <a:rPr lang="de-DE" err="1">
                <a:latin typeface="Arial"/>
                <a:cs typeface="Arial"/>
              </a:rPr>
              <a:t>used</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determine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sentiment</a:t>
            </a:r>
            <a:r>
              <a:rPr lang="de-DE">
                <a:latin typeface="Arial"/>
                <a:cs typeface="Arial"/>
              </a:rPr>
              <a:t> score </a:t>
            </a:r>
            <a:r>
              <a:rPr lang="de-DE" err="1">
                <a:latin typeface="Arial"/>
                <a:cs typeface="Arial"/>
              </a:rPr>
              <a:t>for</a:t>
            </a:r>
            <a:r>
              <a:rPr lang="de-DE">
                <a:latin typeface="Arial"/>
                <a:cs typeface="Arial"/>
              </a:rPr>
              <a:t> </a:t>
            </a:r>
            <a:r>
              <a:rPr lang="de-DE" err="1">
                <a:latin typeface="Arial"/>
                <a:cs typeface="Arial"/>
              </a:rPr>
              <a:t>each</a:t>
            </a:r>
            <a:r>
              <a:rPr lang="de-DE">
                <a:latin typeface="Arial"/>
                <a:cs typeface="Arial"/>
              </a:rPr>
              <a:t> tweet. The </a:t>
            </a:r>
            <a:r>
              <a:rPr lang="de-DE" err="1">
                <a:latin typeface="Arial"/>
                <a:cs typeface="Arial"/>
              </a:rPr>
              <a:t>paper</a:t>
            </a:r>
            <a:r>
              <a:rPr lang="de-DE">
                <a:latin typeface="Arial"/>
                <a:cs typeface="Arial"/>
              </a:rPr>
              <a:t> also </a:t>
            </a:r>
            <a:r>
              <a:rPr lang="de-DE" err="1">
                <a:latin typeface="Arial"/>
                <a:cs typeface="Arial"/>
              </a:rPr>
              <a:t>discusses</a:t>
            </a:r>
            <a:r>
              <a:rPr lang="de-DE">
                <a:latin typeface="Arial"/>
                <a:cs typeface="Arial"/>
              </a:rPr>
              <a:t> </a:t>
            </a:r>
            <a:r>
              <a:rPr lang="de-DE" err="1">
                <a:latin typeface="Arial"/>
                <a:cs typeface="Arial"/>
              </a:rPr>
              <a:t>how</a:t>
            </a:r>
            <a:r>
              <a:rPr lang="de-DE">
                <a:latin typeface="Arial"/>
                <a:cs typeface="Arial"/>
              </a:rPr>
              <a:t> </a:t>
            </a:r>
            <a:r>
              <a:rPr lang="de-DE" err="1">
                <a:latin typeface="Arial"/>
                <a:cs typeface="Arial"/>
              </a:rPr>
              <a:t>the</a:t>
            </a:r>
            <a:r>
              <a:rPr lang="de-DE">
                <a:latin typeface="Arial"/>
                <a:cs typeface="Arial"/>
              </a:rPr>
              <a:t> feature </a:t>
            </a:r>
            <a:r>
              <a:rPr lang="de-DE" err="1">
                <a:latin typeface="Arial"/>
                <a:cs typeface="Arial"/>
              </a:rPr>
              <a:t>is</a:t>
            </a:r>
            <a:r>
              <a:rPr lang="de-DE">
                <a:latin typeface="Arial"/>
                <a:cs typeface="Arial"/>
              </a:rPr>
              <a:t> </a:t>
            </a:r>
            <a:r>
              <a:rPr lang="de-DE" err="1">
                <a:latin typeface="Arial"/>
                <a:cs typeface="Arial"/>
              </a:rPr>
              <a:t>intended</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be</a:t>
            </a:r>
            <a:r>
              <a:rPr lang="de-DE">
                <a:latin typeface="Arial"/>
                <a:cs typeface="Arial"/>
              </a:rPr>
              <a:t> </a:t>
            </a:r>
            <a:r>
              <a:rPr lang="de-DE" err="1">
                <a:latin typeface="Arial"/>
                <a:cs typeface="Arial"/>
              </a:rPr>
              <a:t>used</a:t>
            </a:r>
            <a:r>
              <a:rPr lang="de-DE">
                <a:latin typeface="Arial"/>
                <a:cs typeface="Arial"/>
              </a:rPr>
              <a:t> and </a:t>
            </a:r>
            <a:r>
              <a:rPr lang="de-DE" err="1">
                <a:latin typeface="Arial"/>
                <a:cs typeface="Arial"/>
              </a:rPr>
              <a:t>the</a:t>
            </a:r>
            <a:r>
              <a:rPr lang="de-DE">
                <a:latin typeface="Arial"/>
                <a:cs typeface="Arial"/>
              </a:rPr>
              <a:t> </a:t>
            </a:r>
            <a:r>
              <a:rPr lang="de-DE" err="1">
                <a:latin typeface="Arial"/>
                <a:cs typeface="Arial"/>
              </a:rPr>
              <a:t>challenges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organizations</a:t>
            </a:r>
            <a:r>
              <a:rPr lang="de-DE">
                <a:latin typeface="Arial"/>
                <a:cs typeface="Arial"/>
              </a:rPr>
              <a:t> </a:t>
            </a:r>
            <a:r>
              <a:rPr lang="de-DE" err="1">
                <a:latin typeface="Arial"/>
                <a:cs typeface="Arial"/>
              </a:rPr>
              <a:t>may</a:t>
            </a:r>
            <a:r>
              <a:rPr lang="de-DE">
                <a:latin typeface="Arial"/>
                <a:cs typeface="Arial"/>
              </a:rPr>
              <a:t> </a:t>
            </a:r>
            <a:r>
              <a:rPr lang="de-DE" err="1">
                <a:latin typeface="Arial"/>
                <a:cs typeface="Arial"/>
              </a:rPr>
              <a:t>face</a:t>
            </a:r>
            <a:r>
              <a:rPr lang="de-DE">
                <a:latin typeface="Arial"/>
                <a:cs typeface="Arial"/>
              </a:rPr>
              <a:t> </a:t>
            </a:r>
            <a:r>
              <a:rPr lang="de-DE" err="1">
                <a:latin typeface="Arial"/>
                <a:cs typeface="Arial"/>
              </a:rPr>
              <a:t>when</a:t>
            </a:r>
            <a:r>
              <a:rPr lang="de-DE">
                <a:latin typeface="Arial"/>
                <a:cs typeface="Arial"/>
              </a:rPr>
              <a:t> </a:t>
            </a:r>
            <a:r>
              <a:rPr lang="de-DE" err="1">
                <a:latin typeface="Arial"/>
                <a:cs typeface="Arial"/>
              </a:rPr>
              <a:t>using</a:t>
            </a:r>
            <a:r>
              <a:rPr lang="de-DE">
                <a:latin typeface="Arial"/>
                <a:cs typeface="Arial"/>
              </a:rPr>
              <a:t> </a:t>
            </a:r>
            <a:r>
              <a:rPr lang="de-DE" err="1">
                <a:latin typeface="Arial"/>
                <a:cs typeface="Arial"/>
              </a:rPr>
              <a:t>the</a:t>
            </a:r>
            <a:r>
              <a:rPr lang="de-DE">
                <a:latin typeface="Arial"/>
                <a:cs typeface="Arial"/>
              </a:rPr>
              <a:t> feature.</a:t>
            </a:r>
          </a:p>
          <a:p>
            <a:r>
              <a:rPr lang="de-DE">
                <a:latin typeface="Arial"/>
                <a:cs typeface="Arial"/>
              </a:rPr>
              <a:t>In </a:t>
            </a:r>
            <a:r>
              <a:rPr lang="de-DE" err="1">
                <a:latin typeface="Arial"/>
                <a:cs typeface="Arial"/>
              </a:rPr>
              <a:t>this</a:t>
            </a:r>
            <a:r>
              <a:rPr lang="de-DE">
                <a:latin typeface="Arial"/>
                <a:cs typeface="Arial"/>
              </a:rPr>
              <a:t> </a:t>
            </a:r>
            <a:r>
              <a:rPr lang="de-DE" err="1">
                <a:latin typeface="Arial"/>
                <a:cs typeface="Arial"/>
              </a:rPr>
              <a:t>project</a:t>
            </a:r>
            <a:r>
              <a:rPr lang="de-DE">
                <a:latin typeface="Arial"/>
                <a:cs typeface="Arial"/>
              </a:rPr>
              <a:t> </a:t>
            </a:r>
            <a:r>
              <a:rPr lang="de-DE" err="1">
                <a:latin typeface="Arial"/>
                <a:cs typeface="Arial"/>
              </a:rPr>
              <a:t>we</a:t>
            </a:r>
            <a:r>
              <a:rPr lang="de-DE">
                <a:latin typeface="Arial"/>
                <a:cs typeface="Arial"/>
              </a:rPr>
              <a:t>  </a:t>
            </a:r>
            <a:r>
              <a:rPr lang="de-DE" err="1">
                <a:latin typeface="Arial"/>
                <a:cs typeface="Arial"/>
              </a:rPr>
              <a:t>explore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factors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determine</a:t>
            </a:r>
            <a:r>
              <a:rPr lang="de-DE">
                <a:latin typeface="Arial"/>
                <a:cs typeface="Arial"/>
              </a:rPr>
              <a:t> a </a:t>
            </a:r>
            <a:r>
              <a:rPr lang="de-DE" err="1">
                <a:latin typeface="Arial"/>
                <a:cs typeface="Arial"/>
              </a:rPr>
              <a:t>sentiment</a:t>
            </a:r>
            <a:r>
              <a:rPr lang="de-DE">
                <a:latin typeface="Arial"/>
                <a:cs typeface="Arial"/>
              </a:rPr>
              <a:t> score </a:t>
            </a:r>
            <a:r>
              <a:rPr lang="de-DE" err="1">
                <a:latin typeface="Arial"/>
                <a:cs typeface="Arial"/>
              </a:rPr>
              <a:t>using</a:t>
            </a:r>
            <a:r>
              <a:rPr lang="de-DE">
                <a:latin typeface="Arial"/>
                <a:cs typeface="Arial"/>
              </a:rPr>
              <a:t> "</a:t>
            </a:r>
            <a:r>
              <a:rPr lang="de-DE" err="1">
                <a:latin typeface="Arial"/>
                <a:cs typeface="Arial"/>
              </a:rPr>
              <a:t>shitstorm</a:t>
            </a:r>
            <a:r>
              <a:rPr lang="de-DE">
                <a:latin typeface="Arial"/>
                <a:cs typeface="Arial"/>
              </a:rPr>
              <a:t>" on Twitter. I will also </a:t>
            </a:r>
            <a:r>
              <a:rPr lang="de-DE" err="1">
                <a:latin typeface="Arial"/>
                <a:cs typeface="Arial"/>
              </a:rPr>
              <a:t>discuss</a:t>
            </a:r>
            <a:r>
              <a:rPr lang="de-DE">
                <a:latin typeface="Arial"/>
                <a:cs typeface="Arial"/>
              </a:rPr>
              <a:t> </a:t>
            </a:r>
            <a:r>
              <a:rPr lang="de-DE" err="1">
                <a:latin typeface="Arial"/>
                <a:cs typeface="Arial"/>
              </a:rPr>
              <a:t>how</a:t>
            </a:r>
            <a:r>
              <a:rPr lang="de-DE">
                <a:latin typeface="Arial"/>
                <a:cs typeface="Arial"/>
              </a:rPr>
              <a:t> </a:t>
            </a:r>
            <a:r>
              <a:rPr lang="de-DE">
                <a:latin typeface="Arial"/>
                <a:cs typeface="Arial"/>
                <a:hlinkClick r:id="rId5"/>
              </a:rPr>
              <a:t>the algorithm</a:t>
            </a:r>
            <a:r>
              <a:rPr lang="de-DE">
                <a:latin typeface="Arial"/>
                <a:cs typeface="Arial"/>
              </a:rPr>
              <a:t>[3] </a:t>
            </a:r>
            <a:r>
              <a:rPr lang="de-DE" err="1">
                <a:latin typeface="Arial"/>
                <a:cs typeface="Arial"/>
              </a:rPr>
              <a:t>works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challenges</a:t>
            </a:r>
            <a:r>
              <a:rPr lang="de-DE">
                <a:latin typeface="Arial"/>
                <a:cs typeface="Arial"/>
              </a:rPr>
              <a:t> </a:t>
            </a:r>
            <a:r>
              <a:rPr lang="de-DE" err="1">
                <a:latin typeface="Arial"/>
                <a:cs typeface="Arial"/>
              </a:rPr>
              <a:t>businesses</a:t>
            </a:r>
            <a:r>
              <a:rPr lang="de-DE">
                <a:latin typeface="Arial"/>
                <a:cs typeface="Arial"/>
              </a:rPr>
              <a:t> </a:t>
            </a:r>
            <a:r>
              <a:rPr lang="de-DE" err="1">
                <a:latin typeface="Arial"/>
                <a:cs typeface="Arial"/>
              </a:rPr>
              <a:t>may</a:t>
            </a:r>
            <a:r>
              <a:rPr lang="de-DE">
                <a:latin typeface="Arial"/>
                <a:cs typeface="Arial"/>
              </a:rPr>
              <a:t> </a:t>
            </a:r>
            <a:r>
              <a:rPr lang="de-DE" err="1">
                <a:latin typeface="Arial"/>
                <a:cs typeface="Arial"/>
              </a:rPr>
              <a:t>face</a:t>
            </a:r>
            <a:r>
              <a:rPr lang="de-DE">
                <a:latin typeface="Arial"/>
                <a:cs typeface="Arial"/>
              </a:rPr>
              <a:t> </a:t>
            </a:r>
            <a:r>
              <a:rPr lang="de-DE" err="1">
                <a:latin typeface="Arial"/>
                <a:cs typeface="Arial"/>
              </a:rPr>
              <a:t>when</a:t>
            </a:r>
            <a:r>
              <a:rPr lang="de-DE">
                <a:latin typeface="Arial"/>
                <a:cs typeface="Arial"/>
              </a:rPr>
              <a:t> </a:t>
            </a:r>
            <a:r>
              <a:rPr lang="de-DE" err="1">
                <a:latin typeface="Arial"/>
                <a:cs typeface="Arial"/>
              </a:rPr>
              <a:t>using</a:t>
            </a:r>
            <a:r>
              <a:rPr lang="de-DE">
                <a:latin typeface="Arial"/>
                <a:cs typeface="Arial"/>
              </a:rPr>
              <a:t> </a:t>
            </a:r>
            <a:r>
              <a:rPr lang="de-DE" err="1">
                <a:latin typeface="Arial"/>
                <a:cs typeface="Arial"/>
              </a:rPr>
              <a:t>the</a:t>
            </a:r>
            <a:r>
              <a:rPr lang="de-DE">
                <a:latin typeface="Arial"/>
                <a:cs typeface="Arial"/>
              </a:rPr>
              <a:t> feature, and </a:t>
            </a:r>
            <a:r>
              <a:rPr lang="de-DE" err="1">
                <a:latin typeface="Arial"/>
                <a:cs typeface="Arial"/>
              </a:rPr>
              <a:t>how</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improve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endParaRPr lang="de-DE">
              <a:cs typeface="Arial"/>
            </a:endParaRPr>
          </a:p>
          <a:p>
            <a:r>
              <a:rPr lang="de-DE">
                <a:latin typeface="Arial"/>
                <a:cs typeface="Arial"/>
              </a:rPr>
              <a:t>A </a:t>
            </a:r>
            <a:r>
              <a:rPr lang="de-DE" err="1">
                <a:latin typeface="Arial"/>
                <a:cs typeface="Arial"/>
              </a:rPr>
              <a:t>sentiment</a:t>
            </a:r>
            <a:r>
              <a:rPr lang="de-DE">
                <a:latin typeface="Arial"/>
                <a:cs typeface="Arial"/>
              </a:rPr>
              <a:t> score </a:t>
            </a:r>
            <a:r>
              <a:rPr lang="de-DE" err="1">
                <a:latin typeface="Arial"/>
                <a:cs typeface="Arial"/>
              </a:rPr>
              <a:t>indicates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overall</a:t>
            </a:r>
            <a:r>
              <a:rPr lang="de-DE">
                <a:latin typeface="Arial"/>
                <a:cs typeface="Arial"/>
              </a:rPr>
              <a:t> tone </a:t>
            </a:r>
            <a:r>
              <a:rPr lang="de-DE" err="1">
                <a:latin typeface="Arial"/>
                <a:cs typeface="Arial"/>
              </a:rPr>
              <a:t>of</a:t>
            </a:r>
            <a:r>
              <a:rPr lang="de-DE">
                <a:latin typeface="Arial"/>
                <a:cs typeface="Arial"/>
              </a:rPr>
              <a:t> a tweet on a </a:t>
            </a:r>
            <a:r>
              <a:rPr lang="de-DE" err="1">
                <a:latin typeface="Arial"/>
                <a:cs typeface="Arial"/>
              </a:rPr>
              <a:t>scale</a:t>
            </a:r>
            <a:r>
              <a:rPr lang="de-DE">
                <a:latin typeface="Arial"/>
                <a:cs typeface="Arial"/>
              </a:rPr>
              <a:t> </a:t>
            </a:r>
            <a:r>
              <a:rPr lang="de-DE" err="1">
                <a:latin typeface="Arial"/>
                <a:cs typeface="Arial"/>
              </a:rPr>
              <a:t>of</a:t>
            </a:r>
            <a:r>
              <a:rPr lang="de-DE">
                <a:latin typeface="Arial"/>
                <a:cs typeface="Arial"/>
              </a:rPr>
              <a:t> -1 </a:t>
            </a:r>
            <a:r>
              <a:rPr lang="de-DE" err="1">
                <a:latin typeface="Arial"/>
                <a:cs typeface="Arial"/>
              </a:rPr>
              <a:t>to</a:t>
            </a:r>
            <a:r>
              <a:rPr lang="de-DE">
                <a:latin typeface="Arial"/>
                <a:cs typeface="Arial"/>
              </a:rPr>
              <a:t> +1, </a:t>
            </a:r>
            <a:r>
              <a:rPr lang="de-DE" err="1">
                <a:latin typeface="Arial"/>
                <a:cs typeface="Arial"/>
              </a:rPr>
              <a:t>where</a:t>
            </a:r>
            <a:r>
              <a:rPr lang="de-DE">
                <a:latin typeface="Arial"/>
                <a:cs typeface="Arial"/>
              </a:rPr>
              <a:t> a score </a:t>
            </a:r>
            <a:r>
              <a:rPr lang="de-DE" err="1">
                <a:latin typeface="Arial"/>
                <a:cs typeface="Arial"/>
              </a:rPr>
              <a:t>of</a:t>
            </a:r>
            <a:r>
              <a:rPr lang="de-DE">
                <a:latin typeface="Arial"/>
                <a:cs typeface="Arial"/>
              </a:rPr>
              <a:t> -1 </a:t>
            </a:r>
            <a:r>
              <a:rPr lang="de-DE" err="1">
                <a:latin typeface="Arial"/>
                <a:cs typeface="Arial"/>
              </a:rPr>
              <a:t>indicates</a:t>
            </a:r>
            <a:r>
              <a:rPr lang="de-DE">
                <a:latin typeface="Arial"/>
                <a:cs typeface="Arial"/>
              </a:rPr>
              <a:t> </a:t>
            </a:r>
            <a:r>
              <a:rPr lang="de-DE" err="1">
                <a:latin typeface="Arial"/>
                <a:cs typeface="Arial"/>
              </a:rPr>
              <a:t>that</a:t>
            </a:r>
            <a:r>
              <a:rPr lang="de-DE">
                <a:latin typeface="Arial"/>
                <a:cs typeface="Arial"/>
              </a:rPr>
              <a:t> a tweet </a:t>
            </a:r>
            <a:r>
              <a:rPr lang="de-DE" err="1">
                <a:latin typeface="Arial"/>
                <a:cs typeface="Arial"/>
              </a:rPr>
              <a:t>is</a:t>
            </a:r>
            <a:r>
              <a:rPr lang="de-DE">
                <a:latin typeface="Arial"/>
                <a:cs typeface="Arial"/>
              </a:rPr>
              <a:t> negative and a score </a:t>
            </a:r>
            <a:r>
              <a:rPr lang="de-DE" err="1">
                <a:latin typeface="Arial"/>
                <a:cs typeface="Arial"/>
              </a:rPr>
              <a:t>of</a:t>
            </a:r>
            <a:r>
              <a:rPr lang="de-DE">
                <a:latin typeface="Arial"/>
                <a:cs typeface="Arial"/>
              </a:rPr>
              <a:t> +1 </a:t>
            </a:r>
            <a:r>
              <a:rPr lang="de-DE" err="1">
                <a:latin typeface="Arial"/>
                <a:cs typeface="Arial"/>
              </a:rPr>
              <a:t>indicates</a:t>
            </a:r>
            <a:r>
              <a:rPr lang="de-DE">
                <a:latin typeface="Arial"/>
                <a:cs typeface="Arial"/>
              </a:rPr>
              <a:t> </a:t>
            </a:r>
            <a:r>
              <a:rPr lang="de-DE" err="1">
                <a:latin typeface="Arial"/>
                <a:cs typeface="Arial"/>
              </a:rPr>
              <a:t>that</a:t>
            </a:r>
            <a:r>
              <a:rPr lang="de-DE">
                <a:latin typeface="Arial"/>
                <a:cs typeface="Arial"/>
              </a:rPr>
              <a:t> a tweet </a:t>
            </a:r>
            <a:r>
              <a:rPr lang="de-DE" err="1">
                <a:latin typeface="Arial"/>
                <a:cs typeface="Arial"/>
              </a:rPr>
              <a:t>is</a:t>
            </a:r>
            <a:r>
              <a:rPr lang="de-DE">
                <a:latin typeface="Arial"/>
                <a:cs typeface="Arial"/>
              </a:rPr>
              <a:t> positive. As </a:t>
            </a:r>
            <a:r>
              <a:rPr lang="de-DE" err="1">
                <a:latin typeface="Arial"/>
                <a:cs typeface="Arial"/>
              </a:rPr>
              <a:t>the</a:t>
            </a:r>
            <a:r>
              <a:rPr lang="de-DE">
                <a:latin typeface="Arial"/>
                <a:cs typeface="Arial"/>
              </a:rPr>
              <a:t> </a:t>
            </a:r>
            <a:r>
              <a:rPr lang="de-DE" err="1">
                <a:latin typeface="Arial"/>
                <a:cs typeface="Arial"/>
              </a:rPr>
              <a:t>figure</a:t>
            </a:r>
            <a:r>
              <a:rPr lang="de-DE">
                <a:latin typeface="Arial"/>
                <a:cs typeface="Arial"/>
              </a:rPr>
              <a:t> </a:t>
            </a:r>
            <a:r>
              <a:rPr lang="de-DE" err="1">
                <a:latin typeface="Arial"/>
                <a:cs typeface="Arial"/>
              </a:rPr>
              <a:t>below</a:t>
            </a:r>
            <a:r>
              <a:rPr lang="de-DE">
                <a:latin typeface="Arial"/>
                <a:cs typeface="Arial"/>
              </a:rPr>
              <a:t> </a:t>
            </a:r>
            <a:r>
              <a:rPr lang="de-DE" err="1">
                <a:latin typeface="Arial"/>
                <a:cs typeface="Arial"/>
              </a:rPr>
              <a:t>shows</a:t>
            </a:r>
            <a:r>
              <a:rPr lang="de-DE">
                <a:latin typeface="Arial"/>
                <a:cs typeface="Arial"/>
              </a:rPr>
              <a:t>, positive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associated</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blue</a:t>
            </a:r>
            <a:r>
              <a:rPr lang="de-DE">
                <a:latin typeface="Arial"/>
                <a:cs typeface="Arial"/>
              </a:rPr>
              <a:t> </a:t>
            </a:r>
            <a:r>
              <a:rPr lang="de-DE" err="1">
                <a:latin typeface="Arial"/>
                <a:cs typeface="Arial"/>
              </a:rPr>
              <a:t>bars</a:t>
            </a:r>
            <a:r>
              <a:rPr lang="de-DE">
                <a:latin typeface="Arial"/>
                <a:cs typeface="Arial"/>
              </a:rPr>
              <a:t> and negative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associated</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red</a:t>
            </a:r>
            <a:r>
              <a:rPr lang="de-DE">
                <a:latin typeface="Arial"/>
                <a:cs typeface="Arial"/>
              </a:rPr>
              <a:t> </a:t>
            </a:r>
            <a:r>
              <a:rPr lang="de-DE" err="1">
                <a:latin typeface="Arial"/>
                <a:cs typeface="Arial"/>
              </a:rPr>
              <a:t>bars</a:t>
            </a:r>
            <a:r>
              <a:rPr lang="de-DE">
                <a:latin typeface="Arial"/>
                <a:cs typeface="Arial"/>
              </a:rPr>
              <a:t>.</a:t>
            </a:r>
          </a:p>
          <a:p>
            <a:r>
              <a:rPr lang="de-DE">
                <a:latin typeface="Arial"/>
                <a:cs typeface="Arial"/>
              </a:rPr>
              <a:t>The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 </a:t>
            </a:r>
            <a:r>
              <a:rPr lang="de-DE" err="1">
                <a:latin typeface="Arial"/>
                <a:cs typeface="Arial"/>
              </a:rPr>
              <a:t>sentiment</a:t>
            </a:r>
            <a:r>
              <a:rPr lang="de-DE">
                <a:latin typeface="Arial"/>
                <a:cs typeface="Arial"/>
              </a:rPr>
              <a:t> score </a:t>
            </a:r>
            <a:r>
              <a:rPr lang="de-DE" err="1">
                <a:latin typeface="Arial"/>
                <a:cs typeface="Arial"/>
              </a:rPr>
              <a:t>is</a:t>
            </a:r>
            <a:r>
              <a:rPr lang="de-DE">
                <a:latin typeface="Arial"/>
                <a:cs typeface="Arial"/>
              </a:rPr>
              <a:t> </a:t>
            </a:r>
            <a:r>
              <a:rPr lang="de-DE" err="1">
                <a:latin typeface="Arial"/>
                <a:cs typeface="Arial"/>
              </a:rPr>
              <a:t>generally</a:t>
            </a:r>
            <a:r>
              <a:rPr lang="de-DE">
                <a:latin typeface="Arial"/>
                <a:cs typeface="Arial"/>
              </a:rPr>
              <a:t> </a:t>
            </a:r>
            <a:r>
              <a:rPr lang="de-DE" err="1">
                <a:latin typeface="Arial"/>
                <a:cs typeface="Arial"/>
              </a:rPr>
              <a:t>determined</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how</a:t>
            </a:r>
            <a:r>
              <a:rPr lang="de-DE">
                <a:latin typeface="Arial"/>
                <a:cs typeface="Arial"/>
              </a:rPr>
              <a:t> </a:t>
            </a:r>
            <a:r>
              <a:rPr lang="de-DE" err="1">
                <a:latin typeface="Arial"/>
                <a:cs typeface="Arial"/>
              </a:rPr>
              <a:t>well</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agrees</a:t>
            </a:r>
            <a:r>
              <a:rPr lang="de-DE">
                <a:latin typeface="Arial"/>
                <a:cs typeface="Arial"/>
              </a:rPr>
              <a:t> </a:t>
            </a:r>
            <a:r>
              <a:rPr lang="de-DE" err="1">
                <a:latin typeface="Arial"/>
                <a:cs typeface="Arial"/>
              </a:rPr>
              <a:t>with</a:t>
            </a:r>
            <a:r>
              <a:rPr lang="de-DE">
                <a:latin typeface="Arial"/>
                <a:cs typeface="Arial"/>
              </a:rPr>
              <a:t> human </a:t>
            </a:r>
            <a:r>
              <a:rPr lang="de-DE" err="1">
                <a:latin typeface="Arial"/>
                <a:cs typeface="Arial"/>
              </a:rPr>
              <a:t>assessments</a:t>
            </a:r>
            <a:r>
              <a:rPr lang="de-DE">
                <a:latin typeface="Arial"/>
                <a:cs typeface="Arial"/>
              </a:rPr>
              <a:t>. In </a:t>
            </a:r>
            <a:r>
              <a:rPr lang="de-DE" err="1">
                <a:latin typeface="Arial"/>
                <a:cs typeface="Arial"/>
              </a:rPr>
              <a:t>the</a:t>
            </a:r>
            <a:r>
              <a:rPr lang="de-DE">
                <a:latin typeface="Arial"/>
                <a:cs typeface="Arial"/>
              </a:rPr>
              <a:t> </a:t>
            </a:r>
            <a:r>
              <a:rPr lang="de-DE" err="1">
                <a:latin typeface="Arial"/>
                <a:cs typeface="Arial"/>
              </a:rPr>
              <a:t>case</a:t>
            </a:r>
            <a:r>
              <a:rPr lang="de-DE">
                <a:latin typeface="Arial"/>
                <a:cs typeface="Arial"/>
              </a:rPr>
              <a:t> </a:t>
            </a:r>
            <a:r>
              <a:rPr lang="de-DE" err="1">
                <a:latin typeface="Arial"/>
                <a:cs typeface="Arial"/>
              </a:rPr>
              <a:t>of</a:t>
            </a:r>
            <a:r>
              <a:rPr lang="de-DE">
                <a:latin typeface="Arial"/>
                <a:cs typeface="Arial"/>
              </a:rPr>
              <a:t> Twitter,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 </a:t>
            </a:r>
            <a:r>
              <a:rPr lang="de-DE" err="1">
                <a:latin typeface="Arial"/>
                <a:cs typeface="Arial"/>
              </a:rPr>
              <a:t>sentiment</a:t>
            </a:r>
            <a:r>
              <a:rPr lang="de-DE">
                <a:latin typeface="Arial"/>
                <a:cs typeface="Arial"/>
              </a:rPr>
              <a:t> score </a:t>
            </a:r>
            <a:r>
              <a:rPr lang="de-DE" err="1">
                <a:latin typeface="Arial"/>
                <a:cs typeface="Arial"/>
              </a:rPr>
              <a:t>is</a:t>
            </a:r>
            <a:r>
              <a:rPr lang="de-DE">
                <a:latin typeface="Arial"/>
                <a:cs typeface="Arial"/>
              </a:rPr>
              <a:t> </a:t>
            </a:r>
            <a:r>
              <a:rPr lang="de-DE" err="1">
                <a:latin typeface="Arial"/>
                <a:cs typeface="Arial"/>
              </a:rPr>
              <a:t>measured</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comparing</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with</a:t>
            </a:r>
            <a:r>
              <a:rPr lang="de-DE">
                <a:latin typeface="Arial"/>
                <a:cs typeface="Arial"/>
              </a:rPr>
              <a:t> human </a:t>
            </a:r>
            <a:r>
              <a:rPr lang="de-DE" err="1">
                <a:latin typeface="Arial"/>
                <a:cs typeface="Arial"/>
              </a:rPr>
              <a:t>assessments</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same tweet </a:t>
            </a:r>
            <a:r>
              <a:rPr lang="de-DE" err="1">
                <a:latin typeface="Arial"/>
                <a:cs typeface="Arial"/>
              </a:rPr>
              <a:t>using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Labeled</a:t>
            </a:r>
            <a:r>
              <a:rPr lang="de-DE">
                <a:latin typeface="Arial"/>
                <a:cs typeface="Arial"/>
              </a:rPr>
              <a:t> Entity Recognition (LER) </a:t>
            </a:r>
            <a:r>
              <a:rPr lang="de-DE" err="1">
                <a:latin typeface="Arial"/>
                <a:cs typeface="Arial"/>
              </a:rPr>
              <a:t>method</a:t>
            </a:r>
            <a:r>
              <a:rPr lang="de-DE">
                <a:latin typeface="Arial"/>
                <a:cs typeface="Arial"/>
              </a:rPr>
              <a:t>. A </a:t>
            </a:r>
            <a:r>
              <a:rPr lang="de-DE" err="1">
                <a:latin typeface="Arial"/>
                <a:cs typeface="Arial"/>
              </a:rPr>
              <a:t>paper</a:t>
            </a:r>
            <a:r>
              <a:rPr lang="de-DE">
                <a:latin typeface="Arial"/>
                <a:cs typeface="Arial"/>
              </a:rPr>
              <a:t> </a:t>
            </a:r>
            <a:r>
              <a:rPr lang="de-DE" err="1">
                <a:latin typeface="Arial"/>
                <a:cs typeface="Arial"/>
              </a:rPr>
              <a:t>published</a:t>
            </a:r>
            <a:r>
              <a:rPr lang="de-DE">
                <a:latin typeface="Arial"/>
                <a:cs typeface="Arial"/>
              </a:rPr>
              <a:t> in 2014 </a:t>
            </a:r>
            <a:r>
              <a:rPr lang="de-DE" err="1">
                <a:latin typeface="Arial"/>
                <a:cs typeface="Arial"/>
              </a:rPr>
              <a:t>found</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t>
            </a:r>
            <a:r>
              <a:rPr lang="de-DE">
                <a:latin typeface="Arial"/>
                <a:cs typeface="Arial"/>
                <a:hlinkClick r:id="rId6"/>
              </a:rPr>
              <a:t>sentiment scores</a:t>
            </a:r>
            <a:r>
              <a:rPr lang="de-DE">
                <a:latin typeface="Arial"/>
                <a:cs typeface="Arial"/>
              </a:rPr>
              <a:t>[4] on Twitter was </a:t>
            </a:r>
            <a:r>
              <a:rPr lang="de-DE" err="1">
                <a:latin typeface="Arial"/>
                <a:cs typeface="Arial"/>
              </a:rPr>
              <a:t>only</a:t>
            </a:r>
            <a:r>
              <a:rPr lang="de-DE">
                <a:latin typeface="Arial"/>
                <a:cs typeface="Arial"/>
              </a:rPr>
              <a:t> 59%, </a:t>
            </a:r>
            <a:r>
              <a:rPr lang="de-DE" err="1">
                <a:latin typeface="Arial"/>
                <a:cs typeface="Arial"/>
              </a:rPr>
              <a:t>with</a:t>
            </a:r>
            <a:r>
              <a:rPr lang="de-DE">
                <a:latin typeface="Arial"/>
                <a:cs typeface="Arial"/>
              </a:rPr>
              <a:t> human </a:t>
            </a:r>
            <a:r>
              <a:rPr lang="de-DE" err="1">
                <a:latin typeface="Arial"/>
                <a:cs typeface="Arial"/>
              </a:rPr>
              <a:t>assessments</a:t>
            </a:r>
            <a:r>
              <a:rPr lang="de-DE">
                <a:latin typeface="Arial"/>
                <a:cs typeface="Arial"/>
              </a:rPr>
              <a:t> </a:t>
            </a:r>
            <a:r>
              <a:rPr lang="de-DE" err="1">
                <a:latin typeface="Arial"/>
                <a:cs typeface="Arial"/>
              </a:rPr>
              <a:t>being</a:t>
            </a:r>
            <a:r>
              <a:rPr lang="de-DE">
                <a:latin typeface="Arial"/>
                <a:cs typeface="Arial"/>
              </a:rPr>
              <a:t> </a:t>
            </a:r>
            <a:r>
              <a:rPr lang="de-DE" err="1">
                <a:latin typeface="Arial"/>
                <a:cs typeface="Arial"/>
              </a:rPr>
              <a:t>more</a:t>
            </a:r>
            <a:r>
              <a:rPr lang="de-DE">
                <a:latin typeface="Arial"/>
                <a:cs typeface="Arial"/>
              </a:rPr>
              <a:t> </a:t>
            </a:r>
            <a:r>
              <a:rPr lang="de-DE" err="1">
                <a:latin typeface="Arial"/>
                <a:cs typeface="Arial"/>
              </a:rPr>
              <a:t>accurate</a:t>
            </a:r>
            <a:r>
              <a:rPr lang="de-DE">
                <a:latin typeface="Arial"/>
                <a:cs typeface="Arial"/>
              </a:rPr>
              <a:t> </a:t>
            </a:r>
            <a:r>
              <a:rPr lang="de-DE" err="1">
                <a:latin typeface="Arial"/>
                <a:cs typeface="Arial"/>
              </a:rPr>
              <a:t>than</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algorithms</a:t>
            </a:r>
            <a:r>
              <a:rPr lang="de-DE">
                <a:latin typeface="Arial"/>
                <a:cs typeface="Arial"/>
              </a:rPr>
              <a:t> </a:t>
            </a:r>
            <a:r>
              <a:rPr lang="de-DE" err="1">
                <a:latin typeface="Arial"/>
                <a:cs typeface="Arial"/>
              </a:rPr>
              <a:t>by</a:t>
            </a:r>
            <a:r>
              <a:rPr lang="de-DE">
                <a:latin typeface="Arial"/>
                <a:cs typeface="Arial"/>
              </a:rPr>
              <a:t> a </a:t>
            </a:r>
            <a:r>
              <a:rPr lang="de-DE" err="1">
                <a:latin typeface="Arial"/>
                <a:cs typeface="Arial"/>
              </a:rPr>
              <a:t>margin</a:t>
            </a:r>
            <a:r>
              <a:rPr lang="de-DE">
                <a:latin typeface="Arial"/>
                <a:cs typeface="Arial"/>
              </a:rPr>
              <a:t> </a:t>
            </a:r>
            <a:r>
              <a:rPr lang="de-DE" err="1">
                <a:latin typeface="Arial"/>
                <a:cs typeface="Arial"/>
              </a:rPr>
              <a:t>of</a:t>
            </a:r>
            <a:r>
              <a:rPr lang="de-DE">
                <a:latin typeface="Arial"/>
                <a:cs typeface="Arial"/>
              </a:rPr>
              <a:t> 10%.</a:t>
            </a:r>
          </a:p>
          <a:p>
            <a:r>
              <a:rPr lang="de-DE">
                <a:latin typeface="Arial"/>
                <a:cs typeface="Arial"/>
              </a:rPr>
              <a:t>The </a:t>
            </a:r>
            <a:r>
              <a:rPr lang="de-DE" err="1">
                <a:latin typeface="Arial"/>
                <a:cs typeface="Arial"/>
              </a:rPr>
              <a:t>majority</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tweets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assigned</a:t>
            </a:r>
            <a:r>
              <a:rPr lang="de-DE">
                <a:latin typeface="Arial"/>
                <a:cs typeface="Arial"/>
              </a:rPr>
              <a:t> </a:t>
            </a:r>
            <a:r>
              <a:rPr lang="de-DE" err="1">
                <a:latin typeface="Arial"/>
                <a:cs typeface="Arial"/>
              </a:rPr>
              <a:t>to</a:t>
            </a:r>
            <a:r>
              <a:rPr lang="de-DE">
                <a:latin typeface="Arial"/>
                <a:cs typeface="Arial"/>
              </a:rPr>
              <a:t> a positive </a:t>
            </a:r>
            <a:r>
              <a:rPr lang="de-DE" err="1">
                <a:latin typeface="Arial"/>
                <a:cs typeface="Arial"/>
              </a:rPr>
              <a:t>sentiment</a:t>
            </a:r>
            <a:r>
              <a:rPr lang="de-DE">
                <a:latin typeface="Arial"/>
                <a:cs typeface="Arial"/>
              </a:rPr>
              <a:t> score </a:t>
            </a:r>
            <a:r>
              <a:rPr lang="de-DE" err="1">
                <a:latin typeface="Arial"/>
                <a:cs typeface="Arial"/>
              </a:rPr>
              <a:t>are</a:t>
            </a:r>
            <a:r>
              <a:rPr lang="de-DE">
                <a:latin typeface="Arial"/>
                <a:cs typeface="Arial"/>
              </a:rPr>
              <a:t> </a:t>
            </a:r>
            <a:r>
              <a:rPr lang="de-DE" err="1">
                <a:latin typeface="Arial"/>
                <a:cs typeface="Arial"/>
              </a:rPr>
              <a:t>actually</a:t>
            </a:r>
            <a:r>
              <a:rPr lang="de-DE">
                <a:latin typeface="Arial"/>
                <a:cs typeface="Arial"/>
              </a:rPr>
              <a:t> neutral </a:t>
            </a:r>
            <a:r>
              <a:rPr lang="de-DE" err="1">
                <a:latin typeface="Arial"/>
                <a:cs typeface="Arial"/>
              </a:rPr>
              <a:t>or</a:t>
            </a:r>
            <a:r>
              <a:rPr lang="de-DE">
                <a:latin typeface="Arial"/>
                <a:cs typeface="Arial"/>
              </a:rPr>
              <a:t> </a:t>
            </a:r>
            <a:r>
              <a:rPr lang="de-DE" err="1">
                <a:latin typeface="Arial"/>
                <a:cs typeface="Arial"/>
              </a:rPr>
              <a:t>slightly</a:t>
            </a:r>
            <a:r>
              <a:rPr lang="de-DE">
                <a:latin typeface="Arial"/>
                <a:cs typeface="Arial"/>
              </a:rPr>
              <a:t> negative, </a:t>
            </a:r>
            <a:r>
              <a:rPr lang="de-DE" err="1">
                <a:latin typeface="Arial"/>
                <a:cs typeface="Arial"/>
              </a:rPr>
              <a:t>while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majority</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tweets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assigned</a:t>
            </a:r>
            <a:r>
              <a:rPr lang="de-DE">
                <a:latin typeface="Arial"/>
                <a:cs typeface="Arial"/>
              </a:rPr>
              <a:t> </a:t>
            </a:r>
            <a:r>
              <a:rPr lang="de-DE" err="1">
                <a:latin typeface="Arial"/>
                <a:cs typeface="Arial"/>
              </a:rPr>
              <a:t>to</a:t>
            </a:r>
            <a:r>
              <a:rPr lang="de-DE">
                <a:latin typeface="Arial"/>
                <a:cs typeface="Arial"/>
              </a:rPr>
              <a:t> a negative </a:t>
            </a:r>
            <a:r>
              <a:rPr lang="de-DE" err="1">
                <a:latin typeface="Arial"/>
                <a:cs typeface="Arial"/>
              </a:rPr>
              <a:t>sentiment</a:t>
            </a:r>
            <a:r>
              <a:rPr lang="de-DE">
                <a:latin typeface="Arial"/>
                <a:cs typeface="Arial"/>
              </a:rPr>
              <a:t> score </a:t>
            </a:r>
            <a:r>
              <a:rPr lang="de-DE" err="1">
                <a:latin typeface="Arial"/>
                <a:cs typeface="Arial"/>
              </a:rPr>
              <a:t>are</a:t>
            </a:r>
            <a:r>
              <a:rPr lang="de-DE">
                <a:latin typeface="Arial"/>
                <a:cs typeface="Arial"/>
              </a:rPr>
              <a:t> </a:t>
            </a:r>
            <a:r>
              <a:rPr lang="de-DE" err="1">
                <a:latin typeface="Arial"/>
                <a:cs typeface="Arial"/>
              </a:rPr>
              <a:t>actually</a:t>
            </a:r>
            <a:r>
              <a:rPr lang="de-DE">
                <a:latin typeface="Arial"/>
                <a:cs typeface="Arial"/>
              </a:rPr>
              <a:t> neutral </a:t>
            </a:r>
            <a:r>
              <a:rPr lang="de-DE" err="1">
                <a:latin typeface="Arial"/>
                <a:cs typeface="Arial"/>
              </a:rPr>
              <a:t>or</a:t>
            </a:r>
            <a:r>
              <a:rPr lang="de-DE">
                <a:latin typeface="Arial"/>
                <a:cs typeface="Arial"/>
              </a:rPr>
              <a:t> </a:t>
            </a:r>
            <a:r>
              <a:rPr lang="de-DE" err="1">
                <a:latin typeface="Arial"/>
                <a:cs typeface="Arial"/>
              </a:rPr>
              <a:t>slightly</a:t>
            </a:r>
            <a:r>
              <a:rPr lang="de-DE">
                <a:latin typeface="Arial"/>
                <a:cs typeface="Arial"/>
              </a:rPr>
              <a:t> positive. </a:t>
            </a:r>
            <a:r>
              <a:rPr lang="de-DE">
                <a:latin typeface="Arial"/>
                <a:cs typeface="Arial"/>
                <a:hlinkClick r:id="rId7"/>
              </a:rPr>
              <a:t>The accuracy of a sentiment score</a:t>
            </a:r>
            <a:r>
              <a:rPr lang="de-DE">
                <a:latin typeface="Arial"/>
                <a:cs typeface="Arial"/>
              </a:rPr>
              <a:t>[5] on Twitter </a:t>
            </a:r>
            <a:r>
              <a:rPr lang="de-DE" err="1">
                <a:latin typeface="Arial"/>
                <a:cs typeface="Arial"/>
              </a:rPr>
              <a:t>is</a:t>
            </a:r>
            <a:r>
              <a:rPr lang="de-DE">
                <a:latin typeface="Arial"/>
                <a:cs typeface="Arial"/>
              </a:rPr>
              <a:t> 58%, </a:t>
            </a:r>
            <a:r>
              <a:rPr lang="de-DE" err="1">
                <a:latin typeface="Arial"/>
                <a:cs typeface="Arial"/>
              </a:rPr>
              <a:t>with</a:t>
            </a:r>
            <a:r>
              <a:rPr lang="de-DE">
                <a:latin typeface="Arial"/>
                <a:cs typeface="Arial"/>
              </a:rPr>
              <a:t> human </a:t>
            </a:r>
            <a:r>
              <a:rPr lang="de-DE" err="1">
                <a:latin typeface="Arial"/>
                <a:cs typeface="Arial"/>
              </a:rPr>
              <a:t>assessments</a:t>
            </a:r>
            <a:r>
              <a:rPr lang="de-DE">
                <a:latin typeface="Arial"/>
                <a:cs typeface="Arial"/>
              </a:rPr>
              <a:t> </a:t>
            </a:r>
            <a:r>
              <a:rPr lang="de-DE" err="1">
                <a:latin typeface="Arial"/>
                <a:cs typeface="Arial"/>
              </a:rPr>
              <a:t>being</a:t>
            </a:r>
            <a:r>
              <a:rPr lang="de-DE">
                <a:latin typeface="Arial"/>
                <a:cs typeface="Arial"/>
              </a:rPr>
              <a:t> </a:t>
            </a:r>
            <a:r>
              <a:rPr lang="de-DE" err="1">
                <a:latin typeface="Arial"/>
                <a:cs typeface="Arial"/>
              </a:rPr>
              <a:t>more</a:t>
            </a:r>
            <a:r>
              <a:rPr lang="de-DE">
                <a:latin typeface="Arial"/>
                <a:cs typeface="Arial"/>
              </a:rPr>
              <a:t> </a:t>
            </a:r>
            <a:r>
              <a:rPr lang="de-DE" err="1">
                <a:latin typeface="Arial"/>
                <a:cs typeface="Arial"/>
              </a:rPr>
              <a:t>accurate</a:t>
            </a:r>
            <a:r>
              <a:rPr lang="de-DE">
                <a:latin typeface="Arial"/>
                <a:cs typeface="Arial"/>
              </a:rPr>
              <a:t> </a:t>
            </a:r>
            <a:r>
              <a:rPr lang="de-DE" err="1">
                <a:latin typeface="Arial"/>
                <a:cs typeface="Arial"/>
              </a:rPr>
              <a:t>than</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algorithms</a:t>
            </a:r>
            <a:r>
              <a:rPr lang="de-DE">
                <a:latin typeface="Arial"/>
                <a:cs typeface="Arial"/>
              </a:rPr>
              <a:t> </a:t>
            </a:r>
            <a:r>
              <a:rPr lang="de-DE" err="1">
                <a:latin typeface="Arial"/>
                <a:cs typeface="Arial"/>
              </a:rPr>
              <a:t>by</a:t>
            </a:r>
            <a:r>
              <a:rPr lang="de-DE">
                <a:latin typeface="Arial"/>
                <a:cs typeface="Arial"/>
              </a:rPr>
              <a:t> a </a:t>
            </a:r>
            <a:r>
              <a:rPr lang="de-DE" err="1">
                <a:latin typeface="Arial"/>
                <a:cs typeface="Arial"/>
              </a:rPr>
              <a:t>margin</a:t>
            </a:r>
            <a:r>
              <a:rPr lang="de-DE">
                <a:latin typeface="Arial"/>
                <a:cs typeface="Arial"/>
              </a:rPr>
              <a:t> </a:t>
            </a:r>
            <a:r>
              <a:rPr lang="de-DE" err="1">
                <a:latin typeface="Arial"/>
                <a:cs typeface="Arial"/>
              </a:rPr>
              <a:t>of</a:t>
            </a:r>
            <a:r>
              <a:rPr lang="de-DE">
                <a:latin typeface="Arial"/>
                <a:cs typeface="Arial"/>
              </a:rPr>
              <a:t> 12%. This </a:t>
            </a:r>
            <a:r>
              <a:rPr lang="de-DE" err="1">
                <a:latin typeface="Arial"/>
                <a:cs typeface="Arial"/>
              </a:rPr>
              <a:t>suggests</a:t>
            </a:r>
            <a:r>
              <a:rPr lang="de-DE">
                <a:latin typeface="Arial"/>
                <a:cs typeface="Arial"/>
              </a:rPr>
              <a:t> </a:t>
            </a:r>
            <a:r>
              <a:rPr lang="de-DE" err="1">
                <a:latin typeface="Arial"/>
                <a:cs typeface="Arial"/>
              </a:rPr>
              <a:t>that</a:t>
            </a:r>
            <a:r>
              <a:rPr lang="de-DE">
                <a:latin typeface="Arial"/>
                <a:cs typeface="Arial"/>
              </a:rPr>
              <a:t> human </a:t>
            </a:r>
            <a:r>
              <a:rPr lang="de-DE" err="1">
                <a:latin typeface="Arial"/>
                <a:cs typeface="Arial"/>
              </a:rPr>
              <a:t>assessors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better</a:t>
            </a:r>
            <a:r>
              <a:rPr lang="de-DE">
                <a:latin typeface="Arial"/>
                <a:cs typeface="Arial"/>
              </a:rPr>
              <a:t> </a:t>
            </a:r>
            <a:r>
              <a:rPr lang="de-DE" err="1">
                <a:latin typeface="Arial"/>
                <a:cs typeface="Arial"/>
              </a:rPr>
              <a:t>equipped</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identify</a:t>
            </a:r>
            <a:r>
              <a:rPr lang="de-DE">
                <a:latin typeface="Arial"/>
                <a:cs typeface="Arial"/>
              </a:rPr>
              <a:t> </a:t>
            </a:r>
            <a:r>
              <a:rPr lang="de-DE" err="1">
                <a:latin typeface="Arial"/>
                <a:cs typeface="Arial"/>
              </a:rPr>
              <a:t>the</a:t>
            </a:r>
            <a:r>
              <a:rPr lang="de-DE">
                <a:latin typeface="Arial"/>
                <a:cs typeface="Arial"/>
              </a:rPr>
              <a:t> tone </a:t>
            </a:r>
            <a:r>
              <a:rPr lang="de-DE" err="1">
                <a:latin typeface="Arial"/>
                <a:cs typeface="Arial"/>
              </a:rPr>
              <a:t>of</a:t>
            </a:r>
            <a:r>
              <a:rPr lang="de-DE">
                <a:latin typeface="Arial"/>
                <a:cs typeface="Arial"/>
              </a:rPr>
              <a:t> a tweet </a:t>
            </a:r>
            <a:r>
              <a:rPr lang="de-DE" err="1">
                <a:latin typeface="Arial"/>
                <a:cs typeface="Arial"/>
              </a:rPr>
              <a:t>than</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a:t>
            </a:r>
            <a:r>
              <a:rPr lang="de-DE">
                <a:latin typeface="Arial"/>
                <a:cs typeface="Arial"/>
              </a:rPr>
              <a:t>, </a:t>
            </a:r>
            <a:r>
              <a:rPr lang="de-DE" err="1">
                <a:latin typeface="Arial"/>
                <a:cs typeface="Arial"/>
              </a:rPr>
              <a:t>which</a:t>
            </a:r>
            <a:r>
              <a:rPr lang="de-DE">
                <a:latin typeface="Arial"/>
                <a:cs typeface="Arial"/>
              </a:rPr>
              <a:t> </a:t>
            </a:r>
            <a:r>
              <a:rPr lang="de-DE" err="1">
                <a:latin typeface="Arial"/>
                <a:cs typeface="Arial"/>
              </a:rPr>
              <a:t>suggests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a:t>
            </a:r>
            <a:r>
              <a:rPr lang="de-DE">
                <a:latin typeface="Arial"/>
                <a:cs typeface="Arial"/>
              </a:rPr>
              <a:t> </a:t>
            </a:r>
            <a:r>
              <a:rPr lang="de-DE" err="1">
                <a:latin typeface="Arial"/>
                <a:cs typeface="Arial"/>
              </a:rPr>
              <a:t>could</a:t>
            </a:r>
            <a:r>
              <a:rPr lang="de-DE">
                <a:latin typeface="Arial"/>
                <a:cs typeface="Arial"/>
              </a:rPr>
              <a:t> </a:t>
            </a:r>
            <a:r>
              <a:rPr lang="de-DE" err="1">
                <a:latin typeface="Arial"/>
                <a:cs typeface="Arial"/>
              </a:rPr>
              <a:t>be</a:t>
            </a:r>
            <a:r>
              <a:rPr lang="de-DE">
                <a:latin typeface="Arial"/>
                <a:cs typeface="Arial"/>
              </a:rPr>
              <a:t> </a:t>
            </a:r>
            <a:r>
              <a:rPr lang="de-DE" err="1">
                <a:latin typeface="Arial"/>
                <a:cs typeface="Arial"/>
              </a:rPr>
              <a:t>improved</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incorporating</a:t>
            </a:r>
            <a:r>
              <a:rPr lang="de-DE">
                <a:latin typeface="Arial"/>
                <a:cs typeface="Arial"/>
              </a:rPr>
              <a:t> </a:t>
            </a:r>
            <a:r>
              <a:rPr lang="de-DE" err="1">
                <a:latin typeface="Arial"/>
                <a:cs typeface="Arial"/>
              </a:rPr>
              <a:t>linguistic</a:t>
            </a:r>
            <a:r>
              <a:rPr lang="de-DE">
                <a:latin typeface="Arial"/>
                <a:cs typeface="Arial"/>
              </a:rPr>
              <a:t> </a:t>
            </a:r>
            <a:r>
              <a:rPr lang="de-DE" err="1">
                <a:latin typeface="Arial"/>
                <a:cs typeface="Arial"/>
              </a:rPr>
              <a:t>analysis</a:t>
            </a:r>
            <a:r>
              <a:rPr lang="de-DE">
                <a:latin typeface="Arial"/>
                <a:cs typeface="Arial"/>
              </a:rPr>
              <a:t> </a:t>
            </a:r>
            <a:r>
              <a:rPr lang="de-DE" err="1">
                <a:latin typeface="Arial"/>
                <a:cs typeface="Arial"/>
              </a:rPr>
              <a:t>techniques</a:t>
            </a:r>
            <a:r>
              <a:rPr lang="de-DE">
                <a:latin typeface="Arial"/>
                <a:cs typeface="Arial"/>
              </a:rPr>
              <a:t> </a:t>
            </a:r>
            <a:r>
              <a:rPr lang="de-DE" err="1">
                <a:latin typeface="Arial"/>
                <a:cs typeface="Arial"/>
              </a:rPr>
              <a:t>into</a:t>
            </a:r>
            <a:r>
              <a:rPr lang="de-DE">
                <a:latin typeface="Arial"/>
                <a:cs typeface="Arial"/>
              </a:rPr>
              <a:t> </a:t>
            </a:r>
            <a:r>
              <a:rPr lang="de-DE" err="1">
                <a:latin typeface="Arial"/>
                <a:cs typeface="Arial"/>
              </a:rPr>
              <a:t>its</a:t>
            </a:r>
            <a:r>
              <a:rPr lang="de-DE">
                <a:latin typeface="Arial"/>
                <a:cs typeface="Arial"/>
              </a:rPr>
              <a:t> </a:t>
            </a:r>
            <a:r>
              <a:rPr lang="de-DE" err="1">
                <a:latin typeface="Arial"/>
                <a:cs typeface="Arial"/>
              </a:rPr>
              <a:t>sentiment</a:t>
            </a:r>
            <a:r>
              <a:rPr lang="de-DE">
                <a:latin typeface="Arial"/>
                <a:cs typeface="Arial"/>
              </a:rPr>
              <a:t> score </a:t>
            </a:r>
            <a:r>
              <a:rPr lang="de-DE" err="1">
                <a:latin typeface="Arial"/>
                <a:cs typeface="Arial"/>
              </a:rPr>
              <a:t>calculation</a:t>
            </a:r>
            <a:r>
              <a:rPr lang="de-DE">
                <a:latin typeface="Arial"/>
                <a:cs typeface="Arial"/>
              </a:rPr>
              <a:t>.</a:t>
            </a:r>
          </a:p>
          <a:p>
            <a:r>
              <a:rPr lang="de-DE">
                <a:latin typeface="Arial"/>
                <a:cs typeface="Arial"/>
              </a:rPr>
              <a:t>A </a:t>
            </a:r>
            <a:r>
              <a:rPr lang="de-DE" err="1">
                <a:latin typeface="Arial"/>
                <a:cs typeface="Arial"/>
              </a:rPr>
              <a:t>paper</a:t>
            </a:r>
            <a:r>
              <a:rPr lang="de-DE">
                <a:latin typeface="Arial"/>
                <a:cs typeface="Arial"/>
              </a:rPr>
              <a:t> </a:t>
            </a:r>
            <a:r>
              <a:rPr lang="de-DE" err="1">
                <a:latin typeface="Arial"/>
                <a:cs typeface="Arial"/>
              </a:rPr>
              <a:t>published</a:t>
            </a:r>
            <a:r>
              <a:rPr lang="de-DE">
                <a:latin typeface="Arial"/>
                <a:cs typeface="Arial"/>
              </a:rPr>
              <a:t> in 2014 </a:t>
            </a:r>
            <a:r>
              <a:rPr lang="de-DE" err="1">
                <a:latin typeface="Arial"/>
                <a:cs typeface="Arial"/>
              </a:rPr>
              <a:t>found</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t>
            </a:r>
            <a:r>
              <a:rPr lang="de-DE">
                <a:latin typeface="Arial"/>
                <a:cs typeface="Arial"/>
                <a:hlinkClick r:id="rId8"/>
              </a:rPr>
              <a:t>sentiment scores on Twitter</a:t>
            </a:r>
            <a:r>
              <a:rPr lang="de-DE">
                <a:latin typeface="Arial"/>
                <a:cs typeface="Arial"/>
              </a:rPr>
              <a:t>[6] was </a:t>
            </a:r>
            <a:r>
              <a:rPr lang="de-DE" err="1">
                <a:latin typeface="Arial"/>
                <a:cs typeface="Arial"/>
              </a:rPr>
              <a:t>only</a:t>
            </a:r>
            <a:r>
              <a:rPr lang="de-DE">
                <a:latin typeface="Arial"/>
                <a:cs typeface="Arial"/>
              </a:rPr>
              <a:t> 59%, </a:t>
            </a:r>
            <a:r>
              <a:rPr lang="de-DE" err="1">
                <a:latin typeface="Arial"/>
                <a:cs typeface="Arial"/>
              </a:rPr>
              <a:t>with</a:t>
            </a:r>
            <a:r>
              <a:rPr lang="de-DE">
                <a:latin typeface="Arial"/>
                <a:cs typeface="Arial"/>
              </a:rPr>
              <a:t> human </a:t>
            </a:r>
            <a:r>
              <a:rPr lang="de-DE" err="1">
                <a:latin typeface="Arial"/>
                <a:cs typeface="Arial"/>
              </a:rPr>
              <a:t>assessments</a:t>
            </a:r>
            <a:r>
              <a:rPr lang="de-DE">
                <a:latin typeface="Arial"/>
                <a:cs typeface="Arial"/>
              </a:rPr>
              <a:t> </a:t>
            </a:r>
            <a:r>
              <a:rPr lang="de-DE" err="1">
                <a:latin typeface="Arial"/>
                <a:cs typeface="Arial"/>
              </a:rPr>
              <a:t>being</a:t>
            </a:r>
            <a:r>
              <a:rPr lang="de-DE">
                <a:latin typeface="Arial"/>
                <a:cs typeface="Arial"/>
              </a:rPr>
              <a:t> </a:t>
            </a:r>
            <a:r>
              <a:rPr lang="de-DE" err="1">
                <a:latin typeface="Arial"/>
                <a:cs typeface="Arial"/>
              </a:rPr>
              <a:t>more</a:t>
            </a:r>
            <a:r>
              <a:rPr lang="de-DE">
                <a:latin typeface="Arial"/>
                <a:cs typeface="Arial"/>
              </a:rPr>
              <a:t> </a:t>
            </a:r>
            <a:r>
              <a:rPr lang="de-DE" err="1">
                <a:latin typeface="Arial"/>
                <a:cs typeface="Arial"/>
              </a:rPr>
              <a:t>accurate</a:t>
            </a:r>
            <a:r>
              <a:rPr lang="de-DE">
                <a:latin typeface="Arial"/>
                <a:cs typeface="Arial"/>
              </a:rPr>
              <a:t> </a:t>
            </a:r>
            <a:r>
              <a:rPr lang="de-DE" err="1">
                <a:latin typeface="Arial"/>
                <a:cs typeface="Arial"/>
              </a:rPr>
              <a:t>than</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algorithms</a:t>
            </a:r>
            <a:r>
              <a:rPr lang="de-DE">
                <a:latin typeface="Arial"/>
                <a:cs typeface="Arial"/>
              </a:rPr>
              <a:t> </a:t>
            </a:r>
            <a:r>
              <a:rPr lang="de-DE" err="1">
                <a:latin typeface="Arial"/>
                <a:cs typeface="Arial"/>
              </a:rPr>
              <a:t>by</a:t>
            </a:r>
            <a:r>
              <a:rPr lang="de-DE">
                <a:latin typeface="Arial"/>
                <a:cs typeface="Arial"/>
              </a:rPr>
              <a:t> a </a:t>
            </a:r>
            <a:r>
              <a:rPr lang="de-DE" err="1">
                <a:latin typeface="Arial"/>
                <a:cs typeface="Arial"/>
              </a:rPr>
              <a:t>margin</a:t>
            </a:r>
            <a:r>
              <a:rPr lang="de-DE">
                <a:latin typeface="Arial"/>
                <a:cs typeface="Arial"/>
              </a:rPr>
              <a:t> </a:t>
            </a:r>
            <a:r>
              <a:rPr lang="de-DE" err="1">
                <a:latin typeface="Arial"/>
                <a:cs typeface="Arial"/>
              </a:rPr>
              <a:t>of</a:t>
            </a:r>
            <a:r>
              <a:rPr lang="de-DE">
                <a:latin typeface="Arial"/>
                <a:cs typeface="Arial"/>
              </a:rPr>
              <a:t> 10%. This </a:t>
            </a:r>
            <a:r>
              <a:rPr lang="de-DE" err="1">
                <a:latin typeface="Arial"/>
                <a:cs typeface="Arial"/>
              </a:rPr>
              <a:t>makes</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clear</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improving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 </a:t>
            </a:r>
            <a:r>
              <a:rPr lang="de-DE" err="1">
                <a:latin typeface="Arial"/>
                <a:cs typeface="Arial"/>
              </a:rPr>
              <a:t>sentiment</a:t>
            </a:r>
            <a:r>
              <a:rPr lang="de-DE">
                <a:latin typeface="Arial"/>
                <a:cs typeface="Arial"/>
              </a:rPr>
              <a:t> score </a:t>
            </a:r>
            <a:r>
              <a:rPr lang="de-DE" err="1">
                <a:latin typeface="Arial"/>
                <a:cs typeface="Arial"/>
              </a:rPr>
              <a:t>would</a:t>
            </a:r>
            <a:r>
              <a:rPr lang="de-DE">
                <a:latin typeface="Arial"/>
                <a:cs typeface="Arial"/>
              </a:rPr>
              <a:t> </a:t>
            </a:r>
            <a:r>
              <a:rPr lang="de-DE" err="1">
                <a:latin typeface="Arial"/>
                <a:cs typeface="Arial"/>
              </a:rPr>
              <a:t>be</a:t>
            </a:r>
            <a:r>
              <a:rPr lang="de-DE">
                <a:latin typeface="Arial"/>
                <a:cs typeface="Arial"/>
              </a:rPr>
              <a:t> a </a:t>
            </a:r>
            <a:r>
              <a:rPr lang="de-DE" err="1">
                <a:latin typeface="Arial"/>
                <a:cs typeface="Arial"/>
              </a:rPr>
              <a:t>valuable</a:t>
            </a:r>
            <a:r>
              <a:rPr lang="de-DE">
                <a:latin typeface="Arial"/>
                <a:cs typeface="Arial"/>
              </a:rPr>
              <a:t> </a:t>
            </a:r>
            <a:r>
              <a:rPr lang="de-DE" err="1">
                <a:latin typeface="Arial"/>
                <a:cs typeface="Arial"/>
              </a:rPr>
              <a:t>improvement</a:t>
            </a:r>
            <a:r>
              <a:rPr lang="de-DE">
                <a:latin typeface="Arial"/>
                <a:cs typeface="Arial"/>
              </a:rPr>
              <a:t> </a:t>
            </a:r>
            <a:r>
              <a:rPr lang="de-DE" err="1">
                <a:latin typeface="Arial"/>
                <a:cs typeface="Arial"/>
              </a:rPr>
              <a:t>for</a:t>
            </a:r>
            <a:r>
              <a:rPr lang="de-DE">
                <a:latin typeface="Arial"/>
                <a:cs typeface="Arial"/>
              </a:rPr>
              <a:t> Twitter and </a:t>
            </a:r>
            <a:r>
              <a:rPr lang="de-DE" err="1">
                <a:latin typeface="Arial"/>
                <a:cs typeface="Arial"/>
              </a:rPr>
              <a:t>its</a:t>
            </a:r>
            <a:r>
              <a:rPr lang="de-DE">
                <a:latin typeface="Arial"/>
                <a:cs typeface="Arial"/>
              </a:rPr>
              <a:t> </a:t>
            </a:r>
            <a:r>
              <a:rPr lang="de-DE" err="1">
                <a:latin typeface="Arial"/>
                <a:cs typeface="Arial"/>
              </a:rPr>
              <a:t>users</a:t>
            </a:r>
            <a:r>
              <a:rPr lang="de-DE">
                <a:latin typeface="Arial"/>
                <a:cs typeface="Arial"/>
              </a:rPr>
              <a:t>. </a:t>
            </a:r>
            <a:r>
              <a:rPr lang="de-DE" err="1">
                <a:latin typeface="Arial"/>
                <a:cs typeface="Arial"/>
              </a:rPr>
              <a:t>One</a:t>
            </a:r>
            <a:r>
              <a:rPr lang="de-DE">
                <a:latin typeface="Arial"/>
                <a:cs typeface="Arial"/>
              </a:rPr>
              <a:t> potential </a:t>
            </a:r>
            <a:r>
              <a:rPr lang="de-DE" err="1">
                <a:latin typeface="Arial"/>
                <a:cs typeface="Arial"/>
              </a:rPr>
              <a:t>method</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improving</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could</a:t>
            </a:r>
            <a:r>
              <a:rPr lang="de-DE">
                <a:latin typeface="Arial"/>
                <a:cs typeface="Arial"/>
              </a:rPr>
              <a:t> </a:t>
            </a:r>
            <a:r>
              <a:rPr lang="de-DE" err="1">
                <a:latin typeface="Arial"/>
                <a:cs typeface="Arial"/>
              </a:rPr>
              <a:t>be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incorporate</a:t>
            </a:r>
            <a:r>
              <a:rPr lang="de-DE">
                <a:latin typeface="Arial"/>
                <a:cs typeface="Arial"/>
              </a:rPr>
              <a:t> </a:t>
            </a:r>
            <a:r>
              <a:rPr lang="de-DE" err="1">
                <a:latin typeface="Arial"/>
                <a:cs typeface="Arial"/>
              </a:rPr>
              <a:t>natural</a:t>
            </a:r>
            <a:r>
              <a:rPr lang="de-DE">
                <a:latin typeface="Arial"/>
                <a:cs typeface="Arial"/>
              </a:rPr>
              <a:t> </a:t>
            </a:r>
            <a:r>
              <a:rPr lang="de-DE" err="1">
                <a:latin typeface="Arial"/>
                <a:cs typeface="Arial"/>
              </a:rPr>
              <a:t>language</a:t>
            </a:r>
            <a:r>
              <a:rPr lang="de-DE">
                <a:latin typeface="Arial"/>
                <a:cs typeface="Arial"/>
              </a:rPr>
              <a:t> </a:t>
            </a:r>
            <a:r>
              <a:rPr lang="de-DE" err="1">
                <a:latin typeface="Arial"/>
                <a:cs typeface="Arial"/>
              </a:rPr>
              <a:t>processing</a:t>
            </a:r>
            <a:r>
              <a:rPr lang="de-DE">
                <a:latin typeface="Arial"/>
                <a:cs typeface="Arial"/>
              </a:rPr>
              <a:t> </a:t>
            </a:r>
            <a:r>
              <a:rPr lang="de-DE" err="1">
                <a:latin typeface="Arial"/>
                <a:cs typeface="Arial"/>
              </a:rPr>
              <a:t>into</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a:t>
            </a:r>
            <a:r>
              <a:rPr lang="de-DE">
                <a:latin typeface="Arial"/>
                <a:cs typeface="Arial"/>
              </a:rPr>
              <a:t> in </a:t>
            </a:r>
            <a:r>
              <a:rPr lang="de-DE" err="1">
                <a:latin typeface="Arial"/>
                <a:cs typeface="Arial"/>
              </a:rPr>
              <a:t>order</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interpret</a:t>
            </a:r>
            <a:r>
              <a:rPr lang="de-DE">
                <a:latin typeface="Arial"/>
                <a:cs typeface="Arial"/>
              </a:rPr>
              <a:t> </a:t>
            </a:r>
            <a:r>
              <a:rPr lang="de-DE" err="1">
                <a:latin typeface="Arial"/>
                <a:cs typeface="Arial"/>
              </a:rPr>
              <a:t>users</a:t>
            </a:r>
            <a:r>
              <a:rPr lang="de-DE">
                <a:latin typeface="Arial"/>
                <a:cs typeface="Arial"/>
              </a:rPr>
              <a:t>' </a:t>
            </a:r>
            <a:r>
              <a:rPr lang="de-DE" err="1">
                <a:latin typeface="Arial"/>
                <a:cs typeface="Arial"/>
              </a:rPr>
              <a:t>text</a:t>
            </a:r>
            <a:r>
              <a:rPr lang="de-DE">
                <a:latin typeface="Arial"/>
                <a:cs typeface="Arial"/>
              </a:rPr>
              <a:t> in a </a:t>
            </a:r>
            <a:r>
              <a:rPr lang="de-DE" err="1">
                <a:latin typeface="Arial"/>
                <a:cs typeface="Arial"/>
              </a:rPr>
              <a:t>more</a:t>
            </a:r>
            <a:r>
              <a:rPr lang="de-DE">
                <a:latin typeface="Arial"/>
                <a:cs typeface="Arial"/>
              </a:rPr>
              <a:t> </a:t>
            </a:r>
            <a:r>
              <a:rPr lang="de-DE" err="1">
                <a:latin typeface="Arial"/>
                <a:cs typeface="Arial"/>
              </a:rPr>
              <a:t>meaningful</a:t>
            </a:r>
            <a:r>
              <a:rPr lang="de-DE">
                <a:latin typeface="Arial"/>
                <a:cs typeface="Arial"/>
              </a:rPr>
              <a:t> </a:t>
            </a:r>
            <a:r>
              <a:rPr lang="de-DE" err="1">
                <a:latin typeface="Arial"/>
                <a:cs typeface="Arial"/>
              </a:rPr>
              <a:t>way</a:t>
            </a:r>
            <a:r>
              <a:rPr lang="de-DE">
                <a:latin typeface="Arial"/>
                <a:cs typeface="Arial"/>
              </a:rPr>
              <a:t>.</a:t>
            </a:r>
          </a:p>
          <a:p>
            <a:r>
              <a:rPr lang="de-DE">
                <a:latin typeface="Arial"/>
                <a:cs typeface="Arial"/>
              </a:rPr>
              <a:t>A </a:t>
            </a:r>
            <a:r>
              <a:rPr lang="de-DE">
                <a:latin typeface="Arial"/>
                <a:cs typeface="Arial"/>
                <a:hlinkClick r:id="rId9"/>
              </a:rPr>
              <a:t>study by Twitter's engineers</a:t>
            </a:r>
            <a:r>
              <a:rPr lang="de-DE">
                <a:latin typeface="Arial"/>
                <a:cs typeface="Arial"/>
              </a:rPr>
              <a:t>[7] </a:t>
            </a:r>
            <a:r>
              <a:rPr lang="de-DE" err="1">
                <a:latin typeface="Arial"/>
                <a:cs typeface="Arial"/>
              </a:rPr>
              <a:t>found</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improved</a:t>
            </a:r>
            <a:r>
              <a:rPr lang="de-DE">
                <a:latin typeface="Arial"/>
                <a:cs typeface="Arial"/>
              </a:rPr>
              <a:t> </a:t>
            </a:r>
            <a:r>
              <a:rPr lang="de-DE" err="1">
                <a:latin typeface="Arial"/>
                <a:cs typeface="Arial"/>
              </a:rPr>
              <a:t>to</a:t>
            </a:r>
            <a:r>
              <a:rPr lang="de-DE">
                <a:latin typeface="Arial"/>
                <a:cs typeface="Arial"/>
              </a:rPr>
              <a:t> 66% </a:t>
            </a:r>
            <a:r>
              <a:rPr lang="de-DE" err="1">
                <a:latin typeface="Arial"/>
                <a:cs typeface="Arial"/>
              </a:rPr>
              <a:t>when</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were</a:t>
            </a:r>
            <a:r>
              <a:rPr lang="de-DE">
                <a:latin typeface="Arial"/>
                <a:cs typeface="Arial"/>
              </a:rPr>
              <a:t> </a:t>
            </a:r>
            <a:r>
              <a:rPr lang="de-DE" err="1">
                <a:latin typeface="Arial"/>
                <a:cs typeface="Arial"/>
              </a:rPr>
              <a:t>combined</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linguistic</a:t>
            </a:r>
            <a:r>
              <a:rPr lang="de-DE">
                <a:latin typeface="Arial"/>
                <a:cs typeface="Arial"/>
              </a:rPr>
              <a:t> </a:t>
            </a:r>
            <a:r>
              <a:rPr lang="de-DE" err="1">
                <a:latin typeface="Arial"/>
                <a:cs typeface="Arial"/>
              </a:rPr>
              <a:t>analysis</a:t>
            </a:r>
            <a:r>
              <a:rPr lang="de-DE">
                <a:latin typeface="Arial"/>
                <a:cs typeface="Arial"/>
              </a:rPr>
              <a:t>. This </a:t>
            </a:r>
            <a:r>
              <a:rPr lang="de-DE" err="1">
                <a:latin typeface="Arial"/>
                <a:cs typeface="Arial"/>
              </a:rPr>
              <a:t>indicates</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combining</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analysis</a:t>
            </a:r>
            <a:r>
              <a:rPr lang="de-DE">
                <a:latin typeface="Arial"/>
                <a:cs typeface="Arial"/>
              </a:rPr>
              <a:t> and </a:t>
            </a:r>
            <a:r>
              <a:rPr lang="de-DE" err="1">
                <a:latin typeface="Arial"/>
                <a:cs typeface="Arial"/>
              </a:rPr>
              <a:t>linguistic</a:t>
            </a:r>
            <a:r>
              <a:rPr lang="de-DE">
                <a:latin typeface="Arial"/>
                <a:cs typeface="Arial"/>
              </a:rPr>
              <a:t> </a:t>
            </a:r>
            <a:r>
              <a:rPr lang="de-DE" err="1">
                <a:latin typeface="Arial"/>
                <a:cs typeface="Arial"/>
              </a:rPr>
              <a:t>analysis</a:t>
            </a:r>
            <a:r>
              <a:rPr lang="de-DE">
                <a:latin typeface="Arial"/>
                <a:cs typeface="Arial"/>
              </a:rPr>
              <a:t> </a:t>
            </a:r>
            <a:r>
              <a:rPr lang="de-DE" err="1">
                <a:latin typeface="Arial"/>
                <a:cs typeface="Arial"/>
              </a:rPr>
              <a:t>could</a:t>
            </a:r>
            <a:r>
              <a:rPr lang="de-DE">
                <a:latin typeface="Arial"/>
                <a:cs typeface="Arial"/>
              </a:rPr>
              <a:t> </a:t>
            </a:r>
            <a:r>
              <a:rPr lang="de-DE" err="1">
                <a:latin typeface="Arial"/>
                <a:cs typeface="Arial"/>
              </a:rPr>
              <a:t>further</a:t>
            </a:r>
            <a:r>
              <a:rPr lang="de-DE">
                <a:latin typeface="Arial"/>
                <a:cs typeface="Arial"/>
              </a:rPr>
              <a:t> </a:t>
            </a:r>
            <a:r>
              <a:rPr lang="de-DE" err="1">
                <a:latin typeface="Arial"/>
                <a:cs typeface="Arial"/>
              </a:rPr>
              <a:t>improve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As </a:t>
            </a:r>
            <a:r>
              <a:rPr lang="de-DE" err="1">
                <a:latin typeface="Arial"/>
                <a:cs typeface="Arial"/>
              </a:rPr>
              <a:t>Twitter's</a:t>
            </a:r>
            <a:r>
              <a:rPr lang="de-DE">
                <a:latin typeface="Arial"/>
                <a:cs typeface="Arial"/>
              </a:rPr>
              <a:t> </a:t>
            </a:r>
            <a:r>
              <a:rPr lang="de-DE" err="1">
                <a:latin typeface="Arial"/>
                <a:cs typeface="Arial"/>
              </a:rPr>
              <a:t>user</a:t>
            </a:r>
            <a:r>
              <a:rPr lang="de-DE">
                <a:latin typeface="Arial"/>
                <a:cs typeface="Arial"/>
              </a:rPr>
              <a:t> </a:t>
            </a:r>
            <a:r>
              <a:rPr lang="de-DE" err="1">
                <a:latin typeface="Arial"/>
                <a:cs typeface="Arial"/>
              </a:rPr>
              <a:t>base</a:t>
            </a:r>
            <a:r>
              <a:rPr lang="de-DE">
                <a:latin typeface="Arial"/>
                <a:cs typeface="Arial"/>
              </a:rPr>
              <a:t> </a:t>
            </a:r>
            <a:r>
              <a:rPr lang="de-DE" err="1">
                <a:latin typeface="Arial"/>
                <a:cs typeface="Arial"/>
              </a:rPr>
              <a:t>continues</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grow</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with</a:t>
            </a:r>
            <a:r>
              <a:rPr lang="de-DE">
                <a:latin typeface="Arial"/>
                <a:cs typeface="Arial"/>
              </a:rPr>
              <a:t> </a:t>
            </a:r>
            <a:r>
              <a:rPr lang="de-DE" err="1">
                <a:latin typeface="Arial"/>
                <a:cs typeface="Arial"/>
              </a:rPr>
              <a:t>which</a:t>
            </a:r>
            <a:r>
              <a:rPr lang="de-DE">
                <a:latin typeface="Arial"/>
                <a:cs typeface="Arial"/>
              </a:rPr>
              <a:t> </a:t>
            </a:r>
            <a:r>
              <a:rPr lang="de-DE" err="1">
                <a:latin typeface="Arial"/>
                <a:cs typeface="Arial"/>
              </a:rPr>
              <a:t>its</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interpreted</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likely</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become</a:t>
            </a:r>
            <a:r>
              <a:rPr lang="de-DE">
                <a:latin typeface="Arial"/>
                <a:cs typeface="Arial"/>
              </a:rPr>
              <a:t> </a:t>
            </a:r>
            <a:r>
              <a:rPr lang="de-DE" err="1">
                <a:latin typeface="Arial"/>
                <a:cs typeface="Arial"/>
              </a:rPr>
              <a:t>more</a:t>
            </a:r>
            <a:r>
              <a:rPr lang="de-DE">
                <a:latin typeface="Arial"/>
                <a:cs typeface="Arial"/>
              </a:rPr>
              <a:t> </a:t>
            </a:r>
            <a:r>
              <a:rPr lang="de-DE" err="1">
                <a:latin typeface="Arial"/>
                <a:cs typeface="Arial"/>
              </a:rPr>
              <a:t>important</a:t>
            </a:r>
            <a:r>
              <a:rPr lang="de-DE">
                <a:latin typeface="Arial"/>
                <a:cs typeface="Arial"/>
              </a:rPr>
              <a:t>, so </a:t>
            </a:r>
            <a:r>
              <a:rPr lang="de-DE" err="1">
                <a:latin typeface="Arial"/>
                <a:cs typeface="Arial"/>
              </a:rPr>
              <a:t>improving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algorithm</a:t>
            </a:r>
            <a:r>
              <a:rPr lang="de-DE">
                <a:latin typeface="Arial"/>
                <a:cs typeface="Arial"/>
              </a:rPr>
              <a:t> will </a:t>
            </a:r>
            <a:r>
              <a:rPr lang="de-DE" err="1">
                <a:latin typeface="Arial"/>
                <a:cs typeface="Arial"/>
              </a:rPr>
              <a:t>continue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be</a:t>
            </a:r>
            <a:r>
              <a:rPr lang="de-DE">
                <a:latin typeface="Arial"/>
                <a:cs typeface="Arial"/>
              </a:rPr>
              <a:t> an </a:t>
            </a:r>
            <a:r>
              <a:rPr lang="de-DE" err="1">
                <a:latin typeface="Arial"/>
                <a:cs typeface="Arial"/>
              </a:rPr>
              <a:t>important</a:t>
            </a:r>
            <a:r>
              <a:rPr lang="de-DE">
                <a:latin typeface="Arial"/>
                <a:cs typeface="Arial"/>
              </a:rPr>
              <a:t> </a:t>
            </a:r>
            <a:r>
              <a:rPr lang="de-DE" err="1">
                <a:latin typeface="Arial"/>
                <a:cs typeface="Arial"/>
              </a:rPr>
              <a:t>task</a:t>
            </a:r>
            <a:r>
              <a:rPr lang="de-DE">
                <a:latin typeface="Arial"/>
                <a:cs typeface="Arial"/>
              </a:rPr>
              <a:t> </a:t>
            </a:r>
            <a:r>
              <a:rPr lang="de-DE" err="1">
                <a:latin typeface="Arial"/>
                <a:cs typeface="Arial"/>
              </a:rPr>
              <a:t>for</a:t>
            </a:r>
            <a:r>
              <a:rPr lang="de-DE">
                <a:latin typeface="Arial"/>
                <a:cs typeface="Arial"/>
              </a:rPr>
              <a:t> Twitter.</a:t>
            </a:r>
          </a:p>
          <a:p>
            <a:r>
              <a:rPr lang="de-DE">
                <a:latin typeface="Arial"/>
                <a:cs typeface="Arial"/>
              </a:rPr>
              <a:t>Twitter </a:t>
            </a:r>
            <a:r>
              <a:rPr lang="de-DE">
                <a:latin typeface="Arial"/>
                <a:cs typeface="Arial"/>
                <a:hlinkClick r:id="rId9"/>
              </a:rPr>
              <a:t>has open sourced its sentiment analysis</a:t>
            </a:r>
            <a:r>
              <a:rPr lang="de-DE">
                <a:latin typeface="Arial"/>
                <a:cs typeface="Arial"/>
              </a:rPr>
              <a:t>[8] code in a </a:t>
            </a:r>
            <a:r>
              <a:rPr lang="de-DE" err="1">
                <a:latin typeface="Arial"/>
                <a:cs typeface="Arial"/>
              </a:rPr>
              <a:t>Github</a:t>
            </a:r>
            <a:r>
              <a:rPr lang="de-DE">
                <a:latin typeface="Arial"/>
                <a:cs typeface="Arial"/>
              </a:rPr>
              <a:t> </a:t>
            </a:r>
            <a:r>
              <a:rPr lang="de-DE" err="1">
                <a:latin typeface="Arial"/>
                <a:cs typeface="Arial"/>
              </a:rPr>
              <a:t>repository</a:t>
            </a:r>
            <a:r>
              <a:rPr lang="de-DE">
                <a:latin typeface="Arial"/>
                <a:cs typeface="Arial"/>
              </a:rPr>
              <a:t>. The code </a:t>
            </a:r>
            <a:r>
              <a:rPr lang="de-DE" err="1">
                <a:latin typeface="Arial"/>
                <a:cs typeface="Arial"/>
              </a:rPr>
              <a:t>is</a:t>
            </a:r>
            <a:r>
              <a:rPr lang="de-DE">
                <a:latin typeface="Arial"/>
                <a:cs typeface="Arial"/>
              </a:rPr>
              <a:t> </a:t>
            </a:r>
            <a:r>
              <a:rPr lang="de-DE" err="1">
                <a:latin typeface="Arial"/>
                <a:cs typeface="Arial"/>
              </a:rPr>
              <a:t>now</a:t>
            </a:r>
            <a:r>
              <a:rPr lang="de-DE">
                <a:latin typeface="Arial"/>
                <a:cs typeface="Arial"/>
              </a:rPr>
              <a:t> </a:t>
            </a:r>
            <a:r>
              <a:rPr lang="de-DE" err="1">
                <a:latin typeface="Arial"/>
                <a:cs typeface="Arial"/>
              </a:rPr>
              <a:t>available</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anyone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use</a:t>
            </a:r>
            <a:r>
              <a:rPr lang="de-DE">
                <a:latin typeface="Arial"/>
                <a:cs typeface="Arial"/>
              </a:rPr>
              <a:t>, </a:t>
            </a:r>
            <a:r>
              <a:rPr lang="de-DE" err="1">
                <a:latin typeface="Arial"/>
                <a:cs typeface="Arial"/>
              </a:rPr>
              <a:t>meaning</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should</a:t>
            </a:r>
            <a:r>
              <a:rPr lang="de-DE">
                <a:latin typeface="Arial"/>
                <a:cs typeface="Arial"/>
              </a:rPr>
              <a:t> </a:t>
            </a:r>
            <a:r>
              <a:rPr lang="de-DE" err="1">
                <a:latin typeface="Arial"/>
                <a:cs typeface="Arial"/>
              </a:rPr>
              <a:t>be</a:t>
            </a:r>
            <a:r>
              <a:rPr lang="de-DE">
                <a:latin typeface="Arial"/>
                <a:cs typeface="Arial"/>
              </a:rPr>
              <a:t> possible </a:t>
            </a:r>
            <a:r>
              <a:rPr lang="de-DE" err="1">
                <a:latin typeface="Arial"/>
                <a:cs typeface="Arial"/>
              </a:rPr>
              <a:t>to</a:t>
            </a:r>
            <a:r>
              <a:rPr lang="de-DE">
                <a:latin typeface="Arial"/>
                <a:cs typeface="Arial"/>
              </a:rPr>
              <a:t> </a:t>
            </a:r>
            <a:r>
              <a:rPr lang="de-DE" err="1">
                <a:latin typeface="Arial"/>
                <a:cs typeface="Arial"/>
              </a:rPr>
              <a:t>improve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accuracy</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by</a:t>
            </a:r>
            <a:r>
              <a:rPr lang="de-DE">
                <a:latin typeface="Arial"/>
                <a:cs typeface="Arial"/>
              </a:rPr>
              <a:t> </a:t>
            </a:r>
            <a:r>
              <a:rPr lang="de-DE" err="1">
                <a:latin typeface="Arial"/>
                <a:cs typeface="Arial"/>
              </a:rPr>
              <a:t>using</a:t>
            </a:r>
            <a:r>
              <a:rPr lang="de-DE">
                <a:latin typeface="Arial"/>
                <a:cs typeface="Arial"/>
              </a:rPr>
              <a:t> </a:t>
            </a:r>
            <a:r>
              <a:rPr lang="de-DE" err="1">
                <a:latin typeface="Arial"/>
                <a:cs typeface="Arial"/>
              </a:rPr>
              <a:t>it</a:t>
            </a:r>
            <a:r>
              <a:rPr lang="de-DE">
                <a:latin typeface="Arial"/>
                <a:cs typeface="Arial"/>
              </a:rPr>
              <a:t> </a:t>
            </a:r>
            <a:r>
              <a:rPr lang="de-DE" err="1">
                <a:latin typeface="Arial"/>
                <a:cs typeface="Arial"/>
              </a:rPr>
              <a:t>as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basis</a:t>
            </a:r>
            <a:r>
              <a:rPr lang="de-DE">
                <a:latin typeface="Arial"/>
                <a:cs typeface="Arial"/>
              </a:rPr>
              <a:t> </a:t>
            </a:r>
            <a:r>
              <a:rPr lang="de-DE" err="1">
                <a:latin typeface="Arial"/>
                <a:cs typeface="Arial"/>
              </a:rPr>
              <a:t>for</a:t>
            </a:r>
            <a:r>
              <a:rPr lang="de-DE">
                <a:latin typeface="Arial"/>
                <a:cs typeface="Arial"/>
              </a:rPr>
              <a:t> a </a:t>
            </a:r>
            <a:r>
              <a:rPr lang="de-DE" err="1">
                <a:latin typeface="Arial"/>
                <a:cs typeface="Arial"/>
              </a:rPr>
              <a:t>new</a:t>
            </a:r>
            <a:r>
              <a:rPr lang="de-DE">
                <a:latin typeface="Arial"/>
                <a:cs typeface="Arial"/>
              </a:rPr>
              <a:t> </a:t>
            </a:r>
            <a:r>
              <a:rPr lang="de-DE" err="1">
                <a:latin typeface="Arial"/>
                <a:cs typeface="Arial"/>
              </a:rPr>
              <a:t>algorithm</a:t>
            </a:r>
            <a:endParaRPr lang="de-DE">
              <a:latin typeface="Arial"/>
              <a:cs typeface="Arial"/>
            </a:endParaRPr>
          </a:p>
        </p:txBody>
      </p:sp>
      <p:sp>
        <p:nvSpPr>
          <p:cNvPr id="4" name="Slide Number Placeholder 3"/>
          <p:cNvSpPr>
            <a:spLocks noGrp="1"/>
          </p:cNvSpPr>
          <p:nvPr>
            <p:ph type="sldNum" sz="quarter" idx="5"/>
          </p:nvPr>
        </p:nvSpPr>
        <p:spPr/>
        <p:txBody>
          <a:bodyPr/>
          <a:lstStyle/>
          <a:p>
            <a:fld id="{058061DB-DF71-4765-99A4-14E22DF63CCF}" type="slidenum">
              <a:rPr lang="de-CH" smtClean="0"/>
              <a:pPr/>
              <a:t>2</a:t>
            </a:fld>
            <a:endParaRPr lang="de-CH"/>
          </a:p>
        </p:txBody>
      </p:sp>
    </p:spTree>
    <p:extLst>
      <p:ext uri="{BB962C8B-B14F-4D97-AF65-F5344CB8AC3E}">
        <p14:creationId xmlns:p14="http://schemas.microsoft.com/office/powerpoint/2010/main" val="90701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a:latin typeface="Arial"/>
                <a:cs typeface="Arial"/>
              </a:rPr>
              <a:t>Sentiment analysis, otherwise known as opinion mining, works thanks to </a:t>
            </a:r>
            <a:r>
              <a:rPr lang="en-GB">
                <a:latin typeface="Arial"/>
                <a:cs typeface="Arial"/>
                <a:hlinkClick r:id="rId3"/>
              </a:rPr>
              <a:t>natural language processing (NLP)</a:t>
            </a:r>
            <a:r>
              <a:rPr lang="en-GB">
                <a:latin typeface="Arial"/>
                <a:cs typeface="Arial"/>
              </a:rPr>
              <a:t> and </a:t>
            </a:r>
            <a:r>
              <a:rPr lang="en-GB">
                <a:latin typeface="Arial"/>
                <a:cs typeface="Arial"/>
                <a:hlinkClick r:id="rId4"/>
              </a:rPr>
              <a:t>machine learning algorithms</a:t>
            </a:r>
            <a:r>
              <a:rPr lang="en-GB">
                <a:latin typeface="Arial"/>
                <a:cs typeface="Arial"/>
              </a:rPr>
              <a:t>, to automatically determine the emotional tone behind online conversations.</a:t>
            </a:r>
            <a:endParaRPr lang="de-DE">
              <a:latin typeface="Arial"/>
              <a:cs typeface="Arial"/>
            </a:endParaRPr>
          </a:p>
          <a:p>
            <a:r>
              <a:rPr lang="en-GB">
                <a:latin typeface="Arial"/>
                <a:cs typeface="Arial"/>
              </a:rPr>
              <a:t>There are different algorithms you can implement in sentiment analysis models, depending on how much data you need to </a:t>
            </a:r>
            <a:r>
              <a:rPr lang="en-GB" err="1">
                <a:latin typeface="Arial"/>
                <a:cs typeface="Arial"/>
              </a:rPr>
              <a:t>analyze</a:t>
            </a:r>
            <a:r>
              <a:rPr lang="en-GB">
                <a:latin typeface="Arial"/>
                <a:cs typeface="Arial"/>
              </a:rPr>
              <a:t>, and how accurate you need your model to be. We’ll go over some of these in more detail, below.</a:t>
            </a:r>
          </a:p>
          <a:p>
            <a:r>
              <a:rPr lang="en-GB" b="1">
                <a:latin typeface="Arial"/>
                <a:cs typeface="Arial"/>
              </a:rPr>
              <a:t>One of the most exciting applications of NLP technology which enables non-technical users to interact with large databases using natural language and to extract the information they need from the ocean of digital data almost instantly.</a:t>
            </a:r>
            <a:endParaRPr lang="en-US" b="1">
              <a:latin typeface="Arial"/>
              <a:cs typeface="Arial"/>
            </a:endParaRPr>
          </a:p>
          <a:p>
            <a:r>
              <a:rPr lang="en-GB" b="1">
                <a:latin typeface="Arial"/>
                <a:cs typeface="Arial"/>
              </a:rPr>
              <a:t>So how do we create such a system that will translate natural language queries into machine language that a database will understand? There are two basic approaches to query analysis: rule-based systems and machine learning algorithms. Let’s describe them each in a little more detail.</a:t>
            </a:r>
          </a:p>
          <a:p>
            <a:r>
              <a:rPr lang="en-GB" b="1">
                <a:latin typeface="Arial"/>
                <a:cs typeface="Arial"/>
              </a:rPr>
              <a:t>Sentiment analysis algorithms fall into one of three buckets:</a:t>
            </a:r>
            <a:endParaRPr lang="en-GB">
              <a:latin typeface="Arial"/>
              <a:cs typeface="Arial"/>
            </a:endParaRPr>
          </a:p>
          <a:p>
            <a:pPr marL="171450" indent="-171450">
              <a:buFont typeface="Arial"/>
              <a:buChar char="•"/>
            </a:pPr>
            <a:r>
              <a:rPr lang="en-GB" b="1">
                <a:latin typeface="Arial"/>
                <a:cs typeface="Arial"/>
              </a:rPr>
              <a:t>Rule-based:</a:t>
            </a:r>
            <a:r>
              <a:rPr lang="en-GB">
                <a:latin typeface="Arial"/>
                <a:cs typeface="Arial"/>
              </a:rPr>
              <a:t> these systems automatically perform sentiment analysis based on a set of manually crafted rules.</a:t>
            </a:r>
          </a:p>
          <a:p>
            <a:pPr marL="171450" indent="-171450">
              <a:buFont typeface="Arial"/>
              <a:buChar char="•"/>
            </a:pPr>
            <a:r>
              <a:rPr lang="en-GB" b="1">
                <a:latin typeface="Arial"/>
                <a:cs typeface="Arial"/>
              </a:rPr>
              <a:t>Automatic:</a:t>
            </a:r>
            <a:r>
              <a:rPr lang="en-GB">
                <a:latin typeface="Arial"/>
                <a:cs typeface="Arial"/>
              </a:rPr>
              <a:t> systems rely on machine learning techniques to learn from data.</a:t>
            </a:r>
          </a:p>
          <a:p>
            <a:pPr marL="171450" indent="-171450">
              <a:buFont typeface="Arial"/>
              <a:buChar char="•"/>
            </a:pPr>
            <a:r>
              <a:rPr lang="en-GB" b="1">
                <a:latin typeface="Arial"/>
                <a:cs typeface="Arial"/>
              </a:rPr>
              <a:t>Hybrid</a:t>
            </a:r>
            <a:r>
              <a:rPr lang="en-GB">
                <a:latin typeface="Arial"/>
                <a:cs typeface="Arial"/>
              </a:rPr>
              <a:t> systems combine both rule-based and automatic approaches.</a:t>
            </a:r>
          </a:p>
          <a:p>
            <a:r>
              <a:rPr lang="en-GB">
                <a:latin typeface="Arial"/>
                <a:cs typeface="Arial"/>
              </a:rPr>
              <a:t>Rule-based Approaches</a:t>
            </a:r>
          </a:p>
          <a:p>
            <a:r>
              <a:rPr lang="en-GB">
                <a:latin typeface="Arial"/>
                <a:cs typeface="Arial"/>
              </a:rPr>
              <a:t>Usually, a rule-based system uses a set of human-crafted rules to help identify subjectivity, polarity, or the subject of an opinion.</a:t>
            </a:r>
          </a:p>
          <a:p>
            <a:r>
              <a:rPr lang="en-GB">
                <a:latin typeface="Arial"/>
                <a:cs typeface="Arial"/>
              </a:rPr>
              <a:t>These rules may include various </a:t>
            </a:r>
            <a:r>
              <a:rPr lang="en-GB">
                <a:latin typeface="Arial"/>
                <a:cs typeface="Arial"/>
                <a:hlinkClick r:id="rId5"/>
              </a:rPr>
              <a:t>NLP techniques</a:t>
            </a:r>
            <a:r>
              <a:rPr lang="en-GB">
                <a:latin typeface="Arial"/>
                <a:cs typeface="Arial"/>
              </a:rPr>
              <a:t> developed in computational linguistics, such as:</a:t>
            </a:r>
          </a:p>
          <a:p>
            <a:pPr marL="171450" indent="-171450">
              <a:buFont typeface="Arial"/>
              <a:buChar char="•"/>
            </a:pPr>
            <a:r>
              <a:rPr lang="en-GB" i="1">
                <a:latin typeface="Arial"/>
                <a:cs typeface="Arial"/>
              </a:rPr>
              <a:t>Stemming</a:t>
            </a:r>
            <a:r>
              <a:rPr lang="en-GB">
                <a:latin typeface="Arial"/>
                <a:cs typeface="Arial"/>
              </a:rPr>
              <a:t>, </a:t>
            </a:r>
            <a:r>
              <a:rPr lang="en-GB" i="1">
                <a:latin typeface="Arial"/>
                <a:cs typeface="Arial"/>
              </a:rPr>
              <a:t>tokenization</a:t>
            </a:r>
            <a:r>
              <a:rPr lang="en-GB">
                <a:latin typeface="Arial"/>
                <a:cs typeface="Arial"/>
              </a:rPr>
              <a:t>, </a:t>
            </a:r>
            <a:r>
              <a:rPr lang="en-GB" i="1">
                <a:latin typeface="Arial"/>
                <a:cs typeface="Arial"/>
              </a:rPr>
              <a:t>parsing</a:t>
            </a:r>
            <a:r>
              <a:rPr lang="en-GB">
                <a:latin typeface="Arial"/>
                <a:cs typeface="Arial"/>
              </a:rPr>
              <a:t>.</a:t>
            </a:r>
          </a:p>
          <a:p>
            <a:pPr marL="171450" indent="-171450">
              <a:buFont typeface="Arial"/>
              <a:buChar char="•"/>
            </a:pPr>
            <a:r>
              <a:rPr lang="en-GB">
                <a:latin typeface="Arial"/>
                <a:cs typeface="Arial"/>
              </a:rPr>
              <a:t>Lexicons (i.e. lists of words and expressions).</a:t>
            </a:r>
          </a:p>
          <a:p>
            <a:r>
              <a:rPr lang="en-GB" b="1">
                <a:latin typeface="Arial"/>
                <a:cs typeface="Arial"/>
              </a:rPr>
              <a:t>Here’s a basic example of how a rule-based system works:</a:t>
            </a:r>
          </a:p>
          <a:p>
            <a:pPr marL="171450" indent="-171450">
              <a:buFont typeface="Arial"/>
              <a:buChar char="•"/>
            </a:pPr>
            <a:r>
              <a:rPr lang="en-GB">
                <a:latin typeface="Arial"/>
                <a:cs typeface="Arial"/>
              </a:rPr>
              <a:t>Defines two lists of polarized words (e.g. negative words such as </a:t>
            </a:r>
            <a:r>
              <a:rPr lang="en-GB" i="1">
                <a:latin typeface="Arial"/>
                <a:cs typeface="Arial"/>
              </a:rPr>
              <a:t>bad</a:t>
            </a:r>
            <a:r>
              <a:rPr lang="en-GB">
                <a:latin typeface="Arial"/>
                <a:cs typeface="Arial"/>
              </a:rPr>
              <a:t>, </a:t>
            </a:r>
            <a:r>
              <a:rPr lang="en-GB" i="1">
                <a:latin typeface="Arial"/>
                <a:cs typeface="Arial"/>
              </a:rPr>
              <a:t>worst</a:t>
            </a:r>
            <a:r>
              <a:rPr lang="en-GB">
                <a:latin typeface="Arial"/>
                <a:cs typeface="Arial"/>
              </a:rPr>
              <a:t>, </a:t>
            </a:r>
            <a:r>
              <a:rPr lang="en-GB" i="1">
                <a:latin typeface="Arial"/>
                <a:cs typeface="Arial"/>
              </a:rPr>
              <a:t>ugly</a:t>
            </a:r>
            <a:r>
              <a:rPr lang="en-GB">
                <a:latin typeface="Arial"/>
                <a:cs typeface="Arial"/>
              </a:rPr>
              <a:t>, etc and positive words such as </a:t>
            </a:r>
            <a:r>
              <a:rPr lang="en-GB" i="1">
                <a:latin typeface="Arial"/>
                <a:cs typeface="Arial"/>
              </a:rPr>
              <a:t>good</a:t>
            </a:r>
            <a:r>
              <a:rPr lang="en-GB">
                <a:latin typeface="Arial"/>
                <a:cs typeface="Arial"/>
              </a:rPr>
              <a:t>, </a:t>
            </a:r>
            <a:r>
              <a:rPr lang="en-GB" i="1">
                <a:latin typeface="Arial"/>
                <a:cs typeface="Arial"/>
              </a:rPr>
              <a:t>best</a:t>
            </a:r>
            <a:r>
              <a:rPr lang="en-GB">
                <a:latin typeface="Arial"/>
                <a:cs typeface="Arial"/>
              </a:rPr>
              <a:t>, </a:t>
            </a:r>
            <a:r>
              <a:rPr lang="en-GB" i="1">
                <a:latin typeface="Arial"/>
                <a:cs typeface="Arial"/>
              </a:rPr>
              <a:t>beautiful</a:t>
            </a:r>
            <a:r>
              <a:rPr lang="en-GB">
                <a:latin typeface="Arial"/>
                <a:cs typeface="Arial"/>
              </a:rPr>
              <a:t>, etc).</a:t>
            </a:r>
          </a:p>
          <a:p>
            <a:pPr marL="171450" indent="-171450">
              <a:buFont typeface="Arial"/>
              <a:buChar char="•"/>
            </a:pPr>
            <a:r>
              <a:rPr lang="en-GB">
                <a:latin typeface="Arial"/>
                <a:cs typeface="Arial"/>
              </a:rPr>
              <a:t>Counts the number of positive and negative words that appear in a given text.</a:t>
            </a:r>
          </a:p>
          <a:p>
            <a:pPr marL="171450" indent="-171450">
              <a:buFont typeface="Arial"/>
              <a:buChar char="•"/>
            </a:pPr>
            <a:r>
              <a:rPr lang="en-GB">
                <a:latin typeface="Arial"/>
                <a:cs typeface="Arial"/>
              </a:rPr>
              <a:t>If the number of positive word appearances is greater than the number of negative word appearances, the system returns a positive sentiment, and vice versa. If the numbers are even, the system will return a neutral sentiment.</a:t>
            </a:r>
          </a:p>
          <a:p>
            <a:r>
              <a:rPr lang="en-GB" b="1">
                <a:latin typeface="Arial"/>
                <a:cs typeface="Arial"/>
              </a:rPr>
              <a:t>Rule-based systems </a:t>
            </a:r>
            <a:r>
              <a:rPr lang="en-GB">
                <a:latin typeface="Arial"/>
                <a:cs typeface="Arial"/>
              </a:rPr>
              <a:t>are very naive since they don't take into account how words are combined in a sequence. Of course, more advanced processing techniques can be used, and new rules added to support new expressions and vocabulary. However, adding new rules may affect previous results, and the whole system can get very complex. Since rule-based systems often require fine-tuning and maintenance, they’ll also need regular investments.</a:t>
            </a:r>
          </a:p>
          <a:p>
            <a:r>
              <a:rPr lang="en-GB">
                <a:latin typeface="Arial"/>
                <a:cs typeface="Arial"/>
              </a:rPr>
              <a:t>Automatic Approaches</a:t>
            </a:r>
          </a:p>
          <a:p>
            <a:r>
              <a:rPr lang="en-GB">
                <a:latin typeface="Arial"/>
                <a:cs typeface="Arial"/>
              </a:rPr>
              <a:t>Automatic methods, contrary to rule-based systems, don't rely on manually crafted rules, but on </a:t>
            </a:r>
            <a:r>
              <a:rPr lang="en-GB">
                <a:latin typeface="Arial"/>
                <a:cs typeface="Arial"/>
                <a:hlinkClick r:id="rId6"/>
              </a:rPr>
              <a:t>machine learning</a:t>
            </a:r>
            <a:r>
              <a:rPr lang="en-GB">
                <a:latin typeface="Arial"/>
                <a:cs typeface="Arial"/>
              </a:rPr>
              <a:t> techniques. A sentiment analysis task is usually </a:t>
            </a:r>
            <a:r>
              <a:rPr lang="en-GB" err="1">
                <a:latin typeface="Arial"/>
                <a:cs typeface="Arial"/>
              </a:rPr>
              <a:t>modeled</a:t>
            </a:r>
            <a:r>
              <a:rPr lang="en-GB">
                <a:latin typeface="Arial"/>
                <a:cs typeface="Arial"/>
              </a:rPr>
              <a:t> as a classification problem, whereby a classifier is fed a text and returns a category, e.g. positive, negative, or neutral.</a:t>
            </a:r>
          </a:p>
          <a:p>
            <a:r>
              <a:rPr lang="en-GB" b="1">
                <a:latin typeface="Arial"/>
                <a:cs typeface="Arial"/>
              </a:rPr>
              <a:t>Rule-based Grammar</a:t>
            </a:r>
            <a:endParaRPr lang="en-GB">
              <a:latin typeface="Arial"/>
              <a:cs typeface="Arial"/>
            </a:endParaRPr>
          </a:p>
          <a:p>
            <a:r>
              <a:rPr lang="en-GB">
                <a:latin typeface="Arial"/>
                <a:cs typeface="Arial"/>
              </a:rPr>
              <a:t>Grammar engineering is basically a hand-crafted system of rules based on linguistic structures that imitates the human way of building grammar structures.</a:t>
            </a:r>
          </a:p>
          <a:p>
            <a:r>
              <a:rPr lang="en-GB">
                <a:latin typeface="Arial"/>
                <a:cs typeface="Arial"/>
              </a:rPr>
              <a:t>The grammar-based approach traditionally implies that a human is involved in the process of stepwise system development and improvement. The biggest advantage of formal grammar is that there is always a way to check whether the system could process a query placed by a user and how it could do that. And since all the rules are written by people, any reported bug is easy to localize and fix by adjusting the rules in the related module.</a:t>
            </a:r>
          </a:p>
          <a:p>
            <a:r>
              <a:rPr lang="en-GB">
                <a:latin typeface="Arial"/>
                <a:cs typeface="Arial"/>
              </a:rPr>
              <a:t>Grammar rules can be developed in a very </a:t>
            </a:r>
            <a:r>
              <a:rPr lang="en-GB" b="1">
                <a:latin typeface="Arial"/>
                <a:cs typeface="Arial"/>
              </a:rPr>
              <a:t>flexible</a:t>
            </a:r>
            <a:r>
              <a:rPr lang="en-GB">
                <a:latin typeface="Arial"/>
                <a:cs typeface="Arial"/>
              </a:rPr>
              <a:t> manner, for example, through the extension of translation rules and synonyms base, and can easily be updated with new functions and data types, with no significant changes to the core system. This approach to query analysis is based on the development and extension of the existing rules, so the system </a:t>
            </a:r>
            <a:r>
              <a:rPr lang="en-GB" b="1">
                <a:latin typeface="Arial"/>
                <a:cs typeface="Arial"/>
              </a:rPr>
              <a:t>doesn’t require a massive training corpus</a:t>
            </a:r>
            <a:r>
              <a:rPr lang="en-GB">
                <a:latin typeface="Arial"/>
                <a:cs typeface="Arial"/>
              </a:rPr>
              <a:t>, compared to the machine learning-based approach.</a:t>
            </a:r>
          </a:p>
          <a:p>
            <a:r>
              <a:rPr lang="en-GB">
                <a:latin typeface="Arial"/>
                <a:cs typeface="Arial"/>
              </a:rPr>
              <a:t>The most obvious disadvantage of the rule-based approach is that it requires skilled experts: it takes a linguist or a knowledge engineer to manually encode each rule in NLP. Rules need to be manually crafted and enhanced all the time. Moreover, the system can become so complex, that some rules can start contradicting each other.</a:t>
            </a:r>
          </a:p>
          <a:p>
            <a:r>
              <a:rPr lang="en-GB">
                <a:latin typeface="Arial"/>
                <a:cs typeface="Arial"/>
              </a:rPr>
              <a:t>Overall, a rule-based system is good at capturing a specific language phenomenon: it will decode the linguistic relationships between words to interpret the sentence. It can therefore handle sentence-level tasks, such as parsing and extraction very well. That is why the rule-based approaches are in general a better fit for query analysis.</a:t>
            </a:r>
          </a:p>
          <a:p>
            <a:r>
              <a:rPr lang="en-GB" b="1">
                <a:latin typeface="Arial"/>
                <a:cs typeface="Arial"/>
              </a:rPr>
              <a:t>Machine-learning algorithm</a:t>
            </a:r>
            <a:endParaRPr lang="en-GB">
              <a:latin typeface="Arial"/>
              <a:cs typeface="Arial"/>
            </a:endParaRPr>
          </a:p>
          <a:p>
            <a:r>
              <a:rPr lang="en-GB">
                <a:latin typeface="Arial"/>
                <a:cs typeface="Arial"/>
              </a:rPr>
              <a:t>Machine Learning (ML) is also widely used in NLP.</a:t>
            </a:r>
          </a:p>
          <a:p>
            <a:r>
              <a:rPr lang="en-GB">
                <a:latin typeface="Arial"/>
                <a:cs typeface="Arial"/>
              </a:rPr>
              <a:t> This approach is based on algorithms that learn to “understand” language without being explicitly programmed. This is possible through the use of statistical methods, where the system starts </a:t>
            </a:r>
            <a:r>
              <a:rPr lang="en-GB" err="1">
                <a:latin typeface="Arial"/>
                <a:cs typeface="Arial"/>
              </a:rPr>
              <a:t>analyzing</a:t>
            </a:r>
            <a:r>
              <a:rPr lang="en-GB">
                <a:latin typeface="Arial"/>
                <a:cs typeface="Arial"/>
              </a:rPr>
              <a:t> the training set (annotated corpus) to build its own knowledge, produce its own rules and its own classifiers.</a:t>
            </a:r>
          </a:p>
          <a:p>
            <a:r>
              <a:rPr lang="en-GB">
                <a:latin typeface="Arial"/>
                <a:cs typeface="Arial"/>
              </a:rPr>
              <a:t>Because the machine-learning approach is based on probabilistic results, it leaves significantly fewer formal guarantees. </a:t>
            </a:r>
          </a:p>
          <a:p>
            <a:r>
              <a:rPr lang="en-GB">
                <a:latin typeface="Arial"/>
                <a:cs typeface="Arial"/>
              </a:rPr>
              <a:t>Like any other complicated process that a human cannot observe fully, it suffers from the butterfly effect: it can happen so, that even a small amount of new data for learning can significantly modify the model, and the new ‘improved’ version of the model will act unpredictably even to its author.</a:t>
            </a:r>
          </a:p>
          <a:p>
            <a:r>
              <a:rPr lang="en-GB">
                <a:latin typeface="Arial"/>
                <a:cs typeface="Arial"/>
              </a:rPr>
              <a:t>The obvious advantage of machine learning lies in its </a:t>
            </a:r>
            <a:r>
              <a:rPr lang="en-GB" b="1">
                <a:latin typeface="Arial"/>
                <a:cs typeface="Arial"/>
              </a:rPr>
              <a:t>“learnability”</a:t>
            </a:r>
            <a:r>
              <a:rPr lang="en-GB">
                <a:latin typeface="Arial"/>
                <a:cs typeface="Arial"/>
              </a:rPr>
              <a:t>, which is why no manual rule/grammar coding is needed, requiring high skills: the corpus can be annotated using the low-skilled workforce. Machine learning is good at tasks such as document classification or word clustering from a corpus, because in both cases there are a lot of data points (e.g. keywords etc), which makes it easy for the machine to learn statistical clues of the words for a given task.</a:t>
            </a:r>
          </a:p>
          <a:p>
            <a:r>
              <a:rPr lang="en-GB">
                <a:latin typeface="Arial"/>
                <a:cs typeface="Arial"/>
              </a:rPr>
              <a:t>In general, the application of machine learning approaches can significantly speed up the development of a capability of certain NLP systems, when good training data sets are available. However, it’s often not so easy in practice.</a:t>
            </a:r>
          </a:p>
          <a:p>
            <a:r>
              <a:rPr lang="en-GB">
                <a:latin typeface="Arial"/>
                <a:cs typeface="Arial"/>
              </a:rPr>
              <a:t>When it comes to building an NLP system for query analysis, the main problem with using the ML approach is the </a:t>
            </a:r>
            <a:r>
              <a:rPr lang="en-GB" b="1">
                <a:latin typeface="Arial"/>
                <a:cs typeface="Arial"/>
              </a:rPr>
              <a:t>lack of training data</a:t>
            </a:r>
            <a:r>
              <a:rPr lang="en-GB">
                <a:latin typeface="Arial"/>
                <a:cs typeface="Arial"/>
              </a:rPr>
              <a:t> (which allows the system to learn how to translate plain English into SQL), so you should have plenty of parsed messages (and preferably have them all coming from one domain, like ‘transportation enquiry system’). But what if you previously didn’t have such an interface, where users could write their queries in plain English? Where will you get them from? One of the options is to start brainstorming and create them manually, which can be very time-consuming, because datasets should be big enough for the “trained” ML-based system to deliver highly </a:t>
            </a:r>
            <a:r>
              <a:rPr lang="en-GB" b="1">
                <a:latin typeface="Arial"/>
                <a:cs typeface="Arial"/>
              </a:rPr>
              <a:t>accurate</a:t>
            </a:r>
            <a:r>
              <a:rPr lang="en-GB">
                <a:latin typeface="Arial"/>
                <a:cs typeface="Arial"/>
              </a:rPr>
              <a:t> results in recognizing the query and providing the needed information. | Moreover, once created and labelled, the corpus often can’t be reused on new data schemas, and new “preparation” of data is required each time.</a:t>
            </a:r>
          </a:p>
          <a:p>
            <a:endParaRPr lang="en-GB">
              <a:latin typeface="Arial"/>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p:txBody>
      </p:sp>
      <p:sp>
        <p:nvSpPr>
          <p:cNvPr id="4" name="Foliennummernplatzhalter 3"/>
          <p:cNvSpPr>
            <a:spLocks noGrp="1"/>
          </p:cNvSpPr>
          <p:nvPr>
            <p:ph type="sldNum" sz="quarter" idx="5"/>
          </p:nvPr>
        </p:nvSpPr>
        <p:spPr/>
        <p:txBody>
          <a:bodyPr/>
          <a:lstStyle/>
          <a:p>
            <a:fld id="{058061DB-DF71-4765-99A4-14E22DF63CCF}" type="slidenum">
              <a:rPr lang="de-CH" smtClean="0"/>
              <a:pPr/>
              <a:t>3</a:t>
            </a:fld>
            <a:endParaRPr lang="de-CH"/>
          </a:p>
        </p:txBody>
      </p:sp>
    </p:spTree>
    <p:extLst>
      <p:ext uri="{BB962C8B-B14F-4D97-AF65-F5344CB8AC3E}">
        <p14:creationId xmlns:p14="http://schemas.microsoft.com/office/powerpoint/2010/main" val="270609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latin typeface="Arial"/>
                <a:cs typeface="Arial"/>
              </a:rPr>
              <a:t>One</a:t>
            </a:r>
            <a:r>
              <a:rPr lang="de-DE">
                <a:latin typeface="Arial"/>
                <a:cs typeface="Arial"/>
              </a:rPr>
              <a:t> </a:t>
            </a:r>
            <a:r>
              <a:rPr lang="de-DE" err="1">
                <a:latin typeface="Arial"/>
                <a:cs typeface="Arial"/>
              </a:rPr>
              <a:t>could</a:t>
            </a:r>
            <a:r>
              <a:rPr lang="de-DE">
                <a:latin typeface="Arial"/>
                <a:cs typeface="Arial"/>
              </a:rPr>
              <a:t> </a:t>
            </a:r>
            <a:r>
              <a:rPr lang="de-DE" err="1">
                <a:latin typeface="Arial"/>
                <a:cs typeface="Arial"/>
              </a:rPr>
              <a:t>interpret</a:t>
            </a:r>
            <a:r>
              <a:rPr lang="de-DE" baseline="0">
                <a:latin typeface="Arial"/>
                <a:cs typeface="Arial"/>
              </a:rPr>
              <a:t> </a:t>
            </a:r>
            <a:r>
              <a:rPr lang="de-DE" baseline="0" err="1">
                <a:latin typeface="Arial"/>
                <a:cs typeface="Arial"/>
              </a:rPr>
              <a:t>from</a:t>
            </a:r>
            <a:r>
              <a:rPr lang="de-DE" baseline="0">
                <a:latin typeface="Arial"/>
                <a:cs typeface="Arial"/>
              </a:rPr>
              <a:t> </a:t>
            </a:r>
            <a:r>
              <a:rPr lang="de-DE" baseline="0" err="1">
                <a:latin typeface="Arial"/>
                <a:cs typeface="Arial"/>
              </a:rPr>
              <a:t>chat</a:t>
            </a:r>
            <a:r>
              <a:rPr lang="de-DE" baseline="0">
                <a:latin typeface="Arial"/>
                <a:cs typeface="Arial"/>
              </a:rPr>
              <a:t> </a:t>
            </a:r>
            <a:r>
              <a:rPr lang="de-DE" baseline="0" err="1">
                <a:latin typeface="Arial"/>
                <a:cs typeface="Arial"/>
              </a:rPr>
              <a:t>the</a:t>
            </a:r>
            <a:r>
              <a:rPr lang="de-DE" baseline="0">
                <a:latin typeface="Arial"/>
                <a:cs typeface="Arial"/>
              </a:rPr>
              <a:t> </a:t>
            </a:r>
            <a:r>
              <a:rPr lang="de-DE" baseline="0" err="1">
                <a:latin typeface="Arial"/>
                <a:cs typeface="Arial"/>
              </a:rPr>
              <a:t>following</a:t>
            </a:r>
            <a:r>
              <a:rPr lang="de-DE" baseline="0">
                <a:latin typeface="Arial"/>
                <a:cs typeface="Arial"/>
              </a:rPr>
              <a:t>:</a:t>
            </a:r>
          </a:p>
          <a:p>
            <a:endParaRPr lang="de-DE" baseline="0"/>
          </a:p>
          <a:p>
            <a:pPr marL="171450" indent="-171450">
              <a:buFont typeface="Arial" panose="020B0604020202020204" pitchFamily="34" charset="0"/>
              <a:buChar char="•"/>
            </a:pPr>
            <a:r>
              <a:rPr lang="de-DE" baseline="0" err="1">
                <a:latin typeface="Arial"/>
                <a:cs typeface="Arial"/>
              </a:rPr>
              <a:t>the</a:t>
            </a:r>
            <a:r>
              <a:rPr lang="de-DE" baseline="0">
                <a:latin typeface="Arial"/>
                <a:cs typeface="Arial"/>
              </a:rPr>
              <a:t> </a:t>
            </a:r>
            <a:r>
              <a:rPr lang="de-DE" baseline="0" err="1">
                <a:latin typeface="Arial"/>
                <a:cs typeface="Arial"/>
              </a:rPr>
              <a:t>most</a:t>
            </a:r>
            <a:r>
              <a:rPr lang="de-DE" baseline="0">
                <a:latin typeface="Arial"/>
                <a:cs typeface="Arial"/>
              </a:rPr>
              <a:t> frequent </a:t>
            </a:r>
            <a:r>
              <a:rPr lang="de-DE" baseline="0" err="1">
                <a:latin typeface="Arial"/>
                <a:cs typeface="Arial"/>
              </a:rPr>
              <a:t>word</a:t>
            </a:r>
            <a:r>
              <a:rPr lang="de-DE" baseline="0">
                <a:latin typeface="Arial"/>
                <a:cs typeface="Arial"/>
              </a:rPr>
              <a:t> Post</a:t>
            </a:r>
          </a:p>
          <a:p>
            <a:pPr marL="171450" indent="-171450">
              <a:buFont typeface="Arial" panose="020B0604020202020204" pitchFamily="34" charset="0"/>
              <a:buChar char="•"/>
            </a:pPr>
            <a:r>
              <a:rPr lang="de-DE" baseline="0">
                <a:latin typeface="Arial"/>
                <a:cs typeface="Arial"/>
              </a:rPr>
              <a:t>Schweiz, Kunden, Neue</a:t>
            </a:r>
            <a:r>
              <a:rPr lang="de-DE">
                <a:latin typeface="Arial"/>
                <a:cs typeface="Arial"/>
              </a:rPr>
              <a:t> </a:t>
            </a:r>
          </a:p>
          <a:p>
            <a:r>
              <a:rPr lang="de-DE">
                <a:latin typeface="Arial"/>
                <a:cs typeface="Arial"/>
              </a:rPr>
              <a:t>The </a:t>
            </a:r>
            <a:r>
              <a:rPr lang="de-DE" err="1">
                <a:latin typeface="Arial"/>
                <a:cs typeface="Arial"/>
              </a:rPr>
              <a:t>most</a:t>
            </a:r>
            <a:r>
              <a:rPr lang="de-DE">
                <a:latin typeface="Arial"/>
                <a:cs typeface="Arial"/>
              </a:rPr>
              <a:t> </a:t>
            </a:r>
            <a:r>
              <a:rPr lang="de-DE" err="1">
                <a:latin typeface="Arial"/>
                <a:cs typeface="Arial"/>
              </a:rPr>
              <a:t>frequently</a:t>
            </a:r>
            <a:r>
              <a:rPr lang="de-DE">
                <a:latin typeface="Arial"/>
                <a:cs typeface="Arial"/>
              </a:rPr>
              <a:t> </a:t>
            </a:r>
            <a:r>
              <a:rPr lang="de-DE" err="1">
                <a:latin typeface="Arial"/>
                <a:cs typeface="Arial"/>
              </a:rPr>
              <a:t>occurring</a:t>
            </a:r>
            <a:r>
              <a:rPr lang="de-DE">
                <a:latin typeface="Arial"/>
                <a:cs typeface="Arial"/>
              </a:rPr>
              <a:t> </a:t>
            </a:r>
            <a:r>
              <a:rPr lang="de-DE" err="1">
                <a:latin typeface="Arial"/>
                <a:cs typeface="Arial"/>
              </a:rPr>
              <a:t>word</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good</a:t>
            </a:r>
            <a:r>
              <a:rPr lang="de-DE">
                <a:latin typeface="Arial"/>
                <a:cs typeface="Arial"/>
              </a:rPr>
              <a:t>”. Also </a:t>
            </a:r>
            <a:r>
              <a:rPr lang="de-DE" err="1">
                <a:latin typeface="Arial"/>
                <a:cs typeface="Arial"/>
              </a:rPr>
              <a:t>notice</a:t>
            </a:r>
            <a:r>
              <a:rPr lang="de-DE">
                <a:latin typeface="Arial"/>
                <a:cs typeface="Arial"/>
              </a:rPr>
              <a:t> </a:t>
            </a:r>
            <a:r>
              <a:rPr lang="de-DE" err="1">
                <a:latin typeface="Arial"/>
                <a:cs typeface="Arial"/>
              </a:rPr>
              <a:t>that</a:t>
            </a:r>
            <a:r>
              <a:rPr lang="de-DE">
                <a:latin typeface="Arial"/>
                <a:cs typeface="Arial"/>
              </a:rPr>
              <a:t> negative </a:t>
            </a:r>
            <a:r>
              <a:rPr lang="de-DE" err="1">
                <a:latin typeface="Arial"/>
                <a:cs typeface="Arial"/>
              </a:rPr>
              <a:t>words</a:t>
            </a:r>
            <a:r>
              <a:rPr lang="de-DE">
                <a:latin typeface="Arial"/>
                <a:cs typeface="Arial"/>
              </a:rPr>
              <a:t> like “Post, Schweiz” </a:t>
            </a:r>
          </a:p>
          <a:p>
            <a:endParaRPr lang="de-DE">
              <a:latin typeface="Arial"/>
              <a:cs typeface="Arial"/>
            </a:endParaRPr>
          </a:p>
          <a:p>
            <a:r>
              <a:rPr lang="de-DE">
                <a:latin typeface="Arial"/>
                <a:cs typeface="Arial"/>
              </a:rPr>
              <a:t>“App”, “NEUE” and “</a:t>
            </a:r>
            <a:r>
              <a:rPr lang="de-DE" err="1">
                <a:latin typeface="Arial"/>
                <a:cs typeface="Arial"/>
              </a:rPr>
              <a:t>schweizer</a:t>
            </a:r>
            <a:r>
              <a:rPr lang="de-DE">
                <a:latin typeface="Arial"/>
                <a:cs typeface="Arial"/>
              </a:rPr>
              <a:t>, </a:t>
            </a:r>
            <a:r>
              <a:rPr lang="de-DE" err="1">
                <a:latin typeface="Arial"/>
                <a:cs typeface="Arial"/>
              </a:rPr>
              <a:t>banken</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next</a:t>
            </a:r>
            <a:r>
              <a:rPr lang="de-DE">
                <a:latin typeface="Arial"/>
                <a:cs typeface="Arial"/>
              </a:rPr>
              <a:t> 4 </a:t>
            </a:r>
            <a:r>
              <a:rPr lang="de-DE" err="1">
                <a:latin typeface="Arial"/>
                <a:cs typeface="Arial"/>
              </a:rPr>
              <a:t>most</a:t>
            </a:r>
            <a:r>
              <a:rPr lang="de-DE">
                <a:latin typeface="Arial"/>
                <a:cs typeface="Arial"/>
              </a:rPr>
              <a:t> </a:t>
            </a:r>
            <a:r>
              <a:rPr lang="de-DE" err="1">
                <a:latin typeface="Arial"/>
                <a:cs typeface="Arial"/>
              </a:rPr>
              <a:t>frequently</a:t>
            </a:r>
            <a:r>
              <a:rPr lang="de-DE">
                <a:latin typeface="Arial"/>
                <a:cs typeface="Arial"/>
              </a:rPr>
              <a:t> </a:t>
            </a:r>
            <a:r>
              <a:rPr lang="de-DE" err="1">
                <a:latin typeface="Arial"/>
                <a:cs typeface="Arial"/>
              </a:rPr>
              <a:t>occurring</a:t>
            </a:r>
            <a:r>
              <a:rPr lang="de-DE">
                <a:latin typeface="Arial"/>
                <a:cs typeface="Arial"/>
              </a:rPr>
              <a:t> </a:t>
            </a:r>
            <a:r>
              <a:rPr lang="de-DE" err="1">
                <a:latin typeface="Arial"/>
                <a:cs typeface="Arial"/>
              </a:rPr>
              <a:t>words</a:t>
            </a:r>
            <a:r>
              <a:rPr lang="de-DE">
                <a:latin typeface="Arial"/>
                <a:cs typeface="Arial"/>
              </a:rPr>
              <a:t>, </a:t>
            </a:r>
            <a:r>
              <a:rPr lang="de-DE" err="1">
                <a:latin typeface="Arial"/>
                <a:cs typeface="Arial"/>
              </a:rPr>
              <a:t>which</a:t>
            </a:r>
            <a:r>
              <a:rPr lang="de-DE">
                <a:latin typeface="Arial"/>
                <a:cs typeface="Arial"/>
              </a:rPr>
              <a:t> </a:t>
            </a:r>
            <a:r>
              <a:rPr lang="de-DE" err="1">
                <a:latin typeface="Arial"/>
                <a:cs typeface="Arial"/>
              </a:rPr>
              <a:t>indicate</a:t>
            </a:r>
            <a:r>
              <a:rPr lang="de-DE">
                <a:latin typeface="Arial"/>
                <a:cs typeface="Arial"/>
              </a:rPr>
              <a:t> </a:t>
            </a:r>
            <a:r>
              <a:rPr lang="de-DE" err="1">
                <a:latin typeface="Arial"/>
                <a:cs typeface="Arial"/>
              </a:rPr>
              <a:t>that</a:t>
            </a:r>
            <a:r>
              <a:rPr lang="de-DE">
                <a:latin typeface="Arial"/>
                <a:cs typeface="Arial"/>
              </a:rPr>
              <a:t> </a:t>
            </a:r>
            <a:r>
              <a:rPr lang="de-DE" err="1">
                <a:latin typeface="Arial"/>
                <a:cs typeface="Arial"/>
              </a:rPr>
              <a:t>most</a:t>
            </a:r>
            <a:r>
              <a:rPr lang="de-DE">
                <a:latin typeface="Arial"/>
                <a:cs typeface="Arial"/>
              </a:rPr>
              <a:t> </a:t>
            </a:r>
            <a:r>
              <a:rPr lang="de-DE" err="1">
                <a:latin typeface="Arial"/>
                <a:cs typeface="Arial"/>
              </a:rPr>
              <a:t>people</a:t>
            </a:r>
            <a:r>
              <a:rPr lang="de-DE">
                <a:latin typeface="Arial"/>
                <a:cs typeface="Arial"/>
              </a:rPr>
              <a:t> SPEAK </a:t>
            </a:r>
            <a:r>
              <a:rPr lang="de-DE" err="1">
                <a:latin typeface="Arial"/>
                <a:cs typeface="Arial"/>
              </a:rPr>
              <a:t>aobiu</a:t>
            </a:r>
            <a:r>
              <a:rPr lang="de-DE">
                <a:latin typeface="Arial"/>
                <a:cs typeface="Arial"/>
              </a:rPr>
              <a:t> </a:t>
            </a:r>
            <a:r>
              <a:rPr lang="de-DE" err="1">
                <a:latin typeface="Arial"/>
                <a:cs typeface="Arial"/>
              </a:rPr>
              <a:t>about</a:t>
            </a:r>
            <a:r>
              <a:rPr lang="de-DE">
                <a:latin typeface="Arial"/>
                <a:cs typeface="Arial"/>
              </a:rPr>
              <a:t> </a:t>
            </a:r>
            <a:r>
              <a:rPr lang="de-DE" err="1">
                <a:latin typeface="Arial"/>
                <a:cs typeface="Arial"/>
              </a:rPr>
              <a:t>their</a:t>
            </a:r>
            <a:r>
              <a:rPr lang="de-DE">
                <a:latin typeface="Arial"/>
                <a:cs typeface="Arial"/>
              </a:rPr>
              <a:t> </a:t>
            </a:r>
            <a:r>
              <a:rPr lang="de-DE" err="1">
                <a:latin typeface="Arial"/>
                <a:cs typeface="Arial"/>
              </a:rPr>
              <a:t>work</a:t>
            </a:r>
            <a:r>
              <a:rPr lang="de-DE">
                <a:latin typeface="Arial"/>
                <a:cs typeface="Arial"/>
              </a:rPr>
              <a:t> and </a:t>
            </a:r>
            <a:r>
              <a:rPr lang="de-DE" err="1">
                <a:latin typeface="Arial"/>
                <a:cs typeface="Arial"/>
              </a:rPr>
              <a:t>their</a:t>
            </a:r>
            <a:r>
              <a:rPr lang="de-DE">
                <a:latin typeface="Arial"/>
                <a:cs typeface="Arial"/>
              </a:rPr>
              <a:t> </a:t>
            </a:r>
            <a:r>
              <a:rPr lang="de-DE" err="1">
                <a:latin typeface="Arial"/>
                <a:cs typeface="Arial"/>
              </a:rPr>
              <a:t>team’s</a:t>
            </a:r>
            <a:r>
              <a:rPr lang="de-DE">
                <a:latin typeface="Arial"/>
                <a:cs typeface="Arial"/>
              </a:rPr>
              <a:t> </a:t>
            </a:r>
            <a:r>
              <a:rPr lang="de-DE" err="1">
                <a:latin typeface="Arial"/>
                <a:cs typeface="Arial"/>
              </a:rPr>
              <a:t>health</a:t>
            </a:r>
            <a:r>
              <a:rPr lang="de-DE">
                <a:latin typeface="Arial"/>
                <a:cs typeface="Arial"/>
              </a:rPr>
              <a:t>.</a:t>
            </a:r>
          </a:p>
          <a:p>
            <a:endParaRPr lang="de-DE">
              <a:latin typeface="Arial"/>
              <a:cs typeface="Arial"/>
            </a:endParaRPr>
          </a:p>
          <a:p>
            <a:r>
              <a:rPr lang="de-DE" err="1">
                <a:latin typeface="Arial"/>
                <a:cs typeface="Arial"/>
              </a:rPr>
              <a:t>Finally</a:t>
            </a:r>
            <a:r>
              <a:rPr lang="de-DE">
                <a:latin typeface="Arial"/>
                <a:cs typeface="Arial"/>
              </a:rPr>
              <a:t>, </a:t>
            </a:r>
            <a:r>
              <a:rPr lang="de-DE" err="1">
                <a:latin typeface="Arial"/>
                <a:cs typeface="Arial"/>
              </a:rPr>
              <a:t>the</a:t>
            </a:r>
            <a:r>
              <a:rPr lang="de-DE">
                <a:latin typeface="Arial"/>
                <a:cs typeface="Arial"/>
              </a:rPr>
              <a:t> root “</a:t>
            </a:r>
            <a:r>
              <a:rPr lang="de-DE" err="1">
                <a:latin typeface="Arial"/>
                <a:cs typeface="Arial"/>
              </a:rPr>
              <a:t>improv</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words</a:t>
            </a:r>
            <a:r>
              <a:rPr lang="de-DE">
                <a:latin typeface="Arial"/>
                <a:cs typeface="Arial"/>
              </a:rPr>
              <a:t> like “</a:t>
            </a:r>
            <a:r>
              <a:rPr lang="de-DE" err="1">
                <a:latin typeface="Arial"/>
                <a:cs typeface="Arial"/>
              </a:rPr>
              <a:t>improve</a:t>
            </a:r>
            <a:r>
              <a:rPr lang="de-DE">
                <a:latin typeface="Arial"/>
                <a:cs typeface="Arial"/>
              </a:rPr>
              <a:t>”, “</a:t>
            </a:r>
            <a:r>
              <a:rPr lang="de-DE" err="1">
                <a:latin typeface="Arial"/>
                <a:cs typeface="Arial"/>
              </a:rPr>
              <a:t>improvement</a:t>
            </a:r>
            <a:r>
              <a:rPr lang="de-DE">
                <a:latin typeface="Arial"/>
                <a:cs typeface="Arial"/>
              </a:rPr>
              <a:t>”, “</a:t>
            </a:r>
            <a:r>
              <a:rPr lang="de-DE" err="1">
                <a:latin typeface="Arial"/>
                <a:cs typeface="Arial"/>
              </a:rPr>
              <a:t>improving</a:t>
            </a:r>
            <a:r>
              <a:rPr lang="de-DE">
                <a:latin typeface="Arial"/>
                <a:cs typeface="Arial"/>
              </a:rPr>
              <a:t>”, etc. </a:t>
            </a:r>
            <a:r>
              <a:rPr lang="de-DE" err="1">
                <a:latin typeface="Arial"/>
                <a:cs typeface="Arial"/>
              </a:rPr>
              <a:t>is</a:t>
            </a:r>
            <a:r>
              <a:rPr lang="de-DE">
                <a:latin typeface="Arial"/>
                <a:cs typeface="Arial"/>
              </a:rPr>
              <a:t> also on </a:t>
            </a:r>
            <a:r>
              <a:rPr lang="de-DE" err="1">
                <a:latin typeface="Arial"/>
                <a:cs typeface="Arial"/>
              </a:rPr>
              <a:t>the</a:t>
            </a:r>
            <a:r>
              <a:rPr lang="de-DE">
                <a:latin typeface="Arial"/>
                <a:cs typeface="Arial"/>
              </a:rPr>
              <a:t> </a:t>
            </a:r>
            <a:r>
              <a:rPr lang="de-DE" err="1">
                <a:latin typeface="Arial"/>
                <a:cs typeface="Arial"/>
              </a:rPr>
              <a:t>chart</a:t>
            </a:r>
            <a:r>
              <a:rPr lang="de-DE">
                <a:latin typeface="Arial"/>
                <a:cs typeface="Arial"/>
              </a:rPr>
              <a:t>, and </a:t>
            </a:r>
            <a:r>
              <a:rPr lang="de-DE" err="1">
                <a:latin typeface="Arial"/>
                <a:cs typeface="Arial"/>
              </a:rPr>
              <a:t>you</a:t>
            </a:r>
            <a:r>
              <a:rPr lang="de-DE">
                <a:latin typeface="Arial"/>
                <a:cs typeface="Arial"/>
              </a:rPr>
              <a:t> </a:t>
            </a:r>
            <a:r>
              <a:rPr lang="de-DE" err="1">
                <a:latin typeface="Arial"/>
                <a:cs typeface="Arial"/>
              </a:rPr>
              <a:t>need</a:t>
            </a:r>
            <a:r>
              <a:rPr lang="de-DE">
                <a:latin typeface="Arial"/>
                <a:cs typeface="Arial"/>
              </a:rPr>
              <a:t> </a:t>
            </a:r>
            <a:r>
              <a:rPr lang="de-DE" err="1">
                <a:latin typeface="Arial"/>
                <a:cs typeface="Arial"/>
              </a:rPr>
              <a:t>further</a:t>
            </a:r>
            <a:r>
              <a:rPr lang="de-DE">
                <a:latin typeface="Arial"/>
                <a:cs typeface="Arial"/>
              </a:rPr>
              <a:t> </a:t>
            </a:r>
            <a:r>
              <a:rPr lang="de-DE" err="1">
                <a:latin typeface="Arial"/>
                <a:cs typeface="Arial"/>
              </a:rPr>
              <a:t>analysis</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infer</a:t>
            </a:r>
            <a:r>
              <a:rPr lang="de-DE">
                <a:latin typeface="Arial"/>
                <a:cs typeface="Arial"/>
              </a:rPr>
              <a:t> </a:t>
            </a:r>
            <a:r>
              <a:rPr lang="de-DE" err="1">
                <a:latin typeface="Arial"/>
                <a:cs typeface="Arial"/>
              </a:rPr>
              <a:t>if</a:t>
            </a:r>
            <a:r>
              <a:rPr lang="de-DE">
                <a:latin typeface="Arial"/>
                <a:cs typeface="Arial"/>
              </a:rPr>
              <a:t> </a:t>
            </a:r>
            <a:r>
              <a:rPr lang="de-DE" err="1">
                <a:latin typeface="Arial"/>
                <a:cs typeface="Arial"/>
              </a:rPr>
              <a:t>its</a:t>
            </a:r>
            <a:r>
              <a:rPr lang="de-DE">
                <a:latin typeface="Arial"/>
                <a:cs typeface="Arial"/>
              </a:rPr>
              <a:t> </a:t>
            </a:r>
            <a:r>
              <a:rPr lang="de-DE" err="1">
                <a:latin typeface="Arial"/>
                <a:cs typeface="Arial"/>
              </a:rPr>
              <a:t>context</a:t>
            </a:r>
            <a:r>
              <a:rPr lang="de-DE">
                <a:latin typeface="Arial"/>
                <a:cs typeface="Arial"/>
              </a:rPr>
              <a:t> </a:t>
            </a:r>
            <a:r>
              <a:rPr lang="de-DE" err="1">
                <a:latin typeface="Arial"/>
                <a:cs typeface="Arial"/>
              </a:rPr>
              <a:t>is</a:t>
            </a:r>
            <a:r>
              <a:rPr lang="de-DE">
                <a:latin typeface="Arial"/>
                <a:cs typeface="Arial"/>
              </a:rPr>
              <a:t> positive </a:t>
            </a:r>
            <a:r>
              <a:rPr lang="de-DE" err="1">
                <a:latin typeface="Arial"/>
                <a:cs typeface="Arial"/>
              </a:rPr>
              <a:t>or</a:t>
            </a:r>
            <a:r>
              <a:rPr lang="de-DE">
                <a:latin typeface="Arial"/>
                <a:cs typeface="Arial"/>
              </a:rPr>
              <a:t> negative</a:t>
            </a:r>
          </a:p>
          <a:p>
            <a:pPr marL="171450" indent="-171450">
              <a:buFont typeface="Arial" panose="020B0604020202020204" pitchFamily="34" charset="0"/>
              <a:buChar char="•"/>
            </a:pPr>
            <a:endParaRPr lang="de-DE" baseline="0">
              <a:cs typeface="Arial"/>
            </a:endParaRPr>
          </a:p>
          <a:p>
            <a:pPr marL="171450" indent="-171450">
              <a:buFont typeface="Arial" panose="020B0604020202020204" pitchFamily="34" charset="0"/>
              <a:buChar char="•"/>
            </a:pPr>
            <a:endParaRPr lang="de-DE">
              <a:cs typeface="Arial"/>
            </a:endParaRPr>
          </a:p>
          <a:p>
            <a:pPr marL="171450" indent="-171450">
              <a:buFont typeface="Arial" panose="020B0604020202020204" pitchFamily="34" charset="0"/>
              <a:buChar char="•"/>
            </a:pPr>
            <a:endParaRPr lang="de-DE">
              <a:cs typeface="Arial" charset="0"/>
            </a:endParaRPr>
          </a:p>
          <a:p>
            <a:pPr marL="171450" indent="-171450">
              <a:buFont typeface="Arial" panose="020B0604020202020204" pitchFamily="34" charset="0"/>
              <a:buChar char="•"/>
            </a:pPr>
            <a:endParaRPr lang="de-DE">
              <a:cs typeface="Arial" charset="0"/>
            </a:endParaRPr>
          </a:p>
          <a:p>
            <a:endParaRPr lang="de-DE">
              <a:cs typeface="Arial" charset="0"/>
            </a:endParaRPr>
          </a:p>
        </p:txBody>
      </p:sp>
      <p:sp>
        <p:nvSpPr>
          <p:cNvPr id="4" name="Foliennummernplatzhalter 3"/>
          <p:cNvSpPr>
            <a:spLocks noGrp="1"/>
          </p:cNvSpPr>
          <p:nvPr>
            <p:ph type="sldNum" sz="quarter" idx="10"/>
          </p:nvPr>
        </p:nvSpPr>
        <p:spPr/>
        <p:txBody>
          <a:bodyPr/>
          <a:lstStyle/>
          <a:p>
            <a:fld id="{058061DB-DF71-4765-99A4-14E22DF63CCF}" type="slidenum">
              <a:rPr lang="de-CH" smtClean="0"/>
              <a:pPr/>
              <a:t>4</a:t>
            </a:fld>
            <a:endParaRPr lang="de-CH"/>
          </a:p>
        </p:txBody>
      </p:sp>
    </p:spTree>
    <p:extLst>
      <p:ext uri="{BB962C8B-B14F-4D97-AF65-F5344CB8AC3E}">
        <p14:creationId xmlns:p14="http://schemas.microsoft.com/office/powerpoint/2010/main" val="2647292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Arial"/>
                <a:cs typeface="Arial"/>
              </a:rPr>
              <a:t>A word cloud is one of the most popular ways to visualize and analyze qualitative data. It’s an image composed of keywords found within a body of text, where the size of each word indicates its frequency in that body of text. Use the word frequency data frame (table) created previously to generate the word cloud. In your R script, add the following code and run it to generate the word cloud and display it in the </a:t>
            </a:r>
            <a:r>
              <a:rPr lang="en-US" i="1">
                <a:latin typeface="Arial"/>
                <a:cs typeface="Arial"/>
              </a:rPr>
              <a:t>Plots</a:t>
            </a:r>
            <a:r>
              <a:rPr lang="en-US">
                <a:latin typeface="Arial"/>
                <a:cs typeface="Arial"/>
              </a:rPr>
              <a:t> section of RStudio. </a:t>
            </a:r>
          </a:p>
          <a:p>
            <a:r>
              <a:rPr lang="en-US" b="1">
                <a:latin typeface="Arial"/>
                <a:cs typeface="Arial"/>
              </a:rPr>
              <a:t>The word cloud shows additional words that occur frequently and could be of interest for further analysis. </a:t>
            </a:r>
          </a:p>
          <a:p>
            <a:r>
              <a:rPr lang="en-US" b="1">
                <a:latin typeface="Arial"/>
                <a:cs typeface="Arial"/>
              </a:rPr>
              <a:t>Words like “Neue”, “</a:t>
            </a:r>
            <a:r>
              <a:rPr lang="en-US" b="1" err="1">
                <a:latin typeface="Arial"/>
                <a:cs typeface="Arial"/>
              </a:rPr>
              <a:t>wIKILEAK</a:t>
            </a:r>
            <a:r>
              <a:rPr lang="en-US" b="1">
                <a:latin typeface="Arial"/>
                <a:cs typeface="Arial"/>
              </a:rPr>
              <a:t>”, FAIL” could provide more context around the most frequently occurring words and help to gain a better understanding of the main themes.</a:t>
            </a:r>
            <a:endParaRPr lang="en-US"/>
          </a:p>
        </p:txBody>
      </p:sp>
      <p:sp>
        <p:nvSpPr>
          <p:cNvPr id="4" name="Foliennummernplatzhalter 3"/>
          <p:cNvSpPr>
            <a:spLocks noGrp="1"/>
          </p:cNvSpPr>
          <p:nvPr>
            <p:ph type="sldNum" sz="quarter" idx="5"/>
          </p:nvPr>
        </p:nvSpPr>
        <p:spPr/>
        <p:txBody>
          <a:bodyPr/>
          <a:lstStyle/>
          <a:p>
            <a:fld id="{058061DB-DF71-4765-99A4-14E22DF63CCF}" type="slidenum">
              <a:rPr lang="de-CH"/>
              <a:pPr/>
              <a:t>5</a:t>
            </a:fld>
            <a:endParaRPr lang="de-CH"/>
          </a:p>
        </p:txBody>
      </p:sp>
    </p:spTree>
    <p:extLst>
      <p:ext uri="{BB962C8B-B14F-4D97-AF65-F5344CB8AC3E}">
        <p14:creationId xmlns:p14="http://schemas.microsoft.com/office/powerpoint/2010/main" val="80245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a:latin typeface="Arial"/>
                <a:cs typeface="Arial"/>
              </a:rPr>
              <a:t>Sentiment Scores</a:t>
            </a:r>
            <a:endParaRPr lang="de-DE">
              <a:latin typeface="Arial"/>
              <a:cs typeface="Arial"/>
            </a:endParaRPr>
          </a:p>
          <a:p>
            <a:r>
              <a:rPr lang="de-DE">
                <a:latin typeface="Arial"/>
                <a:cs typeface="Arial"/>
              </a:rPr>
              <a:t>Sentiments </a:t>
            </a:r>
            <a:r>
              <a:rPr lang="de-DE" err="1">
                <a:latin typeface="Arial"/>
                <a:cs typeface="Arial"/>
              </a:rPr>
              <a:t>can</a:t>
            </a:r>
            <a:r>
              <a:rPr lang="de-DE">
                <a:latin typeface="Arial"/>
                <a:cs typeface="Arial"/>
              </a:rPr>
              <a:t> </a:t>
            </a:r>
            <a:r>
              <a:rPr lang="de-DE" err="1">
                <a:latin typeface="Arial"/>
                <a:cs typeface="Arial"/>
              </a:rPr>
              <a:t>be</a:t>
            </a:r>
            <a:r>
              <a:rPr lang="de-DE">
                <a:latin typeface="Arial"/>
                <a:cs typeface="Arial"/>
              </a:rPr>
              <a:t> </a:t>
            </a:r>
            <a:r>
              <a:rPr lang="de-DE" err="1">
                <a:latin typeface="Arial"/>
                <a:cs typeface="Arial"/>
              </a:rPr>
              <a:t>classified</a:t>
            </a:r>
            <a:r>
              <a:rPr lang="de-DE">
                <a:latin typeface="Arial"/>
                <a:cs typeface="Arial"/>
              </a:rPr>
              <a:t> </a:t>
            </a:r>
            <a:r>
              <a:rPr lang="de-DE" err="1">
                <a:latin typeface="Arial"/>
                <a:cs typeface="Arial"/>
              </a:rPr>
              <a:t>as</a:t>
            </a:r>
            <a:r>
              <a:rPr lang="de-DE">
                <a:latin typeface="Arial"/>
                <a:cs typeface="Arial"/>
              </a:rPr>
              <a:t> positive, neutral </a:t>
            </a:r>
            <a:r>
              <a:rPr lang="de-DE" err="1">
                <a:latin typeface="Arial"/>
                <a:cs typeface="Arial"/>
              </a:rPr>
              <a:t>or</a:t>
            </a:r>
            <a:r>
              <a:rPr lang="de-DE">
                <a:latin typeface="Arial"/>
                <a:cs typeface="Arial"/>
              </a:rPr>
              <a:t> negative. </a:t>
            </a:r>
          </a:p>
          <a:p>
            <a:r>
              <a:rPr lang="de-DE" err="1">
                <a:latin typeface="Arial"/>
                <a:cs typeface="Arial"/>
              </a:rPr>
              <a:t>They</a:t>
            </a:r>
            <a:r>
              <a:rPr lang="de-DE">
                <a:latin typeface="Arial"/>
                <a:cs typeface="Arial"/>
              </a:rPr>
              <a:t> </a:t>
            </a:r>
            <a:r>
              <a:rPr lang="de-DE" err="1">
                <a:latin typeface="Arial"/>
                <a:cs typeface="Arial"/>
              </a:rPr>
              <a:t>can</a:t>
            </a:r>
            <a:r>
              <a:rPr lang="de-DE">
                <a:latin typeface="Arial"/>
                <a:cs typeface="Arial"/>
              </a:rPr>
              <a:t> also </a:t>
            </a:r>
            <a:r>
              <a:rPr lang="de-DE" err="1">
                <a:latin typeface="Arial"/>
                <a:cs typeface="Arial"/>
              </a:rPr>
              <a:t>be</a:t>
            </a:r>
            <a:r>
              <a:rPr lang="de-DE">
                <a:latin typeface="Arial"/>
                <a:cs typeface="Arial"/>
              </a:rPr>
              <a:t> </a:t>
            </a:r>
            <a:r>
              <a:rPr lang="de-DE" err="1">
                <a:latin typeface="Arial"/>
                <a:cs typeface="Arial"/>
              </a:rPr>
              <a:t>represented</a:t>
            </a:r>
            <a:r>
              <a:rPr lang="de-DE">
                <a:latin typeface="Arial"/>
                <a:cs typeface="Arial"/>
              </a:rPr>
              <a:t> on a </a:t>
            </a:r>
            <a:r>
              <a:rPr lang="de-DE" err="1">
                <a:latin typeface="Arial"/>
                <a:cs typeface="Arial"/>
              </a:rPr>
              <a:t>numeric</a:t>
            </a:r>
            <a:r>
              <a:rPr lang="de-DE">
                <a:latin typeface="Arial"/>
                <a:cs typeface="Arial"/>
              </a:rPr>
              <a:t> </a:t>
            </a:r>
            <a:r>
              <a:rPr lang="de-DE" err="1">
                <a:latin typeface="Arial"/>
                <a:cs typeface="Arial"/>
              </a:rPr>
              <a:t>scale</a:t>
            </a:r>
            <a:r>
              <a:rPr lang="de-DE">
                <a:latin typeface="Arial"/>
                <a:cs typeface="Arial"/>
              </a:rPr>
              <a:t>, </a:t>
            </a:r>
            <a:r>
              <a:rPr lang="de-DE" err="1">
                <a:latin typeface="Arial"/>
                <a:cs typeface="Arial"/>
              </a:rPr>
              <a:t>to</a:t>
            </a:r>
            <a:r>
              <a:rPr lang="de-DE">
                <a:latin typeface="Arial"/>
                <a:cs typeface="Arial"/>
              </a:rPr>
              <a:t> </a:t>
            </a:r>
            <a:r>
              <a:rPr lang="de-DE" err="1">
                <a:latin typeface="Arial"/>
                <a:cs typeface="Arial"/>
              </a:rPr>
              <a:t>better</a:t>
            </a:r>
            <a:r>
              <a:rPr lang="de-DE">
                <a:latin typeface="Arial"/>
                <a:cs typeface="Arial"/>
              </a:rPr>
              <a:t> express </a:t>
            </a:r>
            <a:r>
              <a:rPr lang="de-DE" err="1">
                <a:latin typeface="Arial"/>
                <a:cs typeface="Arial"/>
              </a:rPr>
              <a:t>the</a:t>
            </a:r>
            <a:r>
              <a:rPr lang="de-DE">
                <a:latin typeface="Arial"/>
                <a:cs typeface="Arial"/>
              </a:rPr>
              <a:t> </a:t>
            </a:r>
            <a:r>
              <a:rPr lang="de-DE" err="1">
                <a:latin typeface="Arial"/>
                <a:cs typeface="Arial"/>
              </a:rPr>
              <a:t>degree</a:t>
            </a:r>
            <a:r>
              <a:rPr lang="de-DE">
                <a:latin typeface="Arial"/>
                <a:cs typeface="Arial"/>
              </a:rPr>
              <a:t> </a:t>
            </a:r>
            <a:r>
              <a:rPr lang="de-DE" err="1">
                <a:latin typeface="Arial"/>
                <a:cs typeface="Arial"/>
              </a:rPr>
              <a:t>of</a:t>
            </a:r>
            <a:r>
              <a:rPr lang="de-DE">
                <a:latin typeface="Arial"/>
                <a:cs typeface="Arial"/>
              </a:rPr>
              <a:t> positive </a:t>
            </a:r>
            <a:r>
              <a:rPr lang="de-DE" err="1">
                <a:latin typeface="Arial"/>
                <a:cs typeface="Arial"/>
              </a:rPr>
              <a:t>or</a:t>
            </a:r>
            <a:r>
              <a:rPr lang="de-DE">
                <a:latin typeface="Arial"/>
                <a:cs typeface="Arial"/>
              </a:rPr>
              <a:t> negative </a:t>
            </a:r>
            <a:r>
              <a:rPr lang="de-DE" err="1">
                <a:latin typeface="Arial"/>
                <a:cs typeface="Arial"/>
              </a:rPr>
              <a:t>strength</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contained</a:t>
            </a:r>
            <a:r>
              <a:rPr lang="de-DE">
                <a:latin typeface="Arial"/>
                <a:cs typeface="Arial"/>
              </a:rPr>
              <a:t> in a </a:t>
            </a:r>
            <a:r>
              <a:rPr lang="de-DE" err="1">
                <a:latin typeface="Arial"/>
                <a:cs typeface="Arial"/>
              </a:rPr>
              <a:t>body</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text</a:t>
            </a:r>
            <a:r>
              <a:rPr lang="de-DE">
                <a:latin typeface="Arial"/>
                <a:cs typeface="Arial"/>
              </a:rPr>
              <a:t>.</a:t>
            </a:r>
          </a:p>
          <a:p>
            <a:r>
              <a:rPr lang="de-DE">
                <a:latin typeface="Arial"/>
                <a:cs typeface="Arial"/>
              </a:rPr>
              <a:t>This </a:t>
            </a:r>
            <a:r>
              <a:rPr lang="de-DE" err="1">
                <a:latin typeface="Arial"/>
                <a:cs typeface="Arial"/>
              </a:rPr>
              <a:t>example</a:t>
            </a:r>
            <a:r>
              <a:rPr lang="de-DE">
                <a:latin typeface="Arial"/>
                <a:cs typeface="Arial"/>
              </a:rPr>
              <a:t> </a:t>
            </a:r>
            <a:r>
              <a:rPr lang="de-DE" err="1">
                <a:latin typeface="Arial"/>
                <a:cs typeface="Arial"/>
              </a:rPr>
              <a:t>uses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Syuzhet</a:t>
            </a:r>
            <a:r>
              <a:rPr lang="de-DE">
                <a:latin typeface="Arial"/>
                <a:cs typeface="Arial"/>
              </a:rPr>
              <a:t> </a:t>
            </a:r>
            <a:r>
              <a:rPr lang="de-DE" err="1">
                <a:latin typeface="Arial"/>
                <a:cs typeface="Arial"/>
              </a:rPr>
              <a:t>package</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generating</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scores</a:t>
            </a:r>
            <a:r>
              <a:rPr lang="de-DE">
                <a:latin typeface="Arial"/>
                <a:cs typeface="Arial"/>
              </a:rPr>
              <a:t>, </a:t>
            </a:r>
            <a:r>
              <a:rPr lang="de-DE" err="1">
                <a:latin typeface="Arial"/>
                <a:cs typeface="Arial"/>
              </a:rPr>
              <a:t>which</a:t>
            </a:r>
            <a:r>
              <a:rPr lang="de-DE">
                <a:latin typeface="Arial"/>
                <a:cs typeface="Arial"/>
              </a:rPr>
              <a:t> </a:t>
            </a:r>
            <a:r>
              <a:rPr lang="de-DE" err="1">
                <a:latin typeface="Arial"/>
                <a:cs typeface="Arial"/>
              </a:rPr>
              <a:t>has</a:t>
            </a:r>
            <a:r>
              <a:rPr lang="de-DE">
                <a:latin typeface="Arial"/>
                <a:cs typeface="Arial"/>
              </a:rPr>
              <a:t> </a:t>
            </a:r>
            <a:r>
              <a:rPr lang="de-DE" err="1">
                <a:latin typeface="Arial"/>
                <a:cs typeface="Arial"/>
              </a:rPr>
              <a:t>four</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dictionaries</a:t>
            </a:r>
            <a:r>
              <a:rPr lang="de-DE">
                <a:latin typeface="Arial"/>
                <a:cs typeface="Arial"/>
              </a:rPr>
              <a:t> and </a:t>
            </a:r>
            <a:r>
              <a:rPr lang="de-DE" err="1">
                <a:latin typeface="Arial"/>
                <a:cs typeface="Arial"/>
              </a:rPr>
              <a:t>offers</a:t>
            </a:r>
            <a:r>
              <a:rPr lang="de-DE">
                <a:latin typeface="Arial"/>
                <a:cs typeface="Arial"/>
              </a:rPr>
              <a:t> a </a:t>
            </a:r>
            <a:r>
              <a:rPr lang="de-DE" err="1">
                <a:latin typeface="Arial"/>
                <a:cs typeface="Arial"/>
              </a:rPr>
              <a:t>method</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accessing</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extraction</a:t>
            </a:r>
            <a:r>
              <a:rPr lang="de-DE">
                <a:latin typeface="Arial"/>
                <a:cs typeface="Arial"/>
              </a:rPr>
              <a:t> </a:t>
            </a:r>
            <a:r>
              <a:rPr lang="de-DE" err="1">
                <a:latin typeface="Arial"/>
                <a:cs typeface="Arial"/>
              </a:rPr>
              <a:t>tool</a:t>
            </a:r>
            <a:r>
              <a:rPr lang="de-DE">
                <a:latin typeface="Arial"/>
                <a:cs typeface="Arial"/>
              </a:rPr>
              <a:t> </a:t>
            </a:r>
            <a:r>
              <a:rPr lang="de-DE" err="1">
                <a:latin typeface="Arial"/>
                <a:cs typeface="Arial"/>
              </a:rPr>
              <a:t>developed</a:t>
            </a:r>
            <a:r>
              <a:rPr lang="de-DE">
                <a:latin typeface="Arial"/>
                <a:cs typeface="Arial"/>
              </a:rPr>
              <a:t> in </a:t>
            </a:r>
            <a:r>
              <a:rPr lang="de-DE" err="1">
                <a:latin typeface="Arial"/>
                <a:cs typeface="Arial"/>
              </a:rPr>
              <a:t>the</a:t>
            </a:r>
            <a:r>
              <a:rPr lang="de-DE">
                <a:latin typeface="Arial"/>
                <a:cs typeface="Arial"/>
              </a:rPr>
              <a:t> NLP </a:t>
            </a:r>
            <a:r>
              <a:rPr lang="de-DE" err="1">
                <a:latin typeface="Arial"/>
                <a:cs typeface="Arial"/>
              </a:rPr>
              <a:t>group</a:t>
            </a:r>
            <a:r>
              <a:rPr lang="de-DE">
                <a:latin typeface="Arial"/>
                <a:cs typeface="Arial"/>
              </a:rPr>
              <a:t> at Stanford. The </a:t>
            </a:r>
            <a:r>
              <a:rPr lang="de-DE" err="1">
                <a:latin typeface="Arial"/>
                <a:cs typeface="Arial"/>
              </a:rPr>
              <a:t>get_sentiment</a:t>
            </a:r>
            <a:r>
              <a:rPr lang="de-DE">
                <a:latin typeface="Arial"/>
                <a:cs typeface="Arial"/>
              </a:rPr>
              <a:t> </a:t>
            </a:r>
            <a:r>
              <a:rPr lang="de-DE" err="1">
                <a:latin typeface="Arial"/>
                <a:cs typeface="Arial"/>
              </a:rPr>
              <a:t>function</a:t>
            </a:r>
            <a:r>
              <a:rPr lang="de-DE">
                <a:latin typeface="Arial"/>
                <a:cs typeface="Arial"/>
              </a:rPr>
              <a:t> </a:t>
            </a:r>
            <a:r>
              <a:rPr lang="de-DE" err="1">
                <a:latin typeface="Arial"/>
                <a:cs typeface="Arial"/>
              </a:rPr>
              <a:t>accepts</a:t>
            </a:r>
            <a:r>
              <a:rPr lang="de-DE">
                <a:latin typeface="Arial"/>
                <a:cs typeface="Arial"/>
              </a:rPr>
              <a:t> </a:t>
            </a:r>
            <a:r>
              <a:rPr lang="de-DE" err="1">
                <a:latin typeface="Arial"/>
                <a:cs typeface="Arial"/>
              </a:rPr>
              <a:t>two</a:t>
            </a:r>
            <a:r>
              <a:rPr lang="de-DE">
                <a:latin typeface="Arial"/>
                <a:cs typeface="Arial"/>
              </a:rPr>
              <a:t> </a:t>
            </a:r>
            <a:r>
              <a:rPr lang="de-DE" err="1">
                <a:latin typeface="Arial"/>
                <a:cs typeface="Arial"/>
              </a:rPr>
              <a:t>arguments</a:t>
            </a:r>
            <a:r>
              <a:rPr lang="de-DE">
                <a:latin typeface="Arial"/>
                <a:cs typeface="Arial"/>
              </a:rPr>
              <a:t>: a </a:t>
            </a:r>
            <a:r>
              <a:rPr lang="de-DE" err="1">
                <a:latin typeface="Arial"/>
                <a:cs typeface="Arial"/>
              </a:rPr>
              <a:t>character</a:t>
            </a:r>
            <a:r>
              <a:rPr lang="de-DE">
                <a:latin typeface="Arial"/>
                <a:cs typeface="Arial"/>
              </a:rPr>
              <a:t> </a:t>
            </a:r>
            <a:r>
              <a:rPr lang="de-DE" err="1">
                <a:latin typeface="Arial"/>
                <a:cs typeface="Arial"/>
              </a:rPr>
              <a:t>vector</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sentences</a:t>
            </a:r>
            <a:r>
              <a:rPr lang="de-DE">
                <a:latin typeface="Arial"/>
                <a:cs typeface="Arial"/>
              </a:rPr>
              <a:t> </a:t>
            </a:r>
            <a:r>
              <a:rPr lang="de-DE" err="1">
                <a:latin typeface="Arial"/>
                <a:cs typeface="Arial"/>
              </a:rPr>
              <a:t>or</a:t>
            </a:r>
            <a:r>
              <a:rPr lang="de-DE">
                <a:latin typeface="Arial"/>
                <a:cs typeface="Arial"/>
              </a:rPr>
              <a:t> </a:t>
            </a:r>
            <a:r>
              <a:rPr lang="de-DE" err="1">
                <a:latin typeface="Arial"/>
                <a:cs typeface="Arial"/>
              </a:rPr>
              <a:t>words</a:t>
            </a:r>
            <a:r>
              <a:rPr lang="de-DE">
                <a:latin typeface="Arial"/>
                <a:cs typeface="Arial"/>
              </a:rPr>
              <a:t>) and a </a:t>
            </a:r>
            <a:r>
              <a:rPr lang="de-DE" err="1">
                <a:latin typeface="Arial"/>
                <a:cs typeface="Arial"/>
              </a:rPr>
              <a:t>method</a:t>
            </a:r>
            <a:r>
              <a:rPr lang="de-DE">
                <a:latin typeface="Arial"/>
                <a:cs typeface="Arial"/>
              </a:rPr>
              <a:t>. The </a:t>
            </a:r>
            <a:r>
              <a:rPr lang="de-DE" err="1">
                <a:latin typeface="Arial"/>
                <a:cs typeface="Arial"/>
              </a:rPr>
              <a:t>selected</a:t>
            </a:r>
            <a:r>
              <a:rPr lang="de-DE">
                <a:latin typeface="Arial"/>
                <a:cs typeface="Arial"/>
              </a:rPr>
              <a:t> </a:t>
            </a:r>
            <a:r>
              <a:rPr lang="de-DE" err="1">
                <a:latin typeface="Arial"/>
                <a:cs typeface="Arial"/>
              </a:rPr>
              <a:t>method</a:t>
            </a:r>
            <a:r>
              <a:rPr lang="de-DE">
                <a:latin typeface="Arial"/>
                <a:cs typeface="Arial"/>
              </a:rPr>
              <a:t> </a:t>
            </a:r>
            <a:r>
              <a:rPr lang="de-DE" err="1">
                <a:latin typeface="Arial"/>
                <a:cs typeface="Arial"/>
              </a:rPr>
              <a:t>determines</a:t>
            </a:r>
            <a:r>
              <a:rPr lang="de-DE">
                <a:latin typeface="Arial"/>
                <a:cs typeface="Arial"/>
              </a:rPr>
              <a:t> </a:t>
            </a:r>
            <a:r>
              <a:rPr lang="de-DE" err="1">
                <a:latin typeface="Arial"/>
                <a:cs typeface="Arial"/>
              </a:rPr>
              <a:t>which</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four</a:t>
            </a:r>
            <a:r>
              <a:rPr lang="de-DE">
                <a:latin typeface="Arial"/>
                <a:cs typeface="Arial"/>
              </a:rPr>
              <a:t> </a:t>
            </a:r>
            <a:r>
              <a:rPr lang="de-DE" err="1">
                <a:latin typeface="Arial"/>
                <a:cs typeface="Arial"/>
              </a:rPr>
              <a:t>available</a:t>
            </a:r>
            <a:r>
              <a:rPr lang="de-DE">
                <a:latin typeface="Arial"/>
                <a:cs typeface="Arial"/>
              </a:rPr>
              <a:t> </a:t>
            </a:r>
            <a:r>
              <a:rPr lang="de-DE" err="1">
                <a:latin typeface="Arial"/>
                <a:cs typeface="Arial"/>
              </a:rPr>
              <a:t>sentiment</a:t>
            </a:r>
            <a:r>
              <a:rPr lang="de-DE">
                <a:latin typeface="Arial"/>
                <a:cs typeface="Arial"/>
              </a:rPr>
              <a:t> </a:t>
            </a:r>
            <a:r>
              <a:rPr lang="de-DE" err="1">
                <a:latin typeface="Arial"/>
                <a:cs typeface="Arial"/>
              </a:rPr>
              <a:t>extraction</a:t>
            </a:r>
            <a:r>
              <a:rPr lang="de-DE">
                <a:latin typeface="Arial"/>
                <a:cs typeface="Arial"/>
              </a:rPr>
              <a:t> </a:t>
            </a:r>
            <a:r>
              <a:rPr lang="de-DE" err="1">
                <a:latin typeface="Arial"/>
                <a:cs typeface="Arial"/>
              </a:rPr>
              <a:t>methods</a:t>
            </a:r>
            <a:r>
              <a:rPr lang="de-DE">
                <a:latin typeface="Arial"/>
                <a:cs typeface="Arial"/>
              </a:rPr>
              <a:t> will </a:t>
            </a:r>
            <a:r>
              <a:rPr lang="de-DE" err="1">
                <a:latin typeface="Arial"/>
                <a:cs typeface="Arial"/>
              </a:rPr>
              <a:t>be</a:t>
            </a:r>
            <a:r>
              <a:rPr lang="de-DE">
                <a:latin typeface="Arial"/>
                <a:cs typeface="Arial"/>
              </a:rPr>
              <a:t> </a:t>
            </a:r>
            <a:r>
              <a:rPr lang="de-DE" err="1">
                <a:latin typeface="Arial"/>
                <a:cs typeface="Arial"/>
              </a:rPr>
              <a:t>used</a:t>
            </a:r>
            <a:r>
              <a:rPr lang="de-DE">
                <a:latin typeface="Arial"/>
                <a:cs typeface="Arial"/>
              </a:rPr>
              <a:t>. The </a:t>
            </a:r>
            <a:r>
              <a:rPr lang="de-DE" err="1">
                <a:latin typeface="Arial"/>
                <a:cs typeface="Arial"/>
              </a:rPr>
              <a:t>four</a:t>
            </a:r>
            <a:r>
              <a:rPr lang="de-DE">
                <a:latin typeface="Arial"/>
                <a:cs typeface="Arial"/>
              </a:rPr>
              <a:t> </a:t>
            </a:r>
            <a:r>
              <a:rPr lang="de-DE" err="1">
                <a:latin typeface="Arial"/>
                <a:cs typeface="Arial"/>
              </a:rPr>
              <a:t>methods</a:t>
            </a:r>
            <a:r>
              <a:rPr lang="de-DE">
                <a:latin typeface="Arial"/>
                <a:cs typeface="Arial"/>
              </a:rPr>
              <a:t> </a:t>
            </a:r>
            <a:r>
              <a:rPr lang="de-DE" err="1">
                <a:latin typeface="Arial"/>
                <a:cs typeface="Arial"/>
              </a:rPr>
              <a:t>are</a:t>
            </a:r>
            <a:r>
              <a:rPr lang="de-DE">
                <a:latin typeface="Arial"/>
                <a:cs typeface="Arial"/>
              </a:rPr>
              <a:t> </a:t>
            </a:r>
            <a:r>
              <a:rPr lang="de-DE" err="1">
                <a:latin typeface="Arial"/>
                <a:cs typeface="Arial"/>
              </a:rPr>
              <a:t>syuzhet</a:t>
            </a:r>
            <a:r>
              <a:rPr lang="de-DE">
                <a:latin typeface="Arial"/>
                <a:cs typeface="Arial"/>
              </a:rPr>
              <a:t> (</a:t>
            </a:r>
            <a:r>
              <a:rPr lang="de-DE" err="1">
                <a:latin typeface="Arial"/>
                <a:cs typeface="Arial"/>
              </a:rPr>
              <a:t>this</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default</a:t>
            </a:r>
            <a:r>
              <a:rPr lang="de-DE">
                <a:latin typeface="Arial"/>
                <a:cs typeface="Arial"/>
              </a:rPr>
              <a:t>), </a:t>
            </a:r>
            <a:r>
              <a:rPr lang="de-DE" err="1">
                <a:latin typeface="Arial"/>
                <a:cs typeface="Arial"/>
              </a:rPr>
              <a:t>bing</a:t>
            </a:r>
            <a:r>
              <a:rPr lang="de-DE">
                <a:latin typeface="Arial"/>
                <a:cs typeface="Arial"/>
              </a:rPr>
              <a:t>, </a:t>
            </a:r>
            <a:r>
              <a:rPr lang="de-DE" err="1">
                <a:latin typeface="Arial"/>
                <a:cs typeface="Arial"/>
              </a:rPr>
              <a:t>afinn</a:t>
            </a:r>
            <a:r>
              <a:rPr lang="de-DE">
                <a:latin typeface="Arial"/>
                <a:cs typeface="Arial"/>
              </a:rPr>
              <a:t> and </a:t>
            </a:r>
            <a:r>
              <a:rPr lang="de-DE" err="1">
                <a:latin typeface="Arial"/>
                <a:cs typeface="Arial"/>
              </a:rPr>
              <a:t>nrc</a:t>
            </a:r>
            <a:r>
              <a:rPr lang="de-DE">
                <a:latin typeface="Arial"/>
                <a:cs typeface="Arial"/>
              </a:rPr>
              <a:t>. </a:t>
            </a:r>
            <a:r>
              <a:rPr lang="de-DE" err="1">
                <a:latin typeface="Arial"/>
                <a:cs typeface="Arial"/>
              </a:rPr>
              <a:t>Each</a:t>
            </a:r>
            <a:r>
              <a:rPr lang="de-DE">
                <a:latin typeface="Arial"/>
                <a:cs typeface="Arial"/>
              </a:rPr>
              <a:t> </a:t>
            </a:r>
            <a:r>
              <a:rPr lang="de-DE" err="1">
                <a:latin typeface="Arial"/>
                <a:cs typeface="Arial"/>
              </a:rPr>
              <a:t>method</a:t>
            </a:r>
            <a:r>
              <a:rPr lang="de-DE">
                <a:latin typeface="Arial"/>
                <a:cs typeface="Arial"/>
              </a:rPr>
              <a:t> </a:t>
            </a:r>
            <a:r>
              <a:rPr lang="de-DE" err="1">
                <a:latin typeface="Arial"/>
                <a:cs typeface="Arial"/>
              </a:rPr>
              <a:t>uses</a:t>
            </a:r>
            <a:r>
              <a:rPr lang="de-DE">
                <a:latin typeface="Arial"/>
                <a:cs typeface="Arial"/>
              </a:rPr>
              <a:t> a different </a:t>
            </a:r>
            <a:r>
              <a:rPr lang="de-DE" err="1">
                <a:latin typeface="Arial"/>
                <a:cs typeface="Arial"/>
              </a:rPr>
              <a:t>scale</a:t>
            </a:r>
            <a:r>
              <a:rPr lang="de-DE">
                <a:latin typeface="Arial"/>
                <a:cs typeface="Arial"/>
              </a:rPr>
              <a:t> and </a:t>
            </a:r>
            <a:r>
              <a:rPr lang="de-DE" err="1">
                <a:latin typeface="Arial"/>
                <a:cs typeface="Arial"/>
              </a:rPr>
              <a:t>hence</a:t>
            </a:r>
            <a:r>
              <a:rPr lang="de-DE">
                <a:latin typeface="Arial"/>
                <a:cs typeface="Arial"/>
              </a:rPr>
              <a:t> </a:t>
            </a:r>
            <a:r>
              <a:rPr lang="de-DE" err="1">
                <a:latin typeface="Arial"/>
                <a:cs typeface="Arial"/>
              </a:rPr>
              <a:t>returns</a:t>
            </a:r>
            <a:r>
              <a:rPr lang="de-DE">
                <a:latin typeface="Arial"/>
                <a:cs typeface="Arial"/>
              </a:rPr>
              <a:t> </a:t>
            </a:r>
            <a:r>
              <a:rPr lang="de-DE" err="1">
                <a:latin typeface="Arial"/>
                <a:cs typeface="Arial"/>
              </a:rPr>
              <a:t>slightly</a:t>
            </a:r>
            <a:r>
              <a:rPr lang="de-DE">
                <a:latin typeface="Arial"/>
                <a:cs typeface="Arial"/>
              </a:rPr>
              <a:t> different </a:t>
            </a:r>
            <a:r>
              <a:rPr lang="de-DE" err="1">
                <a:latin typeface="Arial"/>
                <a:cs typeface="Arial"/>
              </a:rPr>
              <a:t>results</a:t>
            </a:r>
            <a:r>
              <a:rPr lang="de-DE">
                <a:latin typeface="Arial"/>
                <a:cs typeface="Arial"/>
              </a:rPr>
              <a:t>. </a:t>
            </a:r>
            <a:r>
              <a:rPr lang="de-DE" err="1">
                <a:latin typeface="Arial"/>
                <a:cs typeface="Arial"/>
              </a:rPr>
              <a:t>Please</a:t>
            </a:r>
            <a:r>
              <a:rPr lang="de-DE">
                <a:latin typeface="Arial"/>
                <a:cs typeface="Arial"/>
              </a:rPr>
              <a:t> </a:t>
            </a:r>
            <a:r>
              <a:rPr lang="de-DE" err="1">
                <a:latin typeface="Arial"/>
                <a:cs typeface="Arial"/>
              </a:rPr>
              <a:t>note</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outcome</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nrc</a:t>
            </a:r>
            <a:r>
              <a:rPr lang="de-DE">
                <a:latin typeface="Arial"/>
                <a:cs typeface="Arial"/>
              </a:rPr>
              <a:t> </a:t>
            </a:r>
            <a:r>
              <a:rPr lang="de-DE" err="1">
                <a:latin typeface="Arial"/>
                <a:cs typeface="Arial"/>
              </a:rPr>
              <a:t>method</a:t>
            </a:r>
            <a:r>
              <a:rPr lang="de-DE">
                <a:latin typeface="Arial"/>
                <a:cs typeface="Arial"/>
              </a:rPr>
              <a:t> </a:t>
            </a:r>
            <a:r>
              <a:rPr lang="de-DE" err="1">
                <a:latin typeface="Arial"/>
                <a:cs typeface="Arial"/>
              </a:rPr>
              <a:t>is</a:t>
            </a:r>
            <a:r>
              <a:rPr lang="de-DE">
                <a:latin typeface="Arial"/>
                <a:cs typeface="Arial"/>
              </a:rPr>
              <a:t> </a:t>
            </a:r>
            <a:r>
              <a:rPr lang="de-DE" err="1">
                <a:latin typeface="Arial"/>
                <a:cs typeface="Arial"/>
              </a:rPr>
              <a:t>more</a:t>
            </a:r>
            <a:r>
              <a:rPr lang="de-DE">
                <a:latin typeface="Arial"/>
                <a:cs typeface="Arial"/>
              </a:rPr>
              <a:t> </a:t>
            </a:r>
            <a:r>
              <a:rPr lang="de-DE" err="1">
                <a:latin typeface="Arial"/>
                <a:cs typeface="Arial"/>
              </a:rPr>
              <a:t>than</a:t>
            </a:r>
            <a:r>
              <a:rPr lang="de-DE">
                <a:latin typeface="Arial"/>
                <a:cs typeface="Arial"/>
              </a:rPr>
              <a:t> just a </a:t>
            </a:r>
            <a:r>
              <a:rPr lang="de-DE" err="1">
                <a:latin typeface="Arial"/>
                <a:cs typeface="Arial"/>
              </a:rPr>
              <a:t>numeric</a:t>
            </a:r>
            <a:r>
              <a:rPr lang="de-DE">
                <a:latin typeface="Arial"/>
                <a:cs typeface="Arial"/>
              </a:rPr>
              <a:t> score, </a:t>
            </a:r>
            <a:r>
              <a:rPr lang="de-DE" err="1">
                <a:latin typeface="Arial"/>
                <a:cs typeface="Arial"/>
              </a:rPr>
              <a:t>requires</a:t>
            </a:r>
            <a:r>
              <a:rPr lang="de-DE">
                <a:latin typeface="Arial"/>
                <a:cs typeface="Arial"/>
              </a:rPr>
              <a:t> additional </a:t>
            </a:r>
            <a:r>
              <a:rPr lang="de-DE" err="1">
                <a:latin typeface="Arial"/>
                <a:cs typeface="Arial"/>
              </a:rPr>
              <a:t>interpretations</a:t>
            </a:r>
            <a:r>
              <a:rPr lang="de-DE">
                <a:latin typeface="Arial"/>
                <a:cs typeface="Arial"/>
              </a:rPr>
              <a:t> and </a:t>
            </a:r>
            <a:r>
              <a:rPr lang="de-DE" err="1">
                <a:latin typeface="Arial"/>
                <a:cs typeface="Arial"/>
              </a:rPr>
              <a:t>is</a:t>
            </a:r>
            <a:r>
              <a:rPr lang="de-DE">
                <a:latin typeface="Arial"/>
                <a:cs typeface="Arial"/>
              </a:rPr>
              <a:t> out </a:t>
            </a:r>
            <a:r>
              <a:rPr lang="de-DE" err="1">
                <a:latin typeface="Arial"/>
                <a:cs typeface="Arial"/>
              </a:rPr>
              <a:t>of</a:t>
            </a:r>
            <a:r>
              <a:rPr lang="de-DE">
                <a:latin typeface="Arial"/>
                <a:cs typeface="Arial"/>
              </a:rPr>
              <a:t> </a:t>
            </a:r>
            <a:r>
              <a:rPr lang="de-DE" err="1">
                <a:latin typeface="Arial"/>
                <a:cs typeface="Arial"/>
              </a:rPr>
              <a:t>scope</a:t>
            </a:r>
            <a:r>
              <a:rPr lang="de-DE">
                <a:latin typeface="Arial"/>
                <a:cs typeface="Arial"/>
              </a:rPr>
              <a:t> </a:t>
            </a:r>
            <a:r>
              <a:rPr lang="de-DE" err="1">
                <a:latin typeface="Arial"/>
                <a:cs typeface="Arial"/>
              </a:rPr>
              <a:t>for</a:t>
            </a:r>
            <a:r>
              <a:rPr lang="de-DE">
                <a:latin typeface="Arial"/>
                <a:cs typeface="Arial"/>
              </a:rPr>
              <a:t> </a:t>
            </a:r>
            <a:r>
              <a:rPr lang="de-DE" err="1">
                <a:latin typeface="Arial"/>
                <a:cs typeface="Arial"/>
              </a:rPr>
              <a:t>this</a:t>
            </a:r>
            <a:r>
              <a:rPr lang="de-DE">
                <a:latin typeface="Arial"/>
                <a:cs typeface="Arial"/>
              </a:rPr>
              <a:t> </a:t>
            </a:r>
            <a:r>
              <a:rPr lang="de-DE" err="1">
                <a:latin typeface="Arial"/>
                <a:cs typeface="Arial"/>
              </a:rPr>
              <a:t>article</a:t>
            </a:r>
            <a:r>
              <a:rPr lang="de-DE">
                <a:latin typeface="Arial"/>
                <a:cs typeface="Arial"/>
              </a:rPr>
              <a:t>. The </a:t>
            </a:r>
            <a:r>
              <a:rPr lang="de-DE" err="1">
                <a:latin typeface="Arial"/>
                <a:cs typeface="Arial"/>
              </a:rPr>
              <a:t>descriptions</a:t>
            </a:r>
            <a:r>
              <a:rPr lang="de-DE">
                <a:latin typeface="Arial"/>
                <a:cs typeface="Arial"/>
              </a:rPr>
              <a:t> </a:t>
            </a:r>
            <a:r>
              <a:rPr lang="de-DE" err="1">
                <a:latin typeface="Arial"/>
                <a:cs typeface="Arial"/>
              </a:rPr>
              <a:t>of</a:t>
            </a:r>
            <a:r>
              <a:rPr lang="de-DE">
                <a:latin typeface="Arial"/>
                <a:cs typeface="Arial"/>
              </a:rPr>
              <a:t> </a:t>
            </a:r>
            <a:r>
              <a:rPr lang="de-DE" err="1">
                <a:latin typeface="Arial"/>
                <a:cs typeface="Arial"/>
              </a:rPr>
              <a:t>the</a:t>
            </a:r>
            <a:r>
              <a:rPr lang="de-DE">
                <a:latin typeface="Arial"/>
                <a:cs typeface="Arial"/>
              </a:rPr>
              <a:t> </a:t>
            </a:r>
            <a:r>
              <a:rPr lang="de-DE" err="1">
                <a:latin typeface="Arial"/>
                <a:cs typeface="Arial"/>
              </a:rPr>
              <a:t>get_sentiment</a:t>
            </a:r>
            <a:r>
              <a:rPr lang="de-DE">
                <a:latin typeface="Arial"/>
                <a:cs typeface="Arial"/>
              </a:rPr>
              <a:t> </a:t>
            </a:r>
            <a:r>
              <a:rPr lang="de-DE" err="1">
                <a:latin typeface="Arial"/>
                <a:cs typeface="Arial"/>
              </a:rPr>
              <a:t>function</a:t>
            </a:r>
            <a:r>
              <a:rPr lang="de-DE">
                <a:latin typeface="Arial"/>
                <a:cs typeface="Arial"/>
              </a:rPr>
              <a:t> </a:t>
            </a:r>
            <a:r>
              <a:rPr lang="de-DE" err="1">
                <a:latin typeface="Arial"/>
                <a:cs typeface="Arial"/>
              </a:rPr>
              <a:t>has</a:t>
            </a:r>
            <a:r>
              <a:rPr lang="de-DE">
                <a:latin typeface="Arial"/>
                <a:cs typeface="Arial"/>
              </a:rPr>
              <a:t> </a:t>
            </a:r>
            <a:r>
              <a:rPr lang="de-DE" err="1">
                <a:latin typeface="Arial"/>
                <a:cs typeface="Arial"/>
              </a:rPr>
              <a:t>been</a:t>
            </a:r>
            <a:r>
              <a:rPr lang="de-DE">
                <a:latin typeface="Arial"/>
                <a:cs typeface="Arial"/>
              </a:rPr>
              <a:t> </a:t>
            </a:r>
            <a:r>
              <a:rPr lang="de-DE" err="1">
                <a:latin typeface="Arial"/>
                <a:cs typeface="Arial"/>
              </a:rPr>
              <a:t>sourced</a:t>
            </a:r>
            <a:r>
              <a:rPr lang="de-DE">
                <a:latin typeface="Arial"/>
                <a:cs typeface="Arial"/>
              </a:rPr>
              <a:t> </a:t>
            </a:r>
            <a:r>
              <a:rPr lang="de-DE" err="1">
                <a:latin typeface="Arial"/>
                <a:cs typeface="Arial"/>
              </a:rPr>
              <a:t>from</a:t>
            </a:r>
            <a:r>
              <a:rPr lang="de-DE">
                <a:latin typeface="Arial"/>
                <a:cs typeface="Arial"/>
              </a:rPr>
              <a:t> : </a:t>
            </a:r>
            <a:r>
              <a:rPr lang="de-DE">
                <a:latin typeface="Arial"/>
                <a:cs typeface="Arial"/>
                <a:hlinkClick r:id="rId3"/>
              </a:rPr>
              <a:t>https://cran.r-project.org/web/packages/syuzhet/vignettes/syuzhet-vignette.html?</a:t>
            </a:r>
            <a:endParaRPr lang="de-DE">
              <a:latin typeface="Arial"/>
              <a:cs typeface="Arial"/>
            </a:endParaRPr>
          </a:p>
          <a:p>
            <a:endParaRPr lang="de-DE">
              <a:cs typeface="Arial"/>
            </a:endParaRPr>
          </a:p>
          <a:p>
            <a:r>
              <a:rPr lang="de-DE" b="1">
                <a:latin typeface="Arial"/>
                <a:cs typeface="Arial"/>
              </a:rPr>
              <a:t>Emotion Classification</a:t>
            </a:r>
            <a:endParaRPr lang="de-DE">
              <a:latin typeface="Arial"/>
              <a:cs typeface="Arial"/>
            </a:endParaRPr>
          </a:p>
          <a:p>
            <a:r>
              <a:rPr lang="de-DE" b="1">
                <a:latin typeface="Arial"/>
                <a:cs typeface="Arial"/>
              </a:rPr>
              <a:t>Emotion </a:t>
            </a:r>
            <a:r>
              <a:rPr lang="de-DE" b="1" err="1">
                <a:latin typeface="Arial"/>
                <a:cs typeface="Arial"/>
              </a:rPr>
              <a:t>classification</a:t>
            </a:r>
            <a:r>
              <a:rPr lang="de-DE" b="1">
                <a:latin typeface="Arial"/>
                <a:cs typeface="Arial"/>
              </a:rPr>
              <a:t> </a:t>
            </a:r>
            <a:r>
              <a:rPr lang="de-DE" b="1" err="1">
                <a:latin typeface="Arial"/>
                <a:cs typeface="Arial"/>
              </a:rPr>
              <a:t>is</a:t>
            </a:r>
            <a:r>
              <a:rPr lang="de-DE" b="1">
                <a:latin typeface="Arial"/>
                <a:cs typeface="Arial"/>
              </a:rPr>
              <a:t> </a:t>
            </a:r>
            <a:r>
              <a:rPr lang="de-DE" b="1" err="1">
                <a:latin typeface="Arial"/>
                <a:cs typeface="Arial"/>
              </a:rPr>
              <a:t>built</a:t>
            </a:r>
            <a:r>
              <a:rPr lang="de-DE" b="1">
                <a:latin typeface="Arial"/>
                <a:cs typeface="Arial"/>
              </a:rPr>
              <a:t> on </a:t>
            </a:r>
            <a:r>
              <a:rPr lang="de-DE" b="1" err="1">
                <a:latin typeface="Arial"/>
                <a:cs typeface="Arial"/>
              </a:rPr>
              <a:t>the</a:t>
            </a:r>
            <a:r>
              <a:rPr lang="de-DE" b="1">
                <a:latin typeface="Arial"/>
                <a:cs typeface="Arial"/>
              </a:rPr>
              <a:t> NRC Word-Emotion </a:t>
            </a:r>
            <a:r>
              <a:rPr lang="de-DE" b="1" err="1">
                <a:latin typeface="Arial"/>
                <a:cs typeface="Arial"/>
              </a:rPr>
              <a:t>Association</a:t>
            </a:r>
            <a:r>
              <a:rPr lang="de-DE" b="1">
                <a:latin typeface="Arial"/>
                <a:cs typeface="Arial"/>
              </a:rPr>
              <a:t> </a:t>
            </a:r>
            <a:r>
              <a:rPr lang="de-DE" b="1" err="1">
                <a:latin typeface="Arial"/>
                <a:cs typeface="Arial"/>
              </a:rPr>
              <a:t>Lexicon</a:t>
            </a:r>
            <a:r>
              <a:rPr lang="de-DE" b="1">
                <a:latin typeface="Arial"/>
                <a:cs typeface="Arial"/>
              </a:rPr>
              <a:t> (aka </a:t>
            </a:r>
            <a:r>
              <a:rPr lang="de-DE" b="1" err="1">
                <a:latin typeface="Arial"/>
                <a:cs typeface="Arial"/>
              </a:rPr>
              <a:t>EmoLex</a:t>
            </a:r>
            <a:r>
              <a:rPr lang="de-DE" b="1">
                <a:latin typeface="Arial"/>
                <a:cs typeface="Arial"/>
              </a:rPr>
              <a:t>). The </a:t>
            </a:r>
            <a:r>
              <a:rPr lang="de-DE" b="1" err="1">
                <a:latin typeface="Arial"/>
                <a:cs typeface="Arial"/>
              </a:rPr>
              <a:t>definition</a:t>
            </a:r>
            <a:r>
              <a:rPr lang="de-DE" b="1">
                <a:latin typeface="Arial"/>
                <a:cs typeface="Arial"/>
              </a:rPr>
              <a:t> </a:t>
            </a:r>
            <a:r>
              <a:rPr lang="de-DE" b="1" err="1">
                <a:latin typeface="Arial"/>
                <a:cs typeface="Arial"/>
              </a:rPr>
              <a:t>of</a:t>
            </a:r>
            <a:r>
              <a:rPr lang="de-DE" b="1">
                <a:latin typeface="Arial"/>
                <a:cs typeface="Arial"/>
              </a:rPr>
              <a:t> “NRC Emotion </a:t>
            </a:r>
            <a:r>
              <a:rPr lang="de-DE" b="1" err="1">
                <a:latin typeface="Arial"/>
                <a:cs typeface="Arial"/>
              </a:rPr>
              <a:t>Lexicon</a:t>
            </a:r>
            <a:r>
              <a:rPr lang="de-DE" b="1">
                <a:latin typeface="Arial"/>
                <a:cs typeface="Arial"/>
              </a:rPr>
              <a:t>”, </a:t>
            </a:r>
            <a:r>
              <a:rPr lang="de-DE" b="1" err="1">
                <a:latin typeface="Arial"/>
                <a:cs typeface="Arial"/>
              </a:rPr>
              <a:t>sourced</a:t>
            </a:r>
            <a:r>
              <a:rPr lang="de-DE" b="1">
                <a:latin typeface="Arial"/>
                <a:cs typeface="Arial"/>
              </a:rPr>
              <a:t> </a:t>
            </a:r>
            <a:r>
              <a:rPr lang="de-DE" b="1" err="1">
                <a:latin typeface="Arial"/>
                <a:cs typeface="Arial"/>
              </a:rPr>
              <a:t>from</a:t>
            </a:r>
            <a:r>
              <a:rPr lang="de-DE" b="1">
                <a:latin typeface="Arial"/>
                <a:cs typeface="Arial"/>
              </a:rPr>
              <a:t> </a:t>
            </a:r>
            <a:r>
              <a:rPr lang="de-DE" b="1">
                <a:latin typeface="Arial"/>
                <a:cs typeface="Arial"/>
                <a:hlinkClick r:id="rId4"/>
              </a:rPr>
              <a:t>http://saifmohammad.com/WebPages/NRC-Emotion-Lexicon.htm</a:t>
            </a:r>
            <a:r>
              <a:rPr lang="de-DE" b="1">
                <a:latin typeface="Arial"/>
                <a:cs typeface="Arial"/>
              </a:rPr>
              <a:t> </a:t>
            </a:r>
            <a:r>
              <a:rPr lang="de-DE" b="1" err="1">
                <a:latin typeface="Arial"/>
                <a:cs typeface="Arial"/>
              </a:rPr>
              <a:t>is</a:t>
            </a:r>
            <a:r>
              <a:rPr lang="de-DE" b="1">
                <a:latin typeface="Arial"/>
                <a:cs typeface="Arial"/>
              </a:rPr>
              <a:t> “The NRC Emotion </a:t>
            </a:r>
            <a:r>
              <a:rPr lang="de-DE" b="1" err="1">
                <a:latin typeface="Arial"/>
                <a:cs typeface="Arial"/>
              </a:rPr>
              <a:t>Lexicon</a:t>
            </a:r>
            <a:r>
              <a:rPr lang="de-DE" b="1">
                <a:latin typeface="Arial"/>
                <a:cs typeface="Arial"/>
              </a:rPr>
              <a:t> </a:t>
            </a:r>
            <a:r>
              <a:rPr lang="de-DE" b="1" err="1">
                <a:latin typeface="Arial"/>
                <a:cs typeface="Arial"/>
              </a:rPr>
              <a:t>is</a:t>
            </a:r>
            <a:r>
              <a:rPr lang="de-DE" b="1">
                <a:latin typeface="Arial"/>
                <a:cs typeface="Arial"/>
              </a:rPr>
              <a:t> a </a:t>
            </a:r>
            <a:r>
              <a:rPr lang="de-DE" b="1" err="1">
                <a:latin typeface="Arial"/>
                <a:cs typeface="Arial"/>
              </a:rPr>
              <a:t>list</a:t>
            </a:r>
            <a:r>
              <a:rPr lang="de-DE" b="1">
                <a:latin typeface="Arial"/>
                <a:cs typeface="Arial"/>
              </a:rPr>
              <a:t> </a:t>
            </a:r>
            <a:r>
              <a:rPr lang="de-DE" b="1" err="1">
                <a:latin typeface="Arial"/>
                <a:cs typeface="Arial"/>
              </a:rPr>
              <a:t>of</a:t>
            </a:r>
            <a:r>
              <a:rPr lang="de-DE" b="1">
                <a:latin typeface="Arial"/>
                <a:cs typeface="Arial"/>
              </a:rPr>
              <a:t> English </a:t>
            </a:r>
            <a:r>
              <a:rPr lang="de-DE" b="1" err="1">
                <a:latin typeface="Arial"/>
                <a:cs typeface="Arial"/>
              </a:rPr>
              <a:t>words</a:t>
            </a:r>
            <a:r>
              <a:rPr lang="de-DE" b="1">
                <a:latin typeface="Arial"/>
                <a:cs typeface="Arial"/>
              </a:rPr>
              <a:t> and </a:t>
            </a:r>
            <a:r>
              <a:rPr lang="de-DE" b="1" err="1">
                <a:latin typeface="Arial"/>
                <a:cs typeface="Arial"/>
              </a:rPr>
              <a:t>their</a:t>
            </a:r>
            <a:r>
              <a:rPr lang="de-DE" b="1">
                <a:latin typeface="Arial"/>
                <a:cs typeface="Arial"/>
              </a:rPr>
              <a:t> </a:t>
            </a:r>
            <a:r>
              <a:rPr lang="de-DE" b="1" err="1">
                <a:latin typeface="Arial"/>
                <a:cs typeface="Arial"/>
              </a:rPr>
              <a:t>associations</a:t>
            </a:r>
            <a:r>
              <a:rPr lang="de-DE" b="1">
                <a:latin typeface="Arial"/>
                <a:cs typeface="Arial"/>
              </a:rPr>
              <a:t> </a:t>
            </a:r>
            <a:r>
              <a:rPr lang="de-DE" b="1" err="1">
                <a:latin typeface="Arial"/>
                <a:cs typeface="Arial"/>
              </a:rPr>
              <a:t>with</a:t>
            </a:r>
            <a:r>
              <a:rPr lang="de-DE" b="1">
                <a:latin typeface="Arial"/>
                <a:cs typeface="Arial"/>
              </a:rPr>
              <a:t> </a:t>
            </a:r>
            <a:r>
              <a:rPr lang="de-DE" b="1" err="1">
                <a:latin typeface="Arial"/>
                <a:cs typeface="Arial"/>
              </a:rPr>
              <a:t>eight</a:t>
            </a:r>
            <a:r>
              <a:rPr lang="de-DE" b="1">
                <a:latin typeface="Arial"/>
                <a:cs typeface="Arial"/>
              </a:rPr>
              <a:t> </a:t>
            </a:r>
            <a:r>
              <a:rPr lang="de-DE" b="1" err="1">
                <a:latin typeface="Arial"/>
                <a:cs typeface="Arial"/>
              </a:rPr>
              <a:t>basic</a:t>
            </a:r>
            <a:r>
              <a:rPr lang="de-DE" b="1">
                <a:latin typeface="Arial"/>
                <a:cs typeface="Arial"/>
              </a:rPr>
              <a:t> </a:t>
            </a:r>
            <a:r>
              <a:rPr lang="de-DE" b="1" err="1">
                <a:latin typeface="Arial"/>
                <a:cs typeface="Arial"/>
              </a:rPr>
              <a:t>emotions</a:t>
            </a:r>
            <a:r>
              <a:rPr lang="de-DE" b="1">
                <a:latin typeface="Arial"/>
                <a:cs typeface="Arial"/>
              </a:rPr>
              <a:t> (</a:t>
            </a:r>
            <a:r>
              <a:rPr lang="de-DE" b="1" err="1">
                <a:latin typeface="Arial"/>
                <a:cs typeface="Arial"/>
              </a:rPr>
              <a:t>anger</a:t>
            </a:r>
            <a:r>
              <a:rPr lang="de-DE" b="1">
                <a:latin typeface="Arial"/>
                <a:cs typeface="Arial"/>
              </a:rPr>
              <a:t>, </a:t>
            </a:r>
            <a:r>
              <a:rPr lang="de-DE" b="1" err="1">
                <a:latin typeface="Arial"/>
                <a:cs typeface="Arial"/>
              </a:rPr>
              <a:t>fear</a:t>
            </a:r>
            <a:r>
              <a:rPr lang="de-DE" b="1">
                <a:latin typeface="Arial"/>
                <a:cs typeface="Arial"/>
              </a:rPr>
              <a:t>, </a:t>
            </a:r>
            <a:r>
              <a:rPr lang="de-DE" b="1" err="1">
                <a:latin typeface="Arial"/>
                <a:cs typeface="Arial"/>
              </a:rPr>
              <a:t>anticipation</a:t>
            </a:r>
            <a:r>
              <a:rPr lang="de-DE" b="1">
                <a:latin typeface="Arial"/>
                <a:cs typeface="Arial"/>
              </a:rPr>
              <a:t>, </a:t>
            </a:r>
            <a:r>
              <a:rPr lang="de-DE" b="1" err="1">
                <a:latin typeface="Arial"/>
                <a:cs typeface="Arial"/>
              </a:rPr>
              <a:t>trust</a:t>
            </a:r>
            <a:r>
              <a:rPr lang="de-DE" b="1">
                <a:latin typeface="Arial"/>
                <a:cs typeface="Arial"/>
              </a:rPr>
              <a:t>, </a:t>
            </a:r>
            <a:r>
              <a:rPr lang="de-DE" b="1" err="1">
                <a:latin typeface="Arial"/>
                <a:cs typeface="Arial"/>
              </a:rPr>
              <a:t>surprise</a:t>
            </a:r>
            <a:r>
              <a:rPr lang="de-DE" b="1">
                <a:latin typeface="Arial"/>
                <a:cs typeface="Arial"/>
              </a:rPr>
              <a:t>, </a:t>
            </a:r>
            <a:r>
              <a:rPr lang="de-DE" b="1" err="1">
                <a:latin typeface="Arial"/>
                <a:cs typeface="Arial"/>
              </a:rPr>
              <a:t>sadness</a:t>
            </a:r>
            <a:r>
              <a:rPr lang="de-DE" b="1">
                <a:latin typeface="Arial"/>
                <a:cs typeface="Arial"/>
              </a:rPr>
              <a:t>, </a:t>
            </a:r>
            <a:r>
              <a:rPr lang="de-DE" b="1" err="1">
                <a:latin typeface="Arial"/>
                <a:cs typeface="Arial"/>
              </a:rPr>
              <a:t>joy</a:t>
            </a:r>
            <a:r>
              <a:rPr lang="de-DE" b="1">
                <a:latin typeface="Arial"/>
                <a:cs typeface="Arial"/>
              </a:rPr>
              <a:t>, and </a:t>
            </a:r>
            <a:r>
              <a:rPr lang="de-DE" b="1" err="1">
                <a:latin typeface="Arial"/>
                <a:cs typeface="Arial"/>
              </a:rPr>
              <a:t>disgust</a:t>
            </a:r>
            <a:r>
              <a:rPr lang="de-DE" b="1">
                <a:latin typeface="Arial"/>
                <a:cs typeface="Arial"/>
              </a:rPr>
              <a:t>) and </a:t>
            </a:r>
            <a:r>
              <a:rPr lang="de-DE" b="1" err="1">
                <a:latin typeface="Arial"/>
                <a:cs typeface="Arial"/>
              </a:rPr>
              <a:t>two</a:t>
            </a:r>
            <a:r>
              <a:rPr lang="de-DE" b="1">
                <a:latin typeface="Arial"/>
                <a:cs typeface="Arial"/>
              </a:rPr>
              <a:t> </a:t>
            </a:r>
            <a:r>
              <a:rPr lang="de-DE" b="1" err="1">
                <a:latin typeface="Arial"/>
                <a:cs typeface="Arial"/>
              </a:rPr>
              <a:t>sentiments</a:t>
            </a:r>
            <a:r>
              <a:rPr lang="de-DE" b="1">
                <a:latin typeface="Arial"/>
                <a:cs typeface="Arial"/>
              </a:rPr>
              <a:t> (negative and positive). The </a:t>
            </a:r>
            <a:r>
              <a:rPr lang="de-DE" b="1" err="1">
                <a:latin typeface="Arial"/>
                <a:cs typeface="Arial"/>
              </a:rPr>
              <a:t>annotations</a:t>
            </a:r>
            <a:r>
              <a:rPr lang="de-DE" b="1">
                <a:latin typeface="Arial"/>
                <a:cs typeface="Arial"/>
              </a:rPr>
              <a:t> </a:t>
            </a:r>
            <a:r>
              <a:rPr lang="de-DE" b="1" err="1">
                <a:latin typeface="Arial"/>
                <a:cs typeface="Arial"/>
              </a:rPr>
              <a:t>were</a:t>
            </a:r>
            <a:r>
              <a:rPr lang="de-DE" b="1">
                <a:latin typeface="Arial"/>
                <a:cs typeface="Arial"/>
              </a:rPr>
              <a:t> </a:t>
            </a:r>
            <a:r>
              <a:rPr lang="de-DE" b="1" err="1">
                <a:latin typeface="Arial"/>
                <a:cs typeface="Arial"/>
              </a:rPr>
              <a:t>manually</a:t>
            </a:r>
            <a:r>
              <a:rPr lang="de-DE" b="1">
                <a:latin typeface="Arial"/>
                <a:cs typeface="Arial"/>
              </a:rPr>
              <a:t> </a:t>
            </a:r>
            <a:r>
              <a:rPr lang="de-DE" b="1" err="1">
                <a:latin typeface="Arial"/>
                <a:cs typeface="Arial"/>
              </a:rPr>
              <a:t>done</a:t>
            </a:r>
            <a:r>
              <a:rPr lang="de-DE" b="1">
                <a:latin typeface="Arial"/>
                <a:cs typeface="Arial"/>
              </a:rPr>
              <a:t> </a:t>
            </a:r>
            <a:r>
              <a:rPr lang="de-DE" b="1" err="1">
                <a:latin typeface="Arial"/>
                <a:cs typeface="Arial"/>
              </a:rPr>
              <a:t>by</a:t>
            </a:r>
            <a:r>
              <a:rPr lang="de-DE" b="1">
                <a:latin typeface="Arial"/>
                <a:cs typeface="Arial"/>
              </a:rPr>
              <a:t> </a:t>
            </a:r>
            <a:r>
              <a:rPr lang="de-DE" b="1" err="1">
                <a:latin typeface="Arial"/>
                <a:cs typeface="Arial"/>
              </a:rPr>
              <a:t>crowdsourcing</a:t>
            </a:r>
            <a:r>
              <a:rPr lang="de-DE" b="1">
                <a:latin typeface="Arial"/>
                <a:cs typeface="Arial"/>
              </a:rPr>
              <a:t>.”</a:t>
            </a:r>
          </a:p>
          <a:p>
            <a:r>
              <a:rPr lang="de-DE" b="1" err="1">
                <a:latin typeface="Arial"/>
                <a:cs typeface="Arial"/>
              </a:rPr>
              <a:t>To</a:t>
            </a:r>
            <a:r>
              <a:rPr lang="de-DE" b="1">
                <a:latin typeface="Arial"/>
                <a:cs typeface="Arial"/>
              </a:rPr>
              <a:t> </a:t>
            </a:r>
            <a:r>
              <a:rPr lang="de-DE" b="1" err="1">
                <a:latin typeface="Arial"/>
                <a:cs typeface="Arial"/>
              </a:rPr>
              <a:t>understand</a:t>
            </a:r>
            <a:r>
              <a:rPr lang="de-DE" b="1">
                <a:latin typeface="Arial"/>
                <a:cs typeface="Arial"/>
              </a:rPr>
              <a:t> </a:t>
            </a:r>
            <a:r>
              <a:rPr lang="de-DE" b="1" err="1">
                <a:latin typeface="Arial"/>
                <a:cs typeface="Arial"/>
              </a:rPr>
              <a:t>this</a:t>
            </a:r>
            <a:r>
              <a:rPr lang="de-DE" b="1">
                <a:latin typeface="Arial"/>
                <a:cs typeface="Arial"/>
              </a:rPr>
              <a:t>, </a:t>
            </a:r>
            <a:r>
              <a:rPr lang="de-DE" b="1" err="1">
                <a:latin typeface="Arial"/>
                <a:cs typeface="Arial"/>
              </a:rPr>
              <a:t>explore</a:t>
            </a:r>
            <a:r>
              <a:rPr lang="de-DE" b="1">
                <a:latin typeface="Arial"/>
                <a:cs typeface="Arial"/>
              </a:rPr>
              <a:t> </a:t>
            </a:r>
            <a:r>
              <a:rPr lang="de-DE" b="1" err="1">
                <a:latin typeface="Arial"/>
                <a:cs typeface="Arial"/>
              </a:rPr>
              <a:t>the</a:t>
            </a:r>
            <a:r>
              <a:rPr lang="de-DE" b="1">
                <a:latin typeface="Arial"/>
                <a:cs typeface="Arial"/>
              </a:rPr>
              <a:t> </a:t>
            </a:r>
            <a:r>
              <a:rPr lang="de-DE" b="1" err="1">
                <a:latin typeface="Arial"/>
                <a:cs typeface="Arial"/>
              </a:rPr>
              <a:t>get_nrc_sentiments</a:t>
            </a:r>
            <a:r>
              <a:rPr lang="de-DE" b="1">
                <a:latin typeface="Arial"/>
                <a:cs typeface="Arial"/>
              </a:rPr>
              <a:t> </a:t>
            </a:r>
            <a:r>
              <a:rPr lang="de-DE" b="1" err="1">
                <a:latin typeface="Arial"/>
                <a:cs typeface="Arial"/>
              </a:rPr>
              <a:t>function</a:t>
            </a:r>
            <a:r>
              <a:rPr lang="de-DE" b="1">
                <a:latin typeface="Arial"/>
                <a:cs typeface="Arial"/>
              </a:rPr>
              <a:t>, </a:t>
            </a:r>
            <a:r>
              <a:rPr lang="de-DE" b="1" err="1">
                <a:latin typeface="Arial"/>
                <a:cs typeface="Arial"/>
              </a:rPr>
              <a:t>which</a:t>
            </a:r>
            <a:r>
              <a:rPr lang="de-DE" b="1">
                <a:latin typeface="Arial"/>
                <a:cs typeface="Arial"/>
              </a:rPr>
              <a:t> </a:t>
            </a:r>
            <a:r>
              <a:rPr lang="de-DE" b="1" err="1">
                <a:latin typeface="Arial"/>
                <a:cs typeface="Arial"/>
              </a:rPr>
              <a:t>returns</a:t>
            </a:r>
            <a:r>
              <a:rPr lang="de-DE" b="1">
                <a:latin typeface="Arial"/>
                <a:cs typeface="Arial"/>
              </a:rPr>
              <a:t> a </a:t>
            </a:r>
            <a:r>
              <a:rPr lang="de-DE" b="1" err="1">
                <a:latin typeface="Arial"/>
                <a:cs typeface="Arial"/>
              </a:rPr>
              <a:t>data</a:t>
            </a:r>
            <a:r>
              <a:rPr lang="de-DE" b="1">
                <a:latin typeface="Arial"/>
                <a:cs typeface="Arial"/>
              </a:rPr>
              <a:t> frame </a:t>
            </a:r>
            <a:r>
              <a:rPr lang="de-DE" b="1" err="1">
                <a:latin typeface="Arial"/>
                <a:cs typeface="Arial"/>
              </a:rPr>
              <a:t>with</a:t>
            </a:r>
            <a:r>
              <a:rPr lang="de-DE" b="1">
                <a:latin typeface="Arial"/>
                <a:cs typeface="Arial"/>
              </a:rPr>
              <a:t> </a:t>
            </a:r>
            <a:r>
              <a:rPr lang="de-DE" b="1" err="1">
                <a:latin typeface="Arial"/>
                <a:cs typeface="Arial"/>
              </a:rPr>
              <a:t>each</a:t>
            </a:r>
            <a:r>
              <a:rPr lang="de-DE" b="1">
                <a:latin typeface="Arial"/>
                <a:cs typeface="Arial"/>
              </a:rPr>
              <a:t> </a:t>
            </a:r>
            <a:r>
              <a:rPr lang="de-DE" b="1" err="1">
                <a:latin typeface="Arial"/>
                <a:cs typeface="Arial"/>
              </a:rPr>
              <a:t>row</a:t>
            </a:r>
            <a:r>
              <a:rPr lang="de-DE" b="1">
                <a:latin typeface="Arial"/>
                <a:cs typeface="Arial"/>
              </a:rPr>
              <a:t> </a:t>
            </a:r>
            <a:r>
              <a:rPr lang="de-DE" b="1" err="1">
                <a:latin typeface="Arial"/>
                <a:cs typeface="Arial"/>
              </a:rPr>
              <a:t>representing</a:t>
            </a:r>
            <a:r>
              <a:rPr lang="de-DE" b="1">
                <a:latin typeface="Arial"/>
                <a:cs typeface="Arial"/>
              </a:rPr>
              <a:t> a </a:t>
            </a:r>
            <a:r>
              <a:rPr lang="de-DE" b="1" err="1">
                <a:latin typeface="Arial"/>
                <a:cs typeface="Arial"/>
              </a:rPr>
              <a:t>sentence</a:t>
            </a:r>
            <a:r>
              <a:rPr lang="de-DE" b="1">
                <a:latin typeface="Arial"/>
                <a:cs typeface="Arial"/>
              </a:rPr>
              <a:t> </a:t>
            </a:r>
            <a:r>
              <a:rPr lang="de-DE" b="1" err="1">
                <a:latin typeface="Arial"/>
                <a:cs typeface="Arial"/>
              </a:rPr>
              <a:t>from</a:t>
            </a:r>
            <a:r>
              <a:rPr lang="de-DE" b="1">
                <a:latin typeface="Arial"/>
                <a:cs typeface="Arial"/>
              </a:rPr>
              <a:t> </a:t>
            </a:r>
            <a:r>
              <a:rPr lang="de-DE" b="1" err="1">
                <a:latin typeface="Arial"/>
                <a:cs typeface="Arial"/>
              </a:rPr>
              <a:t>the</a:t>
            </a:r>
            <a:r>
              <a:rPr lang="de-DE" b="1">
                <a:latin typeface="Arial"/>
                <a:cs typeface="Arial"/>
              </a:rPr>
              <a:t> original </a:t>
            </a:r>
            <a:r>
              <a:rPr lang="de-DE" b="1" err="1">
                <a:latin typeface="Arial"/>
                <a:cs typeface="Arial"/>
              </a:rPr>
              <a:t>file</a:t>
            </a:r>
            <a:r>
              <a:rPr lang="de-DE" b="1">
                <a:latin typeface="Arial"/>
                <a:cs typeface="Arial"/>
              </a:rPr>
              <a:t>. The </a:t>
            </a:r>
            <a:r>
              <a:rPr lang="de-DE" b="1" err="1">
                <a:latin typeface="Arial"/>
                <a:cs typeface="Arial"/>
              </a:rPr>
              <a:t>data</a:t>
            </a:r>
            <a:r>
              <a:rPr lang="de-DE" b="1">
                <a:latin typeface="Arial"/>
                <a:cs typeface="Arial"/>
              </a:rPr>
              <a:t> frame </a:t>
            </a:r>
            <a:r>
              <a:rPr lang="de-DE" b="1" err="1">
                <a:latin typeface="Arial"/>
                <a:cs typeface="Arial"/>
              </a:rPr>
              <a:t>has</a:t>
            </a:r>
            <a:r>
              <a:rPr lang="de-DE" b="1">
                <a:latin typeface="Arial"/>
                <a:cs typeface="Arial"/>
              </a:rPr>
              <a:t> </a:t>
            </a:r>
            <a:r>
              <a:rPr lang="de-DE" b="1" err="1">
                <a:latin typeface="Arial"/>
                <a:cs typeface="Arial"/>
              </a:rPr>
              <a:t>ten</a:t>
            </a:r>
            <a:r>
              <a:rPr lang="de-DE" b="1">
                <a:latin typeface="Arial"/>
                <a:cs typeface="Arial"/>
              </a:rPr>
              <a:t> </a:t>
            </a:r>
            <a:r>
              <a:rPr lang="de-DE" b="1" err="1">
                <a:latin typeface="Arial"/>
                <a:cs typeface="Arial"/>
              </a:rPr>
              <a:t>columns</a:t>
            </a:r>
            <a:r>
              <a:rPr lang="de-DE" b="1">
                <a:latin typeface="Arial"/>
                <a:cs typeface="Arial"/>
              </a:rPr>
              <a:t> (</a:t>
            </a:r>
            <a:r>
              <a:rPr lang="de-DE" b="1" err="1">
                <a:latin typeface="Arial"/>
                <a:cs typeface="Arial"/>
              </a:rPr>
              <a:t>one</a:t>
            </a:r>
            <a:r>
              <a:rPr lang="de-DE" b="1">
                <a:latin typeface="Arial"/>
                <a:cs typeface="Arial"/>
              </a:rPr>
              <a:t> </a:t>
            </a:r>
            <a:r>
              <a:rPr lang="de-DE" b="1" err="1">
                <a:latin typeface="Arial"/>
                <a:cs typeface="Arial"/>
              </a:rPr>
              <a:t>column</a:t>
            </a:r>
            <a:r>
              <a:rPr lang="de-DE" b="1">
                <a:latin typeface="Arial"/>
                <a:cs typeface="Arial"/>
              </a:rPr>
              <a:t> </a:t>
            </a:r>
            <a:r>
              <a:rPr lang="de-DE" b="1" err="1">
                <a:latin typeface="Arial"/>
                <a:cs typeface="Arial"/>
              </a:rPr>
              <a:t>for</a:t>
            </a:r>
            <a:r>
              <a:rPr lang="de-DE" b="1">
                <a:latin typeface="Arial"/>
                <a:cs typeface="Arial"/>
              </a:rPr>
              <a:t> </a:t>
            </a:r>
            <a:r>
              <a:rPr lang="de-DE" b="1" err="1">
                <a:latin typeface="Arial"/>
                <a:cs typeface="Arial"/>
              </a:rPr>
              <a:t>each</a:t>
            </a:r>
            <a:r>
              <a:rPr lang="de-DE" b="1">
                <a:latin typeface="Arial"/>
                <a:cs typeface="Arial"/>
              </a:rPr>
              <a:t> </a:t>
            </a:r>
            <a:r>
              <a:rPr lang="de-DE" b="1" err="1">
                <a:latin typeface="Arial"/>
                <a:cs typeface="Arial"/>
              </a:rPr>
              <a:t>of</a:t>
            </a:r>
            <a:r>
              <a:rPr lang="de-DE" b="1">
                <a:latin typeface="Arial"/>
                <a:cs typeface="Arial"/>
              </a:rPr>
              <a:t> </a:t>
            </a:r>
            <a:r>
              <a:rPr lang="de-DE" b="1" err="1">
                <a:latin typeface="Arial"/>
                <a:cs typeface="Arial"/>
              </a:rPr>
              <a:t>the</a:t>
            </a:r>
            <a:r>
              <a:rPr lang="de-DE" b="1">
                <a:latin typeface="Arial"/>
                <a:cs typeface="Arial"/>
              </a:rPr>
              <a:t> </a:t>
            </a:r>
            <a:r>
              <a:rPr lang="de-DE" b="1" err="1">
                <a:latin typeface="Arial"/>
                <a:cs typeface="Arial"/>
              </a:rPr>
              <a:t>eight</a:t>
            </a:r>
            <a:r>
              <a:rPr lang="de-DE" b="1">
                <a:latin typeface="Arial"/>
                <a:cs typeface="Arial"/>
              </a:rPr>
              <a:t> </a:t>
            </a:r>
            <a:r>
              <a:rPr lang="de-DE" b="1" err="1">
                <a:latin typeface="Arial"/>
                <a:cs typeface="Arial"/>
              </a:rPr>
              <a:t>emotions</a:t>
            </a:r>
            <a:r>
              <a:rPr lang="de-DE" b="1">
                <a:latin typeface="Arial"/>
                <a:cs typeface="Arial"/>
              </a:rPr>
              <a:t>, </a:t>
            </a:r>
            <a:r>
              <a:rPr lang="de-DE" b="1" err="1">
                <a:latin typeface="Arial"/>
                <a:cs typeface="Arial"/>
              </a:rPr>
              <a:t>one</a:t>
            </a:r>
            <a:r>
              <a:rPr lang="de-DE" b="1">
                <a:latin typeface="Arial"/>
                <a:cs typeface="Arial"/>
              </a:rPr>
              <a:t> </a:t>
            </a:r>
            <a:r>
              <a:rPr lang="de-DE" b="1" err="1">
                <a:latin typeface="Arial"/>
                <a:cs typeface="Arial"/>
              </a:rPr>
              <a:t>column</a:t>
            </a:r>
            <a:r>
              <a:rPr lang="de-DE" b="1">
                <a:latin typeface="Arial"/>
                <a:cs typeface="Arial"/>
              </a:rPr>
              <a:t> </a:t>
            </a:r>
            <a:r>
              <a:rPr lang="de-DE" b="1" err="1">
                <a:latin typeface="Arial"/>
                <a:cs typeface="Arial"/>
              </a:rPr>
              <a:t>for</a:t>
            </a:r>
            <a:r>
              <a:rPr lang="de-DE" b="1">
                <a:latin typeface="Arial"/>
                <a:cs typeface="Arial"/>
              </a:rPr>
              <a:t> positive </a:t>
            </a:r>
            <a:r>
              <a:rPr lang="de-DE" b="1" err="1">
                <a:latin typeface="Arial"/>
                <a:cs typeface="Arial"/>
              </a:rPr>
              <a:t>sentiment</a:t>
            </a:r>
            <a:r>
              <a:rPr lang="de-DE" b="1">
                <a:latin typeface="Arial"/>
                <a:cs typeface="Arial"/>
              </a:rPr>
              <a:t> </a:t>
            </a:r>
            <a:r>
              <a:rPr lang="de-DE" b="1" err="1">
                <a:latin typeface="Arial"/>
                <a:cs typeface="Arial"/>
              </a:rPr>
              <a:t>valence</a:t>
            </a:r>
            <a:r>
              <a:rPr lang="de-DE" b="1">
                <a:latin typeface="Arial"/>
                <a:cs typeface="Arial"/>
              </a:rPr>
              <a:t> and </a:t>
            </a:r>
            <a:r>
              <a:rPr lang="de-DE" b="1" err="1">
                <a:latin typeface="Arial"/>
                <a:cs typeface="Arial"/>
              </a:rPr>
              <a:t>one</a:t>
            </a:r>
            <a:r>
              <a:rPr lang="de-DE" b="1">
                <a:latin typeface="Arial"/>
                <a:cs typeface="Arial"/>
              </a:rPr>
              <a:t> </a:t>
            </a:r>
            <a:r>
              <a:rPr lang="de-DE" b="1" err="1">
                <a:latin typeface="Arial"/>
                <a:cs typeface="Arial"/>
              </a:rPr>
              <a:t>for</a:t>
            </a:r>
            <a:r>
              <a:rPr lang="de-DE" b="1">
                <a:latin typeface="Arial"/>
                <a:cs typeface="Arial"/>
              </a:rPr>
              <a:t> negative </a:t>
            </a:r>
            <a:r>
              <a:rPr lang="de-DE" b="1" err="1">
                <a:latin typeface="Arial"/>
                <a:cs typeface="Arial"/>
              </a:rPr>
              <a:t>sentiment</a:t>
            </a:r>
            <a:r>
              <a:rPr lang="de-DE" b="1">
                <a:latin typeface="Arial"/>
                <a:cs typeface="Arial"/>
              </a:rPr>
              <a:t> </a:t>
            </a:r>
            <a:r>
              <a:rPr lang="de-DE" b="1" err="1">
                <a:latin typeface="Arial"/>
                <a:cs typeface="Arial"/>
              </a:rPr>
              <a:t>valence</a:t>
            </a:r>
            <a:r>
              <a:rPr lang="de-DE" b="1">
                <a:latin typeface="Arial"/>
                <a:cs typeface="Arial"/>
              </a:rPr>
              <a:t>). The </a:t>
            </a:r>
            <a:r>
              <a:rPr lang="de-DE" b="1" err="1">
                <a:latin typeface="Arial"/>
                <a:cs typeface="Arial"/>
              </a:rPr>
              <a:t>data</a:t>
            </a:r>
            <a:r>
              <a:rPr lang="de-DE" b="1">
                <a:latin typeface="Arial"/>
                <a:cs typeface="Arial"/>
              </a:rPr>
              <a:t> in </a:t>
            </a:r>
            <a:r>
              <a:rPr lang="de-DE" b="1" err="1">
                <a:latin typeface="Arial"/>
                <a:cs typeface="Arial"/>
              </a:rPr>
              <a:t>the</a:t>
            </a:r>
            <a:r>
              <a:rPr lang="de-DE" b="1">
                <a:latin typeface="Arial"/>
                <a:cs typeface="Arial"/>
              </a:rPr>
              <a:t> </a:t>
            </a:r>
            <a:r>
              <a:rPr lang="de-DE" b="1" err="1">
                <a:latin typeface="Arial"/>
                <a:cs typeface="Arial"/>
              </a:rPr>
              <a:t>columns</a:t>
            </a:r>
            <a:r>
              <a:rPr lang="de-DE" b="1">
                <a:latin typeface="Arial"/>
                <a:cs typeface="Arial"/>
              </a:rPr>
              <a:t> (</a:t>
            </a:r>
            <a:r>
              <a:rPr lang="de-DE" b="1" err="1">
                <a:latin typeface="Arial"/>
                <a:cs typeface="Arial"/>
              </a:rPr>
              <a:t>anger</a:t>
            </a:r>
            <a:r>
              <a:rPr lang="de-DE" b="1">
                <a:latin typeface="Arial"/>
                <a:cs typeface="Arial"/>
              </a:rPr>
              <a:t>, </a:t>
            </a:r>
            <a:r>
              <a:rPr lang="de-DE" b="1" err="1">
                <a:latin typeface="Arial"/>
                <a:cs typeface="Arial"/>
              </a:rPr>
              <a:t>anticipation</a:t>
            </a:r>
            <a:r>
              <a:rPr lang="de-DE" b="1">
                <a:latin typeface="Arial"/>
                <a:cs typeface="Arial"/>
              </a:rPr>
              <a:t>, </a:t>
            </a:r>
            <a:r>
              <a:rPr lang="de-DE" b="1" err="1">
                <a:latin typeface="Arial"/>
                <a:cs typeface="Arial"/>
              </a:rPr>
              <a:t>disgust</a:t>
            </a:r>
            <a:r>
              <a:rPr lang="de-DE" b="1">
                <a:latin typeface="Arial"/>
                <a:cs typeface="Arial"/>
              </a:rPr>
              <a:t>, </a:t>
            </a:r>
            <a:r>
              <a:rPr lang="de-DE" b="1" err="1">
                <a:latin typeface="Arial"/>
                <a:cs typeface="Arial"/>
              </a:rPr>
              <a:t>fear</a:t>
            </a:r>
            <a:r>
              <a:rPr lang="de-DE" b="1">
                <a:latin typeface="Arial"/>
                <a:cs typeface="Arial"/>
              </a:rPr>
              <a:t>, </a:t>
            </a:r>
            <a:r>
              <a:rPr lang="de-DE" b="1" err="1">
                <a:latin typeface="Arial"/>
                <a:cs typeface="Arial"/>
              </a:rPr>
              <a:t>joy</a:t>
            </a:r>
            <a:r>
              <a:rPr lang="de-DE" b="1">
                <a:latin typeface="Arial"/>
                <a:cs typeface="Arial"/>
              </a:rPr>
              <a:t>, </a:t>
            </a:r>
            <a:r>
              <a:rPr lang="de-DE" b="1" err="1">
                <a:latin typeface="Arial"/>
                <a:cs typeface="Arial"/>
              </a:rPr>
              <a:t>sadness</a:t>
            </a:r>
            <a:r>
              <a:rPr lang="de-DE" b="1">
                <a:latin typeface="Arial"/>
                <a:cs typeface="Arial"/>
              </a:rPr>
              <a:t>, </a:t>
            </a:r>
            <a:r>
              <a:rPr lang="de-DE" b="1" err="1">
                <a:latin typeface="Arial"/>
                <a:cs typeface="Arial"/>
              </a:rPr>
              <a:t>surprise</a:t>
            </a:r>
            <a:r>
              <a:rPr lang="de-DE" b="1">
                <a:latin typeface="Arial"/>
                <a:cs typeface="Arial"/>
              </a:rPr>
              <a:t>, </a:t>
            </a:r>
            <a:r>
              <a:rPr lang="de-DE" b="1" err="1">
                <a:latin typeface="Arial"/>
                <a:cs typeface="Arial"/>
              </a:rPr>
              <a:t>trust</a:t>
            </a:r>
            <a:r>
              <a:rPr lang="de-DE" b="1">
                <a:latin typeface="Arial"/>
                <a:cs typeface="Arial"/>
              </a:rPr>
              <a:t>, negative, positive) </a:t>
            </a:r>
            <a:r>
              <a:rPr lang="de-DE" b="1" err="1">
                <a:latin typeface="Arial"/>
                <a:cs typeface="Arial"/>
              </a:rPr>
              <a:t>can</a:t>
            </a:r>
            <a:r>
              <a:rPr lang="de-DE" b="1">
                <a:latin typeface="Arial"/>
                <a:cs typeface="Arial"/>
              </a:rPr>
              <a:t> </a:t>
            </a:r>
            <a:r>
              <a:rPr lang="de-DE" b="1" err="1">
                <a:latin typeface="Arial"/>
                <a:cs typeface="Arial"/>
              </a:rPr>
              <a:t>be</a:t>
            </a:r>
            <a:r>
              <a:rPr lang="de-DE" b="1">
                <a:latin typeface="Arial"/>
                <a:cs typeface="Arial"/>
              </a:rPr>
              <a:t> </a:t>
            </a:r>
            <a:r>
              <a:rPr lang="de-DE" b="1" err="1">
                <a:latin typeface="Arial"/>
                <a:cs typeface="Arial"/>
              </a:rPr>
              <a:t>accessed</a:t>
            </a:r>
            <a:r>
              <a:rPr lang="de-DE" b="1">
                <a:latin typeface="Arial"/>
                <a:cs typeface="Arial"/>
              </a:rPr>
              <a:t> </a:t>
            </a:r>
            <a:r>
              <a:rPr lang="de-DE" b="1" err="1">
                <a:latin typeface="Arial"/>
                <a:cs typeface="Arial"/>
              </a:rPr>
              <a:t>individually</a:t>
            </a:r>
            <a:r>
              <a:rPr lang="de-DE" b="1">
                <a:latin typeface="Arial"/>
                <a:cs typeface="Arial"/>
              </a:rPr>
              <a:t> </a:t>
            </a:r>
            <a:r>
              <a:rPr lang="de-DE" b="1" err="1">
                <a:latin typeface="Arial"/>
                <a:cs typeface="Arial"/>
              </a:rPr>
              <a:t>or</a:t>
            </a:r>
            <a:r>
              <a:rPr lang="de-DE" b="1">
                <a:latin typeface="Arial"/>
                <a:cs typeface="Arial"/>
              </a:rPr>
              <a:t> in </a:t>
            </a:r>
            <a:r>
              <a:rPr lang="de-DE" b="1" err="1">
                <a:latin typeface="Arial"/>
                <a:cs typeface="Arial"/>
              </a:rPr>
              <a:t>sets</a:t>
            </a:r>
            <a:r>
              <a:rPr lang="de-DE" b="1">
                <a:latin typeface="Arial"/>
                <a:cs typeface="Arial"/>
              </a:rPr>
              <a:t>. The </a:t>
            </a:r>
            <a:r>
              <a:rPr lang="de-DE" b="1" err="1">
                <a:latin typeface="Arial"/>
                <a:cs typeface="Arial"/>
              </a:rPr>
              <a:t>definition</a:t>
            </a:r>
            <a:r>
              <a:rPr lang="de-DE" b="1">
                <a:latin typeface="Arial"/>
                <a:cs typeface="Arial"/>
              </a:rPr>
              <a:t> </a:t>
            </a:r>
            <a:r>
              <a:rPr lang="de-DE" b="1" err="1">
                <a:latin typeface="Arial"/>
                <a:cs typeface="Arial"/>
              </a:rPr>
              <a:t>of</a:t>
            </a:r>
            <a:r>
              <a:rPr lang="de-DE" b="1">
                <a:latin typeface="Arial"/>
                <a:cs typeface="Arial"/>
              </a:rPr>
              <a:t> </a:t>
            </a:r>
            <a:r>
              <a:rPr lang="de-DE" b="1" err="1">
                <a:latin typeface="Arial"/>
                <a:cs typeface="Arial"/>
              </a:rPr>
              <a:t>get_nrc_sentiments</a:t>
            </a:r>
            <a:r>
              <a:rPr lang="de-DE" b="1">
                <a:latin typeface="Arial"/>
                <a:cs typeface="Arial"/>
              </a:rPr>
              <a:t> </a:t>
            </a:r>
            <a:r>
              <a:rPr lang="de-DE" b="1" err="1">
                <a:latin typeface="Arial"/>
                <a:cs typeface="Arial"/>
              </a:rPr>
              <a:t>has</a:t>
            </a:r>
            <a:r>
              <a:rPr lang="de-DE" b="1">
                <a:latin typeface="Arial"/>
                <a:cs typeface="Arial"/>
              </a:rPr>
              <a:t> </a:t>
            </a:r>
            <a:r>
              <a:rPr lang="de-DE" b="1" err="1">
                <a:latin typeface="Arial"/>
                <a:cs typeface="Arial"/>
              </a:rPr>
              <a:t>been</a:t>
            </a:r>
            <a:r>
              <a:rPr lang="de-DE" b="1">
                <a:latin typeface="Arial"/>
                <a:cs typeface="Arial"/>
              </a:rPr>
              <a:t> </a:t>
            </a:r>
            <a:r>
              <a:rPr lang="de-DE" b="1" err="1">
                <a:latin typeface="Arial"/>
                <a:cs typeface="Arial"/>
              </a:rPr>
              <a:t>sourced</a:t>
            </a:r>
            <a:r>
              <a:rPr lang="de-DE" b="1">
                <a:latin typeface="Arial"/>
                <a:cs typeface="Arial"/>
              </a:rPr>
              <a:t> </a:t>
            </a:r>
            <a:r>
              <a:rPr lang="de-DE" b="1" err="1">
                <a:latin typeface="Arial"/>
                <a:cs typeface="Arial"/>
              </a:rPr>
              <a:t>from</a:t>
            </a:r>
            <a:r>
              <a:rPr lang="de-DE" b="1">
                <a:latin typeface="Arial"/>
                <a:cs typeface="Arial"/>
              </a:rPr>
              <a:t>: </a:t>
            </a:r>
            <a:r>
              <a:rPr lang="de-DE" b="1">
                <a:latin typeface="Arial"/>
                <a:cs typeface="Arial"/>
                <a:hlinkClick r:id="rId3"/>
              </a:rPr>
              <a:t>https://cran.r-project.org/web/packages/syuzhet/vignettes/syuzhet-vignette.html?</a:t>
            </a:r>
            <a:endParaRPr lang="de-DE" b="1">
              <a:latin typeface="Arial"/>
              <a:cs typeface="Arial"/>
            </a:endParaRPr>
          </a:p>
          <a:p>
            <a:r>
              <a:rPr lang="de-DE" b="1">
                <a:latin typeface="Arial"/>
                <a:cs typeface="Arial"/>
              </a:rPr>
              <a:t>Add </a:t>
            </a:r>
            <a:r>
              <a:rPr lang="de-DE" b="1" err="1">
                <a:latin typeface="Arial"/>
                <a:cs typeface="Arial"/>
              </a:rPr>
              <a:t>the</a:t>
            </a:r>
            <a:r>
              <a:rPr lang="de-DE" b="1">
                <a:latin typeface="Arial"/>
                <a:cs typeface="Arial"/>
              </a:rPr>
              <a:t> </a:t>
            </a:r>
            <a:r>
              <a:rPr lang="de-DE" b="1" err="1">
                <a:latin typeface="Arial"/>
                <a:cs typeface="Arial"/>
              </a:rPr>
              <a:t>following</a:t>
            </a:r>
            <a:r>
              <a:rPr lang="de-DE" b="1">
                <a:latin typeface="Arial"/>
                <a:cs typeface="Arial"/>
              </a:rPr>
              <a:t> </a:t>
            </a:r>
            <a:r>
              <a:rPr lang="de-DE" b="1" err="1">
                <a:latin typeface="Arial"/>
                <a:cs typeface="Arial"/>
              </a:rPr>
              <a:t>line</a:t>
            </a:r>
            <a:r>
              <a:rPr lang="de-DE" b="1">
                <a:latin typeface="Arial"/>
                <a:cs typeface="Arial"/>
              </a:rPr>
              <a:t> </a:t>
            </a:r>
            <a:r>
              <a:rPr lang="de-DE" b="1" err="1">
                <a:latin typeface="Arial"/>
                <a:cs typeface="Arial"/>
              </a:rPr>
              <a:t>to</a:t>
            </a:r>
            <a:r>
              <a:rPr lang="de-DE" b="1">
                <a:latin typeface="Arial"/>
                <a:cs typeface="Arial"/>
              </a:rPr>
              <a:t> </a:t>
            </a:r>
            <a:r>
              <a:rPr lang="de-DE" b="1" err="1">
                <a:latin typeface="Arial"/>
                <a:cs typeface="Arial"/>
              </a:rPr>
              <a:t>your</a:t>
            </a:r>
            <a:r>
              <a:rPr lang="de-DE" b="1">
                <a:latin typeface="Arial"/>
                <a:cs typeface="Arial"/>
              </a:rPr>
              <a:t> R </a:t>
            </a:r>
            <a:r>
              <a:rPr lang="de-DE" b="1" err="1">
                <a:latin typeface="Arial"/>
                <a:cs typeface="Arial"/>
              </a:rPr>
              <a:t>script</a:t>
            </a:r>
            <a:r>
              <a:rPr lang="de-DE" b="1">
                <a:latin typeface="Arial"/>
                <a:cs typeface="Arial"/>
              </a:rPr>
              <a:t> and </a:t>
            </a:r>
            <a:r>
              <a:rPr lang="de-DE" b="1" err="1">
                <a:latin typeface="Arial"/>
                <a:cs typeface="Arial"/>
              </a:rPr>
              <a:t>run</a:t>
            </a:r>
            <a:r>
              <a:rPr lang="de-DE" b="1">
                <a:latin typeface="Arial"/>
                <a:cs typeface="Arial"/>
              </a:rPr>
              <a:t> </a:t>
            </a:r>
            <a:r>
              <a:rPr lang="de-DE" b="1" err="1">
                <a:latin typeface="Arial"/>
                <a:cs typeface="Arial"/>
              </a:rPr>
              <a:t>it</a:t>
            </a:r>
            <a:r>
              <a:rPr lang="de-DE" b="1">
                <a:latin typeface="Arial"/>
                <a:cs typeface="Arial"/>
              </a:rPr>
              <a:t>, </a:t>
            </a:r>
            <a:r>
              <a:rPr lang="de-DE" b="1" err="1">
                <a:latin typeface="Arial"/>
                <a:cs typeface="Arial"/>
              </a:rPr>
              <a:t>to</a:t>
            </a:r>
            <a:r>
              <a:rPr lang="de-DE" b="1">
                <a:latin typeface="Arial"/>
                <a:cs typeface="Arial"/>
              </a:rPr>
              <a:t> </a:t>
            </a:r>
            <a:r>
              <a:rPr lang="de-DE" b="1" err="1">
                <a:latin typeface="Arial"/>
                <a:cs typeface="Arial"/>
              </a:rPr>
              <a:t>see</a:t>
            </a:r>
            <a:r>
              <a:rPr lang="de-DE" b="1">
                <a:latin typeface="Arial"/>
                <a:cs typeface="Arial"/>
              </a:rPr>
              <a:t> </a:t>
            </a:r>
            <a:r>
              <a:rPr lang="de-DE" b="1" err="1">
                <a:latin typeface="Arial"/>
                <a:cs typeface="Arial"/>
              </a:rPr>
              <a:t>the</a:t>
            </a:r>
            <a:r>
              <a:rPr lang="de-DE" b="1">
                <a:latin typeface="Arial"/>
                <a:cs typeface="Arial"/>
              </a:rPr>
              <a:t> </a:t>
            </a:r>
            <a:r>
              <a:rPr lang="de-DE" b="1" err="1">
                <a:latin typeface="Arial"/>
                <a:cs typeface="Arial"/>
              </a:rPr>
              <a:t>data</a:t>
            </a:r>
            <a:r>
              <a:rPr lang="de-DE" b="1">
                <a:latin typeface="Arial"/>
                <a:cs typeface="Arial"/>
              </a:rPr>
              <a:t> frame </a:t>
            </a:r>
            <a:r>
              <a:rPr lang="de-DE" b="1" err="1">
                <a:latin typeface="Arial"/>
                <a:cs typeface="Arial"/>
              </a:rPr>
              <a:t>generated</a:t>
            </a:r>
            <a:r>
              <a:rPr lang="de-DE" b="1">
                <a:latin typeface="Arial"/>
                <a:cs typeface="Arial"/>
              </a:rPr>
              <a:t> </a:t>
            </a:r>
            <a:r>
              <a:rPr lang="de-DE" b="1" err="1">
                <a:latin typeface="Arial"/>
                <a:cs typeface="Arial"/>
              </a:rPr>
              <a:t>from</a:t>
            </a:r>
            <a:r>
              <a:rPr lang="de-DE" b="1">
                <a:latin typeface="Arial"/>
                <a:cs typeface="Arial"/>
              </a:rPr>
              <a:t> </a:t>
            </a:r>
            <a:r>
              <a:rPr lang="de-DE" b="1" err="1">
                <a:latin typeface="Arial"/>
                <a:cs typeface="Arial"/>
              </a:rPr>
              <a:t>the</a:t>
            </a:r>
            <a:r>
              <a:rPr lang="de-DE" b="1">
                <a:latin typeface="Arial"/>
                <a:cs typeface="Arial"/>
              </a:rPr>
              <a:t> </a:t>
            </a:r>
            <a:r>
              <a:rPr lang="de-DE" b="1" err="1">
                <a:latin typeface="Arial"/>
                <a:cs typeface="Arial"/>
              </a:rPr>
              <a:t>previous</a:t>
            </a:r>
            <a:r>
              <a:rPr lang="de-DE" b="1">
                <a:latin typeface="Arial"/>
                <a:cs typeface="Arial"/>
              </a:rPr>
              <a:t> </a:t>
            </a:r>
            <a:r>
              <a:rPr lang="de-DE" b="1" err="1">
                <a:latin typeface="Arial"/>
                <a:cs typeface="Arial"/>
              </a:rPr>
              <a:t>execution</a:t>
            </a:r>
            <a:r>
              <a:rPr lang="de-DE" b="1">
                <a:latin typeface="Arial"/>
                <a:cs typeface="Arial"/>
              </a:rPr>
              <a:t> </a:t>
            </a:r>
            <a:r>
              <a:rPr lang="de-DE" b="1" err="1">
                <a:latin typeface="Arial"/>
                <a:cs typeface="Arial"/>
              </a:rPr>
              <a:t>of</a:t>
            </a:r>
            <a:r>
              <a:rPr lang="de-DE" b="1">
                <a:latin typeface="Arial"/>
                <a:cs typeface="Arial"/>
              </a:rPr>
              <a:t> </a:t>
            </a:r>
            <a:r>
              <a:rPr lang="de-DE" b="1" err="1">
                <a:latin typeface="Arial"/>
                <a:cs typeface="Arial"/>
              </a:rPr>
              <a:t>the</a:t>
            </a:r>
            <a:r>
              <a:rPr lang="de-DE" b="1">
                <a:latin typeface="Arial"/>
                <a:cs typeface="Arial"/>
              </a:rPr>
              <a:t> </a:t>
            </a:r>
            <a:r>
              <a:rPr lang="de-DE" b="1" err="1">
                <a:latin typeface="Arial"/>
                <a:cs typeface="Arial"/>
              </a:rPr>
              <a:t>get_nrc_sentiment</a:t>
            </a:r>
            <a:r>
              <a:rPr lang="de-DE" b="1">
                <a:latin typeface="Arial"/>
                <a:cs typeface="Arial"/>
              </a:rPr>
              <a:t> </a:t>
            </a:r>
            <a:r>
              <a:rPr lang="de-DE" b="1" err="1">
                <a:latin typeface="Arial"/>
                <a:cs typeface="Arial"/>
              </a:rPr>
              <a:t>function</a:t>
            </a:r>
            <a:r>
              <a:rPr lang="de-DE" b="1">
                <a:latin typeface="Arial"/>
                <a:cs typeface="Arial"/>
              </a:rPr>
              <a:t>.</a:t>
            </a:r>
          </a:p>
          <a:p>
            <a:endParaRPr lang="de-DE">
              <a:cs typeface="Arial"/>
            </a:endParaRPr>
          </a:p>
          <a:p>
            <a:endParaRPr lang="de-DE">
              <a:cs typeface="Arial"/>
            </a:endParaRPr>
          </a:p>
        </p:txBody>
      </p:sp>
      <p:sp>
        <p:nvSpPr>
          <p:cNvPr id="4" name="Foliennummernplatzhalter 3"/>
          <p:cNvSpPr>
            <a:spLocks noGrp="1"/>
          </p:cNvSpPr>
          <p:nvPr>
            <p:ph type="sldNum" sz="quarter" idx="10"/>
          </p:nvPr>
        </p:nvSpPr>
        <p:spPr/>
        <p:txBody>
          <a:bodyPr/>
          <a:lstStyle/>
          <a:p>
            <a:fld id="{058061DB-DF71-4765-99A4-14E22DF63CCF}" type="slidenum">
              <a:rPr lang="de-CH" smtClean="0"/>
              <a:pPr/>
              <a:t>6</a:t>
            </a:fld>
            <a:endParaRPr lang="de-CH"/>
          </a:p>
        </p:txBody>
      </p:sp>
    </p:spTree>
    <p:extLst>
      <p:ext uri="{BB962C8B-B14F-4D97-AF65-F5344CB8AC3E}">
        <p14:creationId xmlns:p14="http://schemas.microsoft.com/office/powerpoint/2010/main" val="161330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cs typeface="Arial"/>
            </a:endParaRPr>
          </a:p>
        </p:txBody>
      </p:sp>
      <p:sp>
        <p:nvSpPr>
          <p:cNvPr id="4" name="Foliennummernplatzhalter 3"/>
          <p:cNvSpPr>
            <a:spLocks noGrp="1"/>
          </p:cNvSpPr>
          <p:nvPr>
            <p:ph type="sldNum" sz="quarter" idx="5"/>
          </p:nvPr>
        </p:nvSpPr>
        <p:spPr/>
        <p:txBody>
          <a:bodyPr/>
          <a:lstStyle/>
          <a:p>
            <a:fld id="{058061DB-DF71-4765-99A4-14E22DF63CCF}" type="slidenum">
              <a:rPr lang="de-CH"/>
              <a:pPr/>
              <a:t>8</a:t>
            </a:fld>
            <a:endParaRPr lang="de-CH"/>
          </a:p>
        </p:txBody>
      </p:sp>
    </p:spTree>
    <p:extLst>
      <p:ext uri="{BB962C8B-B14F-4D97-AF65-F5344CB8AC3E}">
        <p14:creationId xmlns:p14="http://schemas.microsoft.com/office/powerpoint/2010/main" val="334034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Bef>
                <a:spcPts val="0"/>
              </a:spcBef>
              <a:spcAft>
                <a:spcPts val="0"/>
              </a:spcAft>
            </a:pPr>
            <a:r>
              <a:rPr lang="de-DE" err="1">
                <a:latin typeface="Arial"/>
                <a:cs typeface="Arial"/>
              </a:rPr>
              <a:t>Conclusion</a:t>
            </a:r>
            <a:r>
              <a:rPr lang="de-DE">
                <a:latin typeface="Arial"/>
                <a:cs typeface="Arial"/>
              </a:rPr>
              <a:t> Sentiment </a:t>
            </a:r>
            <a:r>
              <a:rPr lang="de-DE" err="1">
                <a:latin typeface="Arial"/>
                <a:cs typeface="Arial"/>
              </a:rPr>
              <a:t>analysis</a:t>
            </a:r>
            <a:r>
              <a:rPr lang="de-DE">
                <a:latin typeface="Arial"/>
                <a:cs typeface="Arial"/>
              </a:rPr>
              <a:t> Twitter</a:t>
            </a:r>
          </a:p>
          <a:p>
            <a:pPr>
              <a:spcBef>
                <a:spcPts val="0"/>
              </a:spcBef>
              <a:spcAft>
                <a:spcPts val="0"/>
              </a:spcAft>
            </a:pPr>
            <a:r>
              <a:rPr lang="en-US">
                <a:latin typeface="Arial"/>
                <a:cs typeface="Arial"/>
              </a:rPr>
              <a:t>In the present project, we aimed to explore how sentiment is expressed on Twitter. Our results showed that sentiment is expressed through a wide range of emotions, including happiness, sadness, anger and contempt. The </a:t>
            </a:r>
            <a:r>
              <a:rPr lang="en-US">
                <a:latin typeface="Arial"/>
                <a:cs typeface="Arial"/>
                <a:hlinkClick r:id="rId3"/>
              </a:rPr>
              <a:t>sentiment analysis tool</a:t>
            </a:r>
            <a:r>
              <a:rPr lang="en-US">
                <a:latin typeface="Arial"/>
                <a:cs typeface="Arial"/>
              </a:rPr>
              <a:t>[1] used in this study classified sentiments and emotions in tweets. Furthermore, we found that most tweets contained positive sentiments such as happiness and love, while negative sentiments such as anger and disgust were rarely expressed. Future studies may investigate the role of sentiment in social media and its implications for social interaction and relationships.</a:t>
            </a:r>
            <a:endParaRPr lang="de-DE">
              <a:latin typeface="Arial"/>
              <a:cs typeface="Arial"/>
            </a:endParaRPr>
          </a:p>
          <a:p>
            <a:r>
              <a:rPr lang="en-US">
                <a:latin typeface="Arial"/>
                <a:cs typeface="Arial"/>
              </a:rPr>
              <a:t>The </a:t>
            </a:r>
            <a:r>
              <a:rPr lang="en-US">
                <a:latin typeface="Arial"/>
                <a:cs typeface="Arial"/>
                <a:hlinkClick r:id="rId4"/>
              </a:rPr>
              <a:t>sentiment analysis tool used in this study</a:t>
            </a:r>
            <a:r>
              <a:rPr lang="en-US">
                <a:latin typeface="Arial"/>
                <a:cs typeface="Arial"/>
              </a:rPr>
              <a:t>[2] classified sentiments and emotions in tweets. We found that the tool performed reasonably well in most situations (e.g. classifying positive and negative words) but was less accurate for infrequent words (e.g. pronouns and negations). Further research could develop techniques that incorporate context or prior knowledge to improve the classification accuracy of this tool</a:t>
            </a:r>
            <a:endParaRPr lang="de-DE">
              <a:latin typeface="Arial"/>
              <a:cs typeface="Arial"/>
            </a:endParaRPr>
          </a:p>
        </p:txBody>
      </p:sp>
      <p:sp>
        <p:nvSpPr>
          <p:cNvPr id="4" name="Foliennummernplatzhalter 3"/>
          <p:cNvSpPr>
            <a:spLocks noGrp="1"/>
          </p:cNvSpPr>
          <p:nvPr>
            <p:ph type="sldNum" sz="quarter" idx="5"/>
          </p:nvPr>
        </p:nvSpPr>
        <p:spPr/>
        <p:txBody>
          <a:bodyPr/>
          <a:lstStyle/>
          <a:p>
            <a:fld id="{058061DB-DF71-4765-99A4-14E22DF63CCF}" type="slidenum">
              <a:rPr lang="de-CH"/>
              <a:pPr/>
              <a:t>10</a:t>
            </a:fld>
            <a:endParaRPr lang="de-CH"/>
          </a:p>
        </p:txBody>
      </p:sp>
    </p:spTree>
    <p:extLst>
      <p:ext uri="{BB962C8B-B14F-4D97-AF65-F5344CB8AC3E}">
        <p14:creationId xmlns:p14="http://schemas.microsoft.com/office/powerpoint/2010/main" val="3996930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C3FAC2F0-9F55-4B9B-AC46-822C48D1D2C7}"/>
              </a:ext>
            </a:extLst>
          </p:cNvPr>
          <p:cNvSpPr>
            <a:spLocks noGrp="1"/>
          </p:cNvSpPr>
          <p:nvPr>
            <p:ph type="pic" sz="quarter" idx="12"/>
          </p:nvPr>
        </p:nvSpPr>
        <p:spPr>
          <a:xfrm>
            <a:off x="0" y="2743200"/>
            <a:ext cx="12531725" cy="4140200"/>
          </a:xfrm>
        </p:spPr>
        <p:txBody>
          <a:bodyPr/>
          <a:lstStyle/>
          <a:p>
            <a:endParaRPr lang="de-CH"/>
          </a:p>
        </p:txBody>
      </p:sp>
      <p:sp>
        <p:nvSpPr>
          <p:cNvPr id="8" name="Rectangle 3"/>
          <p:cNvSpPr>
            <a:spLocks noGrp="1" noChangeArrowheads="1"/>
          </p:cNvSpPr>
          <p:nvPr>
            <p:ph type="subTitle" idx="1" hasCustomPrompt="1"/>
          </p:nvPr>
        </p:nvSpPr>
        <p:spPr bwMode="auto">
          <a:xfrm>
            <a:off x="925999" y="2038521"/>
            <a:ext cx="11582969" cy="3739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lstStyle>
            <a:lvl1pPr>
              <a:defRPr baseline="0"/>
            </a:lvl1pPr>
          </a:lstStyle>
          <a:p>
            <a:pPr>
              <a:spcBef>
                <a:spcPct val="0"/>
              </a:spcBef>
            </a:pPr>
            <a:r>
              <a:rPr lang="de-DE" sz="2600"/>
              <a:t>Untertitel der Präsentation</a:t>
            </a:r>
            <a:endParaRPr lang="de-CH" sz="2600"/>
          </a:p>
        </p:txBody>
      </p:sp>
      <p:sp>
        <p:nvSpPr>
          <p:cNvPr id="5" name="Textplatzhalter 4"/>
          <p:cNvSpPr>
            <a:spLocks noGrp="1"/>
          </p:cNvSpPr>
          <p:nvPr>
            <p:ph type="body" sz="quarter" idx="11" hasCustomPrompt="1"/>
          </p:nvPr>
        </p:nvSpPr>
        <p:spPr>
          <a:xfrm>
            <a:off x="-1" y="3276000"/>
            <a:ext cx="927759" cy="3081600"/>
          </a:xfrm>
          <a:solidFill>
            <a:srgbClr val="00508C"/>
          </a:solidFill>
        </p:spPr>
        <p:txBody>
          <a:bodyPr/>
          <a:lstStyle>
            <a:lvl5pPr marL="1252537" indent="0">
              <a:buNone/>
              <a:defRPr/>
            </a:lvl5pPr>
          </a:lstStyle>
          <a:p>
            <a:pPr lvl="4"/>
            <a:r>
              <a:rPr lang="de-CH"/>
              <a:t> </a:t>
            </a:r>
          </a:p>
        </p:txBody>
      </p:sp>
      <p:pic>
        <p:nvPicPr>
          <p:cNvPr id="13" name="Grafik 12">
            <a:extLst>
              <a:ext uri="{FF2B5EF4-FFF2-40B4-BE49-F238E27FC236}">
                <a16:creationId xmlns:a16="http://schemas.microsoft.com/office/drawing/2014/main" id="{4C6BCEB7-5253-4522-B0A2-30FB1B37408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05851" y="314399"/>
            <a:ext cx="142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descr="Ein Bild, das Text, Schild, Vektorgrafiken, ClipArt enthält.&#10;&#10;Automatisch generierte Beschreibung">
            <a:extLst>
              <a:ext uri="{FF2B5EF4-FFF2-40B4-BE49-F238E27FC236}">
                <a16:creationId xmlns:a16="http://schemas.microsoft.com/office/drawing/2014/main" id="{94BD3AAE-A987-4A4C-9C48-62FDED30C0E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34043" y="256382"/>
            <a:ext cx="1284906" cy="432585"/>
          </a:xfrm>
          <a:prstGeom prst="rect">
            <a:avLst/>
          </a:prstGeom>
        </p:spPr>
      </p:pic>
      <p:sp>
        <p:nvSpPr>
          <p:cNvPr id="6" name="Datumsplatzhalter 5">
            <a:extLst>
              <a:ext uri="{FF2B5EF4-FFF2-40B4-BE49-F238E27FC236}">
                <a16:creationId xmlns:a16="http://schemas.microsoft.com/office/drawing/2014/main" id="{2629E506-C336-479C-8002-8828991741E7}"/>
              </a:ext>
            </a:extLst>
          </p:cNvPr>
          <p:cNvSpPr>
            <a:spLocks noGrp="1"/>
          </p:cNvSpPr>
          <p:nvPr>
            <p:ph type="dt" sz="half" idx="13"/>
          </p:nvPr>
        </p:nvSpPr>
        <p:spPr/>
        <p:txBody>
          <a:bodyPr/>
          <a:lstStyle/>
          <a:p>
            <a:fld id="{7177E68C-6167-4437-9E48-D23688EFD255}" type="datetime1">
              <a:rPr lang="de-CH" smtClean="0">
                <a:solidFill>
                  <a:srgbClr val="000000"/>
                </a:solidFill>
              </a:rPr>
              <a:t>02.10.2022</a:t>
            </a:fld>
            <a:endParaRPr lang="de-CH">
              <a:solidFill>
                <a:srgbClr val="000000"/>
              </a:solidFill>
            </a:endParaRPr>
          </a:p>
        </p:txBody>
      </p:sp>
      <p:sp>
        <p:nvSpPr>
          <p:cNvPr id="7" name="Fußzeilenplatzhalter 6">
            <a:extLst>
              <a:ext uri="{FF2B5EF4-FFF2-40B4-BE49-F238E27FC236}">
                <a16:creationId xmlns:a16="http://schemas.microsoft.com/office/drawing/2014/main" id="{EC6245F0-E4D9-456B-9580-DE6836127D0C}"/>
              </a:ext>
            </a:extLst>
          </p:cNvPr>
          <p:cNvSpPr>
            <a:spLocks noGrp="1"/>
          </p:cNvSpPr>
          <p:nvPr>
            <p:ph type="ftr" sz="quarter" idx="14"/>
          </p:nvPr>
        </p:nvSpPr>
        <p:spPr/>
        <p:txBody>
          <a:bodyPr/>
          <a:lstStyle/>
          <a:p>
            <a:r>
              <a:rPr lang="de-CH">
                <a:solidFill>
                  <a:srgbClr val="000000"/>
                </a:solidFill>
              </a:rPr>
              <a:t>Institut</a:t>
            </a:r>
          </a:p>
        </p:txBody>
      </p:sp>
      <p:sp>
        <p:nvSpPr>
          <p:cNvPr id="9" name="Foliennummernplatzhalter 8">
            <a:extLst>
              <a:ext uri="{FF2B5EF4-FFF2-40B4-BE49-F238E27FC236}">
                <a16:creationId xmlns:a16="http://schemas.microsoft.com/office/drawing/2014/main" id="{2D0B7A7B-C55A-4946-878C-73826A01976F}"/>
              </a:ext>
            </a:extLst>
          </p:cNvPr>
          <p:cNvSpPr>
            <a:spLocks noGrp="1"/>
          </p:cNvSpPr>
          <p:nvPr>
            <p:ph type="sldNum" sz="quarter" idx="15"/>
          </p:nvPr>
        </p:nvSpPr>
        <p:spPr/>
        <p:txBody>
          <a:bodyPr/>
          <a:lstStyle/>
          <a:p>
            <a:fld id="{8C812475-90CC-411E-A993-929AF0D0895B}" type="slidenum">
              <a:rPr lang="de-CH" smtClean="0">
                <a:solidFill>
                  <a:srgbClr val="000000"/>
                </a:solidFill>
              </a:rPr>
              <a:pPr/>
              <a:t>‹#›</a:t>
            </a:fld>
            <a:endParaRPr lang="de-CH">
              <a:solidFill>
                <a:srgbClr val="000000"/>
              </a:solidFill>
            </a:endParaRPr>
          </a:p>
        </p:txBody>
      </p:sp>
      <p:pic>
        <p:nvPicPr>
          <p:cNvPr id="15" name="Grafik 14">
            <a:extLst>
              <a:ext uri="{FF2B5EF4-FFF2-40B4-BE49-F238E27FC236}">
                <a16:creationId xmlns:a16="http://schemas.microsoft.com/office/drawing/2014/main" id="{129B0D19-41B4-41A3-963D-70CCB2A1599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6647" y="252239"/>
            <a:ext cx="5639804" cy="540259"/>
          </a:xfrm>
          <a:prstGeom prst="rect">
            <a:avLst/>
          </a:prstGeom>
        </p:spPr>
      </p:pic>
    </p:spTree>
    <p:extLst>
      <p:ext uri="{BB962C8B-B14F-4D97-AF65-F5344CB8AC3E}">
        <p14:creationId xmlns:p14="http://schemas.microsoft.com/office/powerpoint/2010/main" val="4071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5" name="Rectangle 2"/>
          <p:cNvSpPr>
            <a:spLocks noGrp="1" noChangeArrowheads="1"/>
          </p:cNvSpPr>
          <p:nvPr>
            <p:ph type="title" hasCustomPrompt="1"/>
          </p:nvPr>
        </p:nvSpPr>
        <p:spPr>
          <a:xfrm>
            <a:off x="925999" y="1476375"/>
            <a:ext cx="11582969" cy="395288"/>
          </a:xfrm>
        </p:spPr>
        <p:txBody>
          <a:bodyPr anchor="b" anchorCtr="0"/>
          <a:lstStyle>
            <a:lvl1pPr>
              <a:defRPr sz="2600" b="1" i="0" baseline="0"/>
            </a:lvl1pPr>
          </a:lstStyle>
          <a:p>
            <a:r>
              <a:rPr lang="de-DE"/>
              <a:t>Titel durch Klicken hinzufügen</a:t>
            </a:r>
          </a:p>
        </p:txBody>
      </p:sp>
      <p:sp>
        <p:nvSpPr>
          <p:cNvPr id="6" name="Rectangle 3"/>
          <p:cNvSpPr>
            <a:spLocks noGrp="1" noChangeArrowheads="1"/>
          </p:cNvSpPr>
          <p:nvPr>
            <p:ph type="body" idx="1" hasCustomPrompt="1"/>
          </p:nvPr>
        </p:nvSpPr>
        <p:spPr>
          <a:xfrm>
            <a:off x="927995" y="2197100"/>
            <a:ext cx="11582969" cy="4464050"/>
          </a:xfrm>
        </p:spPr>
        <p:txBody>
          <a:bodyPr/>
          <a:lstStyle>
            <a:lvl1pPr>
              <a:spcBef>
                <a:spcPts val="1200"/>
              </a:spcBef>
              <a:defRPr sz="2000" b="0" i="0" baseline="0"/>
            </a:lvl1pPr>
          </a:lstStyle>
          <a:p>
            <a:pPr lvl="0"/>
            <a:r>
              <a:rPr lang="de-DE"/>
              <a:t>Text durch Klicken hinzufügen</a:t>
            </a:r>
          </a:p>
        </p:txBody>
      </p:sp>
    </p:spTree>
    <p:extLst>
      <p:ext uri="{BB962C8B-B14F-4D97-AF65-F5344CB8AC3E}">
        <p14:creationId xmlns:p14="http://schemas.microsoft.com/office/powerpoint/2010/main" val="401783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3DA3C14E-E914-41AF-BBE7-8D4E006E0C27}"/>
              </a:ext>
            </a:extLst>
          </p:cNvPr>
          <p:cNvSpPr>
            <a:spLocks noGrp="1"/>
          </p:cNvSpPr>
          <p:nvPr>
            <p:ph type="pic" sz="quarter" idx="15"/>
          </p:nvPr>
        </p:nvSpPr>
        <p:spPr>
          <a:xfrm>
            <a:off x="925513" y="2843213"/>
            <a:ext cx="11590337" cy="3816350"/>
          </a:xfrm>
        </p:spPr>
        <p:txBody>
          <a:bodyPr/>
          <a:lstStyle/>
          <a:p>
            <a:endParaRPr lang="de-CH"/>
          </a:p>
        </p:txBody>
      </p:sp>
      <p:sp>
        <p:nvSpPr>
          <p:cNvPr id="4" name="Datumsplatzhalter 3"/>
          <p:cNvSpPr>
            <a:spLocks noGrp="1"/>
          </p:cNvSpPr>
          <p:nvPr>
            <p:ph type="dt" sz="half" idx="10"/>
          </p:nvPr>
        </p:nvSpPr>
        <p:spPr/>
        <p:txBody>
          <a:bodyPr/>
          <a:lstStyle>
            <a:lvl1pPr>
              <a:defRPr/>
            </a:lvl1pPr>
          </a:lstStyle>
          <a:p>
            <a:fld id="{CEB0B7B1-7F9E-44E6-8543-140B27F3BBF6}" type="datetime1">
              <a:rPr lang="de-CH" smtClean="0">
                <a:solidFill>
                  <a:srgbClr val="000000"/>
                </a:solidFill>
              </a:rPr>
              <a:t>02.10.2022</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a:solidFill>
                  <a:srgbClr val="000000"/>
                </a:solidFill>
              </a:rPr>
              <a:t>Institut</a:t>
            </a: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8" name="Rectangle 2">
            <a:extLst>
              <a:ext uri="{FF2B5EF4-FFF2-40B4-BE49-F238E27FC236}">
                <a16:creationId xmlns:a16="http://schemas.microsoft.com/office/drawing/2014/main" id="{FD8724D1-12B0-47EC-9FCB-1CD4C5808933}"/>
              </a:ext>
            </a:extLst>
          </p:cNvPr>
          <p:cNvSpPr>
            <a:spLocks noGrp="1" noChangeArrowheads="1"/>
          </p:cNvSpPr>
          <p:nvPr>
            <p:ph type="title" hasCustomPrompt="1"/>
          </p:nvPr>
        </p:nvSpPr>
        <p:spPr>
          <a:xfrm>
            <a:off x="925999" y="1476375"/>
            <a:ext cx="11582969" cy="395288"/>
          </a:xfrm>
        </p:spPr>
        <p:txBody>
          <a:bodyPr anchor="b" anchorCtr="0"/>
          <a:lstStyle>
            <a:lvl1pPr>
              <a:defRPr sz="2600" b="1" i="0" baseline="0"/>
            </a:lvl1pPr>
          </a:lstStyle>
          <a:p>
            <a:r>
              <a:rPr lang="de-DE"/>
              <a:t>Titel durch Klicken hinzufügen</a:t>
            </a:r>
          </a:p>
        </p:txBody>
      </p:sp>
    </p:spTree>
    <p:extLst>
      <p:ext uri="{BB962C8B-B14F-4D97-AF65-F5344CB8AC3E}">
        <p14:creationId xmlns:p14="http://schemas.microsoft.com/office/powerpoint/2010/main" val="11136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9938256A-A278-46B3-8DFB-A243C6718AB2}"/>
              </a:ext>
            </a:extLst>
          </p:cNvPr>
          <p:cNvSpPr>
            <a:spLocks noGrp="1"/>
          </p:cNvSpPr>
          <p:nvPr>
            <p:ph type="pic" sz="quarter" idx="15"/>
          </p:nvPr>
        </p:nvSpPr>
        <p:spPr>
          <a:xfrm>
            <a:off x="925513" y="1511300"/>
            <a:ext cx="11590337" cy="4789488"/>
          </a:xfrm>
        </p:spPr>
        <p:txBody>
          <a:bodyPr/>
          <a:lstStyle/>
          <a:p>
            <a:endParaRPr lang="de-CH"/>
          </a:p>
        </p:txBody>
      </p:sp>
      <p:sp>
        <p:nvSpPr>
          <p:cNvPr id="4" name="Datumsplatzhalter 3"/>
          <p:cNvSpPr>
            <a:spLocks noGrp="1"/>
          </p:cNvSpPr>
          <p:nvPr>
            <p:ph type="dt" sz="half" idx="10"/>
          </p:nvPr>
        </p:nvSpPr>
        <p:spPr/>
        <p:txBody>
          <a:bodyPr/>
          <a:lstStyle>
            <a:lvl1pPr>
              <a:defRPr/>
            </a:lvl1pPr>
          </a:lstStyle>
          <a:p>
            <a:fld id="{168E427A-9BD4-4A47-A671-CA94BA10FC52}" type="datetime1">
              <a:rPr lang="de-CH" smtClean="0">
                <a:solidFill>
                  <a:srgbClr val="000000"/>
                </a:solidFill>
              </a:rPr>
              <a:t>02.10.2022</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a:solidFill>
                  <a:srgbClr val="000000"/>
                </a:solidFill>
              </a:rPr>
              <a:t>Institut</a:t>
            </a: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8" name="Textplatzhalter 7"/>
          <p:cNvSpPr>
            <a:spLocks noGrp="1"/>
          </p:cNvSpPr>
          <p:nvPr>
            <p:ph type="body" sz="quarter" idx="14" hasCustomPrompt="1"/>
          </p:nvPr>
        </p:nvSpPr>
        <p:spPr>
          <a:xfrm>
            <a:off x="927995" y="6476400"/>
            <a:ext cx="11581147" cy="720000"/>
          </a:xfrm>
        </p:spPr>
        <p:txBody>
          <a:bodyPr/>
          <a:lstStyle>
            <a:lvl1pPr>
              <a:spcBef>
                <a:spcPts val="800"/>
              </a:spcBef>
              <a:defRPr sz="1500" b="0"/>
            </a:lvl1pPr>
          </a:lstStyle>
          <a:p>
            <a:pPr lvl="0"/>
            <a:r>
              <a:rPr lang="de-CH"/>
              <a:t>Text durch Klicken hinzufügen</a:t>
            </a:r>
          </a:p>
        </p:txBody>
      </p:sp>
    </p:spTree>
    <p:extLst>
      <p:ext uri="{BB962C8B-B14F-4D97-AF65-F5344CB8AC3E}">
        <p14:creationId xmlns:p14="http://schemas.microsoft.com/office/powerpoint/2010/main" val="22607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und Bild 2-spalti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D6BCABCC-BC03-4549-840C-238FA1F94965}"/>
              </a:ext>
            </a:extLst>
          </p:cNvPr>
          <p:cNvSpPr>
            <a:spLocks noGrp="1"/>
          </p:cNvSpPr>
          <p:nvPr>
            <p:ph type="pic" sz="quarter" idx="14"/>
          </p:nvPr>
        </p:nvSpPr>
        <p:spPr>
          <a:xfrm>
            <a:off x="925513" y="1509713"/>
            <a:ext cx="5614987" cy="5151437"/>
          </a:xfrm>
        </p:spPr>
        <p:txBody>
          <a:bodyPr/>
          <a:lstStyle/>
          <a:p>
            <a:endParaRPr lang="de-CH"/>
          </a:p>
        </p:txBody>
      </p:sp>
      <p:sp>
        <p:nvSpPr>
          <p:cNvPr id="2" name="Datumsplatzhalter 1"/>
          <p:cNvSpPr>
            <a:spLocks noGrp="1"/>
          </p:cNvSpPr>
          <p:nvPr>
            <p:ph type="dt" sz="half" idx="10"/>
          </p:nvPr>
        </p:nvSpPr>
        <p:spPr/>
        <p:txBody>
          <a:bodyPr/>
          <a:lstStyle>
            <a:lvl1pPr>
              <a:defRPr/>
            </a:lvl1pPr>
          </a:lstStyle>
          <a:p>
            <a:fld id="{9E7D31B9-878C-46A5-9D4B-DDE2F80ACD24}"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8" name="Rectangle 2"/>
          <p:cNvSpPr>
            <a:spLocks noGrp="1" noChangeArrowheads="1"/>
          </p:cNvSpPr>
          <p:nvPr>
            <p:ph type="title" hasCustomPrompt="1"/>
          </p:nvPr>
        </p:nvSpPr>
        <p:spPr>
          <a:xfrm>
            <a:off x="6903084" y="1509713"/>
            <a:ext cx="5605885" cy="361950"/>
          </a:xfrm>
        </p:spPr>
        <p:txBody>
          <a:bodyPr anchor="b" anchorCtr="0"/>
          <a:lstStyle>
            <a:lvl1pPr>
              <a:defRPr sz="2600" b="1" i="0" baseline="0"/>
            </a:lvl1pPr>
          </a:lstStyle>
          <a:p>
            <a:r>
              <a:rPr lang="de-DE"/>
              <a:t>Titel durch Klicken hinzufügen</a:t>
            </a:r>
          </a:p>
        </p:txBody>
      </p:sp>
      <p:sp>
        <p:nvSpPr>
          <p:cNvPr id="9" name="Rectangle 3"/>
          <p:cNvSpPr>
            <a:spLocks noGrp="1" noChangeArrowheads="1"/>
          </p:cNvSpPr>
          <p:nvPr>
            <p:ph type="body" idx="1" hasCustomPrompt="1"/>
          </p:nvPr>
        </p:nvSpPr>
        <p:spPr>
          <a:xfrm>
            <a:off x="6903084" y="2197100"/>
            <a:ext cx="5607881" cy="4464050"/>
          </a:xfrm>
        </p:spPr>
        <p:txBody>
          <a:bodyPr/>
          <a:lstStyle>
            <a:lvl1pPr>
              <a:spcBef>
                <a:spcPts val="1200"/>
              </a:spcBef>
              <a:defRPr sz="2000" b="0" i="0" baseline="0"/>
            </a:lvl1pPr>
          </a:lstStyle>
          <a:p>
            <a:pPr lvl="0"/>
            <a:r>
              <a:rPr lang="de-DE"/>
              <a:t>Text durch Klicken hinzufügen</a:t>
            </a:r>
          </a:p>
        </p:txBody>
      </p:sp>
    </p:spTree>
    <p:extLst>
      <p:ext uri="{BB962C8B-B14F-4D97-AF65-F5344CB8AC3E}">
        <p14:creationId xmlns:p14="http://schemas.microsoft.com/office/powerpoint/2010/main" val="33804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30E66A0-EC2B-424B-81E8-FAFCCA59450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647" y="252239"/>
            <a:ext cx="5639804" cy="540259"/>
          </a:xfrm>
          <a:prstGeom prst="rect">
            <a:avLst/>
          </a:prstGeom>
        </p:spPr>
      </p:pic>
      <p:sp>
        <p:nvSpPr>
          <p:cNvPr id="1026" name="Rectangle 2"/>
          <p:cNvSpPr>
            <a:spLocks noGrp="1" noChangeArrowheads="1"/>
          </p:cNvSpPr>
          <p:nvPr>
            <p:ph type="title"/>
          </p:nvPr>
        </p:nvSpPr>
        <p:spPr bwMode="auto">
          <a:xfrm>
            <a:off x="925999" y="1509712"/>
            <a:ext cx="11582969" cy="65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de-CH"/>
              <a:t>Mastertitelformat bearbeiten</a:t>
            </a:r>
          </a:p>
        </p:txBody>
      </p:sp>
      <p:sp>
        <p:nvSpPr>
          <p:cNvPr id="1027" name="Rectangle 3"/>
          <p:cNvSpPr>
            <a:spLocks noGrp="1" noChangeArrowheads="1"/>
          </p:cNvSpPr>
          <p:nvPr>
            <p:ph type="body" idx="1"/>
          </p:nvPr>
        </p:nvSpPr>
        <p:spPr bwMode="auto">
          <a:xfrm>
            <a:off x="927995" y="2197101"/>
            <a:ext cx="11582969" cy="259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10335666" y="7197725"/>
            <a:ext cx="1087649"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fld id="{7177E68C-6167-4437-9E48-D23688EFD255}" type="datetime1">
              <a:rPr lang="de-CH" smtClean="0">
                <a:solidFill>
                  <a:srgbClr val="000000"/>
                </a:solidFill>
              </a:rPr>
              <a:t>02.10.2022</a:t>
            </a:fld>
            <a:endParaRPr lang="de-CH">
              <a:solidFill>
                <a:srgbClr val="000000"/>
              </a:solidFill>
            </a:endParaRPr>
          </a:p>
        </p:txBody>
      </p:sp>
      <p:sp>
        <p:nvSpPr>
          <p:cNvPr id="1029" name="Rectangle 5"/>
          <p:cNvSpPr>
            <a:spLocks noGrp="1" noChangeArrowheads="1"/>
          </p:cNvSpPr>
          <p:nvPr>
            <p:ph type="ftr" sz="quarter" idx="3"/>
          </p:nvPr>
        </p:nvSpPr>
        <p:spPr bwMode="auto">
          <a:xfrm>
            <a:off x="926000" y="7197725"/>
            <a:ext cx="9409666"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r>
              <a:rPr lang="de-CH">
                <a:solidFill>
                  <a:srgbClr val="000000"/>
                </a:solidFill>
              </a:rPr>
              <a:t>Institut</a:t>
            </a:r>
          </a:p>
        </p:txBody>
      </p:sp>
      <p:sp>
        <p:nvSpPr>
          <p:cNvPr id="1030" name="Rectangle 6"/>
          <p:cNvSpPr>
            <a:spLocks noGrp="1" noChangeArrowheads="1"/>
          </p:cNvSpPr>
          <p:nvPr>
            <p:ph type="sldNum" sz="quarter" idx="4"/>
          </p:nvPr>
        </p:nvSpPr>
        <p:spPr bwMode="auto">
          <a:xfrm>
            <a:off x="11423314" y="7197725"/>
            <a:ext cx="1085654"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1042988">
              <a:defRPr sz="1200"/>
            </a:lvl1pPr>
          </a:lstStyle>
          <a:p>
            <a:fld id="{8C812475-90CC-411E-A993-929AF0D0895B}" type="slidenum">
              <a:rPr lang="de-CH">
                <a:solidFill>
                  <a:srgbClr val="000000"/>
                </a:solidFill>
              </a:rPr>
              <a:pPr/>
              <a:t>‹#›</a:t>
            </a:fld>
            <a:endParaRPr lang="de-CH">
              <a:solidFill>
                <a:srgbClr val="000000"/>
              </a:solidFill>
            </a:endParaRPr>
          </a:p>
        </p:txBody>
      </p:sp>
      <p:sp>
        <p:nvSpPr>
          <p:cNvPr id="1032" name="Line 8"/>
          <p:cNvSpPr>
            <a:spLocks noChangeShapeType="1"/>
          </p:cNvSpPr>
          <p:nvPr/>
        </p:nvSpPr>
        <p:spPr bwMode="auto">
          <a:xfrm>
            <a:off x="927995" y="7161213"/>
            <a:ext cx="115829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CH" sz="2100">
              <a:solidFill>
                <a:srgbClr val="000000"/>
              </a:solidFill>
            </a:endParaRPr>
          </a:p>
        </p:txBody>
      </p:sp>
      <p:pic>
        <p:nvPicPr>
          <p:cNvPr id="11" name="Grafik 10">
            <a:extLst>
              <a:ext uri="{FF2B5EF4-FFF2-40B4-BE49-F238E27FC236}">
                <a16:creationId xmlns:a16="http://schemas.microsoft.com/office/drawing/2014/main" id="{83B79EA2-8FF9-4B72-A4F2-0D09233FF443}"/>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105851" y="314399"/>
            <a:ext cx="142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Ein Bild, das Text, Schild, Vektorgrafiken, ClipArt enthält.&#10;&#10;Automatisch generierte Beschreibung">
            <a:extLst>
              <a:ext uri="{FF2B5EF4-FFF2-40B4-BE49-F238E27FC236}">
                <a16:creationId xmlns:a16="http://schemas.microsoft.com/office/drawing/2014/main" id="{FFF4A37C-0A3D-423B-B868-6841E562F99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834043" y="256382"/>
            <a:ext cx="1284906" cy="432585"/>
          </a:xfrm>
          <a:prstGeom prst="rect">
            <a:avLst/>
          </a:prstGeom>
        </p:spPr>
      </p:pic>
    </p:spTree>
    <p:extLst>
      <p:ext uri="{BB962C8B-B14F-4D97-AF65-F5344CB8AC3E}">
        <p14:creationId xmlns:p14="http://schemas.microsoft.com/office/powerpoint/2010/main" val="2291402503"/>
      </p:ext>
    </p:extLst>
  </p:cSld>
  <p:clrMap bg1="lt1" tx1="dk1" bg2="lt2" tx2="dk2" accent1="accent1" accent2="accent2" accent3="accent3" accent4="accent4" accent5="accent5" accent6="accent6" hlink="hlink" folHlink="folHlink"/>
  <p:sldLayoutIdLst>
    <p:sldLayoutId id="2147483714" r:id="rId1"/>
    <p:sldLayoutId id="2147483720" r:id="rId2"/>
    <p:sldLayoutId id="2147483727" r:id="rId3"/>
    <p:sldLayoutId id="2147483728" r:id="rId4"/>
    <p:sldLayoutId id="2147483729" r:id="rId5"/>
  </p:sldLayoutIdLst>
  <p:hf hdr="0"/>
  <p:txStyles>
    <p:titleStyle>
      <a:lvl1pPr algn="l" defTabSz="1042988" rtl="0" eaLnBrk="1" fontAlgn="base" hangingPunct="1">
        <a:spcBef>
          <a:spcPct val="0"/>
        </a:spcBef>
        <a:spcAft>
          <a:spcPct val="0"/>
        </a:spcAft>
        <a:defRPr sz="3600" b="1"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p:titleStyle>
    <p:bodyStyle>
      <a:lvl1pPr algn="l" defTabSz="1042988" rtl="0" eaLnBrk="1" fontAlgn="base" hangingPunct="1">
        <a:lnSpc>
          <a:spcPct val="115000"/>
        </a:lnSpc>
        <a:spcBef>
          <a:spcPct val="100000"/>
        </a:spcBef>
        <a:spcAft>
          <a:spcPct val="0"/>
        </a:spcAft>
        <a:defRPr sz="2600" b="1">
          <a:solidFill>
            <a:schemeClr val="tx1"/>
          </a:solidFill>
          <a:latin typeface="+mn-lt"/>
          <a:ea typeface="+mn-ea"/>
          <a:cs typeface="+mn-cs"/>
        </a:defRPr>
      </a:lvl1pPr>
      <a:lvl2pPr marL="352425" indent="-171450"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2pPr>
      <a:lvl3pPr marL="712788" indent="-169863"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3pPr>
      <a:lvl4pPr marL="1073150" indent="-180975"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4pPr>
      <a:lvl5pPr marL="14319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5pPr>
      <a:lvl6pPr marL="18891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6pPr>
      <a:lvl7pPr marL="23463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7pPr>
      <a:lvl8pPr marL="28035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8pPr>
      <a:lvl9pPr marL="32607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3B41F67C-F5DB-4222-9153-7BBAEF9F605C}"/>
              </a:ext>
            </a:extLst>
          </p:cNvPr>
          <p:cNvSpPr>
            <a:spLocks noGrp="1"/>
          </p:cNvSpPr>
          <p:nvPr>
            <p:ph type="subTitle" idx="1"/>
          </p:nvPr>
        </p:nvSpPr>
        <p:spPr>
          <a:xfrm>
            <a:off x="925999" y="2038521"/>
            <a:ext cx="11582969" cy="493664"/>
          </a:xfrm>
        </p:spPr>
        <p:txBody>
          <a:bodyPr/>
          <a:lstStyle/>
          <a:p>
            <a:r>
              <a:rPr lang="en-GB" err="1"/>
              <a:t>PostFinance</a:t>
            </a:r>
            <a:endParaRPr lang="de-CH" sz="1400"/>
          </a:p>
        </p:txBody>
      </p:sp>
      <p:sp>
        <p:nvSpPr>
          <p:cNvPr id="4" name="Titel 3">
            <a:extLst>
              <a:ext uri="{FF2B5EF4-FFF2-40B4-BE49-F238E27FC236}">
                <a16:creationId xmlns:a16="http://schemas.microsoft.com/office/drawing/2014/main" id="{5599A3F2-8DC4-4C8A-9BA7-FBEBCED6E5D4}"/>
              </a:ext>
            </a:extLst>
          </p:cNvPr>
          <p:cNvSpPr>
            <a:spLocks noGrp="1"/>
          </p:cNvSpPr>
          <p:nvPr>
            <p:ph type="title" idx="4294967295"/>
          </p:nvPr>
        </p:nvSpPr>
        <p:spPr>
          <a:xfrm>
            <a:off x="925999" y="1271923"/>
            <a:ext cx="11582969" cy="701422"/>
          </a:xfrm>
        </p:spPr>
        <p:txBody>
          <a:bodyPr/>
          <a:lstStyle/>
          <a:p>
            <a:r>
              <a:rPr lang="en-GB" err="1"/>
              <a:t>MAKEathon</a:t>
            </a:r>
            <a:r>
              <a:rPr lang="en-GB"/>
              <a:t> Challenge 2022</a:t>
            </a:r>
            <a:endParaRPr lang="de-CH"/>
          </a:p>
        </p:txBody>
      </p:sp>
      <p:sp>
        <p:nvSpPr>
          <p:cNvPr id="5" name="Textplatzhalter 4">
            <a:extLst>
              <a:ext uri="{FF2B5EF4-FFF2-40B4-BE49-F238E27FC236}">
                <a16:creationId xmlns:a16="http://schemas.microsoft.com/office/drawing/2014/main" id="{8602D83C-2C2B-4E1C-BE82-158D0869A940}"/>
              </a:ext>
            </a:extLst>
          </p:cNvPr>
          <p:cNvSpPr>
            <a:spLocks noGrp="1"/>
          </p:cNvSpPr>
          <p:nvPr>
            <p:ph type="body" sz="quarter" idx="11"/>
          </p:nvPr>
        </p:nvSpPr>
        <p:spPr>
          <a:solidFill>
            <a:srgbClr val="FFFF00"/>
          </a:solidFill>
          <a:ln>
            <a:noFill/>
          </a:ln>
        </p:spPr>
        <p:txBody>
          <a:bodyPr/>
          <a:lstStyle/>
          <a:p>
            <a:endParaRPr lang="de-CH"/>
          </a:p>
        </p:txBody>
      </p:sp>
      <p:pic>
        <p:nvPicPr>
          <p:cNvPr id="8" name="Picture Placeholder 7" descr="A picture containing icon&#10;&#10;Description automatically generated">
            <a:extLst>
              <a:ext uri="{FF2B5EF4-FFF2-40B4-BE49-F238E27FC236}">
                <a16:creationId xmlns:a16="http://schemas.microsoft.com/office/drawing/2014/main" id="{E368FC81-3140-4E5E-AD53-154E8349006E}"/>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1838" b="11838"/>
          <a:stretch>
            <a:fillRect/>
          </a:stretch>
        </p:blipFill>
        <p:spPr>
          <a:xfrm>
            <a:off x="910980" y="3122579"/>
            <a:ext cx="12531725" cy="4140200"/>
          </a:xfrm>
        </p:spPr>
      </p:pic>
      <p:sp>
        <p:nvSpPr>
          <p:cNvPr id="7" name="Rechteck 6"/>
          <p:cNvSpPr/>
          <p:nvPr/>
        </p:nvSpPr>
        <p:spPr>
          <a:xfrm>
            <a:off x="9352588" y="6581654"/>
            <a:ext cx="3179382" cy="276999"/>
          </a:xfrm>
          <a:prstGeom prst="rect">
            <a:avLst/>
          </a:prstGeom>
        </p:spPr>
        <p:txBody>
          <a:bodyPr wrap="square">
            <a:spAutoFit/>
          </a:bodyPr>
          <a:lstStyle/>
          <a:p>
            <a:r>
              <a:rPr lang="en-GB" sz="1200"/>
              <a:t>By </a:t>
            </a:r>
            <a:r>
              <a:rPr lang="en-GB" sz="1200" err="1"/>
              <a:t>Karsten</a:t>
            </a:r>
            <a:r>
              <a:rPr lang="en-GB" sz="1200"/>
              <a:t> </a:t>
            </a:r>
            <a:r>
              <a:rPr lang="en-GB" sz="1200" err="1"/>
              <a:t>Amrein</a:t>
            </a:r>
            <a:r>
              <a:rPr lang="en-GB" sz="1200"/>
              <a:t> &amp; Kate </a:t>
            </a:r>
            <a:r>
              <a:rPr lang="en-GB" sz="1200" err="1"/>
              <a:t>Bettega</a:t>
            </a:r>
            <a:endParaRPr lang="de-DE" sz="1200"/>
          </a:p>
        </p:txBody>
      </p:sp>
    </p:spTree>
    <p:extLst>
      <p:ext uri="{BB962C8B-B14F-4D97-AF65-F5344CB8AC3E}">
        <p14:creationId xmlns:p14="http://schemas.microsoft.com/office/powerpoint/2010/main" val="192413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p>
            <a:fld id="{351188DD-6605-4EF4-9E67-B567F731CE68}" type="slidenum">
              <a:rPr lang="de-CH" smtClean="0">
                <a:solidFill>
                  <a:srgbClr val="000000"/>
                </a:solidFill>
              </a:rPr>
              <a:pPr/>
              <a:t>10</a:t>
            </a:fld>
            <a:endParaRPr lang="de-CH">
              <a:solidFill>
                <a:srgbClr val="000000"/>
              </a:solidFill>
            </a:endParaRPr>
          </a:p>
        </p:txBody>
      </p:sp>
      <p:sp>
        <p:nvSpPr>
          <p:cNvPr id="5" name="Titel 4"/>
          <p:cNvSpPr>
            <a:spLocks noGrp="1"/>
          </p:cNvSpPr>
          <p:nvPr>
            <p:ph type="title"/>
          </p:nvPr>
        </p:nvSpPr>
        <p:spPr/>
        <p:txBody>
          <a:bodyPr/>
          <a:lstStyle/>
          <a:p>
            <a:r>
              <a:rPr lang="de-DE" err="1"/>
              <a:t>Conclusion</a:t>
            </a:r>
            <a:endParaRPr lang="de-DE"/>
          </a:p>
        </p:txBody>
      </p:sp>
      <p:sp>
        <p:nvSpPr>
          <p:cNvPr id="6" name="Textplatzhalter 5"/>
          <p:cNvSpPr>
            <a:spLocks noGrp="1"/>
          </p:cNvSpPr>
          <p:nvPr>
            <p:ph type="body" idx="1"/>
          </p:nvPr>
        </p:nvSpPr>
        <p:spPr/>
        <p:txBody>
          <a:bodyPr/>
          <a:lstStyle/>
          <a:p>
            <a:pPr marL="342900" indent="-342900">
              <a:buFont typeface="Arial" panose="020B0604020202020204" pitchFamily="34" charset="0"/>
              <a:buChar char="•"/>
            </a:pPr>
            <a:endParaRPr lang="de-DE"/>
          </a:p>
          <a:p>
            <a:endParaRPr lang="de-DE"/>
          </a:p>
          <a:p>
            <a:pPr marL="342900" indent="-342900">
              <a:buFont typeface="Arial" panose="020B0604020202020204" pitchFamily="34" charset="0"/>
              <a:buChar char="•"/>
            </a:pPr>
            <a:r>
              <a:rPr lang="de-DE"/>
              <a:t>PoC </a:t>
            </a:r>
            <a:r>
              <a:rPr lang="de-DE" err="1"/>
              <a:t>worked</a:t>
            </a:r>
            <a:endParaRPr lang="de-DE"/>
          </a:p>
          <a:p>
            <a:pPr marL="342900" indent="-342900">
              <a:buFont typeface="Arial" panose="020B0604020202020204" pitchFamily="34" charset="0"/>
              <a:buChar char="•"/>
            </a:pPr>
            <a:r>
              <a:rPr lang="de-DE"/>
              <a:t>Content Manager </a:t>
            </a:r>
            <a:r>
              <a:rPr lang="de-DE" err="1"/>
              <a:t>might</a:t>
            </a:r>
            <a:r>
              <a:rPr lang="de-DE"/>
              <a:t> </a:t>
            </a:r>
            <a:r>
              <a:rPr lang="de-DE" err="1"/>
              <a:t>needed</a:t>
            </a:r>
            <a:r>
              <a:rPr lang="de-DE"/>
              <a:t> (open </a:t>
            </a:r>
            <a:r>
              <a:rPr lang="de-DE" err="1"/>
              <a:t>job</a:t>
            </a:r>
            <a:r>
              <a:rPr lang="de-DE"/>
              <a:t> </a:t>
            </a:r>
            <a:r>
              <a:rPr lang="de-DE" err="1"/>
              <a:t>position</a:t>
            </a:r>
            <a:r>
              <a:rPr lang="de-DE"/>
              <a:t>)</a:t>
            </a:r>
            <a:endParaRPr lang="de-DE" err="1">
              <a:cs typeface="Arial"/>
            </a:endParaRPr>
          </a:p>
          <a:p>
            <a:pPr marL="342900" indent="-342900">
              <a:buFont typeface="Arial" panose="020B0604020202020204" pitchFamily="34" charset="0"/>
              <a:buChar char="•"/>
            </a:pPr>
            <a:r>
              <a:rPr lang="de-DE" err="1"/>
              <a:t>Stop</a:t>
            </a:r>
            <a:r>
              <a:rPr lang="de-DE"/>
              <a:t> </a:t>
            </a:r>
            <a:r>
              <a:rPr lang="de-DE" err="1"/>
              <a:t>banning</a:t>
            </a:r>
            <a:r>
              <a:rPr lang="de-DE"/>
              <a:t> </a:t>
            </a:r>
            <a:r>
              <a:rPr lang="de-DE" err="1"/>
              <a:t>accounts</a:t>
            </a:r>
            <a:r>
              <a:rPr lang="de-DE"/>
              <a:t> </a:t>
            </a:r>
            <a:r>
              <a:rPr lang="de-DE" err="1"/>
              <a:t>of</a:t>
            </a:r>
            <a:r>
              <a:rPr lang="de-DE"/>
              <a:t> human </a:t>
            </a:r>
            <a:r>
              <a:rPr lang="de-DE" err="1"/>
              <a:t>rights</a:t>
            </a:r>
            <a:r>
              <a:rPr lang="de-DE"/>
              <a:t> </a:t>
            </a:r>
            <a:r>
              <a:rPr lang="de-DE" err="1"/>
              <a:t>activists</a:t>
            </a:r>
            <a:endParaRPr lang="de-DE"/>
          </a:p>
        </p:txBody>
      </p:sp>
    </p:spTree>
    <p:extLst>
      <p:ext uri="{BB962C8B-B14F-4D97-AF65-F5344CB8AC3E}">
        <p14:creationId xmlns:p14="http://schemas.microsoft.com/office/powerpoint/2010/main" val="343495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CC177-8D75-4DD8-0622-4550C407F5A3}"/>
              </a:ext>
            </a:extLst>
          </p:cNvPr>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ooter Placeholder 2">
            <a:extLst>
              <a:ext uri="{FF2B5EF4-FFF2-40B4-BE49-F238E27FC236}">
                <a16:creationId xmlns:a16="http://schemas.microsoft.com/office/drawing/2014/main" id="{9AF8481C-8E05-0619-3345-59F58C48B2F7}"/>
              </a:ext>
            </a:extLst>
          </p:cNvPr>
          <p:cNvSpPr>
            <a:spLocks noGrp="1"/>
          </p:cNvSpPr>
          <p:nvPr>
            <p:ph type="ftr" sz="quarter" idx="11"/>
          </p:nvPr>
        </p:nvSpPr>
        <p:spPr/>
        <p:txBody>
          <a:bodyPr/>
          <a:lstStyle/>
          <a:p>
            <a:r>
              <a:rPr lang="de-CH">
                <a:solidFill>
                  <a:srgbClr val="000000"/>
                </a:solidFill>
              </a:rPr>
              <a:t>Institut</a:t>
            </a:r>
          </a:p>
        </p:txBody>
      </p:sp>
      <p:sp>
        <p:nvSpPr>
          <p:cNvPr id="4" name="Slide Number Placeholder 3">
            <a:extLst>
              <a:ext uri="{FF2B5EF4-FFF2-40B4-BE49-F238E27FC236}">
                <a16:creationId xmlns:a16="http://schemas.microsoft.com/office/drawing/2014/main" id="{2481F208-D175-848A-E203-184E01DE85C4}"/>
              </a:ext>
            </a:extLst>
          </p:cNvPr>
          <p:cNvSpPr>
            <a:spLocks noGrp="1"/>
          </p:cNvSpPr>
          <p:nvPr>
            <p:ph type="sldNum" sz="quarter" idx="12"/>
          </p:nvPr>
        </p:nvSpPr>
        <p:spPr/>
        <p:txBody>
          <a:bodyPr/>
          <a:lstStyle/>
          <a:p>
            <a:fld id="{351188DD-6605-4EF4-9E67-B567F731CE68}" type="slidenum">
              <a:rPr lang="de-CH" smtClean="0">
                <a:solidFill>
                  <a:srgbClr val="000000"/>
                </a:solidFill>
              </a:rPr>
              <a:pPr/>
              <a:t>2</a:t>
            </a:fld>
            <a:endParaRPr lang="de-CH">
              <a:solidFill>
                <a:srgbClr val="000000"/>
              </a:solidFill>
            </a:endParaRPr>
          </a:p>
        </p:txBody>
      </p:sp>
      <p:pic>
        <p:nvPicPr>
          <p:cNvPr id="6" name="Picture 5">
            <a:extLst>
              <a:ext uri="{FF2B5EF4-FFF2-40B4-BE49-F238E27FC236}">
                <a16:creationId xmlns:a16="http://schemas.microsoft.com/office/drawing/2014/main" id="{2861CD93-3BFE-837A-BF75-C9BC11356697}"/>
              </a:ext>
            </a:extLst>
          </p:cNvPr>
          <p:cNvPicPr>
            <a:picLocks noChangeAspect="1"/>
          </p:cNvPicPr>
          <p:nvPr/>
        </p:nvPicPr>
        <p:blipFill>
          <a:blip r:embed="rId3"/>
          <a:stretch>
            <a:fillRect/>
          </a:stretch>
        </p:blipFill>
        <p:spPr>
          <a:xfrm>
            <a:off x="5034" y="5540"/>
            <a:ext cx="13575766" cy="7555946"/>
          </a:xfrm>
          <a:prstGeom prst="rect">
            <a:avLst/>
          </a:prstGeom>
        </p:spPr>
      </p:pic>
    </p:spTree>
    <p:extLst>
      <p:ext uri="{BB962C8B-B14F-4D97-AF65-F5344CB8AC3E}">
        <p14:creationId xmlns:p14="http://schemas.microsoft.com/office/powerpoint/2010/main" val="43680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509B16B-6FA8-8FC4-C630-F1ED7F5A9D27}"/>
              </a:ext>
            </a:extLst>
          </p:cNvPr>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a:extLst>
              <a:ext uri="{FF2B5EF4-FFF2-40B4-BE49-F238E27FC236}">
                <a16:creationId xmlns:a16="http://schemas.microsoft.com/office/drawing/2014/main" id="{64DB0F3C-E52E-DD95-6A58-CC06DB6FA801}"/>
              </a:ext>
            </a:extLst>
          </p:cNvPr>
          <p:cNvSpPr>
            <a:spLocks noGrp="1"/>
          </p:cNvSpPr>
          <p:nvPr>
            <p:ph type="ftr" sz="quarter" idx="11"/>
          </p:nvPr>
        </p:nvSpPr>
        <p:spPr/>
        <p:txBody>
          <a:bodyPr/>
          <a:lstStyle/>
          <a:p>
            <a:r>
              <a:rPr lang="de-CH"/>
              <a:t>FHNW Olten​</a:t>
            </a:r>
            <a:endParaRPr lang="de-CH">
              <a:solidFill>
                <a:srgbClr val="000000"/>
              </a:solidFill>
            </a:endParaRPr>
          </a:p>
        </p:txBody>
      </p:sp>
      <p:sp>
        <p:nvSpPr>
          <p:cNvPr id="4" name="Foliennummernplatzhalter 3">
            <a:extLst>
              <a:ext uri="{FF2B5EF4-FFF2-40B4-BE49-F238E27FC236}">
                <a16:creationId xmlns:a16="http://schemas.microsoft.com/office/drawing/2014/main" id="{483E0851-A163-DE0D-BB07-4219F9EFB715}"/>
              </a:ext>
            </a:extLst>
          </p:cNvPr>
          <p:cNvSpPr>
            <a:spLocks noGrp="1"/>
          </p:cNvSpPr>
          <p:nvPr>
            <p:ph type="sldNum" sz="quarter" idx="12"/>
          </p:nvPr>
        </p:nvSpPr>
        <p:spPr/>
        <p:txBody>
          <a:bodyPr/>
          <a:lstStyle/>
          <a:p>
            <a:fld id="{351188DD-6605-4EF4-9E67-B567F731CE68}" type="slidenum">
              <a:rPr lang="de-CH" smtClean="0">
                <a:solidFill>
                  <a:srgbClr val="000000"/>
                </a:solidFill>
              </a:rPr>
              <a:pPr/>
              <a:t>3</a:t>
            </a:fld>
            <a:endParaRPr lang="de-CH">
              <a:solidFill>
                <a:srgbClr val="000000"/>
              </a:solidFill>
            </a:endParaRPr>
          </a:p>
        </p:txBody>
      </p:sp>
      <p:sp>
        <p:nvSpPr>
          <p:cNvPr id="5" name="Titel 4">
            <a:extLst>
              <a:ext uri="{FF2B5EF4-FFF2-40B4-BE49-F238E27FC236}">
                <a16:creationId xmlns:a16="http://schemas.microsoft.com/office/drawing/2014/main" id="{8C6BB8B5-26DC-B15E-E814-37334DA88B58}"/>
              </a:ext>
            </a:extLst>
          </p:cNvPr>
          <p:cNvSpPr>
            <a:spLocks noGrp="1"/>
          </p:cNvSpPr>
          <p:nvPr>
            <p:ph type="title"/>
          </p:nvPr>
        </p:nvSpPr>
        <p:spPr/>
        <p:txBody>
          <a:bodyPr/>
          <a:lstStyle/>
          <a:p>
            <a:r>
              <a:rPr lang="en-GB"/>
              <a:t> General insights out of Social Media Twitter data (</a:t>
            </a:r>
            <a:r>
              <a:rPr lang="en-GB" err="1"/>
              <a:t>PostFinance</a:t>
            </a:r>
            <a:r>
              <a:rPr lang="en-GB"/>
              <a:t> account)</a:t>
            </a:r>
          </a:p>
        </p:txBody>
      </p:sp>
      <p:sp>
        <p:nvSpPr>
          <p:cNvPr id="7" name="Textplatzhalter 6">
            <a:extLst>
              <a:ext uri="{FF2B5EF4-FFF2-40B4-BE49-F238E27FC236}">
                <a16:creationId xmlns:a16="http://schemas.microsoft.com/office/drawing/2014/main" id="{9ECAE9FB-3493-125B-683B-94EA0A6EF6E7}"/>
              </a:ext>
            </a:extLst>
          </p:cNvPr>
          <p:cNvSpPr>
            <a:spLocks noGrp="1"/>
          </p:cNvSpPr>
          <p:nvPr>
            <p:ph type="body" idx="1"/>
          </p:nvPr>
        </p:nvSpPr>
        <p:spPr/>
        <p:txBody>
          <a:bodyPr/>
          <a:lstStyle/>
          <a:p>
            <a:pPr marL="342900" indent="-342900" algn="just" rtl="0" fontAlgn="base">
              <a:lnSpc>
                <a:spcPct val="100000"/>
              </a:lnSpc>
              <a:buFont typeface="Arial" panose="020B0604020202020204" pitchFamily="34" charset="0"/>
              <a:buChar char="•"/>
            </a:pPr>
            <a:endParaRPr lang="en-US" sz="1800">
              <a:solidFill>
                <a:srgbClr val="000000"/>
              </a:solidFill>
              <a:cs typeface="Calibri" panose="020F0502020204030204" pitchFamily="34" charset="0"/>
            </a:endParaRPr>
          </a:p>
          <a:p>
            <a:pPr algn="just">
              <a:lnSpc>
                <a:spcPct val="100000"/>
              </a:lnSpc>
            </a:pPr>
            <a:r>
              <a:rPr lang="en-US">
                <a:solidFill>
                  <a:srgbClr val="000000"/>
                </a:solidFill>
                <a:cs typeface="Calibri"/>
              </a:rPr>
              <a:t>1. Text mining and Sentiment Analysis</a:t>
            </a:r>
          </a:p>
          <a:p>
            <a:pPr marL="342900" indent="-342900" algn="just" rtl="0" fontAlgn="base">
              <a:lnSpc>
                <a:spcPct val="100000"/>
              </a:lnSpc>
              <a:buFont typeface="Arial" panose="020B0604020202020204" pitchFamily="34" charset="0"/>
              <a:buChar char="•"/>
            </a:pPr>
            <a:r>
              <a:rPr lang="en-US">
                <a:solidFill>
                  <a:srgbClr val="000000"/>
                </a:solidFill>
                <a:cs typeface="Calibri"/>
              </a:rPr>
              <a:t>Pre-processing the textual data (Clean up)</a:t>
            </a:r>
          </a:p>
          <a:p>
            <a:pPr marL="342900" indent="-342900" algn="just" rtl="0" fontAlgn="base">
              <a:lnSpc>
                <a:spcPct val="100000"/>
              </a:lnSpc>
              <a:buFont typeface="Arial" panose="020B0604020202020204" pitchFamily="34" charset="0"/>
              <a:buChar char="•"/>
            </a:pPr>
            <a:r>
              <a:rPr lang="en-US" b="0" i="0">
                <a:solidFill>
                  <a:srgbClr val="000000"/>
                </a:solidFill>
                <a:effectLst/>
                <a:cs typeface="Calibri"/>
              </a:rPr>
              <a:t>Count the occurrence of each word-&gt; Plotting the ones with most frequent occurrence in the tweets</a:t>
            </a:r>
          </a:p>
          <a:p>
            <a:pPr marL="342900" indent="-342900" algn="just">
              <a:lnSpc>
                <a:spcPct val="100000"/>
              </a:lnSpc>
              <a:buFont typeface="Arial" panose="020B0604020202020204" pitchFamily="34" charset="0"/>
              <a:buChar char="•"/>
            </a:pPr>
            <a:r>
              <a:rPr lang="en-US">
                <a:solidFill>
                  <a:srgbClr val="000000"/>
                </a:solidFill>
                <a:ea typeface="+mn-lt"/>
                <a:cs typeface="+mn-lt"/>
              </a:rPr>
              <a:t>Extracting overall customer sentiment from Tweets</a:t>
            </a:r>
            <a:endParaRPr lang="en-US">
              <a:solidFill>
                <a:srgbClr val="000000"/>
              </a:solidFill>
              <a:cs typeface="Calibri"/>
            </a:endParaRPr>
          </a:p>
          <a:p>
            <a:pPr marL="342900" indent="-342900" algn="just" rtl="0" fontAlgn="base">
              <a:lnSpc>
                <a:spcPct val="100000"/>
              </a:lnSpc>
              <a:buFont typeface="Arial" panose="020B0604020202020204" pitchFamily="34" charset="0"/>
              <a:buChar char="•"/>
            </a:pPr>
            <a:r>
              <a:rPr lang="en-US">
                <a:solidFill>
                  <a:srgbClr val="000000"/>
                </a:solidFill>
                <a:cs typeface="Calibri"/>
              </a:rPr>
              <a:t>Assigning Scores to the sentiments identified in tweets using </a:t>
            </a:r>
            <a:r>
              <a:rPr lang="en-US" err="1">
                <a:solidFill>
                  <a:srgbClr val="000000"/>
                </a:solidFill>
                <a:cs typeface="Calibri"/>
              </a:rPr>
              <a:t>Syuzhet</a:t>
            </a:r>
            <a:r>
              <a:rPr lang="en-US">
                <a:solidFill>
                  <a:srgbClr val="000000"/>
                </a:solidFill>
                <a:cs typeface="Calibri"/>
              </a:rPr>
              <a:t>, Bing, </a:t>
            </a:r>
            <a:r>
              <a:rPr lang="en-US" err="1">
                <a:solidFill>
                  <a:srgbClr val="000000"/>
                </a:solidFill>
                <a:cs typeface="Calibri"/>
              </a:rPr>
              <a:t>Afinn</a:t>
            </a:r>
            <a:r>
              <a:rPr lang="en-US">
                <a:solidFill>
                  <a:srgbClr val="000000"/>
                </a:solidFill>
                <a:cs typeface="Calibri"/>
              </a:rPr>
              <a:t> Vectors</a:t>
            </a:r>
          </a:p>
          <a:p>
            <a:pPr marL="342900" indent="-342900" algn="just" rtl="0" fontAlgn="base">
              <a:lnSpc>
                <a:spcPct val="100000"/>
              </a:lnSpc>
              <a:buFont typeface="Arial" panose="020B0604020202020204" pitchFamily="34" charset="0"/>
              <a:buChar char="•"/>
            </a:pPr>
            <a:r>
              <a:rPr lang="en-US" err="1">
                <a:solidFill>
                  <a:srgbClr val="000000"/>
                </a:solidFill>
                <a:cs typeface="Calibri"/>
              </a:rPr>
              <a:t>PostFinance</a:t>
            </a:r>
            <a:r>
              <a:rPr lang="en-US">
                <a:solidFill>
                  <a:srgbClr val="000000"/>
                </a:solidFill>
                <a:cs typeface="Calibri"/>
              </a:rPr>
              <a:t> tweets motion classification</a:t>
            </a:r>
          </a:p>
          <a:p>
            <a:pPr algn="just">
              <a:lnSpc>
                <a:spcPct val="100000"/>
              </a:lnSpc>
            </a:pPr>
            <a:r>
              <a:rPr lang="en-US">
                <a:solidFill>
                  <a:srgbClr val="000000"/>
                </a:solidFill>
                <a:cs typeface="Calibri"/>
              </a:rPr>
              <a:t>2. Time Series Anomaly Detection </a:t>
            </a:r>
            <a:endParaRPr lang="en-US">
              <a:solidFill>
                <a:srgbClr val="000000"/>
              </a:solidFill>
              <a:cs typeface="Calibri" panose="020F0502020204030204" pitchFamily="34" charset="0"/>
            </a:endParaRPr>
          </a:p>
          <a:p>
            <a:pPr marL="342900" indent="-342900" algn="just">
              <a:lnSpc>
                <a:spcPct val="100000"/>
              </a:lnSpc>
              <a:buFont typeface="Arial"/>
              <a:buChar char="•"/>
            </a:pPr>
            <a:r>
              <a:rPr lang="en-US">
                <a:solidFill>
                  <a:srgbClr val="000000"/>
                </a:solidFill>
                <a:cs typeface="Calibri"/>
              </a:rPr>
              <a:t>Toolkit for Time Series to detect anomalies using </a:t>
            </a:r>
            <a:r>
              <a:rPr lang="en-US" err="1">
                <a:solidFill>
                  <a:srgbClr val="000000"/>
                </a:solidFill>
                <a:cs typeface="Calibri"/>
              </a:rPr>
              <a:t>Anomalize</a:t>
            </a:r>
            <a:r>
              <a:rPr lang="en-US">
                <a:solidFill>
                  <a:srgbClr val="000000"/>
                </a:solidFill>
                <a:cs typeface="Calibri"/>
              </a:rPr>
              <a:t> Package</a:t>
            </a:r>
            <a:endParaRPr lang="en-US">
              <a:solidFill>
                <a:srgbClr val="000000"/>
              </a:solidFill>
              <a:cs typeface="Calibri" panose="020F0502020204030204" pitchFamily="34" charset="0"/>
            </a:endParaRPr>
          </a:p>
          <a:p>
            <a:pPr marL="342900" indent="-342900" algn="just" rtl="0" fontAlgn="base">
              <a:lnSpc>
                <a:spcPct val="150000"/>
              </a:lnSpc>
              <a:buFont typeface="Arial" panose="020B0604020202020204" pitchFamily="34" charset="0"/>
              <a:buChar char="•"/>
            </a:pPr>
            <a:endParaRPr lang="en-US" sz="1800">
              <a:solidFill>
                <a:srgbClr val="000000"/>
              </a:solidFill>
              <a:cs typeface="Calibri" panose="020F0502020204030204" pitchFamily="34" charset="0"/>
            </a:endParaRPr>
          </a:p>
          <a:p>
            <a:pPr marL="342900" indent="-342900" algn="just" rtl="0" fontAlgn="base">
              <a:lnSpc>
                <a:spcPct val="150000"/>
              </a:lnSpc>
              <a:buFont typeface="Arial" panose="020B0604020202020204" pitchFamily="34" charset="0"/>
              <a:buChar char="•"/>
            </a:pPr>
            <a:endParaRPr lang="en-US">
              <a:solidFill>
                <a:srgbClr val="000000"/>
              </a:solidFill>
              <a:cs typeface="Calibri" panose="020F0502020204030204" pitchFamily="34" charset="0"/>
            </a:endParaRPr>
          </a:p>
          <a:p>
            <a:pPr marL="342900" indent="-342900" algn="just" rtl="0" fontAlgn="base">
              <a:lnSpc>
                <a:spcPct val="150000"/>
              </a:lnSpc>
              <a:buFont typeface="Arial" panose="020B0604020202020204" pitchFamily="34" charset="0"/>
              <a:buChar char="•"/>
            </a:pPr>
            <a:endParaRPr lang="en-US" sz="2000" b="0" i="0">
              <a:solidFill>
                <a:srgbClr val="000000"/>
              </a:solidFill>
              <a:effectLst/>
              <a:cs typeface="Calibri" panose="020F0502020204030204" pitchFamily="34" charset="0"/>
            </a:endParaRPr>
          </a:p>
          <a:p>
            <a:pPr algn="l" rtl="0" fontAlgn="base">
              <a:lnSpc>
                <a:spcPct val="150000"/>
              </a:lnSpc>
              <a:buFont typeface="Arial" panose="020B0604020202020204" pitchFamily="34" charset="0"/>
              <a:buChar char="•"/>
            </a:pPr>
            <a:endParaRPr lang="de-DE" sz="2000" b="0" i="0">
              <a:solidFill>
                <a:srgbClr val="000000"/>
              </a:solidFill>
              <a:effectLst/>
              <a:cs typeface="Calibri" panose="020F0502020204030204" pitchFamily="34" charset="0"/>
            </a:endParaRPr>
          </a:p>
        </p:txBody>
      </p:sp>
    </p:spTree>
    <p:extLst>
      <p:ext uri="{BB962C8B-B14F-4D97-AF65-F5344CB8AC3E}">
        <p14:creationId xmlns:p14="http://schemas.microsoft.com/office/powerpoint/2010/main" val="151605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p>
            <a:fld id="{351188DD-6605-4EF4-9E67-B567F731CE68}" type="slidenum">
              <a:rPr lang="de-CH" smtClean="0">
                <a:solidFill>
                  <a:srgbClr val="000000"/>
                </a:solidFill>
              </a:rPr>
              <a:pPr/>
              <a:t>4</a:t>
            </a:fld>
            <a:endParaRPr lang="de-CH">
              <a:solidFill>
                <a:srgbClr val="000000"/>
              </a:solidFill>
            </a:endParaRPr>
          </a:p>
        </p:txBody>
      </p:sp>
      <p:sp>
        <p:nvSpPr>
          <p:cNvPr id="5" name="Titel 4"/>
          <p:cNvSpPr>
            <a:spLocks noGrp="1"/>
          </p:cNvSpPr>
          <p:nvPr>
            <p:ph type="title"/>
          </p:nvPr>
        </p:nvSpPr>
        <p:spPr/>
        <p:txBody>
          <a:bodyPr/>
          <a:lstStyle/>
          <a:p>
            <a:r>
              <a:rPr lang="en-US"/>
              <a:t>Visualizing</a:t>
            </a:r>
            <a:r>
              <a:rPr lang="de-DE"/>
              <a:t> 10 </a:t>
            </a:r>
            <a:r>
              <a:rPr lang="en-US"/>
              <a:t>most frequent words tweets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183" y="2200398"/>
            <a:ext cx="937260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2B8B23E0-45A8-E996-1288-9DE3FA9A363C}"/>
              </a:ext>
            </a:extLst>
          </p:cNvPr>
          <p:cNvSpPr/>
          <p:nvPr/>
        </p:nvSpPr>
        <p:spPr bwMode="auto">
          <a:xfrm>
            <a:off x="1705897" y="6602361"/>
            <a:ext cx="5594555" cy="365422"/>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4111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p>
            <a:fld id="{351188DD-6605-4EF4-9E67-B567F731CE68}" type="slidenum">
              <a:rPr lang="de-CH" smtClean="0">
                <a:solidFill>
                  <a:srgbClr val="000000"/>
                </a:solidFill>
              </a:rPr>
              <a:pPr/>
              <a:t>5</a:t>
            </a:fld>
            <a:endParaRPr lang="de-CH">
              <a:solidFill>
                <a:srgbClr val="000000"/>
              </a:solidFill>
            </a:endParaRPr>
          </a:p>
        </p:txBody>
      </p:sp>
      <p:sp>
        <p:nvSpPr>
          <p:cNvPr id="5" name="Titel 4"/>
          <p:cNvSpPr>
            <a:spLocks noGrp="1"/>
          </p:cNvSpPr>
          <p:nvPr>
            <p:ph type="title"/>
          </p:nvPr>
        </p:nvSpPr>
        <p:spPr/>
        <p:txBody>
          <a:bodyPr/>
          <a:lstStyle/>
          <a:p>
            <a:r>
              <a:rPr lang="de-DE"/>
              <a:t>Generating </a:t>
            </a:r>
            <a:r>
              <a:rPr lang="de-DE" err="1"/>
              <a:t>the</a:t>
            </a:r>
            <a:r>
              <a:rPr lang="de-DE"/>
              <a:t> Word Cloud</a:t>
            </a:r>
          </a:p>
        </p:txBody>
      </p:sp>
      <p:pic>
        <p:nvPicPr>
          <p:cNvPr id="8" name="Picture 7" descr="Text&#10;&#10;Description automatically generated">
            <a:extLst>
              <a:ext uri="{FF2B5EF4-FFF2-40B4-BE49-F238E27FC236}">
                <a16:creationId xmlns:a16="http://schemas.microsoft.com/office/drawing/2014/main" id="{8AE523BE-F0CC-7830-D031-053AC1264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398" y="1935174"/>
            <a:ext cx="8171268" cy="5199040"/>
          </a:xfrm>
          <a:prstGeom prst="rect">
            <a:avLst/>
          </a:prstGeom>
        </p:spPr>
      </p:pic>
    </p:spTree>
    <p:extLst>
      <p:ext uri="{BB962C8B-B14F-4D97-AF65-F5344CB8AC3E}">
        <p14:creationId xmlns:p14="http://schemas.microsoft.com/office/powerpoint/2010/main" val="199544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p>
            <a:fld id="{351188DD-6605-4EF4-9E67-B567F731CE68}" type="slidenum">
              <a:rPr lang="de-CH" smtClean="0">
                <a:solidFill>
                  <a:srgbClr val="000000"/>
                </a:solidFill>
              </a:rPr>
              <a:pPr/>
              <a:t>6</a:t>
            </a:fld>
            <a:endParaRPr lang="de-CH">
              <a:solidFill>
                <a:srgbClr val="000000"/>
              </a:solidFill>
            </a:endParaRPr>
          </a:p>
        </p:txBody>
      </p:sp>
      <p:sp>
        <p:nvSpPr>
          <p:cNvPr id="5" name="Titel 4"/>
          <p:cNvSpPr>
            <a:spLocks noGrp="1"/>
          </p:cNvSpPr>
          <p:nvPr>
            <p:ph type="title"/>
          </p:nvPr>
        </p:nvSpPr>
        <p:spPr/>
        <p:txBody>
          <a:bodyPr/>
          <a:lstStyle/>
          <a:p>
            <a:endParaRPr lang="en-US">
              <a:cs typeface="Arial"/>
            </a:endParaRPr>
          </a:p>
          <a:p>
            <a:r>
              <a:rPr lang="en-US">
                <a:ea typeface="+mj-lt"/>
                <a:cs typeface="+mj-lt"/>
              </a:rPr>
              <a:t>Sentiment Scores</a:t>
            </a:r>
            <a:endParaRPr lang="en-US"/>
          </a:p>
        </p:txBody>
      </p:sp>
      <p:pic>
        <p:nvPicPr>
          <p:cNvPr id="8" name="Picture 7" descr="Chart, bar chart&#10;&#10;Description automatically generated">
            <a:extLst>
              <a:ext uri="{FF2B5EF4-FFF2-40B4-BE49-F238E27FC236}">
                <a16:creationId xmlns:a16="http://schemas.microsoft.com/office/drawing/2014/main" id="{7302BECA-3377-4D8F-3DE5-47C328D60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468" y="1871663"/>
            <a:ext cx="8249801" cy="5249008"/>
          </a:xfrm>
          <a:prstGeom prst="rect">
            <a:avLst/>
          </a:prstGeom>
        </p:spPr>
      </p:pic>
      <p:pic>
        <p:nvPicPr>
          <p:cNvPr id="7" name="Grafik 8" descr="Ein Bild, das Text, Geschirr, ClipArt enthält.&#10;&#10;Beschreibung automatisch generiert.">
            <a:extLst>
              <a:ext uri="{FF2B5EF4-FFF2-40B4-BE49-F238E27FC236}">
                <a16:creationId xmlns:a16="http://schemas.microsoft.com/office/drawing/2014/main" id="{3411472B-7E15-2C4F-650F-42D3B1BCEED6}"/>
              </a:ext>
            </a:extLst>
          </p:cNvPr>
          <p:cNvPicPr>
            <a:picLocks noChangeAspect="1"/>
          </p:cNvPicPr>
          <p:nvPr/>
        </p:nvPicPr>
        <p:blipFill>
          <a:blip r:embed="rId4"/>
          <a:stretch>
            <a:fillRect/>
          </a:stretch>
        </p:blipFill>
        <p:spPr>
          <a:xfrm>
            <a:off x="9670975" y="2033159"/>
            <a:ext cx="2743344" cy="1221009"/>
          </a:xfrm>
          <a:prstGeom prst="rect">
            <a:avLst/>
          </a:prstGeom>
        </p:spPr>
      </p:pic>
      <p:sp>
        <p:nvSpPr>
          <p:cNvPr id="9" name="Oval 8">
            <a:extLst>
              <a:ext uri="{FF2B5EF4-FFF2-40B4-BE49-F238E27FC236}">
                <a16:creationId xmlns:a16="http://schemas.microsoft.com/office/drawing/2014/main" id="{CB2DDE8F-D361-3E88-372C-E0359643AC08}"/>
              </a:ext>
            </a:extLst>
          </p:cNvPr>
          <p:cNvSpPr/>
          <p:nvPr/>
        </p:nvSpPr>
        <p:spPr bwMode="auto">
          <a:xfrm>
            <a:off x="4989871" y="2128684"/>
            <a:ext cx="1209368" cy="4522839"/>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A5DFFB4B-3C38-786E-0D7B-F922FF4FF0D3}"/>
              </a:ext>
            </a:extLst>
          </p:cNvPr>
          <p:cNvSpPr/>
          <p:nvPr/>
        </p:nvSpPr>
        <p:spPr bwMode="auto">
          <a:xfrm>
            <a:off x="6573080" y="2128683"/>
            <a:ext cx="1209368" cy="4522839"/>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5164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ußzeilenplatzhalter 2"/>
          <p:cNvSpPr>
            <a:spLocks noGrp="1"/>
          </p:cNvSpPr>
          <p:nvPr>
            <p:ph type="ftr" sz="quarter" idx="11"/>
          </p:nvPr>
        </p:nvSpPr>
        <p:spPr/>
        <p:txBody>
          <a:body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p>
            <a:fld id="{351188DD-6605-4EF4-9E67-B567F731CE68}" type="slidenum">
              <a:rPr lang="de-CH" smtClean="0">
                <a:solidFill>
                  <a:srgbClr val="000000"/>
                </a:solidFill>
              </a:rPr>
              <a:pPr/>
              <a:t>7</a:t>
            </a:fld>
            <a:endParaRPr lang="de-CH">
              <a:solidFill>
                <a:srgbClr val="000000"/>
              </a:solidFill>
            </a:endParaRPr>
          </a:p>
        </p:txBody>
      </p:sp>
      <p:sp>
        <p:nvSpPr>
          <p:cNvPr id="5" name="Titel 4"/>
          <p:cNvSpPr>
            <a:spLocks noGrp="1"/>
          </p:cNvSpPr>
          <p:nvPr>
            <p:ph type="title"/>
          </p:nvPr>
        </p:nvSpPr>
        <p:spPr/>
        <p:txBody>
          <a:bodyPr/>
          <a:lstStyle/>
          <a:p>
            <a:r>
              <a:rPr lang="en-US" sz="2800">
                <a:solidFill>
                  <a:srgbClr val="000000"/>
                </a:solidFill>
                <a:cs typeface="Calibri" panose="020F0502020204030204" pitchFamily="34" charset="0"/>
              </a:rPr>
              <a:t>Anomaly Detection</a:t>
            </a:r>
            <a:endParaRPr lang="de-DE"/>
          </a:p>
        </p:txBody>
      </p:sp>
      <p:pic>
        <p:nvPicPr>
          <p:cNvPr id="8" name="Picture 7">
            <a:extLst>
              <a:ext uri="{FF2B5EF4-FFF2-40B4-BE49-F238E27FC236}">
                <a16:creationId xmlns:a16="http://schemas.microsoft.com/office/drawing/2014/main" id="{FC27F612-BE2B-D5E4-D111-A60816A541DF}"/>
              </a:ext>
            </a:extLst>
          </p:cNvPr>
          <p:cNvPicPr>
            <a:picLocks noChangeAspect="1"/>
          </p:cNvPicPr>
          <p:nvPr/>
        </p:nvPicPr>
        <p:blipFill>
          <a:blip r:embed="rId2"/>
          <a:stretch>
            <a:fillRect/>
          </a:stretch>
        </p:blipFill>
        <p:spPr>
          <a:xfrm>
            <a:off x="2763840" y="1871663"/>
            <a:ext cx="7907285" cy="5245166"/>
          </a:xfrm>
          <a:prstGeom prst="rect">
            <a:avLst/>
          </a:prstGeom>
        </p:spPr>
      </p:pic>
      <p:cxnSp>
        <p:nvCxnSpPr>
          <p:cNvPr id="11" name="Straight Connector 10">
            <a:extLst>
              <a:ext uri="{FF2B5EF4-FFF2-40B4-BE49-F238E27FC236}">
                <a16:creationId xmlns:a16="http://schemas.microsoft.com/office/drawing/2014/main" id="{04EF551D-F33C-8ADD-5955-9D6882780406}"/>
              </a:ext>
            </a:extLst>
          </p:cNvPr>
          <p:cNvCxnSpPr/>
          <p:nvPr/>
        </p:nvCxnSpPr>
        <p:spPr bwMode="auto">
          <a:xfrm>
            <a:off x="4494179" y="2164404"/>
            <a:ext cx="0" cy="4231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16113E49-38B6-04F2-D9D6-7EDD3D94B867}"/>
              </a:ext>
            </a:extLst>
          </p:cNvPr>
          <p:cNvSpPr txBox="1"/>
          <p:nvPr/>
        </p:nvSpPr>
        <p:spPr>
          <a:xfrm>
            <a:off x="3808093" y="6395936"/>
            <a:ext cx="1372171" cy="323165"/>
          </a:xfrm>
          <a:prstGeom prst="rect">
            <a:avLst/>
          </a:prstGeom>
          <a:solidFill>
            <a:schemeClr val="bg1"/>
          </a:solidFill>
        </p:spPr>
        <p:txBody>
          <a:bodyPr wrap="none" lIns="0" tIns="0" rIns="0" bIns="0" rtlCol="0" anchor="ctr" anchorCtr="0">
            <a:spAutoFit/>
          </a:bodyPr>
          <a:lstStyle/>
          <a:p>
            <a:pPr algn="l"/>
            <a:r>
              <a:rPr lang="de-DE"/>
              <a:t>2012-07-12</a:t>
            </a:r>
          </a:p>
        </p:txBody>
      </p:sp>
    </p:spTree>
    <p:extLst>
      <p:ext uri="{BB962C8B-B14F-4D97-AF65-F5344CB8AC3E}">
        <p14:creationId xmlns:p14="http://schemas.microsoft.com/office/powerpoint/2010/main" val="382505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7B9E5-8AC2-DA0C-7CEE-43CCDA4FDE5A}"/>
              </a:ext>
            </a:extLst>
          </p:cNvPr>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ooter Placeholder 2">
            <a:extLst>
              <a:ext uri="{FF2B5EF4-FFF2-40B4-BE49-F238E27FC236}">
                <a16:creationId xmlns:a16="http://schemas.microsoft.com/office/drawing/2014/main" id="{887B91DE-7EBB-1C14-D1A2-318DDF61F835}"/>
              </a:ext>
            </a:extLst>
          </p:cNvPr>
          <p:cNvSpPr>
            <a:spLocks noGrp="1"/>
          </p:cNvSpPr>
          <p:nvPr>
            <p:ph type="ftr" sz="quarter" idx="11"/>
          </p:nvPr>
        </p:nvSpPr>
        <p:spPr/>
        <p:txBody>
          <a:bodyPr/>
          <a:lstStyle/>
          <a:p>
            <a:r>
              <a:rPr lang="de-CH">
                <a:solidFill>
                  <a:srgbClr val="000000"/>
                </a:solidFill>
              </a:rPr>
              <a:t>Institut</a:t>
            </a:r>
          </a:p>
        </p:txBody>
      </p:sp>
      <p:sp>
        <p:nvSpPr>
          <p:cNvPr id="4" name="Slide Number Placeholder 3">
            <a:extLst>
              <a:ext uri="{FF2B5EF4-FFF2-40B4-BE49-F238E27FC236}">
                <a16:creationId xmlns:a16="http://schemas.microsoft.com/office/drawing/2014/main" id="{0C0577BF-14E5-651D-9260-AA461C54094C}"/>
              </a:ext>
            </a:extLst>
          </p:cNvPr>
          <p:cNvSpPr>
            <a:spLocks noGrp="1"/>
          </p:cNvSpPr>
          <p:nvPr>
            <p:ph type="sldNum" sz="quarter" idx="12"/>
          </p:nvPr>
        </p:nvSpPr>
        <p:spPr/>
        <p:txBody>
          <a:bodyPr/>
          <a:lstStyle/>
          <a:p>
            <a:fld id="{351188DD-6605-4EF4-9E67-B567F731CE68}" type="slidenum">
              <a:rPr lang="de-CH" smtClean="0">
                <a:solidFill>
                  <a:srgbClr val="000000"/>
                </a:solidFill>
              </a:rPr>
              <a:pPr/>
              <a:t>8</a:t>
            </a:fld>
            <a:endParaRPr lang="de-CH">
              <a:solidFill>
                <a:srgbClr val="000000"/>
              </a:solidFill>
            </a:endParaRPr>
          </a:p>
        </p:txBody>
      </p:sp>
      <p:sp>
        <p:nvSpPr>
          <p:cNvPr id="5" name="Title 4">
            <a:extLst>
              <a:ext uri="{FF2B5EF4-FFF2-40B4-BE49-F238E27FC236}">
                <a16:creationId xmlns:a16="http://schemas.microsoft.com/office/drawing/2014/main" id="{10B8B005-AB71-200A-8D0D-BF32553DCE66}"/>
              </a:ext>
            </a:extLst>
          </p:cNvPr>
          <p:cNvSpPr>
            <a:spLocks noGrp="1"/>
          </p:cNvSpPr>
          <p:nvPr>
            <p:ph type="title"/>
          </p:nvPr>
        </p:nvSpPr>
        <p:spPr/>
        <p:txBody>
          <a:bodyPr/>
          <a:lstStyle/>
          <a:p>
            <a:r>
              <a:rPr lang="de-DE"/>
              <a:t>Sentiment Analysis 2010-12-07</a:t>
            </a:r>
          </a:p>
        </p:txBody>
      </p:sp>
      <p:sp>
        <p:nvSpPr>
          <p:cNvPr id="6" name="Text Placeholder 5">
            <a:extLst>
              <a:ext uri="{FF2B5EF4-FFF2-40B4-BE49-F238E27FC236}">
                <a16:creationId xmlns:a16="http://schemas.microsoft.com/office/drawing/2014/main" id="{90F96DF2-BDD2-D00A-2EB5-A163F2B4F377}"/>
              </a:ext>
            </a:extLst>
          </p:cNvPr>
          <p:cNvSpPr>
            <a:spLocks noGrp="1"/>
          </p:cNvSpPr>
          <p:nvPr>
            <p:ph type="body" idx="1"/>
          </p:nvPr>
        </p:nvSpPr>
        <p:spPr/>
        <p:txBody>
          <a:bodyPr/>
          <a:lstStyle/>
          <a:p>
            <a:endParaRPr lang="de-DE"/>
          </a:p>
        </p:txBody>
      </p:sp>
      <p:pic>
        <p:nvPicPr>
          <p:cNvPr id="11" name="Picture 10" descr="Chart, bar chart&#10;&#10;Description automatically generated">
            <a:extLst>
              <a:ext uri="{FF2B5EF4-FFF2-40B4-BE49-F238E27FC236}">
                <a16:creationId xmlns:a16="http://schemas.microsoft.com/office/drawing/2014/main" id="{96B5263E-AEE9-AAC9-8147-164B59F98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582" y="1871663"/>
            <a:ext cx="8249801" cy="5249008"/>
          </a:xfrm>
          <a:prstGeom prst="rect">
            <a:avLst/>
          </a:prstGeom>
        </p:spPr>
      </p:pic>
    </p:spTree>
    <p:extLst>
      <p:ext uri="{BB962C8B-B14F-4D97-AF65-F5344CB8AC3E}">
        <p14:creationId xmlns:p14="http://schemas.microsoft.com/office/powerpoint/2010/main" val="40286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175375-9D40-8147-E58E-32B4881E5966}"/>
              </a:ext>
            </a:extLst>
          </p:cNvPr>
          <p:cNvPicPr>
            <a:picLocks noChangeAspect="1"/>
          </p:cNvPicPr>
          <p:nvPr/>
        </p:nvPicPr>
        <p:blipFill>
          <a:blip r:embed="rId2"/>
          <a:stretch>
            <a:fillRect/>
          </a:stretch>
        </p:blipFill>
        <p:spPr>
          <a:xfrm>
            <a:off x="527086" y="173511"/>
            <a:ext cx="12572021" cy="6671553"/>
          </a:xfrm>
          <a:prstGeom prst="rect">
            <a:avLst/>
          </a:prstGeom>
        </p:spPr>
      </p:pic>
      <p:sp>
        <p:nvSpPr>
          <p:cNvPr id="2" name="Date Placeholder 1">
            <a:extLst>
              <a:ext uri="{FF2B5EF4-FFF2-40B4-BE49-F238E27FC236}">
                <a16:creationId xmlns:a16="http://schemas.microsoft.com/office/drawing/2014/main" id="{F128E99D-46B8-3FA5-F2B9-C1B4BBD0A667}"/>
              </a:ext>
            </a:extLst>
          </p:cNvPr>
          <p:cNvSpPr>
            <a:spLocks noGrp="1"/>
          </p:cNvSpPr>
          <p:nvPr>
            <p:ph type="dt" sz="half" idx="10"/>
          </p:nvPr>
        </p:nvSpPr>
        <p:spPr/>
        <p:txBody>
          <a:bodyPr/>
          <a:lstStyle/>
          <a:p>
            <a:fld id="{5E48492E-72D1-4785-9351-8AE1E40FBA2D}" type="datetime1">
              <a:rPr lang="de-CH" smtClean="0">
                <a:solidFill>
                  <a:srgbClr val="000000"/>
                </a:solidFill>
              </a:rPr>
              <a:t>02.10.2022</a:t>
            </a:fld>
            <a:endParaRPr lang="de-CH">
              <a:solidFill>
                <a:srgbClr val="000000"/>
              </a:solidFill>
            </a:endParaRPr>
          </a:p>
        </p:txBody>
      </p:sp>
      <p:sp>
        <p:nvSpPr>
          <p:cNvPr id="3" name="Footer Placeholder 2">
            <a:extLst>
              <a:ext uri="{FF2B5EF4-FFF2-40B4-BE49-F238E27FC236}">
                <a16:creationId xmlns:a16="http://schemas.microsoft.com/office/drawing/2014/main" id="{E990A358-B3CD-0963-8A92-60029247EC8A}"/>
              </a:ext>
            </a:extLst>
          </p:cNvPr>
          <p:cNvSpPr>
            <a:spLocks noGrp="1"/>
          </p:cNvSpPr>
          <p:nvPr>
            <p:ph type="ftr" sz="quarter" idx="11"/>
          </p:nvPr>
        </p:nvSpPr>
        <p:spPr/>
        <p:txBody>
          <a:bodyPr/>
          <a:lstStyle/>
          <a:p>
            <a:r>
              <a:rPr lang="de-CH">
                <a:solidFill>
                  <a:srgbClr val="000000"/>
                </a:solidFill>
              </a:rPr>
              <a:t>Institut</a:t>
            </a:r>
          </a:p>
        </p:txBody>
      </p:sp>
      <p:sp>
        <p:nvSpPr>
          <p:cNvPr id="4" name="Slide Number Placeholder 3">
            <a:extLst>
              <a:ext uri="{FF2B5EF4-FFF2-40B4-BE49-F238E27FC236}">
                <a16:creationId xmlns:a16="http://schemas.microsoft.com/office/drawing/2014/main" id="{A8EDF62E-1272-CE42-713E-D44E094EA95E}"/>
              </a:ext>
            </a:extLst>
          </p:cNvPr>
          <p:cNvSpPr>
            <a:spLocks noGrp="1"/>
          </p:cNvSpPr>
          <p:nvPr>
            <p:ph type="sldNum" sz="quarter" idx="12"/>
          </p:nvPr>
        </p:nvSpPr>
        <p:spPr/>
        <p:txBody>
          <a:bodyPr/>
          <a:lstStyle/>
          <a:p>
            <a:fld id="{351188DD-6605-4EF4-9E67-B567F731CE68}" type="slidenum">
              <a:rPr lang="de-CH" smtClean="0">
                <a:solidFill>
                  <a:srgbClr val="000000"/>
                </a:solidFill>
              </a:rPr>
              <a:pPr/>
              <a:t>9</a:t>
            </a:fld>
            <a:endParaRPr lang="de-CH">
              <a:solidFill>
                <a:srgbClr val="000000"/>
              </a:solidFill>
            </a:endParaRPr>
          </a:p>
        </p:txBody>
      </p:sp>
      <p:sp>
        <p:nvSpPr>
          <p:cNvPr id="5" name="Title 4">
            <a:extLst>
              <a:ext uri="{FF2B5EF4-FFF2-40B4-BE49-F238E27FC236}">
                <a16:creationId xmlns:a16="http://schemas.microsoft.com/office/drawing/2014/main" id="{94D7DD69-ED0F-1D84-BD60-54F9F19C432C}"/>
              </a:ext>
            </a:extLst>
          </p:cNvPr>
          <p:cNvSpPr>
            <a:spLocks noGrp="1"/>
          </p:cNvSpPr>
          <p:nvPr>
            <p:ph type="title"/>
          </p:nvPr>
        </p:nvSpPr>
        <p:spPr/>
        <p:txBody>
          <a:bodyPr/>
          <a:lstStyle/>
          <a:p>
            <a:r>
              <a:rPr lang="de-DE"/>
              <a:t>Word Cloud 2010-07-12</a:t>
            </a:r>
          </a:p>
        </p:txBody>
      </p:sp>
      <p:sp>
        <p:nvSpPr>
          <p:cNvPr id="6" name="Text Placeholder 5">
            <a:extLst>
              <a:ext uri="{FF2B5EF4-FFF2-40B4-BE49-F238E27FC236}">
                <a16:creationId xmlns:a16="http://schemas.microsoft.com/office/drawing/2014/main" id="{9E82F963-AB8A-6CED-32FF-3E1BCA02806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575104646"/>
      </p:ext>
    </p:extLst>
  </p:cSld>
  <p:clrMapOvr>
    <a:masterClrMapping/>
  </p:clrMapOvr>
</p:sld>
</file>

<file path=ppt/theme/theme1.xml><?xml version="1.0" encoding="utf-8"?>
<a:theme xmlns:a="http://schemas.openxmlformats.org/drawingml/2006/main" name="Präsentation1">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txDef>
      <a:spPr>
        <a:noFill/>
      </a:spPr>
      <a:bodyPr wrap="square" lIns="0" tIns="0" rIns="0" bIns="0" rtlCol="0" anchor="ctr" anchorCtr="0">
        <a:spAutoFit/>
      </a:bodyPr>
      <a:lstStyle>
        <a:defPPr algn="l">
          <a:defRPr dirty="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HNW_16x9_de.potx  -  Schreibgeschützt" id="{6EC3915E-21A6-4E57-ABB3-16A2B2CBD136}" vid="{9606B786-74EF-4F65-B5FF-B64FD287D226}"/>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936eb86-e1e6-4c49-9a84-0e29154167a4">
      <Terms xmlns="http://schemas.microsoft.com/office/infopath/2007/PartnerControls"/>
    </lcf76f155ced4ddcb4097134ff3c332f>
    <TaxCatchAll xmlns="72980703-ad79-4698-a113-2260c0fe8f4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69598783C3A5C41BF8905E36A895F30" ma:contentTypeVersion="10" ma:contentTypeDescription="Ein neues Dokument erstellen." ma:contentTypeScope="" ma:versionID="01faf313d5319c03f16a91649e78fe3d">
  <xsd:schema xmlns:xsd="http://www.w3.org/2001/XMLSchema" xmlns:xs="http://www.w3.org/2001/XMLSchema" xmlns:p="http://schemas.microsoft.com/office/2006/metadata/properties" xmlns:ns2="a936eb86-e1e6-4c49-9a84-0e29154167a4" xmlns:ns3="72980703-ad79-4698-a113-2260c0fe8f47" targetNamespace="http://schemas.microsoft.com/office/2006/metadata/properties" ma:root="true" ma:fieldsID="69fb1642a15789a31e6acaebee90c461" ns2:_="" ns3:_="">
    <xsd:import namespace="a936eb86-e1e6-4c49-9a84-0e29154167a4"/>
    <xsd:import namespace="72980703-ad79-4698-a113-2260c0fe8f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36eb86-e1e6-4c49-9a84-0e2915416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980703-ad79-4698-a113-2260c0fe8f4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55df648-23c0-4684-af5a-d48cce77aa08}" ma:internalName="TaxCatchAll" ma:showField="CatchAllData" ma:web="72980703-ad79-4698-a113-2260c0fe8f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C1DACA-4A9B-4B69-9C73-BBCAE93069E9}">
  <ds:schemaRefs>
    <ds:schemaRef ds:uri="1bba5f6b-6a59-4c26-93d8-ce84193963a1"/>
    <ds:schemaRef ds:uri="661b715b-703e-426d-ae00-82712ede48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B66883-B833-4940-B465-ECF3E3EA8E67}">
  <ds:schemaRefs>
    <ds:schemaRef ds:uri="http://schemas.microsoft.com/sharepoint/v3/contenttype/forms"/>
  </ds:schemaRefs>
</ds:datastoreItem>
</file>

<file path=customXml/itemProps3.xml><?xml version="1.0" encoding="utf-8"?>
<ds:datastoreItem xmlns:ds="http://schemas.openxmlformats.org/officeDocument/2006/customXml" ds:itemID="{24FFC8B0-BF00-4C26-B826-1C913057ED2D}"/>
</file>

<file path=docProps/app.xml><?xml version="1.0" encoding="utf-8"?>
<Properties xmlns="http://schemas.openxmlformats.org/officeDocument/2006/extended-properties" xmlns:vt="http://schemas.openxmlformats.org/officeDocument/2006/docPropsVTypes">
  <Template>Praesentation-Vorlage-16x9_DE</Template>
  <Application>Microsoft Office PowerPoint</Application>
  <PresentationFormat>Custom</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Präsentation1</vt:lpstr>
      <vt:lpstr>MAKEathon Challenge 2022</vt:lpstr>
      <vt:lpstr>PowerPoint Presentation</vt:lpstr>
      <vt:lpstr> General insights out of Social Media Twitter data (PostFinance account)</vt:lpstr>
      <vt:lpstr>Visualizing 10 most frequent words tweets</vt:lpstr>
      <vt:lpstr>Generating the Word Cloud</vt:lpstr>
      <vt:lpstr> Sentiment Scores</vt:lpstr>
      <vt:lpstr>Anomaly Detection</vt:lpstr>
      <vt:lpstr>Sentiment Analysis 2010-12-07</vt:lpstr>
      <vt:lpstr>Word Cloud 2010-07-12</vt:lpstr>
      <vt:lpstr>Conclusion</vt:lpstr>
    </vt:vector>
  </TitlesOfParts>
  <Company>Fachhochschule Nordwestschweiz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Anja Brönnimann</dc:creator>
  <cp:revision>1</cp:revision>
  <dcterms:created xsi:type="dcterms:W3CDTF">2022-01-04T14:40:27Z</dcterms:created>
  <dcterms:modified xsi:type="dcterms:W3CDTF">2022-10-02T13:39:28Z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0x010100369598783C3A5C41BF8905E36A895F30</vt:lpwstr>
  </property>
</Properties>
</file>