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  <p:embeddedFont>
      <p:font typeface="Bebas Neue"/>
      <p:regular r:id="rId36"/>
    </p:embeddedFont>
    <p:embeddedFont>
      <p:font typeface="Satisfy"/>
      <p:regular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Satisfy-regular.fntdata"/><Relationship Id="rId14" Type="http://schemas.openxmlformats.org/officeDocument/2006/relationships/slide" Target="slides/slide9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d18c8f7d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d18c8f7d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d18c8f7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d18c8f7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d18c8f7d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d18c8f7d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d18c8f7d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d18c8f7d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d18c8f7d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d18c8f7d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d18c8f7d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d18c8f7d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d18c8f7d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d18c8f7d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d18c8f7d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d18c8f7d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d18c8f7d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d18c8f7d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d18c8f7d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d18c8f7d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d18c8f7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d18c8f7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d18c8f7d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d18c8f7d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d18c8f7d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d18c8f7d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d18c8f7d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d18c8f7d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d18c8f7d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d18c8f7d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d18c8f7d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d18c8f7d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d18c8f7d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d18c8f7d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da0fad9d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da0fad9d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d18c8f7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d18c8f7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d18c8f7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d18c8f7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d18c8f7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d18c8f7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d18c8f7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d18c8f7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d18c8f7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d18c8f7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d18c8f7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d18c8f7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d18c8f7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d18c8f7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5110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8.gif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w3schools.com/w3css/tryit.asp?filename=tryw3css_templates_caf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5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0DFAD"/>
                </a:solidFill>
                <a:highlight>
                  <a:srgbClr val="251101"/>
                </a:highlight>
                <a:latin typeface="Satisfy"/>
                <a:ea typeface="Satisfy"/>
                <a:cs typeface="Satisfy"/>
                <a:sym typeface="Satisfy"/>
              </a:rPr>
              <a:t>the Cafe</a:t>
            </a:r>
            <a:endParaRPr sz="10000">
              <a:solidFill>
                <a:srgbClr val="F0DFAD"/>
              </a:solidFill>
              <a:highlight>
                <a:srgbClr val="251101"/>
              </a:highlight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2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rgbClr val="251101"/>
                </a:solidFill>
              </a:rPr>
              <a:t>Website Analysis for Intro to Web Development</a:t>
            </a:r>
            <a:endParaRPr sz="1000">
              <a:solidFill>
                <a:srgbClr val="25110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rgbClr val="251101"/>
                </a:solidFill>
              </a:rPr>
              <a:t>Curated by Makeba Waddy</a:t>
            </a:r>
            <a:endParaRPr sz="1000">
              <a:solidFill>
                <a:srgbClr val="25110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rgbClr val="251101"/>
                </a:solidFill>
              </a:rPr>
              <a:t>09/15/2025</a:t>
            </a:r>
            <a:endParaRPr sz="1000">
              <a:solidFill>
                <a:srgbClr val="25110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W3.CSS Philosophy (Utility-First)</a:t>
            </a: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04425"/>
            <a:ext cx="39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Layout via .w3-row + .w3-col s#</a:t>
            </a:r>
            <a:b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Spacing via .w3-padding-*, .w3-margin-*</a:t>
            </a:r>
            <a:b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Color via .w3-black, .w3-light-grey, .w3-sand</a:t>
            </a:r>
            <a:b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6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Note: Similar mental model to Bootstrap/Tailwind utilities.</a:t>
            </a:r>
            <a:br>
              <a:rPr b="1" i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i="1" sz="16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850" y="1524000"/>
            <a:ext cx="39814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Grid in the Navbar</a:t>
            </a:r>
            <a:endParaRPr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7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.w3-row with four equal cols .w3-col s3 ⇒ 12-column grid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I noticed automatic stacking on very small screens handled by W3.CSS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Critique:</a:t>
            </a: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For true accessibility, consider nav element + role="navigation".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F0DFA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25" y="3178775"/>
            <a:ext cx="4883275" cy="18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 title="3D Fruit Sticker by cecy meade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1325" y="253948"/>
            <a:ext cx="544175" cy="7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Content Width &amp; Readability</a:t>
            </a: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36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Repeated pattern: .w3-container → .w3-content (700px)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Pros: predictable line length; good for long text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Cons: one fixed max width; might add breakpoints for larger screens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F0DFA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25" y="3054850"/>
            <a:ext cx="7381025" cy="15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85700" y="454225"/>
            <a:ext cx="32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Visual Hierarchy via Utilities</a:t>
            </a:r>
            <a:endParaRPr sz="23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85700" y="1300225"/>
            <a:ext cx="30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Badges: .w3-tag .w3-wide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Cards: .w3-card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Emphasis: .w3-text-grey, .w3-grayscale-min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i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Design call:</a:t>
            </a: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monochrome + photography keeps it calm and café-like.</a:t>
            </a:r>
            <a:b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100" y="426875"/>
            <a:ext cx="5676901" cy="42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DFAD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 title="Brick Wall ~ in Brown.jpg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285987" y="0"/>
            <a:ext cx="3000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251101"/>
                </a:solidFill>
                <a:latin typeface="Bebas Neue"/>
                <a:ea typeface="Bebas Neue"/>
                <a:cs typeface="Bebas Neue"/>
                <a:sym typeface="Bebas Neue"/>
              </a:rPr>
              <a:t>Tabbed Menu: Markup</a:t>
            </a:r>
            <a:endParaRPr b="1" sz="3600">
              <a:solidFill>
                <a:srgbClr val="25110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Two tab triggers:</a:t>
            </a: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Two panels with matching IDs: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.menu { display: none; } hides panels by default.</a:t>
            </a:r>
            <a:endParaRPr sz="1100">
              <a:solidFill>
                <a:srgbClr val="251101"/>
              </a:solidFill>
            </a:endParaRPr>
          </a:p>
        </p:txBody>
      </p:sp>
      <p:pic>
        <p:nvPicPr>
          <p:cNvPr id="153" name="Google Shape;153;p26" title="Adventure Time Art Sticker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000" y="3543500"/>
            <a:ext cx="1600000" cy="1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223" y="1551073"/>
            <a:ext cx="6767325" cy="114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225" y="3101374"/>
            <a:ext cx="4998699" cy="6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221" y="3827146"/>
            <a:ext cx="476848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 Tabbed Menu: Script Logic</a:t>
            </a: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ct val="100000"/>
              <a:buFont typeface="Lato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Core algorithm: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ct val="100000"/>
              <a:buFont typeface="Lato"/>
              <a:buAutoNum type="arabicPeriod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hide all .menu panels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ct val="100000"/>
              <a:buFont typeface="Lato"/>
              <a:buAutoNum type="arabicPeriod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remove w3-dark-grey from all .tablinks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ct val="100000"/>
              <a:buFont typeface="Lato"/>
              <a:buAutoNum type="arabicPeriod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show selected panel by id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1" marL="9144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ct val="100000"/>
              <a:buFont typeface="Lato"/>
              <a:buAutoNum type="arabicPeriod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add w3-dark-grey to clicked tab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ct val="100000"/>
              <a:buFont typeface="Lato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Auto-open default tab: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     document.getElementById("myLink").click();</a:t>
            </a: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i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Critique: minimal, readable; could decouple JS from inline onclick with addEventListener.</a:t>
            </a:r>
            <a:endParaRPr b="1" i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942" y="0"/>
            <a:ext cx="34073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Contact Section</a:t>
            </a:r>
            <a:b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0DFAD"/>
              </a:solidFill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Pros: simple, no heavy framework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Improvements: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○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Use buttons instead of anchors with javascript:void(0)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○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Add role="tablist", role="tab", aria-selected, aria-controls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Keyboard support (Left/Right to switch tabs)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F0DFAD"/>
              </a:solidFill>
            </a:endParaRPr>
          </a:p>
        </p:txBody>
      </p:sp>
      <p:pic>
        <p:nvPicPr>
          <p:cNvPr id="170" name="Google Shape;170;p28" title="Star Cutie Sticker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825" y="3695700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Custom CSS Classes</a:t>
            </a: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0DFAD"/>
              </a:solidFill>
            </a:endParaRPr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4010100" cy="3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bgimg → hero background sizing &amp; image:</a:t>
            </a:r>
            <a:b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.bgimg { background-position:center; background-size:cover;</a:t>
            </a: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        background-image:url("/w3images/coffeehouse.jpg"); min-height:75%; }</a:t>
            </a: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.menu { display:none; } → tab panels hidden by default</a:t>
            </a: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Critique: inline URL assumes hosted W3 images; replace with local assets in production.</a:t>
            </a:r>
            <a:br>
              <a:rPr b="1" i="1" lang="en" sz="13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i="1" sz="13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F0DFAD"/>
              </a:solidFill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362075"/>
            <a:ext cx="40100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DFAD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955700" y="50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rgbClr val="251101"/>
                </a:solidFill>
                <a:latin typeface="Bebas Neue"/>
                <a:ea typeface="Bebas Neue"/>
                <a:cs typeface="Bebas Neue"/>
                <a:sym typeface="Bebas Neue"/>
              </a:rPr>
              <a:t>Tab Switching (Menu Section)</a:t>
            </a:r>
            <a:endParaRPr sz="4000">
              <a:solidFill>
                <a:srgbClr val="25110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955700" y="1217275"/>
            <a:ext cx="49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Single family (</a:t>
            </a:r>
            <a:r>
              <a:rPr b="1" i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Inconsolata</a:t>
            </a: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) across site → consistent vibe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Headings sized via inline style on hero (font-size:90px)</a:t>
            </a: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 Critique: avoid inline styles; move headline size into CSS and clamp for responsiveness.</a:t>
            </a:r>
            <a:br>
              <a:rPr b="1" i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i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4025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Color &amp; contrast</a:t>
            </a: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51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High-contrast black nav over hero photo</a:t>
            </a:r>
            <a:br>
              <a:rPr b="1" lang="en" sz="17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Light “sand” body background (.w3-sand) → warm brand tone</a:t>
            </a:r>
            <a:br>
              <a:rPr b="1" lang="en" sz="17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Greys for secondary text for hierarchy</a:t>
            </a:r>
            <a:br>
              <a:rPr b="1" lang="en" sz="17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Note: Pass key contrast checks; ensure buttons meet WCAG AA (they do in dark mode).</a:t>
            </a:r>
            <a:br>
              <a:rPr b="1" lang="en" sz="17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7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266" y="0"/>
            <a:ext cx="29570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5997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190">
                <a:solidFill>
                  <a:srgbClr val="EDF0DA"/>
                </a:solidFill>
                <a:latin typeface="Bebas Neue"/>
                <a:ea typeface="Bebas Neue"/>
                <a:cs typeface="Bebas Neue"/>
                <a:sym typeface="Bebas Neue"/>
              </a:rPr>
              <a:t>Objective of the Assignment</a:t>
            </a:r>
            <a:endParaRPr b="1" sz="3190">
              <a:solidFill>
                <a:srgbClr val="EDF0DA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solidFill>
                <a:srgbClr val="EDF0DA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371625"/>
            <a:ext cx="8520600" cy="1879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F0DA"/>
                </a:solidFill>
                <a:latin typeface="Lato"/>
                <a:ea typeface="Lato"/>
                <a:cs typeface="Lato"/>
                <a:sym typeface="Lato"/>
              </a:rPr>
              <a:t>Analyze HTML/CSS in a modern template</a:t>
            </a:r>
            <a:br>
              <a:rPr lang="en">
                <a:solidFill>
                  <a:srgbClr val="EDF0DA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EDF0D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F0DA"/>
                </a:solidFill>
                <a:latin typeface="Lato"/>
                <a:ea typeface="Lato"/>
                <a:cs typeface="Lato"/>
                <a:sym typeface="Lato"/>
              </a:rPr>
              <a:t>Critique structure, design, and best practices</a:t>
            </a:r>
            <a:br>
              <a:rPr lang="en">
                <a:solidFill>
                  <a:srgbClr val="EDF0DA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EDF0D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F0DA"/>
                </a:solidFill>
                <a:latin typeface="Lato"/>
                <a:ea typeface="Lato"/>
                <a:cs typeface="Lato"/>
                <a:sym typeface="Lato"/>
              </a:rPr>
              <a:t>Focus: HTML5 semantics, CSS selectors, layout design</a:t>
            </a:r>
            <a:endParaRPr>
              <a:solidFill>
                <a:srgbClr val="EDF0D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DF0DA"/>
              </a:solidFill>
            </a:endParaRPr>
          </a:p>
        </p:txBody>
      </p:sp>
      <p:pic>
        <p:nvPicPr>
          <p:cNvPr id="62" name="Google Shape;62;p14" title="download (1).jpg"/>
          <p:cNvPicPr preferRelativeResize="0"/>
          <p:nvPr/>
        </p:nvPicPr>
        <p:blipFill rotWithShape="1">
          <a:blip r:embed="rId3">
            <a:alphaModFix/>
          </a:blip>
          <a:srcRect b="57908" l="0" r="0" t="0"/>
          <a:stretch/>
        </p:blipFill>
        <p:spPr>
          <a:xfrm>
            <a:off x="2856150" y="1065938"/>
            <a:ext cx="3431700" cy="21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4068900" y="32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Menu Content Structure</a:t>
            </a: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4068900" y="1036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Repeated pattern: &lt;h5&gt;Item&lt;/h5&gt; + &lt;p class="w3-text-grey"&gt;desc + price&lt;/p&gt;</a:t>
            </a:r>
            <a:br>
              <a:rPr b="1" lang="en" sz="19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9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Simple to parse</a:t>
            </a:r>
            <a:br>
              <a:rPr b="1" lang="en" sz="19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9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Concerns</a:t>
            </a:r>
            <a:r>
              <a:rPr b="1" lang="en" sz="19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consider &lt;ul&gt; with &lt;li&gt; for semantics or cards per item.</a:t>
            </a:r>
            <a:br>
              <a:rPr b="1" lang="en" sz="19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2400">
              <a:solidFill>
                <a:srgbClr val="F0DFAD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675"/>
            <a:ext cx="37528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“Where to Find Us” Section</a:t>
            </a: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51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Heading tag badge, short intro, full-width map image</a:t>
            </a:r>
            <a:b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Catering FYI as emphasized note with .w3-tag</a:t>
            </a:r>
            <a:b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b="1" sz="16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600"/>
              <a:buFont typeface="Lato"/>
              <a:buChar char="●"/>
            </a:pPr>
            <a: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Contact form: Name, People, DateTime, Message + Submit</a:t>
            </a:r>
            <a:b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Critique:</a:t>
            </a:r>
            <a: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add label elements + aria-describedby; ensure input name keys match backend needs.</a:t>
            </a:r>
            <a:br>
              <a:rPr b="1" lang="en" sz="16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142" y="0"/>
            <a:ext cx="33098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DFAD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500">
                <a:solidFill>
                  <a:srgbClr val="251101"/>
                </a:solidFill>
                <a:latin typeface="Bebas Neue"/>
                <a:ea typeface="Bebas Neue"/>
                <a:cs typeface="Bebas Neue"/>
                <a:sym typeface="Bebas Neue"/>
              </a:rPr>
              <a:t>Code Organization &amp; Maintainability</a:t>
            </a:r>
            <a:endParaRPr b="1" sz="3500">
              <a:solidFill>
                <a:srgbClr val="25110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>
              <a:solidFill>
                <a:srgbClr val="251101"/>
              </a:solidFill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54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Strengths: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Clear section IDs; readable utilities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Minimal custom CSS; maintainable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Improvements: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Extract inline styles/script to separate files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Lato"/>
              <a:buChar char="○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Add component classes instead of only utilities for complex growth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Times New Roman"/>
              <a:buChar char="○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Optimize images (size, format, loading="lazy")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251101"/>
              </a:solidFill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098" y="0"/>
            <a:ext cx="29259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DFAD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251101"/>
                </a:solidFill>
                <a:latin typeface="Bebas Neue"/>
                <a:ea typeface="Bebas Neue"/>
                <a:cs typeface="Bebas Neue"/>
                <a:sym typeface="Bebas Neue"/>
              </a:rPr>
              <a:t>Security &amp; Progressive Enhancement</a:t>
            </a:r>
            <a:endParaRPr b="1" sz="4000">
              <a:solidFill>
                <a:srgbClr val="25110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1101"/>
              </a:solidFill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Form posts to /action_page.php (placeholder)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Add basic client validation constraints (e.g., min, max, required already used)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Consider CSP headers, SRI on CDNs, and graceful degradation if JS is off (show first tab by default in HTML)</a:t>
            </a:r>
            <a:br>
              <a:rPr b="1" lang="en" sz="13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3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5" title="Super Troopers Police GIF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50" y="2571750"/>
            <a:ext cx="474784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110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39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JavaScript learning layer</a:t>
            </a:r>
            <a:endParaRPr b="1"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5737225" y="1152475"/>
            <a:ext cx="309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100"/>
              <a:buChar char="●"/>
            </a:pPr>
            <a:r>
              <a:rPr lang="en" sz="11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Learned how a simple function (openMenu) controls tabbed navigation.</a:t>
            </a:r>
            <a:br>
              <a:rPr lang="en" sz="11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100"/>
              <a:buChar char="●"/>
            </a:pPr>
            <a:r>
              <a:rPr lang="en" sz="11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Understood how getElementsByClassName + style.display work to show/hide sections.</a:t>
            </a:r>
            <a:br>
              <a:rPr lang="en" sz="11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100"/>
              <a:buChar char="●"/>
            </a:pPr>
            <a:r>
              <a:rPr lang="en" sz="11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Saw how classes are toggled (w3-dark-grey) to highlight the active tab.</a:t>
            </a:r>
            <a:br>
              <a:rPr lang="en" sz="11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Realized improvements could be made with event listeners + accessibility roles.</a:t>
            </a:r>
            <a:br>
              <a:rPr lang="en" sz="11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The template helped me see JS as the behavior layer — connecting user clicks to visible changes without needing a big framework.</a:t>
            </a:r>
            <a:endParaRPr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6" title="ma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0" y="1332013"/>
            <a:ext cx="5432423" cy="305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DFAD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rgbClr val="251101"/>
                </a:solidFill>
                <a:latin typeface="Bebas Neue"/>
                <a:ea typeface="Bebas Neue"/>
                <a:cs typeface="Bebas Neue"/>
                <a:sym typeface="Bebas Neue"/>
              </a:rPr>
              <a:t>Key Takeaways </a:t>
            </a:r>
            <a:endParaRPr sz="4000">
              <a:solidFill>
                <a:srgbClr val="25110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4825125" y="1318775"/>
            <a:ext cx="409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51101"/>
              </a:buClr>
              <a:buSzPts val="1400"/>
              <a:buFont typeface="Lato"/>
              <a:buChar char="●"/>
            </a:pPr>
            <a:r>
              <a:rPr b="1" lang="en" sz="14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Semantics: ids + headings are good; wrap in &lt;main&gt;/&lt;section&gt; + add labels/ARIA for A11y</a:t>
            </a:r>
            <a:br>
              <a:rPr b="1" lang="en" sz="14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4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400"/>
              <a:buFont typeface="Lato"/>
              <a:buChar char="●"/>
            </a:pPr>
            <a:r>
              <a:rPr b="1" lang="en" sz="14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Layout: W3.CSS utilities give quick responsive structure; grid and spacing are clear</a:t>
            </a:r>
            <a:br>
              <a:rPr b="1" lang="en" sz="14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b="1" sz="14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1101"/>
              </a:buClr>
              <a:buSzPts val="1400"/>
              <a:buFont typeface="Lato"/>
              <a:buChar char="●"/>
            </a:pPr>
            <a:r>
              <a:rPr b="1" lang="en" sz="14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Interactivity: small, understandable JS for tabs; opportunity to modernize events/ARIA</a:t>
            </a:r>
            <a:endParaRPr b="1" sz="14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4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  <a:t>Overall: clean, practical template that’s easy to adapt for a real café</a:t>
            </a:r>
            <a:br>
              <a:rPr b="1" i="1" lang="en" sz="1400">
                <a:solidFill>
                  <a:srgbClr val="251101"/>
                </a:solidFill>
                <a:latin typeface="Lato"/>
                <a:ea typeface="Lato"/>
                <a:cs typeface="Lato"/>
                <a:sym typeface="Lato"/>
              </a:rPr>
            </a:br>
            <a:endParaRPr i="1" sz="1400">
              <a:solidFill>
                <a:srgbClr val="25110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" y="1318772"/>
            <a:ext cx="4341499" cy="32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110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ctrTitle"/>
          </p:nvPr>
        </p:nvSpPr>
        <p:spPr>
          <a:xfrm>
            <a:off x="311708" y="1135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0DFAD"/>
                </a:solidFill>
                <a:latin typeface="Satisfy"/>
                <a:ea typeface="Satisfy"/>
                <a:cs typeface="Satisfy"/>
                <a:sym typeface="Satisfy"/>
              </a:rPr>
              <a:t>Thank you!</a:t>
            </a:r>
            <a:endParaRPr sz="10000">
              <a:solidFill>
                <a:srgbClr val="F0DFAD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39" name="Google Shape;239;p38"/>
          <p:cNvSpPr txBox="1"/>
          <p:nvPr>
            <p:ph idx="1" type="subTitle"/>
          </p:nvPr>
        </p:nvSpPr>
        <p:spPr>
          <a:xfrm>
            <a:off x="311700" y="4603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100" u="sng">
                <a:solidFill>
                  <a:srgbClr val="F0DFA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Site Link</a:t>
            </a:r>
            <a:endParaRPr sz="1000">
              <a:solidFill>
                <a:srgbClr val="F0DFA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Chosen Template</a:t>
            </a:r>
            <a:endParaRPr b="1" sz="33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983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Café Template from W3.CSS</a:t>
            </a:r>
            <a:br>
              <a:rPr lang="en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Reasons why I chose this template: </a:t>
            </a:r>
            <a:endParaRPr b="1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visually clean</a:t>
            </a:r>
            <a:endParaRPr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Professional</a:t>
            </a:r>
            <a:endParaRPr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Responsive</a:t>
            </a:r>
            <a:endParaRPr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800"/>
              <a:buFont typeface="Lato"/>
              <a:buChar char="-"/>
            </a:pPr>
            <a:r>
              <a:rPr lang="en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Real-world café example</a:t>
            </a:r>
            <a:endParaRPr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-10204" l="-10204" r="0" t="0"/>
          <a:stretch/>
        </p:blipFill>
        <p:spPr>
          <a:xfrm>
            <a:off x="4572000" y="0"/>
            <a:ext cx="2769125" cy="589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Screenshot 2025-09-09 19023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136" y="0"/>
            <a:ext cx="19472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DFAD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7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rgbClr val="251101"/>
                </a:solidFill>
                <a:latin typeface="Bebas Neue"/>
                <a:ea typeface="Bebas Neue"/>
                <a:cs typeface="Bebas Neue"/>
                <a:sym typeface="Bebas Neue"/>
              </a:rPr>
              <a:t>DOCUMENT HEAD BASICS</a:t>
            </a:r>
            <a:endParaRPr sz="3620">
              <a:solidFill>
                <a:srgbClr val="25110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29100"/>
            <a:ext cx="382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&lt;html lang="en"&gt;</a:t>
            </a:r>
            <a:br>
              <a:rPr lang="en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&lt;meta charset="UTF-8"&gt;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viewport for mobile</a:t>
            </a: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Linked CSS: W3.CSS CDN + Google Font </a:t>
            </a: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Inconsolata</a:t>
            </a:r>
            <a:b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i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&lt;link rel="stylesheet" href="https://www.w3schools.com/w3css/5/w3.css"&gt;</a:t>
            </a:r>
            <a:endParaRPr sz="11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11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&lt;link rel="stylesheet" href="https://fonts.googleapis.com/css?family=Inconsolata"&gt;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74000"/>
            <a:ext cx="45024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Star Cutie Sticker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825" y="3695700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DFAD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solidFill>
                  <a:srgbClr val="251101"/>
                </a:solidFill>
                <a:latin typeface="Bebas Neue"/>
                <a:ea typeface="Bebas Neue"/>
                <a:cs typeface="Bebas Neue"/>
                <a:sym typeface="Bebas Neue"/>
              </a:rPr>
              <a:t>Head Section Elements</a:t>
            </a:r>
            <a:endParaRPr sz="4120">
              <a:solidFill>
                <a:srgbClr val="25110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14150"/>
            <a:ext cx="459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Internal 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&lt;style&gt;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sets:</a:t>
            </a:r>
            <a:b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Height: 100%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on 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html, body</a:t>
            </a:r>
            <a:b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default font: 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Inconsolata</a:t>
            </a:r>
            <a:b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Small custom classes: 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.bgimg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.menu</a:t>
            </a:r>
            <a:endParaRPr sz="16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Critique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Inline </a:t>
            </a:r>
            <a:r>
              <a:rPr i="1"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&lt;style&gt;</a:t>
            </a: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… fine– for a demo; production would externalize into CSS instead of inline usage.</a:t>
            </a:r>
            <a:endParaRPr i="1" sz="23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350" y="1588063"/>
            <a:ext cx="3932700" cy="2791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Adventure Time Art Sticker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000" y="3543500"/>
            <a:ext cx="1600000" cy="1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DFAD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7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400">
                <a:solidFill>
                  <a:srgbClr val="251101"/>
                </a:solidFill>
                <a:latin typeface="Bebas Neue"/>
                <a:ea typeface="Bebas Neue"/>
                <a:cs typeface="Bebas Neue"/>
                <a:sym typeface="Bebas Neue"/>
              </a:rPr>
              <a:t>Semantic Landmarks</a:t>
            </a:r>
            <a:endParaRPr b="1" sz="3400">
              <a:solidFill>
                <a:srgbClr val="25110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&lt;header&gt;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hero section</a:t>
            </a:r>
            <a:b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rest uses </a:t>
            </a:r>
            <a:r>
              <a:rPr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&lt;div class="w3-container"&gt;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blocks per section</a:t>
            </a:r>
            <a:b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Semantic anchors via </a:t>
            </a:r>
            <a:r>
              <a:rPr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attributes: </a:t>
            </a:r>
            <a:r>
              <a:rPr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#home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#about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#menu</a:t>
            </a:r>
            <a:r>
              <a:rPr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#where</a:t>
            </a:r>
            <a:endParaRPr sz="15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i="1"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Critique</a:t>
            </a: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could add </a:t>
            </a:r>
            <a:r>
              <a:rPr i="1"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&lt;main&gt;</a:t>
            </a: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wrapping content and </a:t>
            </a:r>
            <a:r>
              <a:rPr i="1" lang="en" sz="15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&lt;section&gt;</a:t>
            </a: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elements for </a:t>
            </a:r>
            <a:r>
              <a:rPr i="1" lang="en" sz="15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stronger </a:t>
            </a: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semantics.</a:t>
            </a:r>
            <a:endParaRPr i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671775"/>
            <a:ext cx="4267200" cy="179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11700" y="483514"/>
            <a:ext cx="8520599" cy="49571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890">
                <a:solidFill>
                  <a:srgbClr val="FFF2CC"/>
                </a:solidFill>
                <a:latin typeface="Bebas Neue"/>
                <a:ea typeface="Bebas Neue"/>
                <a:cs typeface="Bebas Neue"/>
                <a:sym typeface="Bebas Neue"/>
              </a:rPr>
              <a:t>Navigation Bar</a:t>
            </a:r>
            <a:endParaRPr b="1" sz="2890">
              <a:solidFill>
                <a:srgbClr val="FFF2CC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20">
              <a:solidFill>
                <a:srgbClr val="FFF2CC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7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Sticky bar: .w3-top → .w3-row → four .w3-col s3 columns</a:t>
            </a:r>
            <a:br>
              <a:rPr lang="en" sz="12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Anchor links jump to in-page sections (#about, #menu, #where)</a:t>
            </a:r>
            <a:br>
              <a:rPr lang="en" sz="12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2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Code:</a:t>
            </a:r>
            <a:endParaRPr i="1" sz="12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Clear, accessible text; consider aria-label for extra a11y.</a:t>
            </a:r>
            <a:endParaRPr i="1" sz="12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10952" l="0" r="33172" t="0"/>
          <a:stretch/>
        </p:blipFill>
        <p:spPr>
          <a:xfrm>
            <a:off x="380971" y="2862700"/>
            <a:ext cx="5060400" cy="7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Happy Video Games Sticker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9400" y="3352200"/>
            <a:ext cx="1686825" cy="16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Hero/Header Compositio</a:t>
            </a:r>
            <a:r>
              <a:rPr b="1" lang="en" sz="32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n</a:t>
            </a:r>
            <a:endParaRPr sz="32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&lt;header class="bgimg w3-display-container w3-grayscale-min" id="home"&gt;</a:t>
            </a:r>
            <a:b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Three absolutely-positioned overlays using W3 display helpers:</a:t>
            </a:r>
            <a:b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0DFAD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bottom-left tag (“Open from 6am to 5pm”)</a:t>
            </a:r>
            <a:b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centered title (“the Cafe”)</a:t>
            </a:r>
            <a:b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0DFAD"/>
              </a:buClr>
              <a:buSzPts val="1400"/>
              <a:buChar char="●"/>
            </a:pP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bottom-right address</a:t>
            </a: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Critique: “the&lt;br&gt;Cafe” is a simple line-break tactic; could be more semantic with &lt;h1&gt;.</a:t>
            </a:r>
            <a:endParaRPr i="1"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20" title="Star Cutie Sticker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825" y="3695700"/>
            <a:ext cx="14478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000">
                <a:solidFill>
                  <a:srgbClr val="F0DFAD"/>
                </a:solidFill>
                <a:latin typeface="Bebas Neue"/>
                <a:ea typeface="Bebas Neue"/>
                <a:cs typeface="Bebas Neue"/>
                <a:sym typeface="Bebas Neue"/>
              </a:rPr>
              <a:t>About Section Anatomy</a:t>
            </a:r>
            <a:endParaRPr sz="4000">
              <a:solidFill>
                <a:srgbClr val="F0DFA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Containerized to max-width:700px with .w3-content</a:t>
            </a:r>
            <a:b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Heading badge style via .w3-tag .w3-wide</a:t>
            </a:r>
            <a:b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Pull-quote block using .w3-panel .w3-leftbar .w3-light-grey</a:t>
            </a:r>
            <a:b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Image then hours/address paragraphs</a:t>
            </a:r>
            <a:b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i="1"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Accessibility:</a:t>
            </a:r>
            <a:r>
              <a:rPr lang="en" sz="1400">
                <a:solidFill>
                  <a:srgbClr val="F0DFAD"/>
                </a:solidFill>
                <a:latin typeface="Lato"/>
                <a:ea typeface="Lato"/>
                <a:cs typeface="Lato"/>
                <a:sym typeface="Lato"/>
              </a:rPr>
              <a:t> add alt on images.</a:t>
            </a: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0DFA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1" title="I Love You Heart Sticker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9625" y="4007400"/>
            <a:ext cx="1222675" cy="12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