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3" r:id="rId7"/>
    <p:sldId id="268" r:id="rId8"/>
    <p:sldId id="262" r:id="rId9"/>
  </p:sldIdLst>
  <p:sldSz cx="18288000" cy="10287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>
      <p:cViewPr varScale="1">
        <p:scale>
          <a:sx n="77" d="100"/>
          <a:sy n="77" d="100"/>
        </p:scale>
        <p:origin x="208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5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7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10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14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13.png"/><Relationship Id="rId2" Type="http://schemas.openxmlformats.org/officeDocument/2006/relationships/image" Target="../media/image5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15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43400" y="2933700"/>
            <a:ext cx="1097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제이앤컴퍼니 회사소개서</a:t>
            </a:r>
            <a:endParaRPr lang="en-US" altLang="ko-KR" sz="8000" b="1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endParaRPr lang="ko-KR" altLang="en-US" sz="8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0" y="7658100"/>
            <a:ext cx="5714286" cy="1752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00347" y="4100480"/>
            <a:ext cx="6530105" cy="13060"/>
            <a:chOff x="2300347" y="4100480"/>
            <a:chExt cx="6530105" cy="130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0347" y="4100480"/>
              <a:ext cx="6530105" cy="130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72316" y="4425819"/>
            <a:ext cx="668548" cy="668548"/>
            <a:chOff x="8172316" y="4425819"/>
            <a:chExt cx="668548" cy="6685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2316" y="4425819"/>
              <a:ext cx="668548" cy="6685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4210" y="4495518"/>
            <a:ext cx="615613" cy="5871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5263" y="4100480"/>
            <a:ext cx="6530105" cy="13060"/>
            <a:chOff x="9455263" y="4100480"/>
            <a:chExt cx="6530105" cy="130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5263" y="4100480"/>
              <a:ext cx="6530105" cy="130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27232" y="4425819"/>
            <a:ext cx="668548" cy="668548"/>
            <a:chOff x="15327232" y="4425819"/>
            <a:chExt cx="668548" cy="6685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27232" y="4425819"/>
              <a:ext cx="668548" cy="6685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04507" y="4495518"/>
            <a:ext cx="617089" cy="5871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00347" y="5744282"/>
            <a:ext cx="6530105" cy="13060"/>
            <a:chOff x="2300347" y="5744282"/>
            <a:chExt cx="6530105" cy="130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0347" y="5744282"/>
              <a:ext cx="6530105" cy="130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72316" y="6069621"/>
            <a:ext cx="668548" cy="668548"/>
            <a:chOff x="8172316" y="6069621"/>
            <a:chExt cx="668548" cy="6685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72316" y="6069621"/>
              <a:ext cx="668548" cy="66854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52553" y="6139320"/>
            <a:ext cx="608203" cy="58718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55263" y="5744282"/>
            <a:ext cx="6530105" cy="13060"/>
            <a:chOff x="9455263" y="5744282"/>
            <a:chExt cx="6530105" cy="1306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5263" y="5744282"/>
              <a:ext cx="6530105" cy="130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327232" y="6069621"/>
            <a:ext cx="668548" cy="668548"/>
            <a:chOff x="15327232" y="6069621"/>
            <a:chExt cx="668548" cy="66854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27232" y="6069621"/>
              <a:ext cx="668548" cy="66854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409364" y="6139320"/>
            <a:ext cx="612041" cy="58718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300347" y="7388084"/>
            <a:ext cx="6530105" cy="13060"/>
            <a:chOff x="2300347" y="7388084"/>
            <a:chExt cx="6530105" cy="130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0347" y="7388084"/>
              <a:ext cx="6530105" cy="130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72316" y="7713423"/>
            <a:ext cx="668548" cy="668548"/>
            <a:chOff x="8172316" y="7713423"/>
            <a:chExt cx="668548" cy="6685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72316" y="7713423"/>
              <a:ext cx="668548" cy="66854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51286" y="7783121"/>
            <a:ext cx="612003" cy="58718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455263" y="7388084"/>
            <a:ext cx="6530105" cy="13060"/>
            <a:chOff x="9455263" y="7388084"/>
            <a:chExt cx="6530105" cy="1306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5263" y="7388084"/>
              <a:ext cx="6530105" cy="1306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327232" y="7713423"/>
            <a:ext cx="668548" cy="668548"/>
            <a:chOff x="15327232" y="7713423"/>
            <a:chExt cx="668548" cy="66854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27232" y="7713423"/>
              <a:ext cx="668548" cy="6685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07888" y="7783121"/>
            <a:ext cx="616470" cy="58718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-44818" y="9731092"/>
            <a:ext cx="18375350" cy="571429"/>
            <a:chOff x="-44818" y="9731092"/>
            <a:chExt cx="18375350" cy="57142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44818" y="9731092"/>
              <a:ext cx="18375350" cy="571429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9735447"/>
            <a:ext cx="2413927" cy="579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84167" y="916317"/>
            <a:ext cx="892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0347" y="4318022"/>
            <a:ext cx="2043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기업소개 </a:t>
            </a:r>
            <a:endParaRPr lang="ko-KR" altLang="en-US" sz="30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26435" y="4318022"/>
            <a:ext cx="2043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기업 연혁 </a:t>
            </a:r>
            <a:endParaRPr lang="ko-KR" altLang="en-US" sz="30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9062" y="5922280"/>
            <a:ext cx="334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주요 사업 내용 </a:t>
            </a:r>
            <a:endParaRPr lang="ko-KR" altLang="en-US" sz="30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9062" y="7674800"/>
            <a:ext cx="2043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조직 구성안 </a:t>
            </a:r>
            <a:endParaRPr lang="ko-KR" altLang="en-US" sz="30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36562" y="7825571"/>
            <a:ext cx="2043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기업 서비스</a:t>
            </a:r>
            <a:endParaRPr lang="en-US" altLang="ko-KR" sz="3000" dirty="0" smtClean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  <a:p>
            <a:r>
              <a:rPr lang="ko-KR" altLang="en-US" sz="3000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</a:t>
            </a:r>
            <a:endParaRPr lang="ko-KR" altLang="en-US" sz="30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26435" y="5922280"/>
            <a:ext cx="328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업무 프로세스 </a:t>
            </a:r>
            <a:endParaRPr lang="ko-KR" altLang="en-US" sz="30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818" y="9731092"/>
            <a:ext cx="18375350" cy="571429"/>
            <a:chOff x="-44818" y="9731092"/>
            <a:chExt cx="18375350" cy="5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4818" y="9731092"/>
              <a:ext cx="18375350" cy="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6162" y="3586928"/>
            <a:ext cx="7589169" cy="5352474"/>
            <a:chOff x="1666162" y="3586928"/>
            <a:chExt cx="7589169" cy="53524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162" y="3586928"/>
              <a:ext cx="7589169" cy="53524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19059" y="6713393"/>
            <a:ext cx="2285714" cy="571429"/>
            <a:chOff x="9721236" y="6859090"/>
            <a:chExt cx="2285714" cy="5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1236" y="6859090"/>
              <a:ext cx="2285714" cy="5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9059" y="7536255"/>
            <a:ext cx="2285714" cy="571429"/>
            <a:chOff x="9721236" y="7600043"/>
            <a:chExt cx="2285714" cy="5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1236" y="7600043"/>
              <a:ext cx="2285714" cy="5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19059" y="8311669"/>
            <a:ext cx="2285714" cy="571429"/>
            <a:chOff x="9721236" y="8340995"/>
            <a:chExt cx="2285714" cy="5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1236" y="8340995"/>
              <a:ext cx="2285714" cy="571429"/>
            </a:xfrm>
            <a:prstGeom prst="rect">
              <a:avLst/>
            </a:prstGeom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9735447"/>
            <a:ext cx="2413927" cy="579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21236" y="3691503"/>
            <a:ext cx="7423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제이앤컴퍼니는 </a:t>
            </a:r>
            <a:r>
              <a:rPr lang="ko-KR" altLang="en-US" b="1" dirty="0" smtClean="0">
                <a:ln>
                  <a:solidFill>
                    <a:schemeClr val="tx1">
                      <a:alpha val="1500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고용의 유연성 확보와 업무효율성을 증대시켜 급속한 경영환경 변화에 신속히 대응함으로써 기업 경쟁력 강화에 기여합니다</a:t>
            </a:r>
            <a:r>
              <a:rPr lang="en-US" altLang="ko-KR" b="1" dirty="0" smtClean="0">
                <a:ln>
                  <a:solidFill>
                    <a:schemeClr val="tx1">
                      <a:alpha val="1500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>
              <a:ln>
                <a:solidFill>
                  <a:schemeClr val="tx1">
                    <a:alpha val="15000"/>
                  </a:schemeClr>
                </a:solidFill>
              </a:ln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tx1">
                      <a:alpha val="1500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다양한 분야의 인력채용으로 각 고객사의 전문화된 인력 담당자 배치</a:t>
            </a:r>
            <a:endParaRPr lang="en-US" altLang="ko-KR" b="1" dirty="0" smtClean="0">
              <a:ln>
                <a:solidFill>
                  <a:schemeClr val="tx1">
                    <a:alpha val="15000"/>
                  </a:schemeClr>
                </a:solidFill>
              </a:ln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tx1">
                    <a:alpha val="15000"/>
                  </a:schemeClr>
                </a:solidFill>
              </a:ln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n>
                  <a:solidFill>
                    <a:schemeClr val="tx1">
                      <a:alpha val="1500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HRMS</a:t>
            </a:r>
            <a:r>
              <a:rPr lang="ko-KR" altLang="en-US" b="1" dirty="0" smtClean="0">
                <a:ln>
                  <a:solidFill>
                    <a:schemeClr val="tx1">
                      <a:alpha val="1500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를 통한 인력 확보와 체계적인 시스템으로  공급업체와 네트워크를 형성하여 협력적 관계를 형성</a:t>
            </a:r>
            <a:endParaRPr lang="en-US" altLang="ko-KR" b="1" dirty="0">
              <a:ln>
                <a:solidFill>
                  <a:schemeClr val="tx1">
                    <a:alpha val="15000"/>
                  </a:schemeClr>
                </a:solidFill>
              </a:ln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>
              <a:ln>
                <a:solidFill>
                  <a:schemeClr val="tx1">
                    <a:alpha val="15000"/>
                  </a:schemeClr>
                </a:solidFill>
              </a:ln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>
              <a:ln>
                <a:solidFill>
                  <a:schemeClr val="tx1">
                    <a:alpha val="15000"/>
                  </a:schemeClr>
                </a:solidFill>
              </a:ln>
              <a:latin typeface="+mj-ea"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25474" y="6831565"/>
            <a:ext cx="208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다양한 분야의 인력채용 </a:t>
            </a:r>
            <a:endParaRPr lang="ko-KR" altLang="en-US" sz="1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17034" y="7648301"/>
            <a:ext cx="208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전문화된 인력 배치 </a:t>
            </a:r>
            <a:endParaRPr lang="ko-KR" altLang="en-US" sz="1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708" y="8428106"/>
            <a:ext cx="208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 협력업체와의 제휴</a:t>
            </a:r>
            <a:endParaRPr lang="ko-KR" altLang="en-US" sz="1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3011" y="1536567"/>
            <a:ext cx="777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mtClean="0"/>
              <a:t>제이앤컴퍼니 기업 소개</a:t>
            </a:r>
            <a:endParaRPr lang="ko-KR" altLang="en-US" sz="5000"/>
          </a:p>
        </p:txBody>
      </p:sp>
      <p:grpSp>
        <p:nvGrpSpPr>
          <p:cNvPr id="6" name="그룹 5"/>
          <p:cNvGrpSpPr/>
          <p:nvPr/>
        </p:nvGrpSpPr>
        <p:grpSpPr>
          <a:xfrm>
            <a:off x="533400" y="723900"/>
            <a:ext cx="677507" cy="668548"/>
            <a:chOff x="1157306" y="1009624"/>
            <a:chExt cx="677507" cy="668548"/>
          </a:xfrm>
        </p:grpSpPr>
        <p:grpSp>
          <p:nvGrpSpPr>
            <p:cNvPr id="22" name="그룹 1002"/>
            <p:cNvGrpSpPr/>
            <p:nvPr/>
          </p:nvGrpSpPr>
          <p:grpSpPr>
            <a:xfrm>
              <a:off x="1157306" y="1009624"/>
              <a:ext cx="668548" cy="668548"/>
              <a:chOff x="8172316" y="4425819"/>
              <a:chExt cx="668548" cy="668548"/>
            </a:xfrm>
          </p:grpSpPr>
          <p:pic>
            <p:nvPicPr>
              <p:cNvPr id="23" name="Object 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172316" y="4425819"/>
                <a:ext cx="668548" cy="668548"/>
              </a:xfrm>
              <a:prstGeom prst="rect">
                <a:avLst/>
              </a:prstGeom>
            </p:spPr>
          </p:pic>
        </p:grpSp>
        <p:pic>
          <p:nvPicPr>
            <p:cNvPr id="25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9200" y="1079323"/>
              <a:ext cx="615613" cy="587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714" y="2303992"/>
            <a:ext cx="15714286" cy="321384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77524" y="3952762"/>
            <a:ext cx="190476" cy="1904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6377" y="3952762"/>
            <a:ext cx="190476" cy="19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6543" y="3952762"/>
            <a:ext cx="190476" cy="190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56877" y="3952762"/>
            <a:ext cx="190476" cy="19047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8400" y="2802539"/>
            <a:ext cx="1047619" cy="104761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75924" y="2850158"/>
            <a:ext cx="952381" cy="9523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11781" y="2826349"/>
            <a:ext cx="1000000" cy="100000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15424" y="2850158"/>
            <a:ext cx="952381" cy="952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74887" y="820964"/>
            <a:ext cx="32693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기업 연혁</a:t>
            </a:r>
            <a:endParaRPr lang="ko-KR" altLang="en-US" sz="5000" dirty="0"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57200" y="647700"/>
            <a:ext cx="694364" cy="668548"/>
            <a:chOff x="1172931" y="1069274"/>
            <a:chExt cx="694364" cy="668548"/>
          </a:xfrm>
        </p:grpSpPr>
        <p:grpSp>
          <p:nvGrpSpPr>
            <p:cNvPr id="60" name="그룹 1004"/>
            <p:cNvGrpSpPr/>
            <p:nvPr/>
          </p:nvGrpSpPr>
          <p:grpSpPr>
            <a:xfrm>
              <a:off x="1172931" y="1069274"/>
              <a:ext cx="668548" cy="668548"/>
              <a:chOff x="15327232" y="4425819"/>
              <a:chExt cx="668548" cy="668548"/>
            </a:xfrm>
          </p:grpSpPr>
          <p:pic>
            <p:nvPicPr>
              <p:cNvPr id="61" name="Object 1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327232" y="4425819"/>
                <a:ext cx="668548" cy="668548"/>
              </a:xfrm>
              <a:prstGeom prst="rect">
                <a:avLst/>
              </a:prstGeom>
            </p:spPr>
          </p:pic>
        </p:grpSp>
        <p:pic>
          <p:nvPicPr>
            <p:cNvPr id="62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0206" y="1138973"/>
              <a:ext cx="617089" cy="587184"/>
            </a:xfrm>
            <a:prstGeom prst="rect">
              <a:avLst/>
            </a:prstGeom>
          </p:spPr>
        </p:pic>
      </p:grpSp>
      <p:grpSp>
        <p:nvGrpSpPr>
          <p:cNvPr id="43" name="그룹 1001"/>
          <p:cNvGrpSpPr/>
          <p:nvPr/>
        </p:nvGrpSpPr>
        <p:grpSpPr>
          <a:xfrm>
            <a:off x="-44818" y="9731092"/>
            <a:ext cx="18375350" cy="571429"/>
            <a:chOff x="-44818" y="9731092"/>
            <a:chExt cx="18375350" cy="571429"/>
          </a:xfrm>
        </p:grpSpPr>
        <p:pic>
          <p:nvPicPr>
            <p:cNvPr id="44" name="Object 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44818" y="9731092"/>
              <a:ext cx="18375350" cy="571429"/>
            </a:xfrm>
            <a:prstGeom prst="rect">
              <a:avLst/>
            </a:prstGeom>
          </p:spPr>
        </p:pic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9735447"/>
            <a:ext cx="2413927" cy="579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38222" y="4308038"/>
            <a:ext cx="147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2020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38921" y="4285774"/>
            <a:ext cx="147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2021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63715" y="4285774"/>
            <a:ext cx="147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2022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75924" y="4285774"/>
            <a:ext cx="147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2023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cxnSp>
        <p:nvCxnSpPr>
          <p:cNvPr id="12" name="직선 연결선 11"/>
          <p:cNvCxnSpPr>
            <a:stCxn id="14" idx="3"/>
            <a:endCxn id="20" idx="1"/>
          </p:cNvCxnSpPr>
          <p:nvPr/>
        </p:nvCxnSpPr>
        <p:spPr>
          <a:xfrm>
            <a:off x="4786853" y="4048000"/>
            <a:ext cx="917002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80063" y="5762536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2020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 </a:t>
            </a:r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우아한 형제들 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 err="1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비마트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현대백화점 식품관 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김포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BGF CU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센터 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인천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BGF CU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센터 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부천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00327" y="5782604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2021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~22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</a:t>
            </a:r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BGF CU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센터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김포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BGF CU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센터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아산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이마트 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24 (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남양주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마이쉐프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이랜드 패션</a:t>
            </a:r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현대백화점 식품관 </a:t>
            </a:r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목동</a:t>
            </a:r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06019" y="5798173"/>
            <a:ext cx="3702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2023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 </a:t>
            </a:r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endParaRPr lang="en-US" altLang="ko-KR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윙잇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OA 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물류센터 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 err="1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덕평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다원로지스틱스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화장품 물류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이마트 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24 (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양지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BGF CU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센터 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대전</a:t>
            </a:r>
            <a:r>
              <a:rPr lang="en-US" altLang="ko-KR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8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818" y="9731092"/>
            <a:ext cx="18375350" cy="571429"/>
            <a:chOff x="-44818" y="9731092"/>
            <a:chExt cx="18375350" cy="5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4818" y="9731092"/>
              <a:ext cx="18375350" cy="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45513" y="3319529"/>
            <a:ext cx="3669660" cy="3669660"/>
            <a:chOff x="2245513" y="3319529"/>
            <a:chExt cx="3669660" cy="3669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5513" y="3319529"/>
              <a:ext cx="3669660" cy="36696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04152" y="3678168"/>
            <a:ext cx="2952381" cy="2952381"/>
            <a:chOff x="2604152" y="3678168"/>
            <a:chExt cx="2952381" cy="29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4152" y="3678168"/>
              <a:ext cx="2952381" cy="29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70542" y="3319529"/>
            <a:ext cx="3669660" cy="3669660"/>
            <a:chOff x="12370542" y="3319529"/>
            <a:chExt cx="3669660" cy="366966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0542" y="3319529"/>
              <a:ext cx="3669660" cy="36696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29181" y="3678168"/>
            <a:ext cx="2952381" cy="2952381"/>
            <a:chOff x="12729181" y="3678168"/>
            <a:chExt cx="2952381" cy="29523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29181" y="3678168"/>
              <a:ext cx="2952381" cy="295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08027" y="3319529"/>
            <a:ext cx="3669660" cy="3669660"/>
            <a:chOff x="7308027" y="3319529"/>
            <a:chExt cx="3669660" cy="36696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8027" y="3319529"/>
              <a:ext cx="3669660" cy="36696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66667" y="3678168"/>
            <a:ext cx="2952381" cy="2952381"/>
            <a:chOff x="7666667" y="3678168"/>
            <a:chExt cx="2952381" cy="295238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6667" y="3678168"/>
              <a:ext cx="2952381" cy="29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24784" y="2568226"/>
            <a:ext cx="171429" cy="2952381"/>
            <a:chOff x="2824784" y="2568226"/>
            <a:chExt cx="171429" cy="295238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880000">
              <a:off x="2824784" y="2568226"/>
              <a:ext cx="171429" cy="29523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90478" y="4044416"/>
            <a:ext cx="333792" cy="333333"/>
            <a:chOff x="1790478" y="4044416"/>
            <a:chExt cx="333792" cy="3333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0478" y="4044416"/>
              <a:ext cx="333792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75737" y="6171371"/>
            <a:ext cx="1231392" cy="617568"/>
            <a:chOff x="15275737" y="6171371"/>
            <a:chExt cx="1231392" cy="61756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100000">
              <a:off x="15275737" y="6171371"/>
              <a:ext cx="1231392" cy="6175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161444" y="5874066"/>
            <a:ext cx="333792" cy="333333"/>
            <a:chOff x="16161444" y="5874066"/>
            <a:chExt cx="333792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61444" y="5874066"/>
              <a:ext cx="333792" cy="333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377130" y="6084836"/>
            <a:ext cx="859820" cy="430181"/>
            <a:chOff x="10377130" y="6084836"/>
            <a:chExt cx="859820" cy="43018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10377130" y="6084836"/>
              <a:ext cx="859820" cy="4301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802925" y="6084836"/>
            <a:ext cx="859820" cy="430181"/>
            <a:chOff x="10802925" y="6084836"/>
            <a:chExt cx="859820" cy="4301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10802925" y="6084836"/>
              <a:ext cx="859820" cy="430181"/>
            </a:xfrm>
            <a:prstGeom prst="rect">
              <a:avLst/>
            </a:prstGeom>
          </p:spPr>
        </p:pic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9735447"/>
            <a:ext cx="2413927" cy="579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50468" y="7371395"/>
            <a:ext cx="377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아웃소싱 인력 공급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73198" y="7437960"/>
            <a:ext cx="393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전문화된 인력 배치 및 관리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35096" y="7443594"/>
            <a:ext cx="389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협력업체와의 제휴를 통한 인력채용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8026" y="8039100"/>
            <a:ext cx="413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고객사의 전문화된 </a:t>
            </a:r>
            <a:r>
              <a:rPr lang="ko-KR" altLang="en-US" dirty="0" err="1" smtClean="0"/>
              <a:t>인력담당자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188441" y="8039100"/>
            <a:ext cx="4139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아웃소싱이 가지고 있는 장점과 고객사의 목적에 맞는 채용을 할 때 인적 정보를 공유 하는 시스템 구축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0392" y="8039100"/>
            <a:ext cx="4139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계약직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일용직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파견근로자 등의 기업외부의 인적자원 활용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92650" y="1432565"/>
            <a:ext cx="4346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주요 사업내용</a:t>
            </a:r>
            <a:endParaRPr lang="ko-KR" altLang="en-US" sz="5000" dirty="0"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7200" y="647700"/>
            <a:ext cx="688440" cy="668548"/>
            <a:chOff x="1067680" y="924437"/>
            <a:chExt cx="688440" cy="668548"/>
          </a:xfrm>
        </p:grpSpPr>
        <p:grpSp>
          <p:nvGrpSpPr>
            <p:cNvPr id="41" name="그룹 1006"/>
            <p:cNvGrpSpPr/>
            <p:nvPr/>
          </p:nvGrpSpPr>
          <p:grpSpPr>
            <a:xfrm>
              <a:off x="1067680" y="924437"/>
              <a:ext cx="668548" cy="668548"/>
              <a:chOff x="8172316" y="6069621"/>
              <a:chExt cx="668548" cy="668548"/>
            </a:xfrm>
          </p:grpSpPr>
          <p:pic>
            <p:nvPicPr>
              <p:cNvPr id="4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172316" y="6069621"/>
                <a:ext cx="668548" cy="668548"/>
              </a:xfrm>
              <a:prstGeom prst="rect">
                <a:avLst/>
              </a:prstGeom>
            </p:spPr>
          </p:pic>
        </p:grpSp>
        <p:pic>
          <p:nvPicPr>
            <p:cNvPr id="47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7917" y="994136"/>
              <a:ext cx="608203" cy="587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818" y="9731092"/>
            <a:ext cx="18375350" cy="571429"/>
            <a:chOff x="-44818" y="9731092"/>
            <a:chExt cx="18375350" cy="5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4818" y="9731092"/>
              <a:ext cx="18375350" cy="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95810" y="6101196"/>
            <a:ext cx="761905" cy="123810"/>
            <a:chOff x="5095810" y="6101196"/>
            <a:chExt cx="761905" cy="1238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5810" y="6101196"/>
              <a:ext cx="761905" cy="123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61905" y="6101196"/>
            <a:ext cx="761905" cy="123810"/>
            <a:chOff x="8761905" y="6101196"/>
            <a:chExt cx="761905" cy="1238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1905" y="6101196"/>
              <a:ext cx="761905" cy="1238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27999" y="6101196"/>
            <a:ext cx="761905" cy="123810"/>
            <a:chOff x="12427999" y="6101196"/>
            <a:chExt cx="761905" cy="1238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7999" y="6101196"/>
              <a:ext cx="761905" cy="123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67525" y="6190760"/>
            <a:ext cx="2952381" cy="2952381"/>
            <a:chOff x="2167525" y="6190760"/>
            <a:chExt cx="2952381" cy="2952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7525" y="6190760"/>
              <a:ext cx="2952381" cy="295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24997" y="3193597"/>
            <a:ext cx="2952381" cy="2952381"/>
            <a:chOff x="2167525" y="3240205"/>
            <a:chExt cx="2952381" cy="29523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7525" y="3240205"/>
              <a:ext cx="2952381" cy="295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9440" y="3631610"/>
            <a:ext cx="1793888" cy="6142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99714" y="6190760"/>
            <a:ext cx="2952381" cy="2952381"/>
            <a:chOff x="9499714" y="6190760"/>
            <a:chExt cx="2952381" cy="295238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99714" y="6190760"/>
              <a:ext cx="2952381" cy="29523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99714" y="3240205"/>
            <a:ext cx="2952381" cy="2952381"/>
            <a:chOff x="9499714" y="3240205"/>
            <a:chExt cx="2952381" cy="29523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99714" y="3240205"/>
              <a:ext cx="2952381" cy="295238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21944" y="3631610"/>
            <a:ext cx="1780565" cy="61426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833619" y="6190760"/>
            <a:ext cx="2952381" cy="2952381"/>
            <a:chOff x="5833619" y="6190760"/>
            <a:chExt cx="2952381" cy="295238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3619" y="6190760"/>
              <a:ext cx="2952381" cy="295238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833619" y="3240205"/>
            <a:ext cx="2952381" cy="2952381"/>
            <a:chOff x="5833619" y="3240205"/>
            <a:chExt cx="2952381" cy="29523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3619" y="3240205"/>
              <a:ext cx="2952381" cy="295238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52497" y="3631610"/>
            <a:ext cx="1790622" cy="61426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165808" y="6190760"/>
            <a:ext cx="2952381" cy="2952381"/>
            <a:chOff x="13165808" y="6190760"/>
            <a:chExt cx="2952381" cy="295238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5808" y="6190760"/>
              <a:ext cx="2952381" cy="295238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165808" y="3240205"/>
            <a:ext cx="2952381" cy="2952381"/>
            <a:chOff x="13165808" y="3240205"/>
            <a:chExt cx="2952381" cy="295238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65808" y="3240205"/>
              <a:ext cx="2952381" cy="2952381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88705" y="3631610"/>
            <a:ext cx="1788098" cy="61426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9735447"/>
            <a:ext cx="2413927" cy="579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11807" y="4383810"/>
            <a:ext cx="19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고객사</a:t>
            </a:r>
            <a:r>
              <a:rPr lang="ko-KR" altLang="en-US" dirty="0" smtClean="0"/>
              <a:t> 미팅  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32607" y="7356512"/>
            <a:ext cx="27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고객사가</a:t>
            </a:r>
            <a:r>
              <a:rPr lang="ko-KR" altLang="en-US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원하는 인재  및 사업과 근무환경 파악   </a:t>
            </a:r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80372" y="4390266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계약</a:t>
            </a:r>
            <a:endParaRPr lang="en-US" altLang="ko-KR" sz="1800" b="1" dirty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3511" y="7322058"/>
            <a:ext cx="281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계약 서비스 기간</a:t>
            </a:r>
            <a:r>
              <a:rPr lang="en-US" altLang="ko-KR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수수료 등</a:t>
            </a:r>
            <a:endParaRPr lang="en-US" altLang="ko-KR" dirty="0">
              <a:ln>
                <a:solidFill>
                  <a:schemeClr val="tx1">
                    <a:alpha val="15000"/>
                  </a:schemeClr>
                </a:solidFill>
              </a:ln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제반 조건 검토</a:t>
            </a:r>
            <a:r>
              <a:rPr lang="en-US" altLang="ko-KR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협의 계약체결</a:t>
            </a:r>
            <a:endParaRPr lang="en-US" altLang="ko-KR" dirty="0">
              <a:ln>
                <a:solidFill>
                  <a:schemeClr val="tx1">
                    <a:alpha val="15000"/>
                  </a:schemeClr>
                </a:solidFill>
              </a:ln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grpSp>
        <p:nvGrpSpPr>
          <p:cNvPr id="55" name="그룹 79"/>
          <p:cNvGrpSpPr/>
          <p:nvPr/>
        </p:nvGrpSpPr>
        <p:grpSpPr>
          <a:xfrm>
            <a:off x="5321442" y="2363777"/>
            <a:ext cx="6544731" cy="2685868"/>
            <a:chOff x="6930344" y="1913163"/>
            <a:chExt cx="6544731" cy="2685868"/>
          </a:xfrm>
        </p:grpSpPr>
        <p:sp>
          <p:nvSpPr>
            <p:cNvPr id="59" name="TextBox 58"/>
            <p:cNvSpPr txBox="1"/>
            <p:nvPr/>
          </p:nvSpPr>
          <p:spPr>
            <a:xfrm>
              <a:off x="6930344" y="1913163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80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defRPr>
              </a:lvl1pPr>
            </a:lstStyle>
            <a:p>
              <a:endParaRPr lang="ko-KR" altLang="en-US" sz="2400" dirty="0">
                <a:ln>
                  <a:solidFill>
                    <a:schemeClr val="tx1">
                      <a:alpha val="55000"/>
                    </a:schemeClr>
                  </a:solidFill>
                </a:ln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567181" y="4014256"/>
              <a:ext cx="1907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800" b="1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</a:rPr>
                <a:t>채용조건 협의</a:t>
              </a:r>
              <a:endParaRPr lang="en-US" altLang="ko-KR" sz="1800" b="1" dirty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endParaRPr>
            </a:p>
            <a:p>
              <a:endParaRPr lang="en-US" altLang="ko-KR" sz="1400" b="1" dirty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31797" y="7322058"/>
            <a:ext cx="267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연봉 및 </a:t>
            </a:r>
            <a:r>
              <a:rPr lang="ko-KR" altLang="en-US" dirty="0" err="1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고용조건에</a:t>
            </a:r>
            <a:r>
              <a:rPr lang="ko-KR" altLang="en-US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대한 </a:t>
            </a:r>
            <a:endParaRPr lang="en-US" altLang="ko-KR" dirty="0">
              <a:ln>
                <a:solidFill>
                  <a:schemeClr val="tx1">
                    <a:alpha val="15000"/>
                  </a:schemeClr>
                </a:solidFill>
              </a:ln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협상 조율</a:t>
            </a:r>
            <a:r>
              <a:rPr lang="en-US" altLang="ko-KR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고용계약서</a:t>
            </a:r>
            <a:r>
              <a:rPr lang="ko-KR" altLang="en-US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사인</a:t>
            </a:r>
            <a:endParaRPr lang="en-US" altLang="ko-KR" dirty="0">
              <a:ln>
                <a:solidFill>
                  <a:schemeClr val="tx1">
                    <a:alpha val="15000"/>
                  </a:schemeClr>
                </a:solidFill>
              </a:ln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694529" y="4464870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파견 및  채용</a:t>
            </a:r>
            <a:endParaRPr lang="en-US" altLang="ko-KR" sz="1800" b="1" dirty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284624" y="7491136"/>
            <a:ext cx="271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r>
              <a:rPr lang="ko-KR" altLang="en-US" sz="1800" b="1" dirty="0" err="1" smtClean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/>
                </a:solidFill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파견자</a:t>
            </a:r>
            <a:r>
              <a:rPr lang="ko-KR" altLang="en-US" sz="1800" b="1" dirty="0" smtClean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/>
                </a:solidFill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현장 교육 후 투입</a:t>
            </a:r>
            <a:endParaRPr lang="en-US" altLang="ko-KR" sz="1800" b="1" dirty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tx1"/>
              </a:solidFill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endParaRPr lang="en-US" altLang="ko-KR" sz="1800" b="1" dirty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tx1"/>
              </a:solidFill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3400" y="764017"/>
            <a:ext cx="694173" cy="668548"/>
            <a:chOff x="15327232" y="6069621"/>
            <a:chExt cx="694173" cy="668548"/>
          </a:xfrm>
        </p:grpSpPr>
        <p:grpSp>
          <p:nvGrpSpPr>
            <p:cNvPr id="44" name="그룹 1008"/>
            <p:cNvGrpSpPr/>
            <p:nvPr/>
          </p:nvGrpSpPr>
          <p:grpSpPr>
            <a:xfrm>
              <a:off x="15327232" y="6069621"/>
              <a:ext cx="668548" cy="668548"/>
              <a:chOff x="15327232" y="6069621"/>
              <a:chExt cx="668548" cy="668548"/>
            </a:xfrm>
          </p:grpSpPr>
          <p:pic>
            <p:nvPicPr>
              <p:cNvPr id="45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327232" y="6069621"/>
                <a:ext cx="668548" cy="668548"/>
              </a:xfrm>
              <a:prstGeom prst="rect">
                <a:avLst/>
              </a:prstGeom>
            </p:spPr>
          </p:pic>
        </p:grpSp>
        <p:pic>
          <p:nvPicPr>
            <p:cNvPr id="47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09364" y="6139320"/>
              <a:ext cx="612041" cy="587184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7692650" y="1432565"/>
            <a:ext cx="4346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업무 프로세스</a:t>
            </a:r>
            <a:endParaRPr lang="ko-KR" altLang="en-US" sz="5000" dirty="0"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818" y="9731092"/>
            <a:ext cx="18375350" cy="571429"/>
            <a:chOff x="-44818" y="9731092"/>
            <a:chExt cx="18375350" cy="5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4818" y="9731092"/>
              <a:ext cx="18375350" cy="571429"/>
            </a:xfrm>
            <a:prstGeom prst="rect">
              <a:avLst/>
            </a:prstGeom>
          </p:spPr>
        </p:pic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9735447"/>
            <a:ext cx="2413927" cy="579048"/>
          </a:xfrm>
          <a:prstGeom prst="rect">
            <a:avLst/>
          </a:prstGeom>
        </p:spPr>
      </p:pic>
      <p:pic>
        <p:nvPicPr>
          <p:cNvPr id="51" name="Object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1638300"/>
            <a:ext cx="7967576" cy="7967576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5275578" y="1847531"/>
            <a:ext cx="8763000" cy="6978716"/>
            <a:chOff x="6089727" y="1850487"/>
            <a:chExt cx="8763000" cy="6978716"/>
          </a:xfrm>
        </p:grpSpPr>
        <p:grpSp>
          <p:nvGrpSpPr>
            <p:cNvPr id="57" name="그룹 1003"/>
            <p:cNvGrpSpPr/>
            <p:nvPr/>
          </p:nvGrpSpPr>
          <p:grpSpPr>
            <a:xfrm>
              <a:off x="10684524" y="1852637"/>
              <a:ext cx="2776200" cy="2848032"/>
              <a:chOff x="10684524" y="1852637"/>
              <a:chExt cx="2776200" cy="2848032"/>
            </a:xfrm>
          </p:grpSpPr>
          <p:pic>
            <p:nvPicPr>
              <p:cNvPr id="102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333412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03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684524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60" name="그룹 1004"/>
            <p:cNvGrpSpPr/>
            <p:nvPr/>
          </p:nvGrpSpPr>
          <p:grpSpPr>
            <a:xfrm>
              <a:off x="10688191" y="1854787"/>
              <a:ext cx="2776200" cy="2848032"/>
              <a:chOff x="10688191" y="1854787"/>
              <a:chExt cx="2776200" cy="2848032"/>
            </a:xfrm>
          </p:grpSpPr>
          <p:pic>
            <p:nvPicPr>
              <p:cNvPr id="100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44608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01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688191" y="1854787"/>
                <a:ext cx="2776200" cy="2848032"/>
              </a:xfrm>
              <a:prstGeom prst="rect">
                <a:avLst/>
              </a:prstGeom>
            </p:spPr>
          </p:pic>
        </p:grp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FC4573-C535-4C07-B4AB-CF378B455890}"/>
                </a:ext>
              </a:extLst>
            </p:cNvPr>
            <p:cNvCxnSpPr>
              <a:cxnSpLocks/>
            </p:cNvCxnSpPr>
            <p:nvPr/>
          </p:nvCxnSpPr>
          <p:spPr>
            <a:xfrm>
              <a:off x="7820179" y="3706743"/>
              <a:ext cx="51583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CCE1594-7788-448E-9D59-888FB7893306}"/>
                </a:ext>
              </a:extLst>
            </p:cNvPr>
            <p:cNvCxnSpPr/>
            <p:nvPr/>
          </p:nvCxnSpPr>
          <p:spPr>
            <a:xfrm>
              <a:off x="10471230" y="2885823"/>
              <a:ext cx="0" cy="272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CBF841D-60CF-4EAC-8665-CD3409B2EC4C}"/>
                </a:ext>
              </a:extLst>
            </p:cNvPr>
            <p:cNvGrpSpPr/>
            <p:nvPr/>
          </p:nvGrpSpPr>
          <p:grpSpPr>
            <a:xfrm>
              <a:off x="9570459" y="4088772"/>
              <a:ext cx="1801540" cy="1266030"/>
              <a:chOff x="5265489" y="508323"/>
              <a:chExt cx="1661021" cy="1077219"/>
            </a:xfrm>
          </p:grpSpPr>
          <p:sp>
            <p:nvSpPr>
              <p:cNvPr id="98" name="순서도: 처리 97">
                <a:extLst>
                  <a:ext uri="{FF2B5EF4-FFF2-40B4-BE49-F238E27FC236}">
                    <a16:creationId xmlns:a16="http://schemas.microsoft.com/office/drawing/2014/main" id="{06C9D75D-274C-4C54-A20C-A5514531F59F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EE7D77"/>
              </a:solidFill>
              <a:ln>
                <a:solidFill>
                  <a:srgbClr val="EE7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>
                    <a:solidFill>
                      <a:schemeClr val="bg1"/>
                    </a:solidFill>
                  </a:rPr>
                  <a:t>과장</a:t>
                </a:r>
                <a:r>
                  <a:rPr lang="en-US" altLang="ko-KR" sz="1138" b="1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38" b="1" dirty="0">
                    <a:solidFill>
                      <a:schemeClr val="bg1"/>
                    </a:solidFill>
                  </a:rPr>
                  <a:t>입고</a:t>
                </a:r>
                <a:r>
                  <a:rPr lang="en-US" altLang="ko-KR" sz="1138" b="1" dirty="0">
                    <a:solidFill>
                      <a:schemeClr val="bg1"/>
                    </a:solidFill>
                  </a:rPr>
                  <a:t>)</a:t>
                </a:r>
                <a:endParaRPr lang="en-US" altLang="ko-KR" sz="146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4044852-736D-40EE-8657-7042EFA5D4C4}"/>
                  </a:ext>
                </a:extLst>
              </p:cNvPr>
              <p:cNvSpPr/>
              <p:nvPr/>
            </p:nvSpPr>
            <p:spPr>
              <a:xfrm>
                <a:off x="5265489" y="927773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E7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38" dirty="0" err="1">
                    <a:solidFill>
                      <a:schemeClr val="tx1"/>
                    </a:solidFill>
                  </a:rPr>
                  <a:t>조범진</a:t>
                </a:r>
                <a:endParaRPr lang="en-US" altLang="ko-KR" sz="1138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138" dirty="0">
                    <a:solidFill>
                      <a:schemeClr val="tx1"/>
                    </a:solidFill>
                  </a:rPr>
                  <a:t>010-5799-8508</a:t>
                </a:r>
                <a:endParaRPr lang="ko-KR" altLang="en-US" sz="1138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41A4150-A604-4C87-AB52-8CE6B8BD6684}"/>
                </a:ext>
              </a:extLst>
            </p:cNvPr>
            <p:cNvGrpSpPr/>
            <p:nvPr/>
          </p:nvGrpSpPr>
          <p:grpSpPr>
            <a:xfrm>
              <a:off x="6089727" y="5800042"/>
              <a:ext cx="2466231" cy="1407032"/>
              <a:chOff x="5265489" y="508323"/>
              <a:chExt cx="1661021" cy="1077219"/>
            </a:xfrm>
          </p:grpSpPr>
          <p:sp>
            <p:nvSpPr>
              <p:cNvPr id="96" name="순서도: 처리 95">
                <a:extLst>
                  <a:ext uri="{FF2B5EF4-FFF2-40B4-BE49-F238E27FC236}">
                    <a16:creationId xmlns:a16="http://schemas.microsoft.com/office/drawing/2014/main" id="{C7636FC0-26B4-41F6-A64E-7CC7714A638A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F6B454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반장 </a:t>
                </a:r>
                <a:endParaRPr lang="en-US" altLang="ko-KR" sz="146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A9FC568-BE2E-4261-90CB-D0BD1B7E9E4D}"/>
                  </a:ext>
                </a:extLst>
              </p:cNvPr>
              <p:cNvSpPr/>
              <p:nvPr/>
            </p:nvSpPr>
            <p:spPr>
              <a:xfrm>
                <a:off x="5265489" y="927773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err="1" smtClean="0">
                    <a:solidFill>
                      <a:schemeClr val="tx1"/>
                    </a:solidFill>
                  </a:rPr>
                  <a:t>허진혁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9067373-FC91-42E2-89F2-4EA7504E7F60}"/>
                </a:ext>
              </a:extLst>
            </p:cNvPr>
            <p:cNvGrpSpPr/>
            <p:nvPr/>
          </p:nvGrpSpPr>
          <p:grpSpPr>
            <a:xfrm>
              <a:off x="9238113" y="5800244"/>
              <a:ext cx="2466231" cy="1407032"/>
              <a:chOff x="5265489" y="508323"/>
              <a:chExt cx="1661021" cy="1077219"/>
            </a:xfrm>
          </p:grpSpPr>
          <p:sp>
            <p:nvSpPr>
              <p:cNvPr id="94" name="순서도: 처리 93">
                <a:extLst>
                  <a:ext uri="{FF2B5EF4-FFF2-40B4-BE49-F238E27FC236}">
                    <a16:creationId xmlns:a16="http://schemas.microsoft.com/office/drawing/2014/main" id="{4C7A9AF1-A9B0-44D0-A038-41D10765831A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F6B454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반장</a:t>
                </a:r>
                <a:endParaRPr lang="en-US" altLang="ko-KR" sz="146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75AE24C-0F19-46C3-9DAE-2840D25FDCB8}"/>
                  </a:ext>
                </a:extLst>
              </p:cNvPr>
              <p:cNvSpPr/>
              <p:nvPr/>
            </p:nvSpPr>
            <p:spPr>
              <a:xfrm>
                <a:off x="5265489" y="927773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err="1" smtClean="0">
                    <a:solidFill>
                      <a:schemeClr val="tx1"/>
                    </a:solidFill>
                  </a:rPr>
                  <a:t>허성우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CDC9EBA-06E4-412F-877C-4EC1721F3DA5}"/>
                </a:ext>
              </a:extLst>
            </p:cNvPr>
            <p:cNvGrpSpPr/>
            <p:nvPr/>
          </p:nvGrpSpPr>
          <p:grpSpPr>
            <a:xfrm>
              <a:off x="6089727" y="7392990"/>
              <a:ext cx="2466231" cy="1407032"/>
              <a:chOff x="5265489" y="508323"/>
              <a:chExt cx="1661021" cy="1077219"/>
            </a:xfrm>
          </p:grpSpPr>
          <p:sp>
            <p:nvSpPr>
              <p:cNvPr id="92" name="순서도: 처리 91">
                <a:extLst>
                  <a:ext uri="{FF2B5EF4-FFF2-40B4-BE49-F238E27FC236}">
                    <a16:creationId xmlns:a16="http://schemas.microsoft.com/office/drawing/2014/main" id="{0626A83D-3514-433A-92C3-A56085028985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F6B454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조장</a:t>
                </a:r>
                <a:endParaRPr lang="en-US" altLang="ko-KR" sz="1463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1D1B430-B1EA-4F61-81CC-0E409BC4BF73}"/>
                  </a:ext>
                </a:extLst>
              </p:cNvPr>
              <p:cNvSpPr/>
              <p:nvPr/>
            </p:nvSpPr>
            <p:spPr>
              <a:xfrm>
                <a:off x="5265489" y="927773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smtClean="0">
                    <a:solidFill>
                      <a:schemeClr val="tx1"/>
                    </a:solidFill>
                  </a:rPr>
                  <a:t>김현우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70321B0-ACC5-4BEC-9B23-A8017885CD4E}"/>
                </a:ext>
              </a:extLst>
            </p:cNvPr>
            <p:cNvGrpSpPr/>
            <p:nvPr/>
          </p:nvGrpSpPr>
          <p:grpSpPr>
            <a:xfrm>
              <a:off x="12386496" y="5833307"/>
              <a:ext cx="2466231" cy="1407032"/>
              <a:chOff x="5265489" y="508323"/>
              <a:chExt cx="1661021" cy="1077219"/>
            </a:xfrm>
          </p:grpSpPr>
          <p:sp>
            <p:nvSpPr>
              <p:cNvPr id="90" name="순서도: 처리 89">
                <a:extLst>
                  <a:ext uri="{FF2B5EF4-FFF2-40B4-BE49-F238E27FC236}">
                    <a16:creationId xmlns:a16="http://schemas.microsoft.com/office/drawing/2014/main" id="{4F05228F-09DE-470D-9E4B-49CB7A9CF4F8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F6B454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대리</a:t>
                </a:r>
                <a:endParaRPr lang="en-US" altLang="ko-KR" sz="146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677AE6C-FB5C-4DC4-B6FA-E98823CCF7DC}"/>
                  </a:ext>
                </a:extLst>
              </p:cNvPr>
              <p:cNvSpPr/>
              <p:nvPr/>
            </p:nvSpPr>
            <p:spPr>
              <a:xfrm>
                <a:off x="5265489" y="927773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smtClean="0">
                    <a:solidFill>
                      <a:schemeClr val="tx1"/>
                    </a:solidFill>
                  </a:rPr>
                  <a:t>이선영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5C263431-A814-4012-9617-F5129D08FA40}"/>
                </a:ext>
              </a:extLst>
            </p:cNvPr>
            <p:cNvGrpSpPr/>
            <p:nvPr/>
          </p:nvGrpSpPr>
          <p:grpSpPr>
            <a:xfrm>
              <a:off x="9238106" y="7392991"/>
              <a:ext cx="2466235" cy="1407031"/>
              <a:chOff x="5265486" y="508323"/>
              <a:chExt cx="1661024" cy="1077217"/>
            </a:xfrm>
          </p:grpSpPr>
          <p:sp>
            <p:nvSpPr>
              <p:cNvPr id="88" name="순서도: 처리 87">
                <a:extLst>
                  <a:ext uri="{FF2B5EF4-FFF2-40B4-BE49-F238E27FC236}">
                    <a16:creationId xmlns:a16="http://schemas.microsoft.com/office/drawing/2014/main" id="{C4DFBDF8-7339-410E-95EA-08D9371D26BD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F6B454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조장</a:t>
                </a:r>
                <a:endParaRPr lang="en-US" altLang="ko-KR" sz="146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B2BE15F-D168-4F52-8988-304EFE4C0FCB}"/>
                  </a:ext>
                </a:extLst>
              </p:cNvPr>
              <p:cNvSpPr/>
              <p:nvPr/>
            </p:nvSpPr>
            <p:spPr>
              <a:xfrm>
                <a:off x="5265486" y="927771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err="1" smtClean="0">
                    <a:solidFill>
                      <a:schemeClr val="tx1"/>
                    </a:solidFill>
                  </a:rPr>
                  <a:t>손민철</a:t>
                </a:r>
                <a:endParaRPr lang="ko-KR" altLang="en-US" sz="1138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1AAC63D-AF96-4E18-A563-B83BEFB1DAA6}"/>
                </a:ext>
              </a:extLst>
            </p:cNvPr>
            <p:cNvGrpSpPr/>
            <p:nvPr/>
          </p:nvGrpSpPr>
          <p:grpSpPr>
            <a:xfrm>
              <a:off x="12386494" y="7422171"/>
              <a:ext cx="2466231" cy="1407032"/>
              <a:chOff x="5265489" y="508323"/>
              <a:chExt cx="1661021" cy="1077219"/>
            </a:xfrm>
          </p:grpSpPr>
          <p:sp>
            <p:nvSpPr>
              <p:cNvPr id="86" name="순서도: 처리 85">
                <a:extLst>
                  <a:ext uri="{FF2B5EF4-FFF2-40B4-BE49-F238E27FC236}">
                    <a16:creationId xmlns:a16="http://schemas.microsoft.com/office/drawing/2014/main" id="{E2F8BBA0-7DB8-445C-BE0B-D523B37CEB24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F6B454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대리</a:t>
                </a:r>
                <a:endParaRPr lang="en-US" altLang="ko-KR" sz="146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55AE070-BFE1-4D08-A678-D1161A86B56D}"/>
                  </a:ext>
                </a:extLst>
              </p:cNvPr>
              <p:cNvSpPr/>
              <p:nvPr/>
            </p:nvSpPr>
            <p:spPr>
              <a:xfrm>
                <a:off x="5265489" y="927773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B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err="1" smtClean="0">
                    <a:solidFill>
                      <a:schemeClr val="tx1"/>
                    </a:solidFill>
                  </a:rPr>
                  <a:t>유승연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14C5C2D-A553-4A56-BFD4-1BF8A6792487}"/>
                </a:ext>
              </a:extLst>
            </p:cNvPr>
            <p:cNvGrpSpPr/>
            <p:nvPr/>
          </p:nvGrpSpPr>
          <p:grpSpPr>
            <a:xfrm>
              <a:off x="9238109" y="1850487"/>
              <a:ext cx="2466231" cy="1407032"/>
              <a:chOff x="5265489" y="508323"/>
              <a:chExt cx="1661021" cy="1077219"/>
            </a:xfrm>
          </p:grpSpPr>
          <p:sp>
            <p:nvSpPr>
              <p:cNvPr id="84" name="순서도: 처리 83">
                <a:extLst>
                  <a:ext uri="{FF2B5EF4-FFF2-40B4-BE49-F238E27FC236}">
                    <a16:creationId xmlns:a16="http://schemas.microsoft.com/office/drawing/2014/main" id="{54CE6680-B96C-423E-8D99-3F22A302D033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B33A70"/>
              </a:solidFill>
              <a:ln>
                <a:solidFill>
                  <a:srgbClr val="B33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총괄 </a:t>
                </a:r>
                <a:r>
                  <a:rPr lang="ko-KR" altLang="en-US" sz="1463" b="1" dirty="0">
                    <a:solidFill>
                      <a:schemeClr val="bg1"/>
                    </a:solidFill>
                  </a:rPr>
                  <a:t>팀장</a:t>
                </a:r>
                <a:endParaRPr lang="en-US" altLang="ko-KR" sz="146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4F53CAF-3F83-4DC9-A338-654FB87ABBF2}"/>
                  </a:ext>
                </a:extLst>
              </p:cNvPr>
              <p:cNvSpPr/>
              <p:nvPr/>
            </p:nvSpPr>
            <p:spPr>
              <a:xfrm>
                <a:off x="5265489" y="927773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33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smtClean="0">
                    <a:solidFill>
                      <a:schemeClr val="tx1"/>
                    </a:solidFill>
                  </a:rPr>
                  <a:t>이한빈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38EA0E-E0DF-4217-AC17-17E8B52096C0}"/>
                </a:ext>
              </a:extLst>
            </p:cNvPr>
            <p:cNvGrpSpPr/>
            <p:nvPr/>
          </p:nvGrpSpPr>
          <p:grpSpPr>
            <a:xfrm>
              <a:off x="9238108" y="3990837"/>
              <a:ext cx="2466231" cy="1407032"/>
              <a:chOff x="5265489" y="508323"/>
              <a:chExt cx="1661021" cy="1077219"/>
            </a:xfrm>
          </p:grpSpPr>
          <p:sp>
            <p:nvSpPr>
              <p:cNvPr id="82" name="순서도: 처리 81">
                <a:extLst>
                  <a:ext uri="{FF2B5EF4-FFF2-40B4-BE49-F238E27FC236}">
                    <a16:creationId xmlns:a16="http://schemas.microsoft.com/office/drawing/2014/main" id="{3EEFDAC3-3EB2-4633-BD82-E97FBB47120A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EE7D77"/>
              </a:solidFill>
              <a:ln>
                <a:solidFill>
                  <a:srgbClr val="EE7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물류 </a:t>
                </a:r>
                <a:r>
                  <a:rPr lang="en-US" altLang="ko-KR" sz="1463" b="1" dirty="0" smtClean="0">
                    <a:solidFill>
                      <a:schemeClr val="bg1"/>
                    </a:solidFill>
                  </a:rPr>
                  <a:t>2</a:t>
                </a:r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팀 과장</a:t>
                </a:r>
                <a:endParaRPr lang="en-US" altLang="ko-KR" sz="146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F2B03C3-58C0-4937-AA6F-20B60D5BD338}"/>
                  </a:ext>
                </a:extLst>
              </p:cNvPr>
              <p:cNvSpPr/>
              <p:nvPr/>
            </p:nvSpPr>
            <p:spPr>
              <a:xfrm>
                <a:off x="5265489" y="927773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E7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err="1" smtClean="0">
                    <a:solidFill>
                      <a:schemeClr val="tx1"/>
                    </a:solidFill>
                  </a:rPr>
                  <a:t>염남영</a:t>
                </a:r>
                <a:endParaRPr lang="en-US" altLang="ko-KR" sz="13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665A7D1-E3C7-4A10-9329-90ACE6CED968}"/>
                </a:ext>
              </a:extLst>
            </p:cNvPr>
            <p:cNvGrpSpPr/>
            <p:nvPr/>
          </p:nvGrpSpPr>
          <p:grpSpPr>
            <a:xfrm>
              <a:off x="12386496" y="3990837"/>
              <a:ext cx="2466231" cy="1407032"/>
              <a:chOff x="5265489" y="508323"/>
              <a:chExt cx="1661021" cy="1077219"/>
            </a:xfrm>
          </p:grpSpPr>
          <p:sp>
            <p:nvSpPr>
              <p:cNvPr id="80" name="순서도: 처리 79">
                <a:extLst>
                  <a:ext uri="{FF2B5EF4-FFF2-40B4-BE49-F238E27FC236}">
                    <a16:creationId xmlns:a16="http://schemas.microsoft.com/office/drawing/2014/main" id="{48F9FC82-AD08-4391-9B7D-EAFD77B26403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EE7D77"/>
              </a:solidFill>
              <a:ln>
                <a:solidFill>
                  <a:srgbClr val="EE7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영업</a:t>
                </a:r>
                <a:r>
                  <a:rPr lang="en-US" altLang="ko-KR" sz="1463" b="1" dirty="0" smtClean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관리 과장</a:t>
                </a:r>
                <a:endParaRPr lang="en-US" altLang="ko-KR" sz="146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49A343E-3391-4382-BDCA-5A5205C9DF3D}"/>
                  </a:ext>
                </a:extLst>
              </p:cNvPr>
              <p:cNvSpPr/>
              <p:nvPr/>
            </p:nvSpPr>
            <p:spPr>
              <a:xfrm>
                <a:off x="5265489" y="927773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E7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err="1" smtClean="0">
                    <a:solidFill>
                      <a:schemeClr val="tx1"/>
                    </a:solidFill>
                  </a:rPr>
                  <a:t>조범진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FBAC0E1C-9F1B-4BED-A822-896D5DFBCDFF}"/>
                </a:ext>
              </a:extLst>
            </p:cNvPr>
            <p:cNvGrpSpPr/>
            <p:nvPr/>
          </p:nvGrpSpPr>
          <p:grpSpPr>
            <a:xfrm>
              <a:off x="6089727" y="3950709"/>
              <a:ext cx="2466231" cy="1407032"/>
              <a:chOff x="5265489" y="508323"/>
              <a:chExt cx="1661021" cy="1077219"/>
            </a:xfrm>
          </p:grpSpPr>
          <p:sp>
            <p:nvSpPr>
              <p:cNvPr id="78" name="순서도: 처리 77">
                <a:extLst>
                  <a:ext uri="{FF2B5EF4-FFF2-40B4-BE49-F238E27FC236}">
                    <a16:creationId xmlns:a16="http://schemas.microsoft.com/office/drawing/2014/main" id="{C20DCC4F-E99F-47CC-A2F8-C06F446D3BD2}"/>
                  </a:ext>
                </a:extLst>
              </p:cNvPr>
              <p:cNvSpPr/>
              <p:nvPr/>
            </p:nvSpPr>
            <p:spPr>
              <a:xfrm>
                <a:off x="5265489" y="508323"/>
                <a:ext cx="1661021" cy="419450"/>
              </a:xfrm>
              <a:prstGeom prst="flowChartProcess">
                <a:avLst/>
              </a:prstGeom>
              <a:solidFill>
                <a:srgbClr val="EE7D77"/>
              </a:solidFill>
              <a:ln>
                <a:solidFill>
                  <a:srgbClr val="EE7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물류 </a:t>
                </a:r>
                <a:r>
                  <a:rPr lang="en-US" altLang="ko-KR" sz="1463" b="1" dirty="0" smtClean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1463" b="1" dirty="0" smtClean="0">
                    <a:solidFill>
                      <a:schemeClr val="bg1"/>
                    </a:solidFill>
                  </a:rPr>
                  <a:t>팀 과장</a:t>
                </a:r>
                <a:endParaRPr lang="en-US" altLang="ko-KR" sz="146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774E45E-8728-4A01-8274-983FFF0FAABD}"/>
                  </a:ext>
                </a:extLst>
              </p:cNvPr>
              <p:cNvSpPr/>
              <p:nvPr/>
            </p:nvSpPr>
            <p:spPr>
              <a:xfrm>
                <a:off x="5265489" y="927773"/>
                <a:ext cx="1661021" cy="657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E7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err="1" smtClean="0">
                    <a:solidFill>
                      <a:schemeClr val="tx1"/>
                    </a:solidFill>
                  </a:rPr>
                  <a:t>허진성</a:t>
                </a:r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8044966" y="717195"/>
            <a:ext cx="4346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조직 구성안</a:t>
            </a:r>
            <a:endParaRPr lang="ko-KR" altLang="en-US" sz="5000" dirty="0"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33400" y="717195"/>
            <a:ext cx="690973" cy="668548"/>
            <a:chOff x="8172316" y="7713423"/>
            <a:chExt cx="690973" cy="668548"/>
          </a:xfrm>
        </p:grpSpPr>
        <p:grpSp>
          <p:nvGrpSpPr>
            <p:cNvPr id="106" name="그룹 1010"/>
            <p:cNvGrpSpPr/>
            <p:nvPr/>
          </p:nvGrpSpPr>
          <p:grpSpPr>
            <a:xfrm>
              <a:off x="8172316" y="7713423"/>
              <a:ext cx="668548" cy="668548"/>
              <a:chOff x="8172316" y="7713423"/>
              <a:chExt cx="668548" cy="668548"/>
            </a:xfrm>
          </p:grpSpPr>
          <p:pic>
            <p:nvPicPr>
              <p:cNvPr id="108" name="Object 4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172316" y="7713423"/>
                <a:ext cx="668548" cy="668548"/>
              </a:xfrm>
              <a:prstGeom prst="rect">
                <a:avLst/>
              </a:prstGeom>
            </p:spPr>
          </p:pic>
        </p:grpSp>
        <p:pic>
          <p:nvPicPr>
            <p:cNvPr id="107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51286" y="7783121"/>
              <a:ext cx="612003" cy="58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34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57574" y="5280296"/>
            <a:ext cx="1904762" cy="14286"/>
            <a:chOff x="6457574" y="5280296"/>
            <a:chExt cx="1904762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560000">
              <a:off x="6457574" y="5280296"/>
              <a:ext cx="19047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7574" y="7265016"/>
            <a:ext cx="1904762" cy="14286"/>
            <a:chOff x="6457574" y="7265016"/>
            <a:chExt cx="1904762" cy="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6457574" y="7265016"/>
              <a:ext cx="1904762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38533" y="4022904"/>
            <a:ext cx="8713381" cy="1904762"/>
            <a:chOff x="7938533" y="4022904"/>
            <a:chExt cx="8713381" cy="19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8533" y="4022904"/>
              <a:ext cx="8713381" cy="19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53019" y="4023235"/>
            <a:ext cx="1904099" cy="1904099"/>
            <a:chOff x="7653019" y="4023235"/>
            <a:chExt cx="1904099" cy="19040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653019" y="4023235"/>
              <a:ext cx="1904099" cy="19040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38533" y="6833303"/>
            <a:ext cx="8713381" cy="1904762"/>
            <a:chOff x="7938533" y="6833303"/>
            <a:chExt cx="8713381" cy="19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8533" y="6833303"/>
              <a:ext cx="8713381" cy="19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53019" y="6833634"/>
            <a:ext cx="1904099" cy="1904099"/>
            <a:chOff x="7653019" y="6833634"/>
            <a:chExt cx="1904099" cy="19040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7653019" y="6833634"/>
              <a:ext cx="1904099" cy="19040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76497" y="4546713"/>
            <a:ext cx="857143" cy="857143"/>
            <a:chOff x="8176497" y="4546713"/>
            <a:chExt cx="857143" cy="8571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76497" y="4546713"/>
              <a:ext cx="857143" cy="85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76497" y="7357112"/>
            <a:ext cx="857143" cy="857143"/>
            <a:chOff x="8176497" y="7357112"/>
            <a:chExt cx="857143" cy="85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6497" y="7357112"/>
              <a:ext cx="857143" cy="85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74433" y="3884287"/>
            <a:ext cx="4992394" cy="4992394"/>
            <a:chOff x="2174433" y="3884287"/>
            <a:chExt cx="4992394" cy="499239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74433" y="3884287"/>
              <a:ext cx="4992394" cy="49923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07303" y="6185723"/>
            <a:ext cx="4326654" cy="2357015"/>
            <a:chOff x="2507303" y="6185723"/>
            <a:chExt cx="4326654" cy="235701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7303" y="6185723"/>
              <a:ext cx="4326654" cy="23570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6089" y="7835450"/>
            <a:ext cx="1662856" cy="861728"/>
            <a:chOff x="1436089" y="7835450"/>
            <a:chExt cx="1662856" cy="86172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237217" y="7835450"/>
              <a:ext cx="861728" cy="861728"/>
              <a:chOff x="2237217" y="7835450"/>
              <a:chExt cx="861728" cy="86172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237217" y="7835450"/>
                <a:ext cx="861728" cy="86172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36089" y="7835450"/>
              <a:ext cx="861728" cy="861728"/>
              <a:chOff x="1436089" y="7835450"/>
              <a:chExt cx="861728" cy="86172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0800000">
                <a:off x="1436089" y="7835450"/>
                <a:ext cx="861728" cy="86172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5798884" y="3915808"/>
            <a:ext cx="1126917" cy="565171"/>
            <a:chOff x="5798884" y="3915808"/>
            <a:chExt cx="1126917" cy="56517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100000">
              <a:off x="5798884" y="3915808"/>
              <a:ext cx="1126917" cy="5651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13309" y="7272158"/>
            <a:ext cx="358698" cy="358205"/>
            <a:chOff x="1513309" y="7272158"/>
            <a:chExt cx="358698" cy="3582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3309" y="7272158"/>
              <a:ext cx="358698" cy="35820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9677400" y="43053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고객이 원하는</a:t>
            </a:r>
            <a:r>
              <a:rPr lang="en-US" altLang="ko-KR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 </a:t>
            </a:r>
            <a:r>
              <a:rPr lang="ko-KR" altLang="en-US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고객에게 필요한 해결책을 제공</a:t>
            </a:r>
            <a:endParaRPr lang="ko-KR" altLang="en-US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4691" y="480428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목적에 따라 필요한 방법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해결책을 제시하여 기업에 효율적인 안정적 고용을 제공합니다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77400" y="7179564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고객과의 네트워크를 통한 커뮤니케이션</a:t>
            </a:r>
            <a:r>
              <a:rPr lang="en-US" altLang="ko-KR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 </a:t>
            </a:r>
            <a:r>
              <a:rPr lang="ko-KR" altLang="en-US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피드백 제공</a:t>
            </a:r>
            <a:endParaRPr lang="ko-KR" altLang="en-US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874691" y="7754292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고객이 만족할 수 있도록 지속적인 사후관리 및 다양한 상황에 따라 커뮤니케이션과 피드백을 제공합니다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73421" y="1326765"/>
            <a:ext cx="59105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기업 서비스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37760" y="4399118"/>
            <a:ext cx="353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고객에게 적합한</a:t>
            </a:r>
            <a:r>
              <a:rPr lang="en-US" altLang="ko-KR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 </a:t>
            </a:r>
            <a:r>
              <a:rPr lang="ko-KR" altLang="en-US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최적화된 서비스를 제공</a:t>
            </a:r>
            <a:endParaRPr lang="ko-KR" altLang="en-US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7302" y="5260915"/>
            <a:ext cx="482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지속적으로 변화하는 환경에 맞게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기업에 적합하고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최적화된 서비스를 제공 합니다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1001"/>
          <p:cNvGrpSpPr/>
          <p:nvPr/>
        </p:nvGrpSpPr>
        <p:grpSpPr>
          <a:xfrm>
            <a:off x="-44818" y="9731092"/>
            <a:ext cx="18375350" cy="571429"/>
            <a:chOff x="-44818" y="9731092"/>
            <a:chExt cx="18375350" cy="571429"/>
          </a:xfrm>
        </p:grpSpPr>
        <p:pic>
          <p:nvPicPr>
            <p:cNvPr id="49" name="Object 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44818" y="9731092"/>
              <a:ext cx="18375350" cy="571429"/>
            </a:xfrm>
            <a:prstGeom prst="rect">
              <a:avLst/>
            </a:prstGeom>
          </p:spPr>
        </p:pic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9735447"/>
            <a:ext cx="2413927" cy="57904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3400" y="686922"/>
            <a:ext cx="697126" cy="668548"/>
            <a:chOff x="844761" y="1239548"/>
            <a:chExt cx="697126" cy="668548"/>
          </a:xfrm>
        </p:grpSpPr>
        <p:grpSp>
          <p:nvGrpSpPr>
            <p:cNvPr id="41" name="그룹 1012"/>
            <p:cNvGrpSpPr/>
            <p:nvPr/>
          </p:nvGrpSpPr>
          <p:grpSpPr>
            <a:xfrm>
              <a:off x="844761" y="1239548"/>
              <a:ext cx="668548" cy="668548"/>
              <a:chOff x="15327232" y="7713423"/>
              <a:chExt cx="668548" cy="668548"/>
            </a:xfrm>
          </p:grpSpPr>
          <p:pic>
            <p:nvPicPr>
              <p:cNvPr id="52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5327232" y="7713423"/>
                <a:ext cx="668548" cy="668548"/>
              </a:xfrm>
              <a:prstGeom prst="rect">
                <a:avLst/>
              </a:prstGeom>
            </p:spPr>
          </p:pic>
        </p:grpSp>
        <p:pic>
          <p:nvPicPr>
            <p:cNvPr id="53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5417" y="1309246"/>
              <a:ext cx="616470" cy="587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343</Words>
  <Application>Microsoft Office PowerPoint</Application>
  <PresentationFormat>사용자 지정</PresentationFormat>
  <Paragraphs>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?? ??</vt:lpstr>
      <vt:lpstr>a옛날사진관3</vt:lpstr>
      <vt:lpstr>KBIZ한마음고딕 M</vt:lpstr>
      <vt:lpstr>Pretendard Variable</vt:lpstr>
      <vt:lpstr>Pretendard Variable ExtraBold</vt:lpstr>
      <vt:lpstr>Pretendard Variable Medium</vt:lpstr>
      <vt:lpstr>Pretendard Variable SemiBold</vt:lpstr>
      <vt:lpstr>나눔바른고딕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조민준</cp:lastModifiedBy>
  <cp:revision>47</cp:revision>
  <cp:lastPrinted>2024-02-19T05:19:57Z</cp:lastPrinted>
  <dcterms:created xsi:type="dcterms:W3CDTF">2024-02-13T11:33:43Z</dcterms:created>
  <dcterms:modified xsi:type="dcterms:W3CDTF">2024-02-19T05:37:15Z</dcterms:modified>
</cp:coreProperties>
</file>