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8" autoAdjust="0"/>
    <p:restoredTop sz="73359" autoAdjust="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0F96C-6457-4009-8BE7-7D27596C44BC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83FB-239C-4B8B-990B-5DC3BE2EC7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부교재 </a:t>
            </a:r>
            <a:r>
              <a:rPr lang="en-US" altLang="ko-KR" dirty="0"/>
              <a:t>18</a:t>
            </a:r>
            <a:r>
              <a:rPr lang="ko-KR" altLang="en-US" dirty="0"/>
              <a:t>페이지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&lt;!DOCTYPE</a:t>
            </a:r>
            <a:r>
              <a:rPr lang="ko-KR" altLang="en-US" dirty="0"/>
              <a:t> </a:t>
            </a:r>
            <a:r>
              <a:rPr lang="en-US" altLang="ko-KR" dirty="0"/>
              <a:t>html&gt;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&lt;html&gt;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	&lt;head&gt;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	</a:t>
            </a:r>
            <a:r>
              <a:rPr lang="en-US" altLang="ko-KR" dirty="0"/>
              <a:t>&lt;title&gt;</a:t>
            </a:r>
            <a:r>
              <a:rPr lang="ko-KR" altLang="en-US" dirty="0"/>
              <a:t>나의 </a:t>
            </a:r>
            <a:r>
              <a:rPr lang="ko-KR" altLang="en-US" dirty="0" err="1"/>
              <a:t>웹페이지</a:t>
            </a:r>
            <a:r>
              <a:rPr lang="en-US" altLang="ko-KR" dirty="0"/>
              <a:t>&lt;/title&gt;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&lt;/head&gt;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&lt;body&gt;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	</a:t>
            </a:r>
            <a:r>
              <a:rPr lang="en-US" altLang="ko-KR" dirty="0"/>
              <a:t>&lt;p&gt;</a:t>
            </a:r>
            <a:r>
              <a:rPr lang="ko-KR" altLang="en-US" dirty="0"/>
              <a:t>안녕하세요 </a:t>
            </a:r>
            <a:r>
              <a:rPr lang="ko-KR" altLang="en-US" dirty="0" err="1"/>
              <a:t>웹프로그래밍</a:t>
            </a:r>
            <a:r>
              <a:rPr lang="ko-KR" altLang="en-US" dirty="0"/>
              <a:t> 세상에 </a:t>
            </a:r>
            <a:r>
              <a:rPr lang="ko-KR" altLang="en-US" dirty="0" err="1"/>
              <a:t>오신것을</a:t>
            </a:r>
            <a:r>
              <a:rPr lang="ko-KR" altLang="en-US" dirty="0"/>
              <a:t> 환영합니다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&lt;/body&gt;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&lt;/html&gt;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em</a:t>
            </a:r>
            <a:r>
              <a:rPr lang="en-US" altLang="ko-KR" dirty="0"/>
              <a:t>&gt; </a:t>
            </a:r>
            <a:r>
              <a:rPr lang="ko-KR" altLang="en-US" dirty="0"/>
              <a:t>텍스트를 강조한다</a:t>
            </a:r>
            <a:r>
              <a:rPr lang="en-US" altLang="ko-KR" dirty="0"/>
              <a:t>, </a:t>
            </a:r>
            <a:r>
              <a:rPr lang="ko-KR" altLang="en-US" dirty="0" err="1"/>
              <a:t>이탤릭체로</a:t>
            </a:r>
            <a:r>
              <a:rPr lang="ko-KR" altLang="en-US" dirty="0"/>
              <a:t>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storng</a:t>
            </a:r>
            <a:r>
              <a:rPr lang="en-US" altLang="ko-KR" dirty="0"/>
              <a:t>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텍스트를 강하게 표시한다</a:t>
            </a:r>
            <a:r>
              <a:rPr lang="en-US" altLang="ko-KR" baseline="0" dirty="0"/>
              <a:t>..</a:t>
            </a:r>
            <a:r>
              <a:rPr lang="ko-KR" altLang="en-US" baseline="0" dirty="0"/>
              <a:t>진하게</a:t>
            </a:r>
            <a:r>
              <a:rPr lang="en-US" altLang="ko-KR" baseline="0" dirty="0"/>
              <a:t>,</a:t>
            </a:r>
            <a:r>
              <a:rPr lang="ko-KR" altLang="en-US" baseline="0" dirty="0"/>
              <a:t>굵게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부교재 </a:t>
            </a:r>
            <a:r>
              <a:rPr lang="en-US" altLang="ko-KR" dirty="0"/>
              <a:t>20</a:t>
            </a:r>
            <a:r>
              <a:rPr lang="ko-KR" altLang="en-US" dirty="0"/>
              <a:t>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요소는 속성을 가질 수 있다</a:t>
            </a:r>
            <a:endParaRPr lang="en-US" altLang="ko-KR" dirty="0"/>
          </a:p>
          <a:p>
            <a:r>
              <a:rPr lang="ko-KR" altLang="en-US" dirty="0"/>
              <a:t>속성은 요소에 대한 추가적인 정보를 제공한다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&lt;a&gt;</a:t>
            </a:r>
            <a:r>
              <a:rPr lang="ko-KR" altLang="en-US" dirty="0"/>
              <a:t>태그는 하이퍼링크</a:t>
            </a:r>
            <a:r>
              <a:rPr lang="ko-KR" altLang="en-US" baseline="0" dirty="0"/>
              <a:t> 태그이다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 dirty="0"/>
              <a:t>86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태그정리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부교재 </a:t>
            </a:r>
            <a:r>
              <a:rPr lang="en-US" altLang="ko-KR" dirty="0"/>
              <a:t>21</a:t>
            </a:r>
            <a:r>
              <a:rPr lang="ko-KR" altLang="en-US" dirty="0"/>
              <a:t>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여는 </a:t>
            </a:r>
            <a:r>
              <a:rPr lang="en-US" altLang="ko-KR" dirty="0"/>
              <a:t>&lt; </a:t>
            </a:r>
            <a:r>
              <a:rPr lang="ko-KR" altLang="en-US" dirty="0"/>
              <a:t>와 닫는 </a:t>
            </a:r>
            <a:r>
              <a:rPr lang="en-US" altLang="ko-KR" dirty="0"/>
              <a:t>&gt;</a:t>
            </a:r>
            <a:r>
              <a:rPr lang="ko-KR" altLang="en-US" dirty="0"/>
              <a:t>로 구분되며 이렇게</a:t>
            </a:r>
            <a:endParaRPr lang="en-US" altLang="ko-KR" dirty="0"/>
          </a:p>
          <a:p>
            <a:r>
              <a:rPr lang="ko-KR" altLang="en-US" dirty="0"/>
              <a:t> 표현하는 언어를 </a:t>
            </a:r>
            <a:r>
              <a:rPr lang="ko-KR" altLang="en-US" dirty="0" err="1"/>
              <a:t>마크업언어라고</a:t>
            </a:r>
            <a:r>
              <a:rPr lang="ko-KR" altLang="en-US" dirty="0"/>
              <a:t>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교재</a:t>
            </a: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80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페이지</a:t>
            </a:r>
            <a:endParaRPr lang="en-US" altLang="ko-KR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&lt;head&gt;</a:t>
            </a:r>
            <a:r>
              <a:rPr lang="ko-KR" altLang="en-US" sz="1200" baseline="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&lt;/head&gt;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사이에는 문서의 제목</a:t>
            </a: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스타일 시트</a:t>
            </a: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스트립트에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대한 정보 등과 같은 내용들이 들어간다</a:t>
            </a: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단 기본적으로 이곳에 입력된 내용은 </a:t>
            </a:r>
            <a:r>
              <a:rPr lang="ko-KR" altLang="en-US" sz="1200" dirty="0" err="1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웹브라우저에는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나타나지 않는다</a:t>
            </a:r>
            <a:endParaRPr lang="en-US" altLang="ko-KR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&lt;body&gt;</a:t>
            </a:r>
            <a:r>
              <a:rPr lang="ko-KR" altLang="en-US" sz="1200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와</a:t>
            </a:r>
            <a:r>
              <a:rPr lang="ko-KR" altLang="en-US" sz="1200" baseline="0" dirty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r>
              <a:rPr lang="en-US" altLang="ko-KR" sz="1200" baseline="0" dirty="0">
                <a:solidFill>
                  <a:schemeClr val="tx1"/>
                </a:solidFill>
                <a:latin typeface="+mn-lt"/>
                <a:ea typeface="+mn-ea"/>
              </a:rPr>
              <a:t>&lt;/body&gt;</a:t>
            </a:r>
            <a:r>
              <a:rPr lang="ko-KR" altLang="en-US" sz="1200" baseline="0" dirty="0">
                <a:solidFill>
                  <a:schemeClr val="tx1"/>
                </a:solidFill>
                <a:latin typeface="+mn-lt"/>
                <a:ea typeface="+mn-ea"/>
              </a:rPr>
              <a:t>사이에는 실제로 웹 브라우저에 나타나는 내용이 들어간다 </a:t>
            </a:r>
            <a:endParaRPr lang="en-US" altLang="ko-KR" sz="1200" dirty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교재 </a:t>
            </a:r>
            <a:r>
              <a:rPr lang="en-US" altLang="ko-KR" dirty="0"/>
              <a:t>77</a:t>
            </a:r>
            <a:r>
              <a:rPr lang="ko-KR" altLang="en-US" dirty="0"/>
              <a:t>페이지 </a:t>
            </a:r>
            <a:r>
              <a:rPr lang="en-US" altLang="ko-KR" dirty="0"/>
              <a:t>HTML5</a:t>
            </a:r>
            <a:r>
              <a:rPr lang="ko-KR" altLang="en-US" dirty="0"/>
              <a:t>의 계층 구조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1000" dirty="0"/>
              <a:t>교재</a:t>
            </a:r>
            <a:r>
              <a:rPr lang="en-US" altLang="ko-KR" sz="1000" dirty="0"/>
              <a:t>82</a:t>
            </a:r>
            <a:r>
              <a:rPr lang="ko-KR" altLang="en-US" sz="1000" dirty="0"/>
              <a:t>페이지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b="1" dirty="0"/>
              <a:t>Header</a:t>
            </a:r>
          </a:p>
          <a:p>
            <a:r>
              <a:rPr lang="ko-KR" altLang="en-US" sz="1000" dirty="0"/>
              <a:t>사이트 전체의 머리부분이 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타이틀이나 로고 같은 도입 </a:t>
            </a:r>
            <a:r>
              <a:rPr lang="ko-KR" altLang="en-US" sz="1000" dirty="0" err="1"/>
              <a:t>엘리먼트들로</a:t>
            </a:r>
            <a:r>
              <a:rPr lang="ko-KR" altLang="en-US" sz="1000" dirty="0"/>
              <a:t> 구성될 수 있다</a:t>
            </a:r>
            <a:endParaRPr lang="en-US" altLang="ko-KR" sz="1000" dirty="0"/>
          </a:p>
          <a:p>
            <a:r>
              <a:rPr lang="en-US" altLang="ko-KR" sz="1000" dirty="0"/>
              <a:t>&lt;head&gt;</a:t>
            </a:r>
            <a:r>
              <a:rPr lang="ko-KR" altLang="en-US" sz="1000" dirty="0"/>
              <a:t>태그와의 차이점</a:t>
            </a:r>
          </a:p>
          <a:p>
            <a:pPr lvl="1"/>
            <a:r>
              <a:rPr lang="en-US" altLang="ko-KR" sz="1000" dirty="0"/>
              <a:t>&lt;head&gt;</a:t>
            </a:r>
            <a:r>
              <a:rPr lang="ko-KR" altLang="en-US" sz="1000" dirty="0"/>
              <a:t>태그는 문서에서 단 한 번만 사용할 수 있고 </a:t>
            </a:r>
            <a:r>
              <a:rPr lang="en-US" altLang="ko-KR" sz="1000" dirty="0"/>
              <a:t>&lt;header&gt; </a:t>
            </a:r>
            <a:r>
              <a:rPr lang="ko-KR" altLang="en-US" sz="1000" dirty="0"/>
              <a:t>태그는 여러 번 사용할 수 있다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/>
              <a:t>&lt;head&gt;</a:t>
            </a:r>
            <a:r>
              <a:rPr lang="ko-KR" altLang="en-US" sz="1000" dirty="0"/>
              <a:t>태그는 </a:t>
            </a:r>
            <a:r>
              <a:rPr lang="en-US" altLang="ko-KR" sz="1000" dirty="0"/>
              <a:t>&lt;html&gt;</a:t>
            </a:r>
            <a:r>
              <a:rPr lang="ko-KR" altLang="en-US" sz="1000" dirty="0"/>
              <a:t>태그 다음에 입력하나</a:t>
            </a:r>
            <a:r>
              <a:rPr lang="en-US" altLang="ko-KR" sz="1000" dirty="0"/>
              <a:t>, &lt;header&gt; </a:t>
            </a:r>
            <a:r>
              <a:rPr lang="ko-KR" altLang="en-US" sz="1000" dirty="0"/>
              <a:t>태그는 본문 즉 </a:t>
            </a:r>
            <a:r>
              <a:rPr lang="en-US" altLang="ko-KR" sz="1000" dirty="0"/>
              <a:t>&lt;body&gt;</a:t>
            </a:r>
            <a:r>
              <a:rPr lang="ko-KR" altLang="en-US" sz="1000" dirty="0"/>
              <a:t>태그 안에서 </a:t>
            </a:r>
            <a:r>
              <a:rPr lang="ko-KR" altLang="en-US" sz="1000" dirty="0" err="1"/>
              <a:t>사용가능하다</a:t>
            </a:r>
            <a:r>
              <a:rPr lang="en-US" altLang="ko-KR" sz="1000" dirty="0"/>
              <a:t>.</a:t>
            </a:r>
          </a:p>
          <a:p>
            <a:pPr lvl="1"/>
            <a:r>
              <a:rPr lang="en-US" altLang="ko-KR" sz="1000" dirty="0"/>
              <a:t>	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 err="1"/>
              <a:t>Nav</a:t>
            </a:r>
            <a:r>
              <a:rPr lang="en-US" altLang="ko-KR" sz="1000" b="1" dirty="0"/>
              <a:t> </a:t>
            </a:r>
            <a:r>
              <a:rPr lang="ko-KR" altLang="en-US" sz="1000" b="1" dirty="0" err="1"/>
              <a:t>네이브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&lt;</a:t>
            </a:r>
            <a:r>
              <a:rPr lang="en-US" altLang="ko-KR" sz="1000" dirty="0" err="1"/>
              <a:t>nav</a:t>
            </a:r>
            <a:r>
              <a:rPr lang="en-US" altLang="ko-KR" sz="1000" dirty="0"/>
              <a:t>&gt;</a:t>
            </a:r>
            <a:r>
              <a:rPr lang="ko-KR" altLang="en-US" sz="1000" dirty="0"/>
              <a:t>태그는 </a:t>
            </a:r>
            <a:r>
              <a:rPr lang="ko-KR" altLang="en-US" sz="1000" dirty="0" err="1"/>
              <a:t>네비게이션</a:t>
            </a:r>
            <a:r>
              <a:rPr lang="ko-KR" altLang="en-US" sz="1000" dirty="0"/>
              <a:t> 표현을 위한 태그이다</a:t>
            </a:r>
            <a:r>
              <a:rPr lang="en-US" altLang="ko-KR" sz="1000" dirty="0"/>
              <a:t>. </a:t>
            </a:r>
            <a:r>
              <a:rPr lang="ko-KR" altLang="en-US" sz="1000" dirty="0"/>
              <a:t>링크를 표현</a:t>
            </a:r>
            <a:r>
              <a:rPr lang="en-US" altLang="ko-KR" sz="1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&lt;</a:t>
            </a:r>
            <a:r>
              <a:rPr lang="en-US" altLang="ko-KR" sz="1000" dirty="0" err="1"/>
              <a:t>nav</a:t>
            </a:r>
            <a:r>
              <a:rPr lang="en-US" altLang="ko-KR" sz="1000" dirty="0"/>
              <a:t>&gt;</a:t>
            </a:r>
            <a:r>
              <a:rPr lang="ko-KR" altLang="en-US" sz="1000" dirty="0"/>
              <a:t>는 본문 위치에 영향을 받지 않는다</a:t>
            </a:r>
            <a:r>
              <a:rPr lang="en-US" altLang="ko-KR" sz="1000" dirty="0"/>
              <a:t>. &lt;header&gt;&lt;footer&gt;&lt;aside&gt;</a:t>
            </a:r>
            <a:r>
              <a:rPr lang="ko-KR" altLang="en-US" sz="1000" dirty="0"/>
              <a:t>중 어느 위치도 상관없다</a:t>
            </a:r>
            <a:r>
              <a:rPr lang="en-US" altLang="ko-KR" sz="1000" dirty="0"/>
              <a:t>. </a:t>
            </a:r>
            <a:r>
              <a:rPr lang="ko-KR" altLang="en-US" sz="1000" dirty="0"/>
              <a:t>즉</a:t>
            </a:r>
            <a:r>
              <a:rPr lang="en-US" altLang="ko-KR" sz="1000" dirty="0"/>
              <a:t>, &lt;body&gt;</a:t>
            </a:r>
            <a:r>
              <a:rPr lang="ko-KR" altLang="en-US" sz="1000" dirty="0"/>
              <a:t>태그 안에는 어디든 사용할 수가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article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&lt;article&gt;</a:t>
            </a:r>
            <a:r>
              <a:rPr lang="ko-KR" altLang="en-US" sz="1000" dirty="0"/>
              <a:t>태그는 </a:t>
            </a:r>
            <a:r>
              <a:rPr lang="ko-KR" altLang="en-US" sz="1000" dirty="0" err="1"/>
              <a:t>웹페이지</a:t>
            </a:r>
            <a:r>
              <a:rPr lang="ko-KR" altLang="en-US" sz="1000" dirty="0"/>
              <a:t> 상에서의 실제 내용을 의미한다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&lt;article&gt;</a:t>
            </a:r>
            <a:r>
              <a:rPr lang="ko-KR" altLang="en-US" sz="1000" dirty="0"/>
              <a:t>태그를 사용한 </a:t>
            </a:r>
            <a:r>
              <a:rPr lang="ko-KR" altLang="en-US" sz="1000" dirty="0" err="1"/>
              <a:t>웹컨텐츠는</a:t>
            </a:r>
            <a:r>
              <a:rPr lang="ko-KR" altLang="en-US" sz="1000" dirty="0"/>
              <a:t> 다른 곳에 배포하거나 재사용할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검색엔진의 검색로봇에서는 </a:t>
            </a:r>
            <a:r>
              <a:rPr lang="en-US" altLang="ko-KR" sz="1000" dirty="0"/>
              <a:t>&lt;article&gt;</a:t>
            </a:r>
            <a:r>
              <a:rPr lang="ko-KR" altLang="en-US" sz="1000" dirty="0"/>
              <a:t>태그가 사용된 </a:t>
            </a:r>
            <a:r>
              <a:rPr lang="ko-KR" altLang="en-US" sz="1000" dirty="0" err="1"/>
              <a:t>컨텐츠를</a:t>
            </a:r>
            <a:r>
              <a:rPr lang="ko-KR" altLang="en-US" sz="1000" dirty="0"/>
              <a:t> 배포할 수 있는 </a:t>
            </a:r>
            <a:r>
              <a:rPr lang="ko-KR" altLang="en-US" sz="1000" dirty="0" err="1"/>
              <a:t>컨텐츠로</a:t>
            </a:r>
            <a:r>
              <a:rPr lang="ko-KR" altLang="en-US" sz="1000" dirty="0"/>
              <a:t> 인식한다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Section</a:t>
            </a:r>
          </a:p>
          <a:p>
            <a:r>
              <a:rPr lang="en-US" altLang="ko-KR" sz="1000" dirty="0"/>
              <a:t>&lt;section&gt;</a:t>
            </a:r>
            <a:r>
              <a:rPr lang="ko-KR" altLang="en-US" sz="1000" dirty="0"/>
              <a:t>태그는 </a:t>
            </a:r>
            <a:r>
              <a:rPr lang="ko-KR" altLang="en-US" sz="1000" dirty="0" err="1"/>
              <a:t>웹컨텐츠들을</a:t>
            </a:r>
            <a:r>
              <a:rPr lang="ko-KR" altLang="en-US" sz="1000" dirty="0"/>
              <a:t> 그룹으로 묶어주는 역할을 담당한다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앞에서 배운 </a:t>
            </a:r>
            <a:r>
              <a:rPr lang="en-US" altLang="ko-KR" sz="1000" dirty="0"/>
              <a:t>&lt;article&gt;</a:t>
            </a:r>
            <a:r>
              <a:rPr lang="ko-KR" altLang="en-US" sz="1000" dirty="0"/>
              <a:t>태그와는 달리</a:t>
            </a:r>
            <a:r>
              <a:rPr lang="en-US" altLang="ko-KR" sz="1000" dirty="0"/>
              <a:t> &lt;section&gt;</a:t>
            </a:r>
            <a:r>
              <a:rPr lang="ko-KR" altLang="en-US" sz="1000" dirty="0"/>
              <a:t>태그로 묶은 </a:t>
            </a:r>
            <a:r>
              <a:rPr lang="ko-KR" altLang="en-US" sz="1000" dirty="0" err="1"/>
              <a:t>컨텐츠는</a:t>
            </a:r>
            <a:r>
              <a:rPr lang="ko-KR" altLang="en-US" sz="1000" dirty="0"/>
              <a:t> </a:t>
            </a:r>
            <a:r>
              <a:rPr lang="ko-KR" altLang="en-US" sz="1000" dirty="0" err="1">
                <a:solidFill>
                  <a:srgbClr val="0070C0"/>
                </a:solidFill>
              </a:rPr>
              <a:t>재배포</a:t>
            </a:r>
            <a:r>
              <a:rPr lang="ko-KR" altLang="en-US" sz="1000" dirty="0">
                <a:solidFill>
                  <a:srgbClr val="0070C0"/>
                </a:solidFill>
              </a:rPr>
              <a:t> 할 수 없다</a:t>
            </a:r>
            <a:r>
              <a:rPr lang="en-US" altLang="ko-KR" sz="1000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1000" dirty="0"/>
              <a:t>단</a:t>
            </a:r>
            <a:r>
              <a:rPr lang="en-US" altLang="ko-KR" sz="1000" dirty="0"/>
              <a:t>, &lt;section&gt;</a:t>
            </a:r>
            <a:r>
              <a:rPr lang="ko-KR" altLang="en-US" sz="1000" dirty="0"/>
              <a:t>태그로 내용을 묶은 후 그 안에서 </a:t>
            </a:r>
            <a:r>
              <a:rPr lang="en-US" altLang="ko-KR" sz="1000" dirty="0"/>
              <a:t>&lt;article&gt;</a:t>
            </a:r>
            <a:r>
              <a:rPr lang="ko-KR" altLang="en-US" sz="1000" dirty="0"/>
              <a:t>태그를 사용할 수 는 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&lt;section&gt;</a:t>
            </a:r>
            <a:r>
              <a:rPr lang="ko-KR" altLang="en-US" sz="1000" dirty="0"/>
              <a:t>태그로 내용을 묶은 후 그 안에서 또 다른 </a:t>
            </a:r>
            <a:r>
              <a:rPr lang="en-US" altLang="ko-KR" sz="1000" dirty="0"/>
              <a:t>&lt;section&gt;</a:t>
            </a:r>
            <a:r>
              <a:rPr lang="ko-KR" altLang="en-US" sz="1000" dirty="0"/>
              <a:t>태그를 사용할 수 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aside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웹컨텐츠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제작시</a:t>
            </a:r>
            <a:r>
              <a:rPr lang="ko-KR" altLang="en-US" sz="1000" dirty="0"/>
              <a:t> 주 내용이 아닌 왼쪽이나 오른쪽에 부수적인 내용이 들어가는 부분을 </a:t>
            </a:r>
            <a:r>
              <a:rPr lang="en-US" altLang="ko-KR" sz="1000" dirty="0"/>
              <a:t>&lt;aside&gt;</a:t>
            </a:r>
            <a:r>
              <a:rPr lang="ko-KR" altLang="en-US" sz="1000" dirty="0"/>
              <a:t>태그로 표현한다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다음 그림은 </a:t>
            </a:r>
            <a:r>
              <a:rPr lang="ko-KR" altLang="en-US" sz="1000" dirty="0" err="1"/>
              <a:t>사이드바의</a:t>
            </a:r>
            <a:r>
              <a:rPr lang="ko-KR" altLang="en-US" sz="1000" dirty="0"/>
              <a:t> 예이다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Footer</a:t>
            </a: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/>
              <a:t>&lt;footer&gt;</a:t>
            </a:r>
            <a:r>
              <a:rPr lang="ko-KR" altLang="en-US" sz="1000" dirty="0"/>
              <a:t>태그는 웹사이트의 저작권 정보나 저작권표기와 같은 내용이 들어가는 부분이다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endParaRPr lang="en-US" altLang="ko-KR" sz="1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유효한 </a:t>
            </a:r>
            <a:r>
              <a:rPr lang="en-US" altLang="ko-KR" dirty="0"/>
              <a:t>HTML</a:t>
            </a:r>
            <a:r>
              <a:rPr lang="ko-KR" altLang="en-US" dirty="0"/>
              <a:t>문서에서는 버전을 선언한다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문서를 보면 </a:t>
            </a:r>
            <a:r>
              <a:rPr lang="en-US" altLang="ko-KR" dirty="0"/>
              <a:t>&lt;title&gt;</a:t>
            </a:r>
            <a:r>
              <a:rPr lang="ko-KR" altLang="en-US" dirty="0"/>
              <a:t>과 같이 꺽쇠괄호로 둘러싸인 단어를 볼 </a:t>
            </a:r>
            <a:r>
              <a:rPr lang="ko-KR" altLang="en-US" dirty="0" err="1"/>
              <a:t>수있다</a:t>
            </a:r>
            <a:endParaRPr lang="en-US" altLang="ko-KR" dirty="0"/>
          </a:p>
          <a:p>
            <a:r>
              <a:rPr lang="ko-KR" altLang="en-US" dirty="0"/>
              <a:t>이것을 태그</a:t>
            </a:r>
            <a:r>
              <a:rPr lang="en-US" altLang="ko-KR" dirty="0"/>
              <a:t>(tag)</a:t>
            </a:r>
            <a:r>
              <a:rPr lang="ko-KR" altLang="en-US" dirty="0"/>
              <a:t>라고 한다 </a:t>
            </a:r>
            <a:endParaRPr lang="en-US" altLang="ko-KR" dirty="0"/>
          </a:p>
          <a:p>
            <a:r>
              <a:rPr lang="ko-KR" altLang="en-US" dirty="0"/>
              <a:t>태그는 문서의 구조와 스타일을 나타내는 단어이다</a:t>
            </a:r>
            <a:endParaRPr lang="en-US" altLang="ko-KR" dirty="0"/>
          </a:p>
          <a:p>
            <a:r>
              <a:rPr lang="ko-KR" altLang="en-US" dirty="0"/>
              <a:t>태그에는 시작 태그가 있고 종료태그가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요소가 모이면 하나의 문서가 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83FB-239C-4B8B-990B-5DC3BE2EC78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Administrator\AppData\Local\Microsoft\Windows\Temporary Internet Files\Content.IE5\QLYPBNNT\MP900449067[1]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lum bright="20000"/>
          </a:blip>
          <a:srcRect/>
          <a:stretch>
            <a:fillRect/>
          </a:stretch>
        </p:blipFill>
        <p:spPr bwMode="auto">
          <a:xfrm>
            <a:off x="0" y="-603448"/>
            <a:ext cx="9144000" cy="835292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AppData\Local\Microsoft\Windows\Temporary Internet Files\Content.IE5\VIADGPB6\MP900439199[1]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FCFE-5BD2-4AB4-8DA0-4F6CE3F60E1F}" type="datetimeFigureOut">
              <a:rPr lang="ko-KR" altLang="en-US" smtClean="0"/>
              <a:pPr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722A1-DD89-4743-9A91-FB24C506B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 cap="none" spc="50">
          <a:ln w="11430"/>
          <a:gradFill>
            <a:gsLst>
              <a:gs pos="25000">
                <a:schemeClr val="accent2">
                  <a:satMod val="155000"/>
                </a:schemeClr>
              </a:gs>
              <a:gs pos="100000">
                <a:schemeClr val="accent2">
                  <a:shade val="45000"/>
                  <a:satMod val="165000"/>
                </a:schemeClr>
              </a:gs>
            </a:gsLst>
            <a:lin ang="5400000"/>
          </a:gra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spcAft>
          <a:spcPts val="120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spcAft>
          <a:spcPts val="120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spcAft>
          <a:spcPts val="120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4/loose.dt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기본문서 작성하기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ko-KR" dirty="0"/>
              <a:t>&lt;!DOCTYPE</a:t>
            </a:r>
            <a:r>
              <a:rPr lang="ko-KR" altLang="en-US" dirty="0"/>
              <a:t> </a:t>
            </a:r>
            <a:r>
              <a:rPr lang="en-US" altLang="ko-KR" dirty="0"/>
              <a:t>html&gt;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&lt;html&gt;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&lt;head&gt;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	</a:t>
            </a:r>
            <a:r>
              <a:rPr lang="en-US" altLang="ko-KR" dirty="0"/>
              <a:t>&lt;title&gt;</a:t>
            </a:r>
            <a:r>
              <a:rPr lang="ko-KR" altLang="en-US" dirty="0"/>
              <a:t>나의 </a:t>
            </a:r>
            <a:r>
              <a:rPr lang="ko-KR" altLang="en-US" dirty="0" err="1"/>
              <a:t>웹페이지</a:t>
            </a:r>
            <a:r>
              <a:rPr lang="en-US" altLang="ko-KR" dirty="0"/>
              <a:t>&lt;/title&gt;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&lt;/head&gt;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&lt;body&gt;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	</a:t>
            </a:r>
            <a:r>
              <a:rPr lang="en-US" altLang="ko-KR" dirty="0"/>
              <a:t>&lt;p&gt;</a:t>
            </a:r>
            <a:r>
              <a:rPr lang="ko-KR" altLang="en-US" dirty="0"/>
              <a:t>안녕하세요 </a:t>
            </a:r>
            <a:r>
              <a:rPr lang="ko-KR" altLang="en-US" dirty="0" err="1"/>
              <a:t>웹프로그래밍</a:t>
            </a:r>
            <a:r>
              <a:rPr lang="ko-KR" altLang="en-US" dirty="0"/>
              <a:t> 세상에 </a:t>
            </a:r>
            <a:r>
              <a:rPr lang="ko-KR" altLang="en-US" dirty="0" err="1"/>
              <a:t>오신것을</a:t>
            </a:r>
            <a:r>
              <a:rPr lang="ko-KR" altLang="en-US" dirty="0"/>
              <a:t> 환영합니다</a:t>
            </a:r>
            <a:r>
              <a:rPr lang="en-US" altLang="ko-KR" dirty="0"/>
              <a:t>.&lt;/p&gt;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	</a:t>
            </a:r>
            <a:r>
              <a:rPr lang="en-US" altLang="ko-KR" dirty="0"/>
              <a:t>&lt;/body&gt;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&lt;/html&gt;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문서의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하나의 </a:t>
            </a:r>
            <a:r>
              <a:rPr lang="ko-KR" altLang="en-US" dirty="0" err="1"/>
              <a:t>요소안에</a:t>
            </a:r>
            <a:r>
              <a:rPr lang="ko-KR" altLang="en-US" dirty="0"/>
              <a:t> 다른 요소가 포함될 수 있다</a:t>
            </a:r>
            <a:r>
              <a:rPr lang="en-US" altLang="ko-KR" dirty="0"/>
              <a:t>, &lt;html&gt;</a:t>
            </a:r>
            <a:r>
              <a:rPr lang="ko-KR" altLang="en-US" dirty="0"/>
              <a:t>요소 안에 </a:t>
            </a:r>
            <a:r>
              <a:rPr lang="en-US" altLang="ko-KR" dirty="0"/>
              <a:t>&lt;head&gt;</a:t>
            </a:r>
            <a:r>
              <a:rPr lang="ko-KR" altLang="en-US" dirty="0"/>
              <a:t>요소가 포함된다</a:t>
            </a:r>
            <a:endParaRPr lang="en-US" altLang="ko-KR" dirty="0"/>
          </a:p>
          <a:p>
            <a:r>
              <a:rPr lang="ko-KR" altLang="en-US" dirty="0"/>
              <a:t>태그가 서로 교차하면 </a:t>
            </a:r>
            <a:r>
              <a:rPr lang="ko-KR" altLang="en-US" dirty="0" err="1"/>
              <a:t>안된다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574757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&lt;p&gt;</a:t>
            </a:r>
            <a:r>
              <a:rPr lang="ko-KR" altLang="en-US" sz="2400" dirty="0"/>
              <a:t>이것은 </a:t>
            </a:r>
            <a:r>
              <a:rPr lang="en-US" altLang="ko-KR" sz="2400" b="1" dirty="0">
                <a:solidFill>
                  <a:schemeClr val="tx2"/>
                </a:solidFill>
              </a:rPr>
              <a:t>&lt;</a:t>
            </a:r>
            <a:r>
              <a:rPr lang="en-US" altLang="ko-KR" sz="2400" b="1" dirty="0" err="1">
                <a:solidFill>
                  <a:schemeClr val="tx2"/>
                </a:solidFill>
              </a:rPr>
              <a:t>em</a:t>
            </a:r>
            <a:r>
              <a:rPr lang="en-US" altLang="ko-KR" sz="2400" b="1" dirty="0">
                <a:solidFill>
                  <a:schemeClr val="tx2"/>
                </a:solidFill>
              </a:rPr>
              <a:t>&gt;</a:t>
            </a:r>
            <a:r>
              <a:rPr lang="ko-KR" altLang="en-US" sz="2400" dirty="0"/>
              <a:t>아주 </a:t>
            </a:r>
            <a:r>
              <a:rPr lang="en-US" altLang="ko-KR" sz="2400" dirty="0">
                <a:solidFill>
                  <a:srgbClr val="FF0000"/>
                </a:solidFill>
              </a:rPr>
              <a:t>&lt;strong&gt;</a:t>
            </a:r>
            <a:r>
              <a:rPr lang="ko-KR" altLang="en-US" sz="2400" dirty="0"/>
              <a:t>잘못된 </a:t>
            </a:r>
            <a:r>
              <a:rPr lang="en-US" altLang="ko-KR" sz="2400" b="1" dirty="0">
                <a:solidFill>
                  <a:schemeClr val="tx2"/>
                </a:solidFill>
              </a:rPr>
              <a:t>&lt;/</a:t>
            </a:r>
            <a:r>
              <a:rPr lang="en-US" altLang="ko-KR" sz="2400" b="1" dirty="0" err="1">
                <a:solidFill>
                  <a:schemeClr val="tx2"/>
                </a:solidFill>
              </a:rPr>
              <a:t>em</a:t>
            </a:r>
            <a:r>
              <a:rPr lang="en-US" altLang="ko-KR" sz="2400" b="1" dirty="0">
                <a:solidFill>
                  <a:schemeClr val="tx2"/>
                </a:solidFill>
              </a:rPr>
              <a:t>&gt;</a:t>
            </a:r>
            <a:r>
              <a:rPr lang="ko-KR" altLang="en-US" sz="2400" dirty="0"/>
              <a:t>태그</a:t>
            </a:r>
            <a:r>
              <a:rPr lang="en-US" altLang="ko-KR" sz="2400" b="1" dirty="0">
                <a:solidFill>
                  <a:srgbClr val="FF0000"/>
                </a:solidFill>
              </a:rPr>
              <a:t>&lt;/strong&gt;</a:t>
            </a:r>
            <a:r>
              <a:rPr lang="ko-KR" altLang="en-US" sz="2400" dirty="0"/>
              <a:t>사용입니다</a:t>
            </a:r>
            <a:r>
              <a:rPr lang="en-US" altLang="ko-KR" sz="2400" dirty="0"/>
              <a:t>.&lt;/p&gt;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5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속성은 요소에 대한 추가적인 정보를 제공한다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=“</a:t>
            </a:r>
            <a:r>
              <a:rPr lang="ko-KR" altLang="en-US" dirty="0"/>
              <a:t>값</a:t>
            </a:r>
            <a:r>
              <a:rPr lang="en-US" altLang="ko-KR"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400506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&lt;a </a:t>
            </a:r>
            <a:r>
              <a:rPr lang="en-US" altLang="ko-KR" sz="2400" dirty="0" err="1"/>
              <a:t>href</a:t>
            </a:r>
            <a:r>
              <a:rPr lang="en-US" altLang="ko-KR" sz="2400" dirty="0"/>
              <a:t>=</a:t>
            </a:r>
            <a:r>
              <a:rPr lang="en-US" altLang="ko-KR" sz="2400" dirty="0">
                <a:hlinkClick r:id="rId3"/>
              </a:rPr>
              <a:t>“http://www.naver.com</a:t>
            </a:r>
            <a:r>
              <a:rPr lang="en-US" altLang="ko-KR" sz="2400" dirty="0"/>
              <a:t>”&gt;</a:t>
            </a:r>
            <a:r>
              <a:rPr lang="ko-KR" altLang="en-US" sz="2400" dirty="0" err="1"/>
              <a:t>네이버</a:t>
            </a:r>
            <a:r>
              <a:rPr lang="en-US" altLang="ko-KR" sz="2400" dirty="0"/>
              <a:t>&lt;/a&gt;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35699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</a:t>
            </a:r>
            <a:r>
              <a:rPr lang="en-US" altLang="ko-KR" sz="2400" dirty="0"/>
              <a:t>&gt; </a:t>
            </a:r>
            <a:r>
              <a:rPr lang="ko-KR" altLang="en-US" sz="2400" dirty="0" err="1"/>
              <a:t>네이버를</a:t>
            </a:r>
            <a:r>
              <a:rPr lang="ko-KR" altLang="en-US" sz="2400" dirty="0"/>
              <a:t> 클릭하면 </a:t>
            </a:r>
            <a:r>
              <a:rPr lang="ko-KR" altLang="en-US" sz="2400" dirty="0" err="1"/>
              <a:t>네이버</a:t>
            </a:r>
            <a:r>
              <a:rPr lang="ko-KR" altLang="en-US" sz="2400" dirty="0"/>
              <a:t> 홈페이지로 연결되려면</a:t>
            </a:r>
          </a:p>
          <a:p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25144"/>
            <a:ext cx="7704856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만약 속성값 자체가 이미 큰따옴표를 포함하면 속성값을 </a:t>
            </a:r>
            <a:r>
              <a:rPr lang="ko-KR" altLang="en-US" sz="2400" dirty="0" err="1"/>
              <a:t>표시할때는</a:t>
            </a:r>
            <a:r>
              <a:rPr lang="ko-KR" altLang="en-US" sz="2400" dirty="0"/>
              <a:t> 작은 따옴표를 사용해야 한다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5733256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Name = ‘</a:t>
            </a:r>
            <a:r>
              <a:rPr lang="ko-KR" altLang="en-US" sz="2400" b="1" dirty="0"/>
              <a:t>강아지 </a:t>
            </a:r>
            <a:r>
              <a:rPr lang="en-US" altLang="ko-KR" sz="2400" b="1" dirty="0"/>
              <a:t>“</a:t>
            </a:r>
            <a:r>
              <a:rPr lang="ko-KR" altLang="en-US" sz="2400" b="1" dirty="0" err="1"/>
              <a:t>토비</a:t>
            </a:r>
            <a:r>
              <a:rPr lang="en-US" altLang="ko-KR" sz="2400" b="1" dirty="0"/>
              <a:t>”’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주석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코드를 설명하는 글이다</a:t>
            </a:r>
            <a:r>
              <a:rPr lang="en-US" altLang="ko-KR" dirty="0"/>
              <a:t>. </a:t>
            </a:r>
            <a:r>
              <a:rPr lang="ko-KR" altLang="en-US" dirty="0"/>
              <a:t>주석은 브라우저에 의하여 무시되고 표시되지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&lt;!--                       --&gt;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euc-kr</a:t>
            </a:r>
            <a:r>
              <a:rPr lang="en-US" altLang="ko-KR" dirty="0"/>
              <a:t>’</a:t>
            </a:r>
            <a:r>
              <a:rPr lang="ko-KR" altLang="en-US" dirty="0"/>
              <a:t>과 </a:t>
            </a:r>
            <a:r>
              <a:rPr lang="en-US" altLang="ko-KR" dirty="0"/>
              <a:t>‘utf-8’</a:t>
            </a:r>
            <a:r>
              <a:rPr lang="ko-KR" altLang="en-US" dirty="0"/>
              <a:t>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&lt;meta </a:t>
            </a:r>
            <a:r>
              <a:rPr lang="en-US" altLang="ko-KR" dirty="0" err="1"/>
              <a:t>charset</a:t>
            </a:r>
            <a:r>
              <a:rPr lang="en-US" altLang="ko-KR" dirty="0"/>
              <a:t>=“</a:t>
            </a:r>
            <a:r>
              <a:rPr lang="en-US" altLang="ko-KR" dirty="0" err="1"/>
              <a:t>edu-kr</a:t>
            </a:r>
            <a:r>
              <a:rPr lang="en-US" altLang="ko-KR" dirty="0"/>
              <a:t>” &gt;</a:t>
            </a:r>
          </a:p>
          <a:p>
            <a:r>
              <a:rPr lang="en-US" altLang="ko-KR" dirty="0"/>
              <a:t>Utf-8</a:t>
            </a:r>
            <a:r>
              <a:rPr lang="ko-KR" altLang="en-US" dirty="0"/>
              <a:t>은 모든 언어 표기가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Meta </a:t>
            </a:r>
            <a:r>
              <a:rPr lang="ko-KR" altLang="en-US" dirty="0"/>
              <a:t>태그로</a:t>
            </a:r>
            <a:r>
              <a:rPr lang="en-US" altLang="ko-KR" dirty="0"/>
              <a:t> </a:t>
            </a:r>
            <a:r>
              <a:rPr lang="ko-KR" altLang="en-US" dirty="0"/>
              <a:t>설정하는 것은 단지 설정일 뿐 파일 </a:t>
            </a:r>
            <a:r>
              <a:rPr lang="ko-KR" altLang="en-US" dirty="0" err="1"/>
              <a:t>인코딩을</a:t>
            </a:r>
            <a:r>
              <a:rPr lang="ko-KR" altLang="en-US" dirty="0"/>
              <a:t> 자동으로 바꿔주지는 않는다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en-US" altLang="ko-KR" dirty="0"/>
              <a:t>(semantic)</a:t>
            </a:r>
            <a:r>
              <a:rPr lang="ko-KR" altLang="en-US" dirty="0"/>
              <a:t>태그의 의미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시맨틱</a:t>
            </a:r>
            <a:r>
              <a:rPr lang="en-US" altLang="ko-KR" dirty="0"/>
              <a:t>(semantic)</a:t>
            </a:r>
            <a:r>
              <a:rPr lang="ko-KR" altLang="en-US" dirty="0"/>
              <a:t>의 단어 뜻은 의미를 부여 했다는 뜻이다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HTML5</a:t>
            </a:r>
            <a:r>
              <a:rPr lang="ko-KR" altLang="en-US" dirty="0"/>
              <a:t>에서는 태그만 보고도 문서를 쉽게 이해 할 수 있도록 의미를 가지는 태그를 도입했다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이것을 </a:t>
            </a:r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err="1"/>
              <a:t>태그라한다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종류</a:t>
            </a:r>
          </a:p>
          <a:p>
            <a:pPr lvl="1"/>
            <a:r>
              <a:rPr lang="en-US" altLang="ko-KR" dirty="0"/>
              <a:t>&lt;header&gt;, &lt;</a:t>
            </a:r>
            <a:r>
              <a:rPr lang="en-US" altLang="ko-KR" dirty="0" err="1"/>
              <a:t>hgroup</a:t>
            </a:r>
            <a:r>
              <a:rPr lang="en-US" altLang="ko-KR" dirty="0"/>
              <a:t>&gt;, &lt;</a:t>
            </a:r>
            <a:r>
              <a:rPr lang="en-US" altLang="ko-KR" dirty="0" err="1"/>
              <a:t>nav</a:t>
            </a:r>
            <a:r>
              <a:rPr lang="en-US" altLang="ko-KR" dirty="0"/>
              <a:t>&gt;, &lt;article&gt;, &lt;section&gt;, &lt;aside&gt;, &lt;footer&gt; </a:t>
            </a:r>
            <a:r>
              <a:rPr lang="ko-KR" altLang="en-US" dirty="0"/>
              <a:t>등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Hyper Text Mark-up </a:t>
            </a:r>
            <a:r>
              <a:rPr lang="en-US" altLang="ko-KR" dirty="0" err="1"/>
              <a:t>Langage</a:t>
            </a:r>
            <a:r>
              <a:rPr lang="en-US" altLang="ko-KR" dirty="0"/>
              <a:t> </a:t>
            </a:r>
            <a:r>
              <a:rPr lang="ko-KR" altLang="en-US" dirty="0"/>
              <a:t>의 줄임말이다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웹페이지</a:t>
            </a:r>
            <a:r>
              <a:rPr lang="ko-KR" altLang="en-US" dirty="0"/>
              <a:t> 제작 언어이다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&lt;  </a:t>
            </a:r>
            <a:r>
              <a:rPr lang="ko-KR" altLang="en-US" dirty="0"/>
              <a:t>와  </a:t>
            </a:r>
            <a:r>
              <a:rPr lang="en-US" altLang="ko-KR" dirty="0"/>
              <a:t>&gt; </a:t>
            </a:r>
            <a:r>
              <a:rPr lang="ko-KR" altLang="en-US" dirty="0"/>
              <a:t>안에 정의 된 용어로 태그</a:t>
            </a:r>
            <a:r>
              <a:rPr lang="en-US" altLang="ko-KR" dirty="0"/>
              <a:t>(tag)</a:t>
            </a:r>
            <a:r>
              <a:rPr lang="ko-KR" altLang="en-US" dirty="0"/>
              <a:t>를 표현하므로 </a:t>
            </a:r>
            <a:r>
              <a:rPr lang="en-US" altLang="ko-KR" dirty="0"/>
              <a:t>mark-up </a:t>
            </a:r>
            <a:r>
              <a:rPr lang="ko-KR" altLang="en-US" dirty="0"/>
              <a:t>언어라고 부른다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의 태그는 대소문자를 구분하지 않는다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작성시 문장이나 그림 등의 구성요소와 배치 구조 등을 지정하는 언어이다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htm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.html</a:t>
            </a:r>
            <a:r>
              <a:rPr lang="ko-KR" altLang="en-US" dirty="0"/>
              <a:t>을 갖는다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의 기본문법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2400" dirty="0"/>
              <a:t>&lt;html&gt; </a:t>
            </a:r>
            <a:r>
              <a:rPr lang="ko-KR" altLang="en-US" sz="2400" dirty="0"/>
              <a:t>태그로 시작해서 </a:t>
            </a:r>
            <a:r>
              <a:rPr lang="en-US" altLang="ko-KR" sz="2400" dirty="0"/>
              <a:t>&lt;/html&gt; </a:t>
            </a:r>
            <a:r>
              <a:rPr lang="ko-KR" altLang="en-US" sz="2400" dirty="0"/>
              <a:t>태그로 끝난다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en-US" altLang="ko-KR" sz="2400" dirty="0"/>
              <a:t>&lt;html&gt;</a:t>
            </a:r>
            <a:r>
              <a:rPr lang="ko-KR" altLang="en-US" sz="2400" dirty="0"/>
              <a:t>과 </a:t>
            </a:r>
            <a:r>
              <a:rPr lang="en-US" altLang="ko-KR" sz="2400" dirty="0"/>
              <a:t>&lt;/html&gt; </a:t>
            </a:r>
            <a:r>
              <a:rPr lang="ko-KR" altLang="en-US" sz="2400" dirty="0"/>
              <a:t>사이에 </a:t>
            </a:r>
            <a:r>
              <a:rPr lang="en-US" altLang="ko-KR" sz="2400" dirty="0"/>
              <a:t>&lt;head&gt; ~ &lt;/head&gt; </a:t>
            </a:r>
            <a:r>
              <a:rPr lang="ko-KR" altLang="en-US" sz="2400" dirty="0"/>
              <a:t>와 </a:t>
            </a:r>
            <a:r>
              <a:rPr lang="en-US" altLang="ko-KR" sz="2400" dirty="0"/>
              <a:t>&lt;body&gt; ~ &lt;/body&gt; </a:t>
            </a:r>
            <a:r>
              <a:rPr lang="ko-KR" altLang="en-US" sz="2400" dirty="0"/>
              <a:t>태그로 구성되어진다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 </a:t>
            </a:r>
            <a:r>
              <a:rPr lang="ko-KR" altLang="en-US" sz="2400" dirty="0"/>
              <a:t>모든 태그는 시작태그가 있으면</a:t>
            </a:r>
            <a:r>
              <a:rPr lang="en-US" altLang="ko-KR" sz="2400" dirty="0"/>
              <a:t>, </a:t>
            </a:r>
            <a:r>
              <a:rPr lang="ko-KR" altLang="en-US" sz="2400" dirty="0"/>
              <a:t>끝 태그로 끝나는 것이 원칙이다</a:t>
            </a:r>
            <a:r>
              <a:rPr lang="en-US" altLang="ko-KR" sz="2400" dirty="0"/>
              <a:t>.(HTML 4.0</a:t>
            </a:r>
            <a:r>
              <a:rPr lang="ko-KR" altLang="en-US" sz="2400" dirty="0"/>
              <a:t>에서는</a:t>
            </a:r>
            <a:r>
              <a:rPr lang="en-US" altLang="ko-KR" sz="2400" dirty="0"/>
              <a:t> </a:t>
            </a:r>
            <a:r>
              <a:rPr lang="ko-KR" altLang="en-US" sz="2400" dirty="0"/>
              <a:t>시작태그로만 쓰여지는 태그들도 있다</a:t>
            </a:r>
            <a:r>
              <a:rPr lang="en-US" altLang="ko-KR" sz="2400" dirty="0"/>
              <a:t>.)</a:t>
            </a:r>
          </a:p>
          <a:p>
            <a:r>
              <a:rPr lang="ko-KR" altLang="en-US" sz="2400" dirty="0"/>
              <a:t>끝 태그는 </a:t>
            </a:r>
            <a:r>
              <a:rPr lang="en-US" altLang="ko-KR" sz="2400" dirty="0"/>
              <a:t>&lt; </a:t>
            </a:r>
            <a:r>
              <a:rPr lang="ko-KR" altLang="en-US" sz="2400" dirty="0"/>
              <a:t>다음에  </a:t>
            </a:r>
            <a:r>
              <a:rPr lang="en-US" altLang="ko-KR" sz="2400" dirty="0"/>
              <a:t>/ </a:t>
            </a:r>
            <a:r>
              <a:rPr lang="ko-KR" altLang="en-US" sz="2400" dirty="0"/>
              <a:t>이 오고  두개 문자 사이는 공백이 있으면 안 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우리가 배울 거의 대부분의 태그들이 </a:t>
            </a:r>
            <a:r>
              <a:rPr lang="en-US" altLang="ko-KR" sz="2400" dirty="0"/>
              <a:t>&lt;body&gt; ~ &lt;/body&gt; </a:t>
            </a:r>
            <a:r>
              <a:rPr lang="ko-KR" altLang="en-US" sz="2400" dirty="0"/>
              <a:t>사이에 기술된다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r>
              <a:rPr lang="ko-KR" altLang="en-US" sz="2400" dirty="0"/>
              <a:t> </a:t>
            </a:r>
            <a:r>
              <a:rPr lang="en-US" altLang="ko-KR" sz="2400" dirty="0"/>
              <a:t>&lt;head&gt; ~ &lt;/head&gt;</a:t>
            </a:r>
            <a:r>
              <a:rPr lang="ko-KR" altLang="en-US" sz="2400" dirty="0"/>
              <a:t>사이에 들어가는 태그들은 몇 개 안 된다</a:t>
            </a:r>
            <a:r>
              <a:rPr lang="en-US" altLang="ko-KR" sz="2400" dirty="0"/>
              <a:t>. </a:t>
            </a:r>
          </a:p>
          <a:p>
            <a:pPr lvl="1"/>
            <a:r>
              <a:rPr lang="en-US" altLang="ko-KR" sz="2000" dirty="0"/>
              <a:t> (</a:t>
            </a:r>
            <a:r>
              <a:rPr lang="ko-KR" altLang="en-US" sz="2000" dirty="0"/>
              <a:t>예</a:t>
            </a:r>
            <a:r>
              <a:rPr lang="en-US" altLang="ko-KR" sz="2000" dirty="0"/>
              <a:t>) &lt;script&gt;  ~ &lt;/script&gt;, &lt;meta&gt; ~&lt;/meta&gt;, &lt;title&gt; ~ &lt;/title&gt; </a:t>
            </a:r>
            <a:r>
              <a:rPr lang="ko-KR" altLang="en-US" sz="2000" dirty="0"/>
              <a:t>등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r>
              <a:rPr lang="ko-KR" altLang="en-US" dirty="0"/>
              <a:t>문서의 기본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18355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&lt;html&gt;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&lt;/html&gt;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75656" y="22768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&lt;head&gt;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5656" y="334770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&lt;/head&gt;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656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&lt;body&gt;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5656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휴먼모음T" pitchFamily="18" charset="-127"/>
                <a:ea typeface="휴먼모음T" pitchFamily="18" charset="-127"/>
              </a:rPr>
              <a:t>&lt;/body&gt;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7744" y="2564904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&lt;title&gt;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제목 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&lt;/title&gt;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7744" y="285293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style</a:t>
            </a:r>
            <a:r>
              <a:rPr lang="en-US" altLang="ko-KR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스타일시트 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&lt;/style&gt;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7744" y="31409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script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스타일시트 </a:t>
            </a:r>
            <a:r>
              <a:rPr lang="en-US" altLang="ko-KR" dirty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&lt;/script&gt;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83768" y="407707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거의</a:t>
            </a:r>
            <a:r>
              <a:rPr lang="en-US" altLang="ko-KR" dirty="0"/>
              <a:t> </a:t>
            </a:r>
            <a:r>
              <a:rPr lang="ko-KR" altLang="en-US" dirty="0"/>
              <a:t>대부분의 태그들이 이곳에 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XHTML</a:t>
            </a:r>
            <a:r>
              <a:rPr lang="ko-KR" altLang="en-US" dirty="0"/>
              <a:t>의 계층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1844824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&lt;div id=“header”&gt;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80928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&lt;div id=“</a:t>
            </a:r>
            <a:r>
              <a:rPr lang="en-US" altLang="ko-KR" b="1" dirty="0" err="1"/>
              <a:t>nav</a:t>
            </a:r>
            <a:r>
              <a:rPr lang="en-US" altLang="ko-KR" b="1" dirty="0"/>
              <a:t>”&gt;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5373216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&lt;div id=“footer”&gt;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187624" y="3717032"/>
            <a:ext cx="3816424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&lt;div id=“</a:t>
            </a:r>
            <a:r>
              <a:rPr lang="en-US" altLang="ko-KR" b="1" dirty="0" err="1"/>
              <a:t>acticle</a:t>
            </a:r>
            <a:r>
              <a:rPr lang="en-US" altLang="ko-KR" b="1" dirty="0"/>
              <a:t>”&gt;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148064" y="3717032"/>
            <a:ext cx="2880320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&lt;div id=“sidebar”&gt;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619672" y="4149080"/>
            <a:ext cx="30963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&lt;div id=“section”&gt;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의 계층 구조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87624" y="1844824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&lt;header&gt;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780928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nav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5373216"/>
            <a:ext cx="6840760" cy="7920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footer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717032"/>
            <a:ext cx="3816424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/>
              <a:t>&lt;</a:t>
            </a:r>
            <a:r>
              <a:rPr lang="en-US" altLang="ko-KR" b="1" dirty="0" err="1"/>
              <a:t>acticle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5148064" y="3717032"/>
            <a:ext cx="2880320" cy="151216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&lt;sidebar&gt;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619672" y="4149080"/>
            <a:ext cx="30963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&lt;section&gt;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유형 선언</a:t>
            </a:r>
            <a:r>
              <a:rPr lang="en-US" altLang="ko-KR" dirty="0"/>
              <a:t>(</a:t>
            </a:r>
            <a:r>
              <a:rPr lang="ko-KR" altLang="en-US" dirty="0" err="1"/>
              <a:t>독타입</a:t>
            </a:r>
            <a:r>
              <a:rPr lang="ko-KR" altLang="en-US" dirty="0"/>
              <a:t> 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628800"/>
            <a:ext cx="7632848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HTML4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06084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 PUBLIC “-//w3c//</a:t>
            </a:r>
            <a:r>
              <a:rPr lang="en-US" altLang="ko-KR" dirty="0" err="1"/>
              <a:t>dtd</a:t>
            </a:r>
            <a:r>
              <a:rPr lang="en-US" altLang="ko-KR" dirty="0"/>
              <a:t> html4.01 Transitional//EN”</a:t>
            </a:r>
          </a:p>
          <a:p>
            <a:r>
              <a:rPr lang="en-US" altLang="ko-KR" dirty="0">
                <a:hlinkClick r:id="rId3"/>
              </a:rPr>
              <a:t>“http://www.w3.org/TR/html4/loose.dtd</a:t>
            </a:r>
            <a:r>
              <a:rPr lang="en-US" altLang="ko-KR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645024"/>
            <a:ext cx="7632848" cy="369332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/>
                </a:solidFill>
              </a:rPr>
              <a:t>HTML5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07707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en-US" altLang="ko-KR" dirty="0"/>
              <a:t>= (</a:t>
            </a:r>
            <a:r>
              <a:rPr lang="ko-KR" altLang="en-US" dirty="0"/>
              <a:t>시작태그 </a:t>
            </a:r>
            <a:r>
              <a:rPr lang="en-US" altLang="ko-KR" dirty="0"/>
              <a:t>+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종료 태그</a:t>
            </a:r>
            <a:r>
              <a:rPr lang="en-US" altLang="ko-KR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14096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&lt;title&gt; </a:t>
            </a:r>
            <a:r>
              <a:rPr lang="ko-KR" altLang="en-US" sz="3200" dirty="0"/>
              <a:t>나의 웹 페이지</a:t>
            </a:r>
            <a:r>
              <a:rPr lang="en-US" altLang="ko-KR" sz="3200" dirty="0"/>
              <a:t>&lt;/title&gt;</a:t>
            </a:r>
            <a:endParaRPr lang="ko-KR" altLang="en-US" sz="3200" dirty="0"/>
          </a:p>
        </p:txBody>
      </p:sp>
      <p:sp>
        <p:nvSpPr>
          <p:cNvPr id="5" name="왼쪽 중괄호 4"/>
          <p:cNvSpPr/>
          <p:nvPr/>
        </p:nvSpPr>
        <p:spPr>
          <a:xfrm rot="16200000">
            <a:off x="4499992" y="1772816"/>
            <a:ext cx="432048" cy="4320480"/>
          </a:xfrm>
          <a:prstGeom prst="leftBrace">
            <a:avLst>
              <a:gd name="adj1" fmla="val 12118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95936" y="4221088"/>
            <a:ext cx="151216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요소</a:t>
            </a:r>
          </a:p>
        </p:txBody>
      </p:sp>
      <p:sp>
        <p:nvSpPr>
          <p:cNvPr id="8" name="설명선 1(강조선) 7"/>
          <p:cNvSpPr/>
          <p:nvPr/>
        </p:nvSpPr>
        <p:spPr>
          <a:xfrm>
            <a:off x="899592" y="2780928"/>
            <a:ext cx="1296144" cy="360040"/>
          </a:xfrm>
          <a:prstGeom prst="accentCallout1">
            <a:avLst>
              <a:gd name="adj1" fmla="val 10423"/>
              <a:gd name="adj2" fmla="val 107319"/>
              <a:gd name="adj3" fmla="val 122909"/>
              <a:gd name="adj4" fmla="val 1189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시작태그</a:t>
            </a:r>
          </a:p>
        </p:txBody>
      </p:sp>
      <p:sp>
        <p:nvSpPr>
          <p:cNvPr id="9" name="설명선 1(강조선) 8"/>
          <p:cNvSpPr/>
          <p:nvPr/>
        </p:nvSpPr>
        <p:spPr>
          <a:xfrm>
            <a:off x="6876256" y="2780928"/>
            <a:ext cx="1296144" cy="360040"/>
          </a:xfrm>
          <a:prstGeom prst="accentCallout1">
            <a:avLst>
              <a:gd name="adj1" fmla="val 6260"/>
              <a:gd name="adj2" fmla="val -10646"/>
              <a:gd name="adj3" fmla="val 122909"/>
              <a:gd name="adj4" fmla="val -302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종료태그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1124</Words>
  <Application>Microsoft Office PowerPoint</Application>
  <PresentationFormat>화면 슬라이드 쇼(4:3)</PresentationFormat>
  <Paragraphs>167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휴먼모음T</vt:lpstr>
      <vt:lpstr>Arial</vt:lpstr>
      <vt:lpstr>Office 테마</vt:lpstr>
      <vt:lpstr>HTML5의 기본문서 작성하기</vt:lpstr>
      <vt:lpstr>시맨틱(semantic)태그의 의미</vt:lpstr>
      <vt:lpstr>HTML의 정의</vt:lpstr>
      <vt:lpstr>HTML의 기본문법</vt:lpstr>
      <vt:lpstr>HTML문서의 기본 구조</vt:lpstr>
      <vt:lpstr>XHTML의 계층 구조</vt:lpstr>
      <vt:lpstr>HTML5의 계층 구조</vt:lpstr>
      <vt:lpstr>문서 유형 선언(독타입 지정)</vt:lpstr>
      <vt:lpstr>요소(element)</vt:lpstr>
      <vt:lpstr>Intro.html</vt:lpstr>
      <vt:lpstr>HTML문서의 주의할 점</vt:lpstr>
      <vt:lpstr>속성(attribute)</vt:lpstr>
      <vt:lpstr>HTML 주석</vt:lpstr>
      <vt:lpstr>‘euc-kr’과 ‘utf-8’의 차이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HTML5의 기본문서</dc:title>
  <dc:creator>ezen</dc:creator>
  <cp:lastModifiedBy>기년 지</cp:lastModifiedBy>
  <cp:revision>22</cp:revision>
  <dcterms:created xsi:type="dcterms:W3CDTF">2014-06-11T12:09:34Z</dcterms:created>
  <dcterms:modified xsi:type="dcterms:W3CDTF">2024-10-28T01:01:15Z</dcterms:modified>
</cp:coreProperties>
</file>