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4"/>
  </p:notesMasterIdLst>
  <p:handoutMasterIdLst>
    <p:handoutMasterId r:id="rId45"/>
  </p:handoutMasterIdLst>
  <p:sldIdLst>
    <p:sldId id="326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325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chap10/evt_calculator.html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938992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10. </a:t>
            </a:r>
          </a:p>
          <a:p>
            <a:pPr latinLnBrk="1"/>
            <a:r>
              <a:rPr lang="en-US" altLang="ko-KR" sz="4000" dirty="0"/>
              <a:t>DOM</a:t>
            </a:r>
            <a:r>
              <a:rPr lang="ko-KR" altLang="en-US" sz="4000" dirty="0"/>
              <a:t>과 이벤트 처리</a:t>
            </a:r>
            <a:r>
              <a:rPr lang="en-US" altLang="ko-KR" sz="4000" dirty="0"/>
              <a:t>, </a:t>
            </a:r>
            <a:r>
              <a:rPr lang="ko-KR" altLang="en-US" sz="4000" dirty="0"/>
              <a:t>입력 검증</a:t>
            </a:r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실행결과</a:t>
            </a:r>
            <a:endParaRPr lang="ko-KR" altLang="en-US" dirty="0"/>
          </a:p>
        </p:txBody>
      </p:sp>
      <p:pic>
        <p:nvPicPr>
          <p:cNvPr id="43011" name="_x239920992" descr="EMB00001c3c0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7" y="1711325"/>
            <a:ext cx="2555069" cy="15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0" name="_x239920832" descr="EMB00001c3c06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" y="171132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" name="_x239920912" descr="EMB00001c3c06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8" y="3559175"/>
            <a:ext cx="4201533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3209925" y="1914525"/>
            <a:ext cx="2466975" cy="762000"/>
          </a:xfrm>
          <a:custGeom>
            <a:avLst/>
            <a:gdLst>
              <a:gd name="connsiteX0" fmla="*/ 0 w 2466975"/>
              <a:gd name="connsiteY0" fmla="*/ 762000 h 762000"/>
              <a:gd name="connsiteX1" fmla="*/ 66675 w 2466975"/>
              <a:gd name="connsiteY1" fmla="*/ 733425 h 762000"/>
              <a:gd name="connsiteX2" fmla="*/ 85725 w 2466975"/>
              <a:gd name="connsiteY2" fmla="*/ 704850 h 762000"/>
              <a:gd name="connsiteX3" fmla="*/ 114300 w 2466975"/>
              <a:gd name="connsiteY3" fmla="*/ 676275 h 762000"/>
              <a:gd name="connsiteX4" fmla="*/ 133350 w 2466975"/>
              <a:gd name="connsiteY4" fmla="*/ 647700 h 762000"/>
              <a:gd name="connsiteX5" fmla="*/ 219075 w 2466975"/>
              <a:gd name="connsiteY5" fmla="*/ 581025 h 762000"/>
              <a:gd name="connsiteX6" fmla="*/ 266700 w 2466975"/>
              <a:gd name="connsiteY6" fmla="*/ 542925 h 762000"/>
              <a:gd name="connsiteX7" fmla="*/ 371475 w 2466975"/>
              <a:gd name="connsiteY7" fmla="*/ 438150 h 762000"/>
              <a:gd name="connsiteX8" fmla="*/ 504825 w 2466975"/>
              <a:gd name="connsiteY8" fmla="*/ 352425 h 762000"/>
              <a:gd name="connsiteX9" fmla="*/ 561975 w 2466975"/>
              <a:gd name="connsiteY9" fmla="*/ 314325 h 762000"/>
              <a:gd name="connsiteX10" fmla="*/ 628650 w 2466975"/>
              <a:gd name="connsiteY10" fmla="*/ 257175 h 762000"/>
              <a:gd name="connsiteX11" fmla="*/ 723900 w 2466975"/>
              <a:gd name="connsiteY11" fmla="*/ 219075 h 762000"/>
              <a:gd name="connsiteX12" fmla="*/ 876300 w 2466975"/>
              <a:gd name="connsiteY12" fmla="*/ 133350 h 762000"/>
              <a:gd name="connsiteX13" fmla="*/ 962025 w 2466975"/>
              <a:gd name="connsiteY13" fmla="*/ 104775 h 762000"/>
              <a:gd name="connsiteX14" fmla="*/ 1076325 w 2466975"/>
              <a:gd name="connsiteY14" fmla="*/ 57150 h 762000"/>
              <a:gd name="connsiteX15" fmla="*/ 1123950 w 2466975"/>
              <a:gd name="connsiteY15" fmla="*/ 38100 h 762000"/>
              <a:gd name="connsiteX16" fmla="*/ 1181100 w 2466975"/>
              <a:gd name="connsiteY16" fmla="*/ 19050 h 762000"/>
              <a:gd name="connsiteX17" fmla="*/ 1266825 w 2466975"/>
              <a:gd name="connsiteY17" fmla="*/ 0 h 762000"/>
              <a:gd name="connsiteX18" fmla="*/ 1752600 w 2466975"/>
              <a:gd name="connsiteY18" fmla="*/ 9525 h 762000"/>
              <a:gd name="connsiteX19" fmla="*/ 1828800 w 2466975"/>
              <a:gd name="connsiteY19" fmla="*/ 28575 h 762000"/>
              <a:gd name="connsiteX20" fmla="*/ 1866900 w 2466975"/>
              <a:gd name="connsiteY20" fmla="*/ 38100 h 762000"/>
              <a:gd name="connsiteX21" fmla="*/ 1933575 w 2466975"/>
              <a:gd name="connsiteY21" fmla="*/ 57150 h 762000"/>
              <a:gd name="connsiteX22" fmla="*/ 1962150 w 2466975"/>
              <a:gd name="connsiteY22" fmla="*/ 66675 h 762000"/>
              <a:gd name="connsiteX23" fmla="*/ 1990725 w 2466975"/>
              <a:gd name="connsiteY23" fmla="*/ 85725 h 762000"/>
              <a:gd name="connsiteX24" fmla="*/ 2028825 w 2466975"/>
              <a:gd name="connsiteY24" fmla="*/ 104775 h 762000"/>
              <a:gd name="connsiteX25" fmla="*/ 2057400 w 2466975"/>
              <a:gd name="connsiteY25" fmla="*/ 123825 h 762000"/>
              <a:gd name="connsiteX26" fmla="*/ 2105025 w 2466975"/>
              <a:gd name="connsiteY26" fmla="*/ 133350 h 762000"/>
              <a:gd name="connsiteX27" fmla="*/ 2133600 w 2466975"/>
              <a:gd name="connsiteY27" fmla="*/ 161925 h 762000"/>
              <a:gd name="connsiteX28" fmla="*/ 2181225 w 2466975"/>
              <a:gd name="connsiteY28" fmla="*/ 171450 h 762000"/>
              <a:gd name="connsiteX29" fmla="*/ 2209800 w 2466975"/>
              <a:gd name="connsiteY29" fmla="*/ 190500 h 762000"/>
              <a:gd name="connsiteX30" fmla="*/ 2247900 w 2466975"/>
              <a:gd name="connsiteY30" fmla="*/ 209550 h 762000"/>
              <a:gd name="connsiteX31" fmla="*/ 2286000 w 2466975"/>
              <a:gd name="connsiteY31" fmla="*/ 247650 h 762000"/>
              <a:gd name="connsiteX32" fmla="*/ 2324100 w 2466975"/>
              <a:gd name="connsiteY32" fmla="*/ 276225 h 762000"/>
              <a:gd name="connsiteX33" fmla="*/ 2352675 w 2466975"/>
              <a:gd name="connsiteY33" fmla="*/ 304800 h 762000"/>
              <a:gd name="connsiteX34" fmla="*/ 2381250 w 2466975"/>
              <a:gd name="connsiteY34" fmla="*/ 323850 h 762000"/>
              <a:gd name="connsiteX35" fmla="*/ 2409825 w 2466975"/>
              <a:gd name="connsiteY35" fmla="*/ 352425 h 762000"/>
              <a:gd name="connsiteX36" fmla="*/ 2438400 w 2466975"/>
              <a:gd name="connsiteY36" fmla="*/ 361950 h 762000"/>
              <a:gd name="connsiteX37" fmla="*/ 2466975 w 2466975"/>
              <a:gd name="connsiteY37" fmla="*/ 381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66975" h="762000">
                <a:moveTo>
                  <a:pt x="0" y="762000"/>
                </a:moveTo>
                <a:cubicBezTo>
                  <a:pt x="22225" y="752475"/>
                  <a:pt x="46556" y="746838"/>
                  <a:pt x="66675" y="733425"/>
                </a:cubicBezTo>
                <a:cubicBezTo>
                  <a:pt x="76200" y="727075"/>
                  <a:pt x="78396" y="713644"/>
                  <a:pt x="85725" y="704850"/>
                </a:cubicBezTo>
                <a:cubicBezTo>
                  <a:pt x="94349" y="694502"/>
                  <a:pt x="105676" y="686623"/>
                  <a:pt x="114300" y="676275"/>
                </a:cubicBezTo>
                <a:cubicBezTo>
                  <a:pt x="121629" y="667481"/>
                  <a:pt x="124879" y="655401"/>
                  <a:pt x="133350" y="647700"/>
                </a:cubicBezTo>
                <a:cubicBezTo>
                  <a:pt x="160136" y="623349"/>
                  <a:pt x="190610" y="603390"/>
                  <a:pt x="219075" y="581025"/>
                </a:cubicBezTo>
                <a:cubicBezTo>
                  <a:pt x="235061" y="568465"/>
                  <a:pt x="252325" y="557300"/>
                  <a:pt x="266700" y="542925"/>
                </a:cubicBezTo>
                <a:cubicBezTo>
                  <a:pt x="301625" y="508000"/>
                  <a:pt x="329928" y="464859"/>
                  <a:pt x="371475" y="438150"/>
                </a:cubicBezTo>
                <a:lnTo>
                  <a:pt x="504825" y="352425"/>
                </a:lnTo>
                <a:cubicBezTo>
                  <a:pt x="524021" y="339947"/>
                  <a:pt x="544592" y="329225"/>
                  <a:pt x="561975" y="314325"/>
                </a:cubicBezTo>
                <a:cubicBezTo>
                  <a:pt x="584200" y="295275"/>
                  <a:pt x="603419" y="272017"/>
                  <a:pt x="628650" y="257175"/>
                </a:cubicBezTo>
                <a:cubicBezTo>
                  <a:pt x="658125" y="239837"/>
                  <a:pt x="693314" y="234368"/>
                  <a:pt x="723900" y="219075"/>
                </a:cubicBezTo>
                <a:cubicBezTo>
                  <a:pt x="776032" y="193009"/>
                  <a:pt x="821006" y="151781"/>
                  <a:pt x="876300" y="133350"/>
                </a:cubicBezTo>
                <a:cubicBezTo>
                  <a:pt x="904875" y="123825"/>
                  <a:pt x="933878" y="115498"/>
                  <a:pt x="962025" y="104775"/>
                </a:cubicBezTo>
                <a:cubicBezTo>
                  <a:pt x="1000596" y="90081"/>
                  <a:pt x="1038159" y="72865"/>
                  <a:pt x="1076325" y="57150"/>
                </a:cubicBezTo>
                <a:cubicBezTo>
                  <a:pt x="1092135" y="50640"/>
                  <a:pt x="1107730" y="43507"/>
                  <a:pt x="1123950" y="38100"/>
                </a:cubicBezTo>
                <a:cubicBezTo>
                  <a:pt x="1143000" y="31750"/>
                  <a:pt x="1161866" y="24820"/>
                  <a:pt x="1181100" y="19050"/>
                </a:cubicBezTo>
                <a:cubicBezTo>
                  <a:pt x="1208003" y="10979"/>
                  <a:pt x="1239634" y="5438"/>
                  <a:pt x="1266825" y="0"/>
                </a:cubicBezTo>
                <a:lnTo>
                  <a:pt x="1752600" y="9525"/>
                </a:lnTo>
                <a:cubicBezTo>
                  <a:pt x="1785798" y="10711"/>
                  <a:pt x="1799920" y="20323"/>
                  <a:pt x="1828800" y="28575"/>
                </a:cubicBezTo>
                <a:cubicBezTo>
                  <a:pt x="1841387" y="32171"/>
                  <a:pt x="1854270" y="34656"/>
                  <a:pt x="1866900" y="38100"/>
                </a:cubicBezTo>
                <a:cubicBezTo>
                  <a:pt x="1889200" y="44182"/>
                  <a:pt x="1911435" y="50508"/>
                  <a:pt x="1933575" y="57150"/>
                </a:cubicBezTo>
                <a:cubicBezTo>
                  <a:pt x="1943192" y="60035"/>
                  <a:pt x="1953170" y="62185"/>
                  <a:pt x="1962150" y="66675"/>
                </a:cubicBezTo>
                <a:cubicBezTo>
                  <a:pt x="1972389" y="71795"/>
                  <a:pt x="1980786" y="80045"/>
                  <a:pt x="1990725" y="85725"/>
                </a:cubicBezTo>
                <a:cubicBezTo>
                  <a:pt x="2003053" y="92770"/>
                  <a:pt x="2016497" y="97730"/>
                  <a:pt x="2028825" y="104775"/>
                </a:cubicBezTo>
                <a:cubicBezTo>
                  <a:pt x="2038764" y="110455"/>
                  <a:pt x="2046681" y="119805"/>
                  <a:pt x="2057400" y="123825"/>
                </a:cubicBezTo>
                <a:cubicBezTo>
                  <a:pt x="2072559" y="129509"/>
                  <a:pt x="2089150" y="130175"/>
                  <a:pt x="2105025" y="133350"/>
                </a:cubicBezTo>
                <a:cubicBezTo>
                  <a:pt x="2114550" y="142875"/>
                  <a:pt x="2121552" y="155901"/>
                  <a:pt x="2133600" y="161925"/>
                </a:cubicBezTo>
                <a:cubicBezTo>
                  <a:pt x="2148080" y="169165"/>
                  <a:pt x="2166066" y="165766"/>
                  <a:pt x="2181225" y="171450"/>
                </a:cubicBezTo>
                <a:cubicBezTo>
                  <a:pt x="2191944" y="175470"/>
                  <a:pt x="2199861" y="184820"/>
                  <a:pt x="2209800" y="190500"/>
                </a:cubicBezTo>
                <a:cubicBezTo>
                  <a:pt x="2222128" y="197545"/>
                  <a:pt x="2236541" y="201031"/>
                  <a:pt x="2247900" y="209550"/>
                </a:cubicBezTo>
                <a:cubicBezTo>
                  <a:pt x="2262268" y="220326"/>
                  <a:pt x="2272483" y="235823"/>
                  <a:pt x="2286000" y="247650"/>
                </a:cubicBezTo>
                <a:cubicBezTo>
                  <a:pt x="2297947" y="258104"/>
                  <a:pt x="2312047" y="265894"/>
                  <a:pt x="2324100" y="276225"/>
                </a:cubicBezTo>
                <a:cubicBezTo>
                  <a:pt x="2334327" y="284991"/>
                  <a:pt x="2342327" y="296176"/>
                  <a:pt x="2352675" y="304800"/>
                </a:cubicBezTo>
                <a:cubicBezTo>
                  <a:pt x="2361469" y="312129"/>
                  <a:pt x="2372456" y="316521"/>
                  <a:pt x="2381250" y="323850"/>
                </a:cubicBezTo>
                <a:cubicBezTo>
                  <a:pt x="2391598" y="332474"/>
                  <a:pt x="2398617" y="344953"/>
                  <a:pt x="2409825" y="352425"/>
                </a:cubicBezTo>
                <a:cubicBezTo>
                  <a:pt x="2418179" y="357994"/>
                  <a:pt x="2429420" y="357460"/>
                  <a:pt x="2438400" y="361950"/>
                </a:cubicBezTo>
                <a:cubicBezTo>
                  <a:pt x="2448639" y="367070"/>
                  <a:pt x="2466975" y="381000"/>
                  <a:pt x="2466975" y="38100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2809875" y="2981325"/>
            <a:ext cx="333375" cy="1323975"/>
          </a:xfrm>
          <a:custGeom>
            <a:avLst/>
            <a:gdLst>
              <a:gd name="connsiteX0" fmla="*/ 123825 w 333375"/>
              <a:gd name="connsiteY0" fmla="*/ 0 h 1323975"/>
              <a:gd name="connsiteX1" fmla="*/ 171450 w 333375"/>
              <a:gd name="connsiteY1" fmla="*/ 28575 h 1323975"/>
              <a:gd name="connsiteX2" fmla="*/ 228600 w 333375"/>
              <a:gd name="connsiteY2" fmla="*/ 152400 h 1323975"/>
              <a:gd name="connsiteX3" fmla="*/ 257175 w 333375"/>
              <a:gd name="connsiteY3" fmla="*/ 190500 h 1323975"/>
              <a:gd name="connsiteX4" fmla="*/ 266700 w 333375"/>
              <a:gd name="connsiteY4" fmla="*/ 219075 h 1323975"/>
              <a:gd name="connsiteX5" fmla="*/ 285750 w 333375"/>
              <a:gd name="connsiteY5" fmla="*/ 247650 h 1323975"/>
              <a:gd name="connsiteX6" fmla="*/ 295275 w 333375"/>
              <a:gd name="connsiteY6" fmla="*/ 285750 h 1323975"/>
              <a:gd name="connsiteX7" fmla="*/ 333375 w 333375"/>
              <a:gd name="connsiteY7" fmla="*/ 390525 h 1323975"/>
              <a:gd name="connsiteX8" fmla="*/ 304800 w 333375"/>
              <a:gd name="connsiteY8" fmla="*/ 714375 h 1323975"/>
              <a:gd name="connsiteX9" fmla="*/ 295275 w 333375"/>
              <a:gd name="connsiteY9" fmla="*/ 771525 h 1323975"/>
              <a:gd name="connsiteX10" fmla="*/ 257175 w 333375"/>
              <a:gd name="connsiteY10" fmla="*/ 857250 h 1323975"/>
              <a:gd name="connsiteX11" fmla="*/ 228600 w 333375"/>
              <a:gd name="connsiteY11" fmla="*/ 942975 h 1323975"/>
              <a:gd name="connsiteX12" fmla="*/ 209550 w 333375"/>
              <a:gd name="connsiteY12" fmla="*/ 1000125 h 1323975"/>
              <a:gd name="connsiteX13" fmla="*/ 200025 w 333375"/>
              <a:gd name="connsiteY13" fmla="*/ 1028700 h 1323975"/>
              <a:gd name="connsiteX14" fmla="*/ 171450 w 333375"/>
              <a:gd name="connsiteY14" fmla="*/ 1057275 h 1323975"/>
              <a:gd name="connsiteX15" fmla="*/ 161925 w 333375"/>
              <a:gd name="connsiteY15" fmla="*/ 1095375 h 1323975"/>
              <a:gd name="connsiteX16" fmla="*/ 85725 w 333375"/>
              <a:gd name="connsiteY16" fmla="*/ 1190625 h 1323975"/>
              <a:gd name="connsiteX17" fmla="*/ 66675 w 333375"/>
              <a:gd name="connsiteY17" fmla="*/ 1247775 h 1323975"/>
              <a:gd name="connsiteX18" fmla="*/ 38100 w 333375"/>
              <a:gd name="connsiteY18" fmla="*/ 1276350 h 1323975"/>
              <a:gd name="connsiteX19" fmla="*/ 0 w 333375"/>
              <a:gd name="connsiteY19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3375" h="1323975">
                <a:moveTo>
                  <a:pt x="123825" y="0"/>
                </a:moveTo>
                <a:cubicBezTo>
                  <a:pt x="139700" y="9525"/>
                  <a:pt x="158359" y="15484"/>
                  <a:pt x="171450" y="28575"/>
                </a:cubicBezTo>
                <a:cubicBezTo>
                  <a:pt x="204927" y="62052"/>
                  <a:pt x="206688" y="112958"/>
                  <a:pt x="228600" y="152400"/>
                </a:cubicBezTo>
                <a:cubicBezTo>
                  <a:pt x="236310" y="166277"/>
                  <a:pt x="247650" y="177800"/>
                  <a:pt x="257175" y="190500"/>
                </a:cubicBezTo>
                <a:cubicBezTo>
                  <a:pt x="260350" y="200025"/>
                  <a:pt x="262210" y="210095"/>
                  <a:pt x="266700" y="219075"/>
                </a:cubicBezTo>
                <a:cubicBezTo>
                  <a:pt x="271820" y="229314"/>
                  <a:pt x="281241" y="237128"/>
                  <a:pt x="285750" y="247650"/>
                </a:cubicBezTo>
                <a:cubicBezTo>
                  <a:pt x="290907" y="259682"/>
                  <a:pt x="291513" y="273211"/>
                  <a:pt x="295275" y="285750"/>
                </a:cubicBezTo>
                <a:cubicBezTo>
                  <a:pt x="309949" y="334664"/>
                  <a:pt x="315197" y="345080"/>
                  <a:pt x="333375" y="390525"/>
                </a:cubicBezTo>
                <a:cubicBezTo>
                  <a:pt x="317180" y="827798"/>
                  <a:pt x="348983" y="522914"/>
                  <a:pt x="304800" y="714375"/>
                </a:cubicBezTo>
                <a:cubicBezTo>
                  <a:pt x="300457" y="733193"/>
                  <a:pt x="299959" y="752789"/>
                  <a:pt x="295275" y="771525"/>
                </a:cubicBezTo>
                <a:cubicBezTo>
                  <a:pt x="281673" y="825933"/>
                  <a:pt x="282194" y="819721"/>
                  <a:pt x="257175" y="857250"/>
                </a:cubicBezTo>
                <a:cubicBezTo>
                  <a:pt x="238870" y="948774"/>
                  <a:pt x="260148" y="864105"/>
                  <a:pt x="228600" y="942975"/>
                </a:cubicBezTo>
                <a:cubicBezTo>
                  <a:pt x="221142" y="961619"/>
                  <a:pt x="215900" y="981075"/>
                  <a:pt x="209550" y="1000125"/>
                </a:cubicBezTo>
                <a:cubicBezTo>
                  <a:pt x="206375" y="1009650"/>
                  <a:pt x="207125" y="1021600"/>
                  <a:pt x="200025" y="1028700"/>
                </a:cubicBezTo>
                <a:lnTo>
                  <a:pt x="171450" y="1057275"/>
                </a:lnTo>
                <a:cubicBezTo>
                  <a:pt x="168275" y="1069975"/>
                  <a:pt x="167779" y="1083666"/>
                  <a:pt x="161925" y="1095375"/>
                </a:cubicBezTo>
                <a:cubicBezTo>
                  <a:pt x="137894" y="1143438"/>
                  <a:pt x="121163" y="1155187"/>
                  <a:pt x="85725" y="1190625"/>
                </a:cubicBezTo>
                <a:cubicBezTo>
                  <a:pt x="79375" y="1209675"/>
                  <a:pt x="80874" y="1233576"/>
                  <a:pt x="66675" y="1247775"/>
                </a:cubicBezTo>
                <a:cubicBezTo>
                  <a:pt x="57150" y="1257300"/>
                  <a:pt x="46724" y="1266002"/>
                  <a:pt x="38100" y="1276350"/>
                </a:cubicBezTo>
                <a:cubicBezTo>
                  <a:pt x="-21978" y="1348444"/>
                  <a:pt x="55422" y="1268553"/>
                  <a:pt x="0" y="132397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변경하기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181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id="image"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pome.png</a:t>
            </a:r>
            <a:r>
              <a:rPr lang="en-US" altLang="ko-KR" dirty="0"/>
              <a:t>" width="120" height="100"&gt;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changeImage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("image").</a:t>
            </a:r>
            <a:r>
              <a:rPr lang="en-US" altLang="ko-KR" dirty="0" err="1"/>
              <a:t>src</a:t>
            </a:r>
            <a:r>
              <a:rPr lang="en-US" altLang="ko-KR" dirty="0"/>
              <a:t> = "</a:t>
            </a:r>
            <a:r>
              <a:rPr lang="en-US" altLang="ko-KR" dirty="0" err="1"/>
              <a:t>poodle.png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changeImage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5058" name="_x239921072" descr="EMB00001c3c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810125"/>
            <a:ext cx="2686050" cy="173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7" name="_x239920032" descr="EMB00001c3c06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810124"/>
            <a:ext cx="2686050" cy="17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3457575" y="5143500"/>
            <a:ext cx="1209675" cy="1000125"/>
          </a:xfrm>
          <a:custGeom>
            <a:avLst/>
            <a:gdLst>
              <a:gd name="connsiteX0" fmla="*/ 0 w 1209675"/>
              <a:gd name="connsiteY0" fmla="*/ 1000125 h 1000125"/>
              <a:gd name="connsiteX1" fmla="*/ 9525 w 1209675"/>
              <a:gd name="connsiteY1" fmla="*/ 942975 h 1000125"/>
              <a:gd name="connsiteX2" fmla="*/ 19050 w 1209675"/>
              <a:gd name="connsiteY2" fmla="*/ 914400 h 1000125"/>
              <a:gd name="connsiteX3" fmla="*/ 57150 w 1209675"/>
              <a:gd name="connsiteY3" fmla="*/ 819150 h 1000125"/>
              <a:gd name="connsiteX4" fmla="*/ 76200 w 1209675"/>
              <a:gd name="connsiteY4" fmla="*/ 771525 h 1000125"/>
              <a:gd name="connsiteX5" fmla="*/ 133350 w 1209675"/>
              <a:gd name="connsiteY5" fmla="*/ 638175 h 1000125"/>
              <a:gd name="connsiteX6" fmla="*/ 152400 w 1209675"/>
              <a:gd name="connsiteY6" fmla="*/ 590550 h 1000125"/>
              <a:gd name="connsiteX7" fmla="*/ 219075 w 1209675"/>
              <a:gd name="connsiteY7" fmla="*/ 504825 h 1000125"/>
              <a:gd name="connsiteX8" fmla="*/ 285750 w 1209675"/>
              <a:gd name="connsiteY8" fmla="*/ 381000 h 1000125"/>
              <a:gd name="connsiteX9" fmla="*/ 419100 w 1209675"/>
              <a:gd name="connsiteY9" fmla="*/ 266700 h 1000125"/>
              <a:gd name="connsiteX10" fmla="*/ 466725 w 1209675"/>
              <a:gd name="connsiteY10" fmla="*/ 228600 h 1000125"/>
              <a:gd name="connsiteX11" fmla="*/ 504825 w 1209675"/>
              <a:gd name="connsiteY11" fmla="*/ 209550 h 1000125"/>
              <a:gd name="connsiteX12" fmla="*/ 552450 w 1209675"/>
              <a:gd name="connsiteY12" fmla="*/ 171450 h 1000125"/>
              <a:gd name="connsiteX13" fmla="*/ 590550 w 1209675"/>
              <a:gd name="connsiteY13" fmla="*/ 152400 h 1000125"/>
              <a:gd name="connsiteX14" fmla="*/ 647700 w 1209675"/>
              <a:gd name="connsiteY14" fmla="*/ 114300 h 1000125"/>
              <a:gd name="connsiteX15" fmla="*/ 695325 w 1209675"/>
              <a:gd name="connsiteY15" fmla="*/ 95250 h 1000125"/>
              <a:gd name="connsiteX16" fmla="*/ 771525 w 1209675"/>
              <a:gd name="connsiteY16" fmla="*/ 76200 h 1000125"/>
              <a:gd name="connsiteX17" fmla="*/ 847725 w 1209675"/>
              <a:gd name="connsiteY17" fmla="*/ 47625 h 1000125"/>
              <a:gd name="connsiteX18" fmla="*/ 942975 w 1209675"/>
              <a:gd name="connsiteY18" fmla="*/ 28575 h 1000125"/>
              <a:gd name="connsiteX19" fmla="*/ 1047750 w 1209675"/>
              <a:gd name="connsiteY19" fmla="*/ 0 h 1000125"/>
              <a:gd name="connsiteX20" fmla="*/ 1114425 w 1209675"/>
              <a:gd name="connsiteY20" fmla="*/ 19050 h 1000125"/>
              <a:gd name="connsiteX21" fmla="*/ 1152525 w 1209675"/>
              <a:gd name="connsiteY21" fmla="*/ 38100 h 1000125"/>
              <a:gd name="connsiteX22" fmla="*/ 1209675 w 1209675"/>
              <a:gd name="connsiteY22" fmla="*/ 57150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09675" h="1000125">
                <a:moveTo>
                  <a:pt x="0" y="1000125"/>
                </a:moveTo>
                <a:cubicBezTo>
                  <a:pt x="3175" y="981075"/>
                  <a:pt x="5335" y="961828"/>
                  <a:pt x="9525" y="942975"/>
                </a:cubicBezTo>
                <a:cubicBezTo>
                  <a:pt x="11703" y="933174"/>
                  <a:pt x="15446" y="923771"/>
                  <a:pt x="19050" y="914400"/>
                </a:cubicBezTo>
                <a:cubicBezTo>
                  <a:pt x="31326" y="882484"/>
                  <a:pt x="44450" y="850900"/>
                  <a:pt x="57150" y="819150"/>
                </a:cubicBezTo>
                <a:cubicBezTo>
                  <a:pt x="63500" y="803275"/>
                  <a:pt x="71287" y="787902"/>
                  <a:pt x="76200" y="771525"/>
                </a:cubicBezTo>
                <a:cubicBezTo>
                  <a:pt x="140135" y="558408"/>
                  <a:pt x="70136" y="751960"/>
                  <a:pt x="133350" y="638175"/>
                </a:cubicBezTo>
                <a:cubicBezTo>
                  <a:pt x="141653" y="623229"/>
                  <a:pt x="143154" y="604932"/>
                  <a:pt x="152400" y="590550"/>
                </a:cubicBezTo>
                <a:cubicBezTo>
                  <a:pt x="171976" y="560099"/>
                  <a:pt x="202886" y="537204"/>
                  <a:pt x="219075" y="504825"/>
                </a:cubicBezTo>
                <a:cubicBezTo>
                  <a:pt x="225708" y="491559"/>
                  <a:pt x="268476" y="401153"/>
                  <a:pt x="285750" y="381000"/>
                </a:cubicBezTo>
                <a:cubicBezTo>
                  <a:pt x="387759" y="261989"/>
                  <a:pt x="335360" y="325318"/>
                  <a:pt x="419100" y="266700"/>
                </a:cubicBezTo>
                <a:cubicBezTo>
                  <a:pt x="435755" y="255042"/>
                  <a:pt x="449809" y="239877"/>
                  <a:pt x="466725" y="228600"/>
                </a:cubicBezTo>
                <a:cubicBezTo>
                  <a:pt x="478539" y="220724"/>
                  <a:pt x="493011" y="217426"/>
                  <a:pt x="504825" y="209550"/>
                </a:cubicBezTo>
                <a:cubicBezTo>
                  <a:pt x="521741" y="198273"/>
                  <a:pt x="535534" y="182727"/>
                  <a:pt x="552450" y="171450"/>
                </a:cubicBezTo>
                <a:cubicBezTo>
                  <a:pt x="564264" y="163574"/>
                  <a:pt x="578374" y="159705"/>
                  <a:pt x="590550" y="152400"/>
                </a:cubicBezTo>
                <a:cubicBezTo>
                  <a:pt x="610183" y="140620"/>
                  <a:pt x="626442" y="122803"/>
                  <a:pt x="647700" y="114300"/>
                </a:cubicBezTo>
                <a:cubicBezTo>
                  <a:pt x="663575" y="107950"/>
                  <a:pt x="678983" y="100278"/>
                  <a:pt x="695325" y="95250"/>
                </a:cubicBezTo>
                <a:cubicBezTo>
                  <a:pt x="720349" y="87550"/>
                  <a:pt x="747216" y="85924"/>
                  <a:pt x="771525" y="76200"/>
                </a:cubicBezTo>
                <a:cubicBezTo>
                  <a:pt x="782239" y="71914"/>
                  <a:pt x="830078" y="51697"/>
                  <a:pt x="847725" y="47625"/>
                </a:cubicBezTo>
                <a:cubicBezTo>
                  <a:pt x="879275" y="40344"/>
                  <a:pt x="911367" y="35599"/>
                  <a:pt x="942975" y="28575"/>
                </a:cubicBezTo>
                <a:cubicBezTo>
                  <a:pt x="1007430" y="14252"/>
                  <a:pt x="1002576" y="15058"/>
                  <a:pt x="1047750" y="0"/>
                </a:cubicBezTo>
                <a:cubicBezTo>
                  <a:pt x="1067084" y="4833"/>
                  <a:pt x="1095294" y="10851"/>
                  <a:pt x="1114425" y="19050"/>
                </a:cubicBezTo>
                <a:cubicBezTo>
                  <a:pt x="1127476" y="24643"/>
                  <a:pt x="1139342" y="32827"/>
                  <a:pt x="1152525" y="38100"/>
                </a:cubicBezTo>
                <a:cubicBezTo>
                  <a:pt x="1171169" y="45558"/>
                  <a:pt x="1209675" y="57150"/>
                  <a:pt x="1209675" y="5715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72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스타일 변경하기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3400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 id="</a:t>
            </a:r>
            <a:r>
              <a:rPr lang="en-US" altLang="ko-KR" dirty="0" err="1"/>
              <a:t>p1</a:t>
            </a:r>
            <a:r>
              <a:rPr lang="en-US" altLang="ko-KR" dirty="0"/>
              <a:t>"&gt;This is a paragraph.&lt;/p&gt;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changeStyle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style.fontFamily</a:t>
            </a:r>
            <a:r>
              <a:rPr lang="en-US" altLang="ko-KR" dirty="0"/>
              <a:t> = "Century Schoolbook";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").</a:t>
            </a:r>
            <a:r>
              <a:rPr lang="en-US" altLang="ko-KR" dirty="0" err="1"/>
              <a:t>style.fontStyle</a:t>
            </a:r>
            <a:r>
              <a:rPr lang="en-US" altLang="ko-KR" dirty="0"/>
              <a:t> = "italic";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&lt;input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changeStyle</a:t>
            </a:r>
            <a:r>
              <a:rPr lang="en-US" altLang="ko-KR" dirty="0"/>
              <a:t>()" value="</a:t>
            </a:r>
            <a:r>
              <a:rPr lang="ko-KR" altLang="en-US" dirty="0" err="1"/>
              <a:t>눌러보세요</a:t>
            </a:r>
            <a:r>
              <a:rPr lang="en-US" altLang="ko-KR" dirty="0"/>
              <a:t>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6082" name="_x239921792" descr="EMB00001c3c06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4721225"/>
            <a:ext cx="2612682" cy="13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1" name="_x239921232" descr="EMB00001c3c06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7" y="4740275"/>
            <a:ext cx="2658925" cy="12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33625" y="5133975"/>
            <a:ext cx="1924050" cy="638175"/>
          </a:xfrm>
          <a:custGeom>
            <a:avLst/>
            <a:gdLst>
              <a:gd name="connsiteX0" fmla="*/ 0 w 1924050"/>
              <a:gd name="connsiteY0" fmla="*/ 638175 h 638175"/>
              <a:gd name="connsiteX1" fmla="*/ 38100 w 1924050"/>
              <a:gd name="connsiteY1" fmla="*/ 581025 h 638175"/>
              <a:gd name="connsiteX2" fmla="*/ 66675 w 1924050"/>
              <a:gd name="connsiteY2" fmla="*/ 561975 h 638175"/>
              <a:gd name="connsiteX3" fmla="*/ 95250 w 1924050"/>
              <a:gd name="connsiteY3" fmla="*/ 533400 h 638175"/>
              <a:gd name="connsiteX4" fmla="*/ 180975 w 1924050"/>
              <a:gd name="connsiteY4" fmla="*/ 466725 h 638175"/>
              <a:gd name="connsiteX5" fmla="*/ 209550 w 1924050"/>
              <a:gd name="connsiteY5" fmla="*/ 428625 h 638175"/>
              <a:gd name="connsiteX6" fmla="*/ 266700 w 1924050"/>
              <a:gd name="connsiteY6" fmla="*/ 400050 h 638175"/>
              <a:gd name="connsiteX7" fmla="*/ 409575 w 1924050"/>
              <a:gd name="connsiteY7" fmla="*/ 342900 h 638175"/>
              <a:gd name="connsiteX8" fmla="*/ 561975 w 1924050"/>
              <a:gd name="connsiteY8" fmla="*/ 257175 h 638175"/>
              <a:gd name="connsiteX9" fmla="*/ 638175 w 1924050"/>
              <a:gd name="connsiteY9" fmla="*/ 228600 h 638175"/>
              <a:gd name="connsiteX10" fmla="*/ 866775 w 1924050"/>
              <a:gd name="connsiteY10" fmla="*/ 123825 h 638175"/>
              <a:gd name="connsiteX11" fmla="*/ 933450 w 1924050"/>
              <a:gd name="connsiteY11" fmla="*/ 104775 h 638175"/>
              <a:gd name="connsiteX12" fmla="*/ 1047750 w 1924050"/>
              <a:gd name="connsiteY12" fmla="*/ 66675 h 638175"/>
              <a:gd name="connsiteX13" fmla="*/ 1104900 w 1924050"/>
              <a:gd name="connsiteY13" fmla="*/ 47625 h 638175"/>
              <a:gd name="connsiteX14" fmla="*/ 1181100 w 1924050"/>
              <a:gd name="connsiteY14" fmla="*/ 38100 h 638175"/>
              <a:gd name="connsiteX15" fmla="*/ 1295400 w 1924050"/>
              <a:gd name="connsiteY15" fmla="*/ 19050 h 638175"/>
              <a:gd name="connsiteX16" fmla="*/ 1485900 w 1924050"/>
              <a:gd name="connsiteY16" fmla="*/ 0 h 638175"/>
              <a:gd name="connsiteX17" fmla="*/ 1714500 w 1924050"/>
              <a:gd name="connsiteY17" fmla="*/ 9525 h 638175"/>
              <a:gd name="connsiteX18" fmla="*/ 1743075 w 1924050"/>
              <a:gd name="connsiteY18" fmla="*/ 19050 h 638175"/>
              <a:gd name="connsiteX19" fmla="*/ 1809750 w 1924050"/>
              <a:gd name="connsiteY19" fmla="*/ 38100 h 638175"/>
              <a:gd name="connsiteX20" fmla="*/ 1838325 w 1924050"/>
              <a:gd name="connsiteY20" fmla="*/ 57150 h 638175"/>
              <a:gd name="connsiteX21" fmla="*/ 1876425 w 1924050"/>
              <a:gd name="connsiteY21" fmla="*/ 66675 h 638175"/>
              <a:gd name="connsiteX22" fmla="*/ 1924050 w 1924050"/>
              <a:gd name="connsiteY22" fmla="*/ 8572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24050" h="638175">
                <a:moveTo>
                  <a:pt x="0" y="638175"/>
                </a:moveTo>
                <a:cubicBezTo>
                  <a:pt x="12700" y="619125"/>
                  <a:pt x="23023" y="598255"/>
                  <a:pt x="38100" y="581025"/>
                </a:cubicBezTo>
                <a:cubicBezTo>
                  <a:pt x="45638" y="572410"/>
                  <a:pt x="57881" y="569304"/>
                  <a:pt x="66675" y="561975"/>
                </a:cubicBezTo>
                <a:cubicBezTo>
                  <a:pt x="77023" y="553351"/>
                  <a:pt x="84902" y="542024"/>
                  <a:pt x="95250" y="533400"/>
                </a:cubicBezTo>
                <a:cubicBezTo>
                  <a:pt x="123060" y="510225"/>
                  <a:pt x="159255" y="495685"/>
                  <a:pt x="180975" y="466725"/>
                </a:cubicBezTo>
                <a:cubicBezTo>
                  <a:pt x="190500" y="454025"/>
                  <a:pt x="197019" y="438371"/>
                  <a:pt x="209550" y="428625"/>
                </a:cubicBezTo>
                <a:cubicBezTo>
                  <a:pt x="226362" y="415549"/>
                  <a:pt x="247124" y="408440"/>
                  <a:pt x="266700" y="400050"/>
                </a:cubicBezTo>
                <a:cubicBezTo>
                  <a:pt x="319599" y="377379"/>
                  <a:pt x="358916" y="369331"/>
                  <a:pt x="409575" y="342900"/>
                </a:cubicBezTo>
                <a:cubicBezTo>
                  <a:pt x="461250" y="315939"/>
                  <a:pt x="507401" y="277640"/>
                  <a:pt x="561975" y="257175"/>
                </a:cubicBezTo>
                <a:cubicBezTo>
                  <a:pt x="587375" y="247650"/>
                  <a:pt x="613386" y="239617"/>
                  <a:pt x="638175" y="228600"/>
                </a:cubicBezTo>
                <a:cubicBezTo>
                  <a:pt x="715508" y="194230"/>
                  <a:pt x="784135" y="147436"/>
                  <a:pt x="866775" y="123825"/>
                </a:cubicBezTo>
                <a:cubicBezTo>
                  <a:pt x="889000" y="117475"/>
                  <a:pt x="911409" y="111735"/>
                  <a:pt x="933450" y="104775"/>
                </a:cubicBezTo>
                <a:cubicBezTo>
                  <a:pt x="971747" y="92681"/>
                  <a:pt x="1009650" y="79375"/>
                  <a:pt x="1047750" y="66675"/>
                </a:cubicBezTo>
                <a:cubicBezTo>
                  <a:pt x="1066800" y="60325"/>
                  <a:pt x="1084975" y="50116"/>
                  <a:pt x="1104900" y="47625"/>
                </a:cubicBezTo>
                <a:cubicBezTo>
                  <a:pt x="1130300" y="44450"/>
                  <a:pt x="1155786" y="41897"/>
                  <a:pt x="1181100" y="38100"/>
                </a:cubicBezTo>
                <a:cubicBezTo>
                  <a:pt x="1219298" y="32370"/>
                  <a:pt x="1256966" y="22893"/>
                  <a:pt x="1295400" y="19050"/>
                </a:cubicBezTo>
                <a:lnTo>
                  <a:pt x="1485900" y="0"/>
                </a:lnTo>
                <a:cubicBezTo>
                  <a:pt x="1562100" y="3175"/>
                  <a:pt x="1638442" y="3891"/>
                  <a:pt x="1714500" y="9525"/>
                </a:cubicBezTo>
                <a:cubicBezTo>
                  <a:pt x="1724513" y="10267"/>
                  <a:pt x="1733421" y="16292"/>
                  <a:pt x="1743075" y="19050"/>
                </a:cubicBezTo>
                <a:cubicBezTo>
                  <a:pt x="1757317" y="23119"/>
                  <a:pt x="1794525" y="30487"/>
                  <a:pt x="1809750" y="38100"/>
                </a:cubicBezTo>
                <a:cubicBezTo>
                  <a:pt x="1819989" y="43220"/>
                  <a:pt x="1827803" y="52641"/>
                  <a:pt x="1838325" y="57150"/>
                </a:cubicBezTo>
                <a:cubicBezTo>
                  <a:pt x="1850357" y="62307"/>
                  <a:pt x="1863838" y="63079"/>
                  <a:pt x="1876425" y="66675"/>
                </a:cubicBezTo>
                <a:cubicBezTo>
                  <a:pt x="1903888" y="74522"/>
                  <a:pt x="1901568" y="74484"/>
                  <a:pt x="1924050" y="8572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92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새로운 </a:t>
            </a:r>
            <a:r>
              <a:rPr lang="en-US" altLang="ko-KR" dirty="0"/>
              <a:t>HTML </a:t>
            </a:r>
            <a:r>
              <a:rPr lang="ko-KR" altLang="en-US" dirty="0"/>
              <a:t>요소 생성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714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addtext</a:t>
            </a:r>
            <a:r>
              <a:rPr lang="en-US" altLang="ko-KR" dirty="0"/>
              <a:t>(t)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node = </a:t>
            </a:r>
            <a:r>
              <a:rPr lang="en-US" altLang="ko-KR" dirty="0" err="1"/>
              <a:t>document.createTextNode</a:t>
            </a:r>
            <a:r>
              <a:rPr lang="en-US" altLang="ko-KR" dirty="0"/>
              <a:t>(t); 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appendChild</a:t>
            </a:r>
            <a:r>
              <a:rPr lang="en-US" altLang="ko-KR" dirty="0"/>
              <a:t>(node);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&lt;div id="target"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addtext</a:t>
            </a:r>
            <a:r>
              <a:rPr lang="en-US" altLang="ko-KR" dirty="0"/>
              <a:t>('</a:t>
            </a:r>
            <a:r>
              <a:rPr lang="ko-KR" altLang="en-US" dirty="0"/>
              <a:t>동적으로 텍스트가 추가됩니다</a:t>
            </a:r>
            <a:r>
              <a:rPr lang="en-US" altLang="ko-KR" dirty="0"/>
              <a:t>.')"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style="font: </a:t>
            </a:r>
            <a:r>
              <a:rPr lang="en-US" altLang="ko-KR" dirty="0" err="1"/>
              <a:t>20px</a:t>
            </a:r>
            <a:r>
              <a:rPr lang="en-US" altLang="ko-KR" dirty="0"/>
              <a:t> bold;"&gt;</a:t>
            </a:r>
            <a:r>
              <a:rPr lang="ko-KR" altLang="en-US" dirty="0"/>
              <a:t>여기를 클릭하세요</a:t>
            </a:r>
            <a:r>
              <a:rPr lang="en-US" altLang="ko-KR" dirty="0"/>
              <a:t>.&lt;/div&gt;</a:t>
            </a:r>
          </a:p>
        </p:txBody>
      </p:sp>
      <p:pic>
        <p:nvPicPr>
          <p:cNvPr id="47106" name="_x239920832" descr="EMB00001c3c0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5" name="_x239922352" descr="EMB00001c3c06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76736"/>
            <a:ext cx="3421256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686050" y="4504714"/>
            <a:ext cx="1905000" cy="400661"/>
          </a:xfrm>
          <a:custGeom>
            <a:avLst/>
            <a:gdLst>
              <a:gd name="connsiteX0" fmla="*/ 0 w 1905000"/>
              <a:gd name="connsiteY0" fmla="*/ 400661 h 400661"/>
              <a:gd name="connsiteX1" fmla="*/ 47625 w 1905000"/>
              <a:gd name="connsiteY1" fmla="*/ 391136 h 400661"/>
              <a:gd name="connsiteX2" fmla="*/ 85725 w 1905000"/>
              <a:gd name="connsiteY2" fmla="*/ 372086 h 400661"/>
              <a:gd name="connsiteX3" fmla="*/ 133350 w 1905000"/>
              <a:gd name="connsiteY3" fmla="*/ 353036 h 400661"/>
              <a:gd name="connsiteX4" fmla="*/ 171450 w 1905000"/>
              <a:gd name="connsiteY4" fmla="*/ 343511 h 400661"/>
              <a:gd name="connsiteX5" fmla="*/ 209550 w 1905000"/>
              <a:gd name="connsiteY5" fmla="*/ 324461 h 400661"/>
              <a:gd name="connsiteX6" fmla="*/ 323850 w 1905000"/>
              <a:gd name="connsiteY6" fmla="*/ 276836 h 400661"/>
              <a:gd name="connsiteX7" fmla="*/ 476250 w 1905000"/>
              <a:gd name="connsiteY7" fmla="*/ 219686 h 400661"/>
              <a:gd name="connsiteX8" fmla="*/ 552450 w 1905000"/>
              <a:gd name="connsiteY8" fmla="*/ 172061 h 400661"/>
              <a:gd name="connsiteX9" fmla="*/ 628650 w 1905000"/>
              <a:gd name="connsiteY9" fmla="*/ 153011 h 400661"/>
              <a:gd name="connsiteX10" fmla="*/ 714375 w 1905000"/>
              <a:gd name="connsiteY10" fmla="*/ 124436 h 400661"/>
              <a:gd name="connsiteX11" fmla="*/ 781050 w 1905000"/>
              <a:gd name="connsiteY11" fmla="*/ 95861 h 400661"/>
              <a:gd name="connsiteX12" fmla="*/ 847725 w 1905000"/>
              <a:gd name="connsiteY12" fmla="*/ 76811 h 400661"/>
              <a:gd name="connsiteX13" fmla="*/ 923925 w 1905000"/>
              <a:gd name="connsiteY13" fmla="*/ 48236 h 400661"/>
              <a:gd name="connsiteX14" fmla="*/ 971550 w 1905000"/>
              <a:gd name="connsiteY14" fmla="*/ 38711 h 400661"/>
              <a:gd name="connsiteX15" fmla="*/ 1104900 w 1905000"/>
              <a:gd name="connsiteY15" fmla="*/ 19661 h 400661"/>
              <a:gd name="connsiteX16" fmla="*/ 1485900 w 1905000"/>
              <a:gd name="connsiteY16" fmla="*/ 611 h 400661"/>
              <a:gd name="connsiteX17" fmla="*/ 1771650 w 1905000"/>
              <a:gd name="connsiteY17" fmla="*/ 19661 h 400661"/>
              <a:gd name="connsiteX18" fmla="*/ 1876425 w 1905000"/>
              <a:gd name="connsiteY18" fmla="*/ 76811 h 400661"/>
              <a:gd name="connsiteX19" fmla="*/ 1905000 w 1905000"/>
              <a:gd name="connsiteY19" fmla="*/ 95861 h 400661"/>
              <a:gd name="connsiteX20" fmla="*/ 1847850 w 1905000"/>
              <a:gd name="connsiteY20" fmla="*/ 114911 h 40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05000" h="400661">
                <a:moveTo>
                  <a:pt x="0" y="400661"/>
                </a:moveTo>
                <a:cubicBezTo>
                  <a:pt x="15875" y="397486"/>
                  <a:pt x="32266" y="396256"/>
                  <a:pt x="47625" y="391136"/>
                </a:cubicBezTo>
                <a:cubicBezTo>
                  <a:pt x="61095" y="386646"/>
                  <a:pt x="72750" y="377853"/>
                  <a:pt x="85725" y="372086"/>
                </a:cubicBezTo>
                <a:cubicBezTo>
                  <a:pt x="101349" y="365142"/>
                  <a:pt x="117130" y="358443"/>
                  <a:pt x="133350" y="353036"/>
                </a:cubicBezTo>
                <a:cubicBezTo>
                  <a:pt x="145769" y="348896"/>
                  <a:pt x="159193" y="348108"/>
                  <a:pt x="171450" y="343511"/>
                </a:cubicBezTo>
                <a:cubicBezTo>
                  <a:pt x="184745" y="338525"/>
                  <a:pt x="196541" y="330152"/>
                  <a:pt x="209550" y="324461"/>
                </a:cubicBezTo>
                <a:cubicBezTo>
                  <a:pt x="247364" y="307917"/>
                  <a:pt x="285203" y="291329"/>
                  <a:pt x="323850" y="276836"/>
                </a:cubicBezTo>
                <a:cubicBezTo>
                  <a:pt x="374650" y="257786"/>
                  <a:pt x="430242" y="248441"/>
                  <a:pt x="476250" y="219686"/>
                </a:cubicBezTo>
                <a:cubicBezTo>
                  <a:pt x="501650" y="203811"/>
                  <a:pt x="525008" y="184067"/>
                  <a:pt x="552450" y="172061"/>
                </a:cubicBezTo>
                <a:cubicBezTo>
                  <a:pt x="576437" y="161567"/>
                  <a:pt x="603532" y="160399"/>
                  <a:pt x="628650" y="153011"/>
                </a:cubicBezTo>
                <a:cubicBezTo>
                  <a:pt x="657547" y="144512"/>
                  <a:pt x="686172" y="135012"/>
                  <a:pt x="714375" y="124436"/>
                </a:cubicBezTo>
                <a:cubicBezTo>
                  <a:pt x="737016" y="115946"/>
                  <a:pt x="758279" y="103994"/>
                  <a:pt x="781050" y="95861"/>
                </a:cubicBezTo>
                <a:cubicBezTo>
                  <a:pt x="802818" y="88087"/>
                  <a:pt x="825797" y="84120"/>
                  <a:pt x="847725" y="76811"/>
                </a:cubicBezTo>
                <a:cubicBezTo>
                  <a:pt x="873460" y="68233"/>
                  <a:pt x="897997" y="56214"/>
                  <a:pt x="923925" y="48236"/>
                </a:cubicBezTo>
                <a:cubicBezTo>
                  <a:pt x="939398" y="43475"/>
                  <a:pt x="955559" y="41236"/>
                  <a:pt x="971550" y="38711"/>
                </a:cubicBezTo>
                <a:cubicBezTo>
                  <a:pt x="1015902" y="31708"/>
                  <a:pt x="1060273" y="24620"/>
                  <a:pt x="1104900" y="19661"/>
                </a:cubicBezTo>
                <a:cubicBezTo>
                  <a:pt x="1288499" y="-739"/>
                  <a:pt x="1161889" y="11063"/>
                  <a:pt x="1485900" y="611"/>
                </a:cubicBezTo>
                <a:cubicBezTo>
                  <a:pt x="1535751" y="2528"/>
                  <a:pt x="1686822" y="-8615"/>
                  <a:pt x="1771650" y="19661"/>
                </a:cubicBezTo>
                <a:cubicBezTo>
                  <a:pt x="1826756" y="38030"/>
                  <a:pt x="1823496" y="41525"/>
                  <a:pt x="1876425" y="76811"/>
                </a:cubicBezTo>
                <a:lnTo>
                  <a:pt x="1905000" y="95861"/>
                </a:lnTo>
                <a:lnTo>
                  <a:pt x="1847850" y="114911"/>
                </a:ln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05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HTML </a:t>
            </a:r>
            <a:r>
              <a:rPr lang="ko-KR" altLang="en-US" dirty="0"/>
              <a:t>요소 삭제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4733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removeNode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parent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child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</a:t>
            </a:r>
            <a:r>
              <a:rPr lang="en-US" altLang="ko-KR" dirty="0" err="1"/>
              <a:t>p1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parent.removeChild</a:t>
            </a:r>
            <a:r>
              <a:rPr lang="en-US" altLang="ko-KR" dirty="0"/>
              <a:t>(child);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p1</a:t>
            </a:r>
            <a:r>
              <a:rPr lang="en-US" altLang="ko-KR" dirty="0"/>
              <a:t>"&gt;</a:t>
            </a:r>
            <a:r>
              <a:rPr lang="ko-KR" altLang="en-US" dirty="0" err="1"/>
              <a:t>첫번째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id="</a:t>
            </a:r>
            <a:r>
              <a:rPr lang="en-US" altLang="ko-KR" dirty="0" err="1"/>
              <a:t>p2</a:t>
            </a:r>
            <a:r>
              <a:rPr lang="en-US" altLang="ko-KR" dirty="0"/>
              <a:t>"&gt;</a:t>
            </a:r>
            <a:r>
              <a:rPr lang="ko-KR" altLang="en-US" dirty="0" err="1"/>
              <a:t>두번째</a:t>
            </a:r>
            <a:r>
              <a:rPr lang="ko-KR" altLang="en-US" dirty="0"/>
              <a:t> 단락</a:t>
            </a:r>
            <a:r>
              <a:rPr lang="en-US" altLang="ko-KR" dirty="0"/>
              <a:t>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removeNode</a:t>
            </a:r>
            <a:r>
              <a:rPr lang="en-US" altLang="ko-KR" dirty="0"/>
              <a:t>()"&gt;</a:t>
            </a:r>
            <a:r>
              <a:rPr lang="ko-KR" altLang="en-US" dirty="0"/>
              <a:t>누르세요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8130" name="_x239919632" descr="EMB00001c3c06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29" name="_x239922112" descr="EMB00001c3c06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060551"/>
            <a:ext cx="2363788" cy="15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6719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브라우저 객체 모델</a:t>
            </a:r>
            <a:r>
              <a:rPr lang="en-US" altLang="ko-KR" dirty="0"/>
              <a:t>(BOM: Browser Object Model): </a:t>
            </a:r>
            <a:r>
              <a:rPr lang="ko-KR" altLang="en-US" dirty="0"/>
              <a:t> 웹 브라우저가 가지고 있는 모든 객체를 의미</a:t>
            </a:r>
            <a:endParaRPr lang="en-US" altLang="ko-KR" dirty="0"/>
          </a:p>
          <a:p>
            <a:r>
              <a:rPr lang="ko-KR" altLang="en-US" dirty="0"/>
              <a:t>최상위 객체는 </a:t>
            </a:r>
            <a:r>
              <a:rPr lang="en-US" altLang="ko-KR" dirty="0"/>
              <a:t>window</a:t>
            </a:r>
            <a:r>
              <a:rPr lang="ko-KR" altLang="en-US" dirty="0"/>
              <a:t>이고 그 아래로 </a:t>
            </a:r>
            <a:r>
              <a:rPr lang="en-US" altLang="ko-KR" dirty="0"/>
              <a:t>navigator, location, history, screen, document, frames </a:t>
            </a:r>
            <a:r>
              <a:rPr lang="ko-KR" altLang="en-US" dirty="0"/>
              <a:t>객체가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981325"/>
            <a:ext cx="784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7940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윈도우 오픈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256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</a:t>
            </a:r>
            <a:r>
              <a:rPr lang="ko-KR" altLang="en-US" dirty="0" err="1"/>
              <a:t>구글창</a:t>
            </a:r>
            <a:r>
              <a:rPr lang="ko-KR" altLang="en-US" dirty="0"/>
              <a:t> 열기</a:t>
            </a:r>
            <a:r>
              <a:rPr lang="en-US" altLang="ko-KR" dirty="0"/>
              <a:t>"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window.open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'_blank', 'width=300, height=300', true)"&gt;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0178" name="_x239919552" descr="EMB00001c3c06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933824"/>
            <a:ext cx="3734921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7" name="_x239921392" descr="EMB00001c3c063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5"/>
          <a:stretch/>
        </p:blipFill>
        <p:spPr bwMode="auto">
          <a:xfrm>
            <a:off x="5000625" y="3933825"/>
            <a:ext cx="3411888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자유형 5"/>
          <p:cNvSpPr/>
          <p:nvPr/>
        </p:nvSpPr>
        <p:spPr bwMode="auto">
          <a:xfrm>
            <a:off x="2200275" y="4454849"/>
            <a:ext cx="2857500" cy="745801"/>
          </a:xfrm>
          <a:custGeom>
            <a:avLst/>
            <a:gdLst>
              <a:gd name="connsiteX0" fmla="*/ 0 w 2857500"/>
              <a:gd name="connsiteY0" fmla="*/ 69526 h 745801"/>
              <a:gd name="connsiteX1" fmla="*/ 257175 w 2857500"/>
              <a:gd name="connsiteY1" fmla="*/ 50476 h 745801"/>
              <a:gd name="connsiteX2" fmla="*/ 428625 w 2857500"/>
              <a:gd name="connsiteY2" fmla="*/ 40951 h 745801"/>
              <a:gd name="connsiteX3" fmla="*/ 647700 w 2857500"/>
              <a:gd name="connsiteY3" fmla="*/ 21901 h 745801"/>
              <a:gd name="connsiteX4" fmla="*/ 1095375 w 2857500"/>
              <a:gd name="connsiteY4" fmla="*/ 12376 h 745801"/>
              <a:gd name="connsiteX5" fmla="*/ 1181100 w 2857500"/>
              <a:gd name="connsiteY5" fmla="*/ 2851 h 745801"/>
              <a:gd name="connsiteX6" fmla="*/ 1685925 w 2857500"/>
              <a:gd name="connsiteY6" fmla="*/ 21901 h 745801"/>
              <a:gd name="connsiteX7" fmla="*/ 1771650 w 2857500"/>
              <a:gd name="connsiteY7" fmla="*/ 50476 h 745801"/>
              <a:gd name="connsiteX8" fmla="*/ 1819275 w 2857500"/>
              <a:gd name="connsiteY8" fmla="*/ 69526 h 745801"/>
              <a:gd name="connsiteX9" fmla="*/ 1895475 w 2857500"/>
              <a:gd name="connsiteY9" fmla="*/ 88576 h 745801"/>
              <a:gd name="connsiteX10" fmla="*/ 2009775 w 2857500"/>
              <a:gd name="connsiteY10" fmla="*/ 155251 h 745801"/>
              <a:gd name="connsiteX11" fmla="*/ 2105025 w 2857500"/>
              <a:gd name="connsiteY11" fmla="*/ 193351 h 745801"/>
              <a:gd name="connsiteX12" fmla="*/ 2228850 w 2857500"/>
              <a:gd name="connsiteY12" fmla="*/ 269551 h 745801"/>
              <a:gd name="connsiteX13" fmla="*/ 2343150 w 2857500"/>
              <a:gd name="connsiteY13" fmla="*/ 336226 h 745801"/>
              <a:gd name="connsiteX14" fmla="*/ 2390775 w 2857500"/>
              <a:gd name="connsiteY14" fmla="*/ 364801 h 745801"/>
              <a:gd name="connsiteX15" fmla="*/ 2428875 w 2857500"/>
              <a:gd name="connsiteY15" fmla="*/ 374326 h 745801"/>
              <a:gd name="connsiteX16" fmla="*/ 2457450 w 2857500"/>
              <a:gd name="connsiteY16" fmla="*/ 402901 h 745801"/>
              <a:gd name="connsiteX17" fmla="*/ 2495550 w 2857500"/>
              <a:gd name="connsiteY17" fmla="*/ 421951 h 745801"/>
              <a:gd name="connsiteX18" fmla="*/ 2533650 w 2857500"/>
              <a:gd name="connsiteY18" fmla="*/ 469576 h 745801"/>
              <a:gd name="connsiteX19" fmla="*/ 2562225 w 2857500"/>
              <a:gd name="connsiteY19" fmla="*/ 488626 h 745801"/>
              <a:gd name="connsiteX20" fmla="*/ 2600325 w 2857500"/>
              <a:gd name="connsiteY20" fmla="*/ 526726 h 745801"/>
              <a:gd name="connsiteX21" fmla="*/ 2705100 w 2857500"/>
              <a:gd name="connsiteY21" fmla="*/ 621976 h 745801"/>
              <a:gd name="connsiteX22" fmla="*/ 2733675 w 2857500"/>
              <a:gd name="connsiteY22" fmla="*/ 650551 h 745801"/>
              <a:gd name="connsiteX23" fmla="*/ 2762250 w 2857500"/>
              <a:gd name="connsiteY23" fmla="*/ 679126 h 745801"/>
              <a:gd name="connsiteX24" fmla="*/ 2800350 w 2857500"/>
              <a:gd name="connsiteY24" fmla="*/ 707701 h 745801"/>
              <a:gd name="connsiteX25" fmla="*/ 2857500 w 2857500"/>
              <a:gd name="connsiteY25" fmla="*/ 745801 h 74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7500" h="745801">
                <a:moveTo>
                  <a:pt x="0" y="69526"/>
                </a:moveTo>
                <a:lnTo>
                  <a:pt x="257175" y="50476"/>
                </a:lnTo>
                <a:cubicBezTo>
                  <a:pt x="314286" y="46669"/>
                  <a:pt x="371539" y="45128"/>
                  <a:pt x="428625" y="40951"/>
                </a:cubicBezTo>
                <a:cubicBezTo>
                  <a:pt x="501730" y="35602"/>
                  <a:pt x="574467" y="25040"/>
                  <a:pt x="647700" y="21901"/>
                </a:cubicBezTo>
                <a:cubicBezTo>
                  <a:pt x="796822" y="15510"/>
                  <a:pt x="946150" y="15551"/>
                  <a:pt x="1095375" y="12376"/>
                </a:cubicBezTo>
                <a:cubicBezTo>
                  <a:pt x="1123950" y="9201"/>
                  <a:pt x="1152349" y="2851"/>
                  <a:pt x="1181100" y="2851"/>
                </a:cubicBezTo>
                <a:cubicBezTo>
                  <a:pt x="1588468" y="2851"/>
                  <a:pt x="1489261" y="-10876"/>
                  <a:pt x="1685925" y="21901"/>
                </a:cubicBezTo>
                <a:cubicBezTo>
                  <a:pt x="1834988" y="81526"/>
                  <a:pt x="1648603" y="9460"/>
                  <a:pt x="1771650" y="50476"/>
                </a:cubicBezTo>
                <a:cubicBezTo>
                  <a:pt x="1787870" y="55883"/>
                  <a:pt x="1802933" y="64498"/>
                  <a:pt x="1819275" y="69526"/>
                </a:cubicBezTo>
                <a:cubicBezTo>
                  <a:pt x="1844299" y="77226"/>
                  <a:pt x="1895475" y="88576"/>
                  <a:pt x="1895475" y="88576"/>
                </a:cubicBezTo>
                <a:cubicBezTo>
                  <a:pt x="1933939" y="112616"/>
                  <a:pt x="1968481" y="137554"/>
                  <a:pt x="2009775" y="155251"/>
                </a:cubicBezTo>
                <a:cubicBezTo>
                  <a:pt x="2041206" y="168721"/>
                  <a:pt x="2077199" y="173475"/>
                  <a:pt x="2105025" y="193351"/>
                </a:cubicBezTo>
                <a:cubicBezTo>
                  <a:pt x="2225646" y="279509"/>
                  <a:pt x="2118718" y="208367"/>
                  <a:pt x="2228850" y="269551"/>
                </a:cubicBezTo>
                <a:cubicBezTo>
                  <a:pt x="2267408" y="290972"/>
                  <a:pt x="2305131" y="313862"/>
                  <a:pt x="2343150" y="336226"/>
                </a:cubicBezTo>
                <a:cubicBezTo>
                  <a:pt x="2359107" y="345613"/>
                  <a:pt x="2372814" y="360311"/>
                  <a:pt x="2390775" y="364801"/>
                </a:cubicBezTo>
                <a:lnTo>
                  <a:pt x="2428875" y="374326"/>
                </a:lnTo>
                <a:cubicBezTo>
                  <a:pt x="2438400" y="383851"/>
                  <a:pt x="2446489" y="395071"/>
                  <a:pt x="2457450" y="402901"/>
                </a:cubicBezTo>
                <a:cubicBezTo>
                  <a:pt x="2469004" y="411154"/>
                  <a:pt x="2484864" y="412601"/>
                  <a:pt x="2495550" y="421951"/>
                </a:cubicBezTo>
                <a:cubicBezTo>
                  <a:pt x="2510850" y="435338"/>
                  <a:pt x="2519275" y="455201"/>
                  <a:pt x="2533650" y="469576"/>
                </a:cubicBezTo>
                <a:cubicBezTo>
                  <a:pt x="2541745" y="477671"/>
                  <a:pt x="2553533" y="481176"/>
                  <a:pt x="2562225" y="488626"/>
                </a:cubicBezTo>
                <a:cubicBezTo>
                  <a:pt x="2575862" y="500315"/>
                  <a:pt x="2586901" y="514794"/>
                  <a:pt x="2600325" y="526726"/>
                </a:cubicBezTo>
                <a:cubicBezTo>
                  <a:pt x="2723917" y="636586"/>
                  <a:pt x="2560783" y="477659"/>
                  <a:pt x="2705100" y="621976"/>
                </a:cubicBezTo>
                <a:lnTo>
                  <a:pt x="2733675" y="650551"/>
                </a:lnTo>
                <a:cubicBezTo>
                  <a:pt x="2743200" y="660076"/>
                  <a:pt x="2751474" y="671044"/>
                  <a:pt x="2762250" y="679126"/>
                </a:cubicBezTo>
                <a:cubicBezTo>
                  <a:pt x="2774950" y="688651"/>
                  <a:pt x="2787345" y="698597"/>
                  <a:pt x="2800350" y="707701"/>
                </a:cubicBezTo>
                <a:cubicBezTo>
                  <a:pt x="2819107" y="720831"/>
                  <a:pt x="2857500" y="745801"/>
                  <a:pt x="2857500" y="745801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76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 err="1"/>
              <a:t>setTimeout</a:t>
            </a:r>
            <a:r>
              <a:rPr lang="en-US" altLang="ko-KR" b="1" i="1" dirty="0"/>
              <a:t>()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33550"/>
            <a:ext cx="8620125" cy="174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66380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360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showAlert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setTimeout</a:t>
            </a:r>
            <a:r>
              <a:rPr lang="en-US" altLang="ko-KR" dirty="0"/>
              <a:t>(function () { alert("</a:t>
            </a:r>
            <a:r>
              <a:rPr lang="en-US" altLang="ko-KR" dirty="0" err="1"/>
              <a:t>setTimeout</a:t>
            </a:r>
            <a:r>
              <a:rPr lang="en-US" altLang="ko-KR" dirty="0"/>
              <a:t>()</a:t>
            </a:r>
            <a:r>
              <a:rPr lang="ko-KR" altLang="en-US" dirty="0"/>
              <a:t>을 사용하여 표시됩니다</a:t>
            </a:r>
            <a:r>
              <a:rPr lang="en-US" altLang="ko-KR" dirty="0"/>
              <a:t>.") }, 3000);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</a:t>
            </a:r>
            <a:r>
              <a:rPr lang="ko-KR" altLang="en-US" dirty="0"/>
              <a:t>버튼을 누르면 </a:t>
            </a:r>
            <a:r>
              <a:rPr lang="en-US" altLang="ko-KR" dirty="0"/>
              <a:t>3</a:t>
            </a:r>
            <a:r>
              <a:rPr lang="ko-KR" altLang="en-US" dirty="0"/>
              <a:t>초 후에 경고 박스가 화면에 표시됩니다</a:t>
            </a:r>
            <a:r>
              <a:rPr lang="en-US" altLang="ko-KR" dirty="0"/>
              <a:t>.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showAlert</a:t>
            </a:r>
            <a:r>
              <a:rPr lang="en-US" altLang="ko-KR" dirty="0"/>
              <a:t>()"&gt;</a:t>
            </a:r>
            <a:r>
              <a:rPr lang="ko-KR" altLang="en-US" dirty="0" err="1"/>
              <a:t>눌러보세요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2226" name="_x239921952" descr="EMB00001c3c06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4976647"/>
            <a:ext cx="3036888" cy="153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5" name="_x239922272" descr="EMB00001c3c06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976647"/>
            <a:ext cx="2264555" cy="12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자유형 4"/>
          <p:cNvSpPr/>
          <p:nvPr/>
        </p:nvSpPr>
        <p:spPr bwMode="auto">
          <a:xfrm>
            <a:off x="2324100" y="5341935"/>
            <a:ext cx="2809875" cy="887415"/>
          </a:xfrm>
          <a:custGeom>
            <a:avLst/>
            <a:gdLst>
              <a:gd name="connsiteX0" fmla="*/ 0 w 2809875"/>
              <a:gd name="connsiteY0" fmla="*/ 887415 h 887415"/>
              <a:gd name="connsiteX1" fmla="*/ 57150 w 2809875"/>
              <a:gd name="connsiteY1" fmla="*/ 849315 h 887415"/>
              <a:gd name="connsiteX2" fmla="*/ 104775 w 2809875"/>
              <a:gd name="connsiteY2" fmla="*/ 811215 h 887415"/>
              <a:gd name="connsiteX3" fmla="*/ 142875 w 2809875"/>
              <a:gd name="connsiteY3" fmla="*/ 792165 h 887415"/>
              <a:gd name="connsiteX4" fmla="*/ 285750 w 2809875"/>
              <a:gd name="connsiteY4" fmla="*/ 687390 h 887415"/>
              <a:gd name="connsiteX5" fmla="*/ 381000 w 2809875"/>
              <a:gd name="connsiteY5" fmla="*/ 658815 h 887415"/>
              <a:gd name="connsiteX6" fmla="*/ 590550 w 2809875"/>
              <a:gd name="connsiteY6" fmla="*/ 544515 h 887415"/>
              <a:gd name="connsiteX7" fmla="*/ 819150 w 2809875"/>
              <a:gd name="connsiteY7" fmla="*/ 449265 h 887415"/>
              <a:gd name="connsiteX8" fmla="*/ 933450 w 2809875"/>
              <a:gd name="connsiteY8" fmla="*/ 411165 h 887415"/>
              <a:gd name="connsiteX9" fmla="*/ 1047750 w 2809875"/>
              <a:gd name="connsiteY9" fmla="*/ 363540 h 887415"/>
              <a:gd name="connsiteX10" fmla="*/ 1152525 w 2809875"/>
              <a:gd name="connsiteY10" fmla="*/ 325440 h 887415"/>
              <a:gd name="connsiteX11" fmla="*/ 1304925 w 2809875"/>
              <a:gd name="connsiteY11" fmla="*/ 258765 h 887415"/>
              <a:gd name="connsiteX12" fmla="*/ 1457325 w 2809875"/>
              <a:gd name="connsiteY12" fmla="*/ 220665 h 887415"/>
              <a:gd name="connsiteX13" fmla="*/ 1543050 w 2809875"/>
              <a:gd name="connsiteY13" fmla="*/ 182565 h 887415"/>
              <a:gd name="connsiteX14" fmla="*/ 1666875 w 2809875"/>
              <a:gd name="connsiteY14" fmla="*/ 144465 h 887415"/>
              <a:gd name="connsiteX15" fmla="*/ 1800225 w 2809875"/>
              <a:gd name="connsiteY15" fmla="*/ 87315 h 887415"/>
              <a:gd name="connsiteX16" fmla="*/ 1866900 w 2809875"/>
              <a:gd name="connsiteY16" fmla="*/ 77790 h 887415"/>
              <a:gd name="connsiteX17" fmla="*/ 1924050 w 2809875"/>
              <a:gd name="connsiteY17" fmla="*/ 68265 h 887415"/>
              <a:gd name="connsiteX18" fmla="*/ 1981200 w 2809875"/>
              <a:gd name="connsiteY18" fmla="*/ 39690 h 887415"/>
              <a:gd name="connsiteX19" fmla="*/ 2076450 w 2809875"/>
              <a:gd name="connsiteY19" fmla="*/ 30165 h 887415"/>
              <a:gd name="connsiteX20" fmla="*/ 2238375 w 2809875"/>
              <a:gd name="connsiteY20" fmla="*/ 20640 h 887415"/>
              <a:gd name="connsiteX21" fmla="*/ 2533650 w 2809875"/>
              <a:gd name="connsiteY21" fmla="*/ 1590 h 887415"/>
              <a:gd name="connsiteX22" fmla="*/ 2609850 w 2809875"/>
              <a:gd name="connsiteY22" fmla="*/ 11115 h 887415"/>
              <a:gd name="connsiteX23" fmla="*/ 2638425 w 2809875"/>
              <a:gd name="connsiteY23" fmla="*/ 20640 h 887415"/>
              <a:gd name="connsiteX24" fmla="*/ 2667000 w 2809875"/>
              <a:gd name="connsiteY24" fmla="*/ 39690 h 887415"/>
              <a:gd name="connsiteX25" fmla="*/ 2714625 w 2809875"/>
              <a:gd name="connsiteY25" fmla="*/ 49215 h 887415"/>
              <a:gd name="connsiteX26" fmla="*/ 2752725 w 2809875"/>
              <a:gd name="connsiteY26" fmla="*/ 58740 h 887415"/>
              <a:gd name="connsiteX27" fmla="*/ 2809875 w 2809875"/>
              <a:gd name="connsiteY27" fmla="*/ 77790 h 88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809875" h="887415">
                <a:moveTo>
                  <a:pt x="0" y="887415"/>
                </a:moveTo>
                <a:cubicBezTo>
                  <a:pt x="19050" y="874715"/>
                  <a:pt x="38634" y="862781"/>
                  <a:pt x="57150" y="849315"/>
                </a:cubicBezTo>
                <a:cubicBezTo>
                  <a:pt x="73592" y="837358"/>
                  <a:pt x="87859" y="822492"/>
                  <a:pt x="104775" y="811215"/>
                </a:cubicBezTo>
                <a:cubicBezTo>
                  <a:pt x="116589" y="803339"/>
                  <a:pt x="131392" y="800516"/>
                  <a:pt x="142875" y="792165"/>
                </a:cubicBezTo>
                <a:cubicBezTo>
                  <a:pt x="210325" y="743111"/>
                  <a:pt x="207206" y="722299"/>
                  <a:pt x="285750" y="687390"/>
                </a:cubicBezTo>
                <a:cubicBezTo>
                  <a:pt x="316041" y="673927"/>
                  <a:pt x="350986" y="672884"/>
                  <a:pt x="381000" y="658815"/>
                </a:cubicBezTo>
                <a:cubicBezTo>
                  <a:pt x="453043" y="625045"/>
                  <a:pt x="517105" y="575117"/>
                  <a:pt x="590550" y="544515"/>
                </a:cubicBezTo>
                <a:cubicBezTo>
                  <a:pt x="666750" y="512765"/>
                  <a:pt x="740836" y="475370"/>
                  <a:pt x="819150" y="449265"/>
                </a:cubicBezTo>
                <a:cubicBezTo>
                  <a:pt x="857250" y="436565"/>
                  <a:pt x="895846" y="425266"/>
                  <a:pt x="933450" y="411165"/>
                </a:cubicBezTo>
                <a:cubicBezTo>
                  <a:pt x="972097" y="396672"/>
                  <a:pt x="1009313" y="378581"/>
                  <a:pt x="1047750" y="363540"/>
                </a:cubicBezTo>
                <a:cubicBezTo>
                  <a:pt x="1082357" y="349998"/>
                  <a:pt x="1118109" y="339461"/>
                  <a:pt x="1152525" y="325440"/>
                </a:cubicBezTo>
                <a:cubicBezTo>
                  <a:pt x="1203876" y="304519"/>
                  <a:pt x="1250796" y="270794"/>
                  <a:pt x="1304925" y="258765"/>
                </a:cubicBezTo>
                <a:cubicBezTo>
                  <a:pt x="1343037" y="250296"/>
                  <a:pt x="1417919" y="235442"/>
                  <a:pt x="1457325" y="220665"/>
                </a:cubicBezTo>
                <a:cubicBezTo>
                  <a:pt x="1486604" y="209685"/>
                  <a:pt x="1514016" y="194178"/>
                  <a:pt x="1543050" y="182565"/>
                </a:cubicBezTo>
                <a:cubicBezTo>
                  <a:pt x="1759652" y="95924"/>
                  <a:pt x="1422591" y="238421"/>
                  <a:pt x="1666875" y="144465"/>
                </a:cubicBezTo>
                <a:cubicBezTo>
                  <a:pt x="1758601" y="109186"/>
                  <a:pt x="1690948" y="116455"/>
                  <a:pt x="1800225" y="87315"/>
                </a:cubicBezTo>
                <a:cubicBezTo>
                  <a:pt x="1821918" y="81530"/>
                  <a:pt x="1844710" y="81204"/>
                  <a:pt x="1866900" y="77790"/>
                </a:cubicBezTo>
                <a:cubicBezTo>
                  <a:pt x="1885988" y="74853"/>
                  <a:pt x="1905000" y="71440"/>
                  <a:pt x="1924050" y="68265"/>
                </a:cubicBezTo>
                <a:cubicBezTo>
                  <a:pt x="1943100" y="58740"/>
                  <a:pt x="1960537" y="44856"/>
                  <a:pt x="1981200" y="39690"/>
                </a:cubicBezTo>
                <a:cubicBezTo>
                  <a:pt x="2012156" y="31951"/>
                  <a:pt x="2044629" y="32522"/>
                  <a:pt x="2076450" y="30165"/>
                </a:cubicBezTo>
                <a:cubicBezTo>
                  <a:pt x="2130371" y="26171"/>
                  <a:pt x="2184400" y="23815"/>
                  <a:pt x="2238375" y="20640"/>
                </a:cubicBezTo>
                <a:cubicBezTo>
                  <a:pt x="2353588" y="-8163"/>
                  <a:pt x="2303431" y="1590"/>
                  <a:pt x="2533650" y="1590"/>
                </a:cubicBezTo>
                <a:cubicBezTo>
                  <a:pt x="2559248" y="1590"/>
                  <a:pt x="2584450" y="7940"/>
                  <a:pt x="2609850" y="11115"/>
                </a:cubicBezTo>
                <a:cubicBezTo>
                  <a:pt x="2619375" y="14290"/>
                  <a:pt x="2629445" y="16150"/>
                  <a:pt x="2638425" y="20640"/>
                </a:cubicBezTo>
                <a:cubicBezTo>
                  <a:pt x="2648664" y="25760"/>
                  <a:pt x="2656281" y="35670"/>
                  <a:pt x="2667000" y="39690"/>
                </a:cubicBezTo>
                <a:cubicBezTo>
                  <a:pt x="2682159" y="45374"/>
                  <a:pt x="2698821" y="45703"/>
                  <a:pt x="2714625" y="49215"/>
                </a:cubicBezTo>
                <a:cubicBezTo>
                  <a:pt x="2727404" y="52055"/>
                  <a:pt x="2740025" y="55565"/>
                  <a:pt x="2752725" y="58740"/>
                </a:cubicBezTo>
                <a:cubicBezTo>
                  <a:pt x="2789225" y="83074"/>
                  <a:pt x="2769852" y="77790"/>
                  <a:pt x="2809875" y="7779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292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setInterval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528763"/>
            <a:ext cx="5910112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035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ko-KR" altLang="en-US" dirty="0"/>
              <a:t>문서 객체 모델</a:t>
            </a:r>
            <a:r>
              <a:rPr lang="en-US" altLang="ko-KR" dirty="0"/>
              <a:t>(DOM)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HTML </a:t>
            </a:r>
            <a:r>
              <a:rPr lang="ko-KR" altLang="en-US" dirty="0"/>
              <a:t>문서의 계층적인 구조를 트리</a:t>
            </a:r>
            <a:r>
              <a:rPr lang="en-US" altLang="ko-KR" dirty="0"/>
              <a:t>(tree)</a:t>
            </a:r>
            <a:r>
              <a:rPr lang="ko-KR" altLang="en-US" dirty="0"/>
              <a:t>로 표현</a:t>
            </a:r>
            <a:br>
              <a:rPr lang="en-US" altLang="ko-KR" dirty="0"/>
            </a:br>
            <a:r>
              <a:rPr lang="en-US" altLang="ko-KR" dirty="0"/>
              <a:t>document object model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62137"/>
            <a:ext cx="8009326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730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657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id;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id = </a:t>
            </a:r>
            <a:r>
              <a:rPr lang="en-US" altLang="ko-KR" dirty="0" err="1"/>
              <a:t>setInterval</a:t>
            </a:r>
            <a:r>
              <a:rPr lang="en-US" altLang="ko-KR" dirty="0"/>
              <a:t>(</a:t>
            </a:r>
            <a:r>
              <a:rPr lang="en-US" altLang="ko-KR" dirty="0" err="1"/>
              <a:t>flashText</a:t>
            </a:r>
            <a:r>
              <a:rPr lang="en-US" altLang="ko-KR" dirty="0"/>
              <a:t>, 500);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flashText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elem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elem.style.color</a:t>
            </a:r>
            <a:r>
              <a:rPr lang="en-US" altLang="ko-KR" dirty="0"/>
              <a:t> = (</a:t>
            </a:r>
            <a:r>
              <a:rPr lang="en-US" altLang="ko-KR" dirty="0" err="1"/>
              <a:t>elem.style.color</a:t>
            </a:r>
            <a:r>
              <a:rPr lang="en-US" altLang="ko-KR" dirty="0"/>
              <a:t> == "red") ? "blue" :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		(</a:t>
            </a:r>
            <a:r>
              <a:rPr lang="en-US" altLang="ko-KR" dirty="0" err="1"/>
              <a:t>elem.style.backgroundColor</a:t>
            </a:r>
            <a:r>
              <a:rPr lang="en-US" altLang="ko-KR" dirty="0"/>
              <a:t> == "green") ? "yellow" : "green";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stopTextColor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clearInterval</a:t>
            </a:r>
            <a:r>
              <a:rPr lang="en-US" altLang="ko-KR" dirty="0"/>
              <a:t>(id);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7843372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800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&lt;p&gt;This is a Text.&lt;/p&gt;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stopTextColor</a:t>
            </a:r>
            <a:r>
              <a:rPr lang="en-US" altLang="ko-KR" dirty="0"/>
              <a:t>();"&gt;</a:t>
            </a:r>
            <a:r>
              <a:rPr lang="ko-KR" altLang="en-US" dirty="0"/>
              <a:t>중지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4274" name="_x239922112" descr="EMB00001c3c06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3" name="_x239922192" descr="EMB00001c3c0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3355975"/>
            <a:ext cx="4020107" cy="12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35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360374"/>
            <a:ext cx="8382000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8299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7908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maxopen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winattributes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maxwindow</a:t>
            </a:r>
            <a:r>
              <a:rPr lang="en-US" altLang="ko-KR" dirty="0"/>
              <a:t> = </a:t>
            </a:r>
            <a:r>
              <a:rPr lang="en-US" altLang="ko-KR" dirty="0" err="1"/>
              <a:t>window.open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"", </a:t>
            </a:r>
            <a:r>
              <a:rPr lang="en-US" altLang="ko-KR" dirty="0" err="1"/>
              <a:t>winattributes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maxwindow.moveTo</a:t>
            </a:r>
            <a:r>
              <a:rPr lang="en-US" altLang="ko-KR" dirty="0"/>
              <a:t>(0, 0);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maxwindow.resizeTo</a:t>
            </a:r>
            <a:r>
              <a:rPr lang="en-US" altLang="ko-KR" dirty="0"/>
              <a:t>(</a:t>
            </a:r>
            <a:r>
              <a:rPr lang="en-US" altLang="ko-KR" dirty="0" err="1"/>
              <a:t>screen.availWidth</a:t>
            </a:r>
            <a:r>
              <a:rPr lang="en-US" altLang="ko-KR" dirty="0"/>
              <a:t>, </a:t>
            </a:r>
            <a:r>
              <a:rPr lang="en-US" altLang="ko-KR" dirty="0" err="1"/>
              <a:t>screen.availHeight</a:t>
            </a:r>
            <a:r>
              <a:rPr lang="en-US" altLang="ko-KR" dirty="0"/>
              <a:t>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maxopen</a:t>
            </a:r>
            <a:r>
              <a:rPr lang="en-US" altLang="ko-KR" dirty="0"/>
              <a:t>('http://</a:t>
            </a:r>
            <a:r>
              <a:rPr lang="en-US" altLang="ko-KR" dirty="0" err="1"/>
              <a:t>www.google.com</a:t>
            </a:r>
            <a:r>
              <a:rPr lang="en-US" altLang="ko-KR" dirty="0"/>
              <a:t>', 'resize=1, scrollbars=1, status=1'); return false"&gt;</a:t>
            </a:r>
            <a:r>
              <a:rPr lang="ko-KR" altLang="en-US" dirty="0"/>
              <a:t>전체 화면 보기</a:t>
            </a:r>
            <a:r>
              <a:rPr lang="en-US" altLang="ko-KR" dirty="0"/>
              <a:t>&lt;/a&gt;</a:t>
            </a:r>
          </a:p>
        </p:txBody>
      </p:sp>
      <p:pic>
        <p:nvPicPr>
          <p:cNvPr id="57345" name="_x239922032" descr="EMB00001c3c06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4257675"/>
            <a:ext cx="3992563" cy="160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933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357314"/>
            <a:ext cx="7886700" cy="226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0520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replace()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location.replace</a:t>
            </a:r>
            <a:r>
              <a:rPr lang="en-US" altLang="ko-KR" dirty="0"/>
              <a:t>("http://</a:t>
            </a:r>
            <a:r>
              <a:rPr lang="en-US" altLang="ko-KR" dirty="0" err="1"/>
              <a:t>www.google.com</a:t>
            </a:r>
            <a:r>
              <a:rPr lang="en-US" altLang="ko-KR" dirty="0"/>
              <a:t>")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="replace()"&gt;</a:t>
            </a:r>
            <a:r>
              <a:rPr lang="ko-KR" altLang="en-US" dirty="0"/>
              <a:t>이동하기</a:t>
            </a:r>
            <a:r>
              <a:rPr lang="en-US" altLang="ko-KR" dirty="0"/>
              <a:t>&lt;/a&gt;</a:t>
            </a:r>
          </a:p>
        </p:txBody>
      </p:sp>
      <p:pic>
        <p:nvPicPr>
          <p:cNvPr id="59394" name="_x239919552" descr="EMB00001c3c064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4" y="3242580"/>
            <a:ext cx="3508426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3" name="_x239921632" descr="EMB00001c3c06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266" y="3242580"/>
            <a:ext cx="4334472" cy="20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6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navigator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43039"/>
            <a:ext cx="8029575" cy="209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51621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1609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for (</a:t>
            </a:r>
            <a:r>
              <a:rPr lang="en-US" altLang="ko-KR" dirty="0" err="1"/>
              <a:t>var</a:t>
            </a:r>
            <a:r>
              <a:rPr lang="en-US" altLang="ko-KR" dirty="0"/>
              <a:t> key in navigator)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 = navigator[key];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document.write</a:t>
            </a:r>
            <a:r>
              <a:rPr lang="en-US" altLang="ko-KR" dirty="0"/>
              <a:t>(key + ": " + value + "&lt;</a:t>
            </a:r>
            <a:r>
              <a:rPr lang="en-US" altLang="ko-KR" dirty="0" err="1"/>
              <a:t>br</a:t>
            </a:r>
            <a:r>
              <a:rPr lang="en-US" altLang="ko-KR" dirty="0"/>
              <a:t>&gt;");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</p:txBody>
      </p:sp>
      <p:pic>
        <p:nvPicPr>
          <p:cNvPr id="61441" name="_x239922432" descr="EMB00001c3c0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3" y="2362200"/>
            <a:ext cx="4314825" cy="434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593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428750"/>
            <a:ext cx="7429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773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onclick</a:t>
            </a:r>
            <a:r>
              <a:rPr lang="ko-KR" altLang="en-US" dirty="0"/>
              <a:t> 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4419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changeColor</a:t>
            </a:r>
            <a:r>
              <a:rPr lang="en-US" altLang="ko-KR" dirty="0"/>
              <a:t>(c)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style.backgroundColor</a:t>
            </a:r>
            <a:r>
              <a:rPr lang="en-US" altLang="ko-KR" dirty="0"/>
              <a:t> = c;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id="target"&gt;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&lt;form method="POST"&gt;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v1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lightblue</a:t>
            </a:r>
            <a:r>
              <a:rPr lang="en-US" altLang="ko-KR" dirty="0"/>
              <a:t>')"&gt;</a:t>
            </a:r>
            <a:r>
              <a:rPr lang="ko-KR" altLang="en-US" dirty="0" err="1"/>
              <a:t>파랑색</a:t>
            </a:r>
            <a:endParaRPr lang="ko-KR" altLang="en-US" dirty="0"/>
          </a:p>
          <a:p>
            <a:pPr>
              <a:lnSpc>
                <a:spcPts val="1700"/>
              </a:lnSpc>
            </a:pPr>
            <a:r>
              <a:rPr lang="ko-KR" altLang="en-US" dirty="0"/>
              <a:t>        </a:t>
            </a:r>
            <a:r>
              <a:rPr lang="en-US" altLang="ko-KR" dirty="0"/>
              <a:t>&lt;input type="radio" name="</a:t>
            </a:r>
            <a:r>
              <a:rPr lang="en-US" altLang="ko-KR" dirty="0" err="1"/>
              <a:t>C1</a:t>
            </a:r>
            <a:r>
              <a:rPr lang="en-US" altLang="ko-KR" dirty="0"/>
              <a:t>" value="</a:t>
            </a:r>
            <a:r>
              <a:rPr lang="en-US" altLang="ko-KR" dirty="0" err="1"/>
              <a:t>v2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changeColor</a:t>
            </a:r>
            <a:r>
              <a:rPr lang="en-US" altLang="ko-KR" dirty="0"/>
              <a:t>('</a:t>
            </a:r>
            <a:r>
              <a:rPr lang="en-US" altLang="ko-KR" dirty="0" err="1"/>
              <a:t>lightgreen</a:t>
            </a:r>
            <a:r>
              <a:rPr lang="en-US" altLang="ko-KR" dirty="0"/>
              <a:t>')"&gt;</a:t>
            </a:r>
            <a:r>
              <a:rPr lang="ko-KR" altLang="en-US" dirty="0"/>
              <a:t>녹색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    </a:t>
            </a:r>
            <a:r>
              <a:rPr lang="en-US" altLang="ko-KR" dirty="0"/>
              <a:t>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3489" name="_x239922672" descr="EMB00001c3c06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3886200" cy="16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4653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과 </a:t>
            </a:r>
            <a:r>
              <a:rPr lang="en-US" altLang="ko-KR" dirty="0"/>
              <a:t>BOM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객체로 표현한 것을 </a:t>
            </a:r>
            <a:r>
              <a:rPr lang="en-US" altLang="ko-KR" dirty="0"/>
              <a:t>DOM</a:t>
            </a:r>
          </a:p>
          <a:p>
            <a:r>
              <a:rPr lang="ko-KR" altLang="en-US" dirty="0" err="1"/>
              <a:t>웹브라우저를</a:t>
            </a:r>
            <a:r>
              <a:rPr lang="ko-KR" altLang="en-US" dirty="0"/>
              <a:t> 객체로 표현한 것을 </a:t>
            </a:r>
            <a:r>
              <a:rPr lang="en-US" altLang="ko-KR" dirty="0"/>
              <a:t>BOM(Browser Object Model)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4" y="2300289"/>
            <a:ext cx="6157912" cy="381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6079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onload</a:t>
            </a:r>
            <a:r>
              <a:rPr lang="ko-KR" altLang="en-US" dirty="0"/>
              <a:t>와 </a:t>
            </a:r>
            <a:r>
              <a:rPr lang="en-US" altLang="ko-KR" dirty="0" err="1"/>
              <a:t>onunload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2"/>
            <a:ext cx="8212138" cy="289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onLoadDoc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문서가 </a:t>
            </a:r>
            <a:r>
              <a:rPr lang="ko-KR" altLang="en-US" dirty="0" err="1"/>
              <a:t>로드되었습니다</a:t>
            </a:r>
            <a:r>
              <a:rPr lang="en-US" altLang="ko-KR" dirty="0"/>
              <a:t>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document.body.style.backgroundColor</a:t>
            </a:r>
            <a:r>
              <a:rPr lang="en-US" altLang="ko-KR" dirty="0"/>
              <a:t> = "red";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 </a:t>
            </a:r>
            <a:r>
              <a:rPr lang="en-US" altLang="ko-KR" dirty="0" err="1"/>
              <a:t>onload</a:t>
            </a:r>
            <a:r>
              <a:rPr lang="en-US" altLang="ko-KR" dirty="0"/>
              <a:t>="</a:t>
            </a:r>
            <a:r>
              <a:rPr lang="en-US" altLang="ko-KR" dirty="0" err="1"/>
              <a:t>onLoadDoc</a:t>
            </a:r>
            <a:r>
              <a:rPr lang="en-US" altLang="ko-KR" dirty="0"/>
              <a:t>();"&gt;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4514" name="_x239921072" descr="EMB00001c3c06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442220"/>
            <a:ext cx="1935998" cy="13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3" name="_x239921952" descr="EMB00001c3c06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4480321"/>
            <a:ext cx="4431166" cy="122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0239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onchange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514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sub()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x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x.value</a:t>
            </a:r>
            <a:r>
              <a:rPr lang="en-US" altLang="ko-KR" dirty="0"/>
              <a:t> = </a:t>
            </a:r>
            <a:r>
              <a:rPr lang="en-US" altLang="ko-KR" dirty="0" err="1"/>
              <a:t>x.value.toLowerCase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영어단어</a:t>
            </a:r>
            <a:r>
              <a:rPr lang="en-US" altLang="ko-KR" dirty="0"/>
              <a:t>: &lt;input type="text" id="name" </a:t>
            </a:r>
            <a:r>
              <a:rPr lang="en-US" altLang="ko-KR" dirty="0" err="1"/>
              <a:t>onchange</a:t>
            </a:r>
            <a:r>
              <a:rPr lang="en-US" altLang="ko-KR" dirty="0"/>
              <a:t>="sub()"&gt;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&lt;p&gt;</a:t>
            </a:r>
            <a:r>
              <a:rPr lang="ko-KR" altLang="en-US" dirty="0" err="1"/>
              <a:t>입력필드를</a:t>
            </a:r>
            <a:r>
              <a:rPr lang="ko-KR" altLang="en-US" dirty="0"/>
              <a:t> 벗어나면 소문자로 변경됩니다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5538" name="_x239920672" descr="EMB00001c3c0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3" y="4845049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7" name="_x239919072" descr="EMB00001c3c06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68" y="4845050"/>
            <a:ext cx="3754407" cy="10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508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</a:t>
            </a:r>
            <a:r>
              <a:rPr lang="ko-KR" altLang="en-US" dirty="0"/>
              <a:t>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676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OnMouseIn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</a:t>
            </a:r>
            <a:r>
              <a:rPr lang="en-US" altLang="ko-KR" dirty="0" err="1"/>
              <a:t>2px</a:t>
            </a:r>
            <a:r>
              <a:rPr lang="en-US" altLang="ko-KR" dirty="0"/>
              <a:t> solid red";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function </a:t>
            </a:r>
            <a:r>
              <a:rPr lang="en-US" altLang="ko-KR" dirty="0" err="1"/>
              <a:t>OnMouseOut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)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elem.style.border</a:t>
            </a:r>
            <a:r>
              <a:rPr lang="en-US" altLang="ko-KR" dirty="0"/>
              <a:t>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style="background-color: yellow; width: </a:t>
            </a:r>
            <a:r>
              <a:rPr lang="en-US" altLang="ko-KR" dirty="0" err="1"/>
              <a:t>200px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onmouseover</a:t>
            </a:r>
            <a:r>
              <a:rPr lang="en-US" altLang="ko-KR" dirty="0"/>
              <a:t>="</a:t>
            </a:r>
            <a:r>
              <a:rPr lang="en-US" altLang="ko-KR" dirty="0" err="1"/>
              <a:t>OnMouseIn</a:t>
            </a:r>
            <a:r>
              <a:rPr lang="en-US" altLang="ko-KR" dirty="0"/>
              <a:t> (this)" </a:t>
            </a:r>
            <a:r>
              <a:rPr lang="en-US" altLang="ko-KR" dirty="0" err="1"/>
              <a:t>onmouseout</a:t>
            </a:r>
            <a:r>
              <a:rPr lang="en-US" altLang="ko-KR" dirty="0"/>
              <a:t>="</a:t>
            </a:r>
            <a:r>
              <a:rPr lang="en-US" altLang="ko-KR" dirty="0" err="1"/>
              <a:t>OnMouseOut</a:t>
            </a:r>
            <a:r>
              <a:rPr lang="en-US" altLang="ko-KR" dirty="0"/>
              <a:t> (this)"&gt;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마우스를 이 요소 위에 이동하세요</a:t>
            </a:r>
            <a:r>
              <a:rPr lang="en-US" altLang="ko-KR" dirty="0"/>
              <a:t>.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66561" name="_x239922672" descr="EMB00001c3c06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372099"/>
            <a:ext cx="3723481" cy="135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53240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>
                <a:latin typeface="Century Schoolbook" panose="02040604050505020304" pitchFamily="18" charset="0"/>
              </a:rPr>
              <a:t>onmousedown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>
                <a:latin typeface="Century Schoolbook" panose="02040604050505020304" pitchFamily="18" charset="0"/>
              </a:rPr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3809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OnButtonDown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</a:t>
            </a:r>
            <a:r>
              <a:rPr lang="en-US" altLang="ko-KR" dirty="0" err="1"/>
              <a:t>ff0000</a:t>
            </a:r>
            <a:r>
              <a:rPr lang="en-US" altLang="ko-KR" dirty="0"/>
              <a:t>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OnButtonUp</a:t>
            </a:r>
            <a:r>
              <a:rPr lang="en-US" altLang="ko-KR" dirty="0"/>
              <a:t>(button)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button.style.color</a:t>
            </a:r>
            <a:r>
              <a:rPr lang="en-US" altLang="ko-KR" dirty="0"/>
              <a:t> = "#000000";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</a:t>
            </a:r>
            <a:r>
              <a:rPr lang="en-US" altLang="ko-KR" dirty="0" err="1"/>
              <a:t>onmousedown</a:t>
            </a:r>
            <a:r>
              <a:rPr lang="en-US" altLang="ko-KR" dirty="0"/>
              <a:t>="</a:t>
            </a:r>
            <a:r>
              <a:rPr lang="en-US" altLang="ko-KR" dirty="0" err="1"/>
              <a:t>OnButtonDown</a:t>
            </a:r>
            <a:r>
              <a:rPr lang="en-US" altLang="ko-KR" dirty="0"/>
              <a:t> (this)" </a:t>
            </a:r>
            <a:r>
              <a:rPr lang="en-US" altLang="ko-KR" dirty="0" err="1"/>
              <a:t>onmouseup</a:t>
            </a:r>
            <a:r>
              <a:rPr lang="en-US" altLang="ko-KR" dirty="0"/>
              <a:t>="</a:t>
            </a:r>
            <a:r>
              <a:rPr lang="en-US" altLang="ko-KR" dirty="0" err="1"/>
              <a:t>OnButtonUp</a:t>
            </a:r>
            <a:r>
              <a:rPr lang="en-US" altLang="ko-KR" dirty="0"/>
              <a:t> (this)"&gt;</a:t>
            </a:r>
            <a:r>
              <a:rPr lang="ko-KR" altLang="en-US" dirty="0" err="1"/>
              <a:t>눌러보세요</a:t>
            </a:r>
            <a:r>
              <a:rPr lang="en-US" altLang="ko-KR" dirty="0"/>
              <a:t>!&lt;/button&gt;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</p:txBody>
      </p:sp>
      <p:pic>
        <p:nvPicPr>
          <p:cNvPr id="67586" name="_x239919152" descr="EMB00001c3c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5157786"/>
            <a:ext cx="3155808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5" name="_x239921072" descr="EMB00001c3c06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5157785"/>
            <a:ext cx="357927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562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Century Schoolbook" panose="02040604050505020304" pitchFamily="18" charset="0"/>
              </a:rPr>
              <a:t>계산기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1"/>
            <a:ext cx="8212138" cy="437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expression="";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add(character)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expression + character;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expression;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compute()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</a:t>
            </a:r>
            <a:r>
              <a:rPr lang="en-US" altLang="ko-KR" dirty="0" err="1"/>
              <a:t>eval</a:t>
            </a:r>
            <a:r>
              <a:rPr lang="en-US" altLang="ko-KR" dirty="0"/>
              <a:t>(expression);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clearDisplay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expression = "";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("display").value = "0";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8489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>
                <a:latin typeface="Century Schoolbook" panose="02040604050505020304" pitchFamily="18" charset="0"/>
              </a:rPr>
              <a:t>계산기 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57225" y="971551"/>
            <a:ext cx="8212138" cy="5886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display &lt;input id="display" value="0" size="30"&gt;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7    " </a:t>
            </a:r>
            <a:r>
              <a:rPr lang="en-US" altLang="ko-KR" dirty="0" err="1"/>
              <a:t>onclick</a:t>
            </a:r>
            <a:r>
              <a:rPr lang="en-US" altLang="ko-KR" dirty="0"/>
              <a:t>="add('7')"&gt;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8    " </a:t>
            </a:r>
            <a:r>
              <a:rPr lang="en-US" altLang="ko-KR" dirty="0" err="1"/>
              <a:t>onclick</a:t>
            </a:r>
            <a:r>
              <a:rPr lang="en-US" altLang="ko-KR" dirty="0"/>
              <a:t>="add('8')"&gt;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9    " </a:t>
            </a:r>
            <a:r>
              <a:rPr lang="en-US" altLang="ko-KR" dirty="0" err="1"/>
              <a:t>onclick</a:t>
            </a:r>
            <a:r>
              <a:rPr lang="en-US" altLang="ko-KR" dirty="0"/>
              <a:t>="add('9')"&gt;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/    " </a:t>
            </a:r>
            <a:r>
              <a:rPr lang="en-US" altLang="ko-KR" dirty="0" err="1"/>
              <a:t>onclick</a:t>
            </a:r>
            <a:r>
              <a:rPr lang="en-US" altLang="ko-KR" dirty="0"/>
              <a:t>="add('/')"&gt;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4    " </a:t>
            </a:r>
            <a:r>
              <a:rPr lang="en-US" altLang="ko-KR" dirty="0" err="1"/>
              <a:t>onclick</a:t>
            </a:r>
            <a:r>
              <a:rPr lang="en-US" altLang="ko-KR" dirty="0"/>
              <a:t>="add('4')"&gt;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5    " </a:t>
            </a:r>
            <a:r>
              <a:rPr lang="en-US" altLang="ko-KR" dirty="0" err="1"/>
              <a:t>onclick</a:t>
            </a:r>
            <a:r>
              <a:rPr lang="en-US" altLang="ko-KR" dirty="0"/>
              <a:t>="add('5')"&gt;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6    " </a:t>
            </a:r>
            <a:r>
              <a:rPr lang="en-US" altLang="ko-KR" dirty="0" err="1"/>
              <a:t>onclick</a:t>
            </a:r>
            <a:r>
              <a:rPr lang="en-US" altLang="ko-KR" dirty="0"/>
              <a:t>="add('6')"&gt;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*    " </a:t>
            </a:r>
            <a:r>
              <a:rPr lang="en-US" altLang="ko-KR" dirty="0" err="1"/>
              <a:t>onclick</a:t>
            </a:r>
            <a:r>
              <a:rPr lang="en-US" altLang="ko-KR" dirty="0"/>
              <a:t>="add('*')"&gt;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1    " </a:t>
            </a:r>
            <a:r>
              <a:rPr lang="en-US" altLang="ko-KR" dirty="0" err="1"/>
              <a:t>onclick</a:t>
            </a:r>
            <a:r>
              <a:rPr lang="en-US" altLang="ko-KR" dirty="0"/>
              <a:t>="add('1')"&gt;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2    " </a:t>
            </a:r>
            <a:r>
              <a:rPr lang="en-US" altLang="ko-KR" dirty="0" err="1"/>
              <a:t>onclick</a:t>
            </a:r>
            <a:r>
              <a:rPr lang="en-US" altLang="ko-KR" dirty="0"/>
              <a:t>="add('2')"&gt;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3    " </a:t>
            </a:r>
            <a:r>
              <a:rPr lang="en-US" altLang="ko-KR" dirty="0" err="1"/>
              <a:t>onclick</a:t>
            </a:r>
            <a:r>
              <a:rPr lang="en-US" altLang="ko-KR" dirty="0"/>
              <a:t>="add('3')"&gt;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-    " </a:t>
            </a:r>
            <a:r>
              <a:rPr lang="en-US" altLang="ko-KR" dirty="0" err="1"/>
              <a:t>onclick</a:t>
            </a:r>
            <a:r>
              <a:rPr lang="en-US" altLang="ko-KR" dirty="0"/>
              <a:t>="add('-')"&gt;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0    " </a:t>
            </a:r>
            <a:r>
              <a:rPr lang="en-US" altLang="ko-KR" dirty="0" err="1"/>
              <a:t>onclick</a:t>
            </a:r>
            <a:r>
              <a:rPr lang="en-US" altLang="ko-KR" dirty="0"/>
              <a:t>="add('0')"&gt;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 +    " </a:t>
            </a:r>
            <a:r>
              <a:rPr lang="en-US" altLang="ko-KR" dirty="0" err="1"/>
              <a:t>onclick</a:t>
            </a:r>
            <a:r>
              <a:rPr lang="en-US" altLang="ko-KR" dirty="0"/>
              <a:t>="add('+')"&gt;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Clear  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clearDisplay</a:t>
            </a:r>
            <a:r>
              <a:rPr lang="en-US" altLang="ko-KR" dirty="0"/>
              <a:t>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type="button" value="   Enter    " name="enter" </a:t>
            </a:r>
            <a:r>
              <a:rPr lang="en-US" altLang="ko-KR" dirty="0" err="1"/>
              <a:t>onclick</a:t>
            </a:r>
            <a:r>
              <a:rPr lang="en-US" altLang="ko-KR" dirty="0"/>
              <a:t>="compute()"&gt;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456408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68609" name="_x239920272" descr="EMB00001c3c06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43037"/>
            <a:ext cx="5257800" cy="29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3100" y="4676775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웹브라우저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실행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5241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폼의 유효성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필드에서의 잘못을 검증하는 작업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866902"/>
            <a:ext cx="8212138" cy="2562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  <a:r>
              <a:rPr lang="ko-KR" altLang="en-US" dirty="0" err="1"/>
              <a:t>회원가입</a:t>
            </a:r>
            <a:r>
              <a:rPr lang="en-US" altLang="ko-KR" dirty="0"/>
              <a:t>&lt;/</a:t>
            </a:r>
            <a:r>
              <a:rPr lang="en-US" altLang="ko-KR" dirty="0" err="1"/>
              <a:t>h3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이름</a:t>
            </a:r>
            <a:r>
              <a:rPr lang="en-US" altLang="ko-KR" dirty="0"/>
              <a:t>: &lt;input type='text' id='name'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주소</a:t>
            </a:r>
            <a:r>
              <a:rPr lang="en-US" altLang="ko-KR" dirty="0"/>
              <a:t>: &lt;input type='text' id='</a:t>
            </a:r>
            <a:r>
              <a:rPr lang="en-US" altLang="ko-KR" dirty="0" err="1"/>
              <a:t>addr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생일</a:t>
            </a:r>
            <a:r>
              <a:rPr lang="en-US" altLang="ko-KR" dirty="0"/>
              <a:t>: &lt;input type='date' id='birthday'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아이디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type='text' id='username'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 err="1"/>
              <a:t>이메일</a:t>
            </a:r>
            <a:r>
              <a:rPr lang="en-US" altLang="ko-KR" dirty="0"/>
              <a:t>: &lt;input type='email' id='email'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휴대폰</a:t>
            </a:r>
            <a:r>
              <a:rPr lang="en-US" altLang="ko-KR" dirty="0"/>
              <a:t>: &lt;input type='</a:t>
            </a:r>
            <a:r>
              <a:rPr lang="en-US" altLang="ko-KR" dirty="0" err="1"/>
              <a:t>tel</a:t>
            </a:r>
            <a:r>
              <a:rPr lang="en-US" altLang="ko-KR" dirty="0"/>
              <a:t>' id='phone'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type='submit' value='</a:t>
            </a:r>
            <a:r>
              <a:rPr lang="ko-KR" altLang="en-US" dirty="0"/>
              <a:t>확인</a:t>
            </a:r>
            <a:r>
              <a:rPr lang="en-US" altLang="ko-KR" dirty="0"/>
              <a:t>'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1681" name="_x239921312" descr="EMB00001c3c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089400"/>
            <a:ext cx="3640137" cy="246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29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공백 검증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checkNotEmpty</a:t>
            </a:r>
            <a:r>
              <a:rPr lang="en-US" altLang="ko-KR" dirty="0"/>
              <a:t>(field)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field.value.length</a:t>
            </a:r>
            <a:r>
              <a:rPr lang="en-US" altLang="ko-KR" dirty="0"/>
              <a:t> == 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alert("</a:t>
            </a:r>
            <a:r>
              <a:rPr lang="ko-KR" altLang="en-US" dirty="0"/>
              <a:t>필드가 </a:t>
            </a:r>
            <a:r>
              <a:rPr lang="ko-KR" altLang="en-US" dirty="0" err="1"/>
              <a:t>비어있네요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field.focus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return true;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   &lt;input type='text' id='user'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checkNotEmpty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('user'))"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2706" name="_x239920032" descr="EMB00001c3c06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4" y="5353272"/>
            <a:ext cx="2780506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5" name="_x239920832" descr="EMB00001c3c068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353272"/>
            <a:ext cx="1764147" cy="13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32336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길이 검증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min,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</a:t>
            </a:r>
            <a:r>
              <a:rPr lang="en-US" altLang="ko-KR" dirty="0" err="1"/>
              <a:t>elem.value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s.length</a:t>
            </a:r>
            <a:r>
              <a:rPr lang="en-US" altLang="ko-KR" dirty="0"/>
              <a:t> &gt;= min &amp;&amp; </a:t>
            </a:r>
            <a:r>
              <a:rPr lang="en-US" altLang="ko-KR" dirty="0" err="1"/>
              <a:t>s.length</a:t>
            </a:r>
            <a:r>
              <a:rPr lang="en-US" altLang="ko-KR" dirty="0"/>
              <a:t> &lt;= max)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alert(min + " </a:t>
            </a:r>
            <a:r>
              <a:rPr lang="ko-KR" altLang="en-US" dirty="0"/>
              <a:t>문자와 </a:t>
            </a:r>
            <a:r>
              <a:rPr lang="en-US" altLang="ko-KR" dirty="0"/>
              <a:t>" + max + " </a:t>
            </a:r>
            <a:r>
              <a:rPr lang="ko-KR" altLang="en-US" dirty="0"/>
              <a:t>문자 사이로 </a:t>
            </a:r>
            <a:r>
              <a:rPr lang="ko-KR" altLang="en-US" dirty="0" err="1"/>
              <a:t>입력해주세요</a:t>
            </a:r>
            <a:r>
              <a:rPr lang="en-US" altLang="ko-KR" dirty="0"/>
              <a:t>!");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(6-8 </a:t>
            </a:r>
            <a:r>
              <a:rPr lang="ko-KR" altLang="en-US" dirty="0"/>
              <a:t>문자</a:t>
            </a:r>
            <a:r>
              <a:rPr lang="en-US" altLang="ko-KR" dirty="0"/>
              <a:t>): &lt;input type='text' id='name'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&lt;input type='button'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checkLength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('name'), 6, 8)"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3730" name="_x239919312" descr="EMB00001c3c0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4" y="5432425"/>
            <a:ext cx="3986623" cy="10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29" name="_x239921872" descr="EMB00001c3c0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9" y="5432425"/>
            <a:ext cx="2409825" cy="12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2372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동적인 </a:t>
            </a:r>
            <a:r>
              <a:rPr lang="ko-KR" altLang="en-US" dirty="0" err="1"/>
              <a:t>웹페이지를</a:t>
            </a:r>
            <a:r>
              <a:rPr lang="ko-KR" altLang="en-US" dirty="0"/>
              <a:t> 작성하려면 원하는 요소를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로 찾기 </a:t>
            </a:r>
            <a:r>
              <a:rPr lang="en-US" altLang="ko-KR" dirty="0"/>
              <a:t>.</a:t>
            </a:r>
            <a:r>
              <a:rPr lang="en-US" altLang="ko-KR" dirty="0" err="1"/>
              <a:t>getElementById</a:t>
            </a:r>
            <a:endParaRPr lang="en-US" altLang="ko-KR" dirty="0"/>
          </a:p>
          <a:p>
            <a:pPr lvl="1"/>
            <a:r>
              <a:rPr lang="en-US" altLang="ko-KR" dirty="0"/>
              <a:t>Class</a:t>
            </a:r>
            <a:r>
              <a:rPr lang="ko-KR" altLang="en-US" dirty="0"/>
              <a:t>로 찾기 </a:t>
            </a:r>
            <a:r>
              <a:rPr lang="en-US" altLang="ko-KR" dirty="0"/>
              <a:t>.</a:t>
            </a:r>
            <a:r>
              <a:rPr lang="en-US" altLang="ko-KR" dirty="0" err="1"/>
              <a:t>getElementsByClass</a:t>
            </a:r>
            <a:endParaRPr lang="ko-KR" altLang="en-US" dirty="0"/>
          </a:p>
          <a:p>
            <a:pPr lvl="1"/>
            <a:r>
              <a:rPr lang="ko-KR" altLang="en-US" dirty="0"/>
              <a:t>태그 이름으로 찾기  </a:t>
            </a:r>
            <a:r>
              <a:rPr lang="en-US" altLang="ko-KR" dirty="0"/>
              <a:t>.</a:t>
            </a:r>
            <a:r>
              <a:rPr lang="en-US" altLang="ko-KR" dirty="0" err="1"/>
              <a:t>getElementsByTagName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894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정규식</a:t>
            </a:r>
            <a:r>
              <a:rPr lang="en-US" altLang="ko-KR" b="1" dirty="0"/>
              <a:t>(regular expression):</a:t>
            </a:r>
            <a:r>
              <a:rPr lang="ko-KR" altLang="en-US" dirty="0"/>
              <a:t> 특정한 규칙을 가지고 있는 문자열들을 표현하는 수식이다</a:t>
            </a:r>
            <a:endParaRPr lang="en-US" altLang="ko-KR" dirty="0"/>
          </a:p>
          <a:p>
            <a:r>
              <a:rPr lang="en-US" altLang="ko-KR" i="1" dirty="0"/>
              <a:t>(</a:t>
            </a:r>
            <a:r>
              <a:rPr lang="ko-KR" altLang="en-US" i="1" dirty="0"/>
              <a:t>예</a:t>
            </a:r>
            <a:r>
              <a:rPr lang="en-US" altLang="ko-KR" i="1" dirty="0"/>
              <a:t>) ^[0-9]+</a:t>
            </a:r>
            <a:r>
              <a:rPr lang="en-US" altLang="ko-KR" i="1" dirty="0" err="1"/>
              <a:t>abc</a:t>
            </a:r>
            <a:r>
              <a:rPr lang="en-US" altLang="ko-KR" i="1" dirty="0"/>
              <a:t>$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62249"/>
            <a:ext cx="7669144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9869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검증 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48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function 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elem</a:t>
            </a:r>
            <a:r>
              <a:rPr lang="en-US" altLang="ko-KR" dirty="0"/>
              <a:t>, </a:t>
            </a:r>
            <a:r>
              <a:rPr lang="en-US" altLang="ko-KR" dirty="0" err="1"/>
              <a:t>msg</a:t>
            </a:r>
            <a:r>
              <a:rPr lang="en-US" altLang="ko-KR" dirty="0"/>
              <a:t>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exp</a:t>
            </a:r>
            <a:r>
              <a:rPr lang="en-US" altLang="ko-KR" dirty="0"/>
              <a:t> = /^[0-9]+$/;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if (</a:t>
            </a:r>
            <a:r>
              <a:rPr lang="en-US" altLang="ko-KR" dirty="0" err="1"/>
              <a:t>elem.value.match</a:t>
            </a:r>
            <a:r>
              <a:rPr lang="en-US" altLang="ko-KR" dirty="0"/>
              <a:t>(</a:t>
            </a:r>
            <a:r>
              <a:rPr lang="en-US" altLang="ko-KR" dirty="0" err="1"/>
              <a:t>exp</a:t>
            </a:r>
            <a:r>
              <a:rPr lang="en-US" altLang="ko-KR" dirty="0"/>
              <a:t>))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true;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 else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msg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elem.focus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return false;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&lt;form&gt;</a:t>
            </a:r>
          </a:p>
          <a:p>
            <a:pPr>
              <a:lnSpc>
                <a:spcPts val="1700"/>
              </a:lnSpc>
            </a:pPr>
            <a:r>
              <a:rPr lang="ko-KR" altLang="en-US" dirty="0"/>
              <a:t>전화번호</a:t>
            </a:r>
            <a:r>
              <a:rPr lang="en-US" altLang="ko-KR" dirty="0"/>
              <a:t>(-</a:t>
            </a:r>
            <a:r>
              <a:rPr lang="ko-KR" altLang="en-US" dirty="0"/>
              <a:t>없이 입력</a:t>
            </a:r>
            <a:r>
              <a:rPr lang="en-US" altLang="ko-KR" dirty="0"/>
              <a:t>): &lt;input type='text' id='phone'/&gt;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&lt;input type='button'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checkNumeric</a:t>
            </a:r>
            <a:r>
              <a:rPr lang="en-US" altLang="ko-KR" dirty="0"/>
              <a:t>(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('phone'), '</a:t>
            </a:r>
            <a:r>
              <a:rPr lang="ko-KR" altLang="en-US" dirty="0"/>
              <a:t>숫자만 입력하세요</a:t>
            </a:r>
            <a:r>
              <a:rPr lang="en-US" altLang="ko-KR" dirty="0"/>
              <a:t>!')"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value='</a:t>
            </a:r>
            <a:r>
              <a:rPr lang="ko-KR" altLang="en-US" dirty="0"/>
              <a:t>확인</a:t>
            </a:r>
            <a:r>
              <a:rPr lang="en-US" altLang="ko-KR" dirty="0"/>
              <a:t>'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&lt;/form&gt;</a:t>
            </a:r>
          </a:p>
        </p:txBody>
      </p:sp>
      <p:pic>
        <p:nvPicPr>
          <p:cNvPr id="75778" name="_x443159736" descr="EMB00001c3c06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5343525"/>
            <a:ext cx="4378818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77" name="_x443161736" descr="EMB00001c3c069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5343525"/>
            <a:ext cx="1503746" cy="115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2606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obj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455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양식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4"/>
            <a:ext cx="8212138" cy="47815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process() {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obj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document.myform.text1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obj.value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&lt;form name="</a:t>
            </a:r>
            <a:r>
              <a:rPr lang="en-US" altLang="ko-KR" dirty="0" err="1"/>
              <a:t>myform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type="text" id="target" name="</a:t>
            </a:r>
            <a:r>
              <a:rPr lang="en-US" altLang="ko-KR" dirty="0" err="1"/>
              <a:t>text1</a:t>
            </a:r>
            <a:r>
              <a:rPr lang="en-US" altLang="ko-KR" dirty="0"/>
              <a:t>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&lt;input type="submit" value="</a:t>
            </a:r>
            <a:r>
              <a:rPr lang="ko-KR" altLang="en-US" dirty="0"/>
              <a:t>제출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="process()"&gt;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&lt;/form&gt;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8914" name="_x239920912" descr="EMB00001c3c0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38" y="4021633"/>
            <a:ext cx="1154113" cy="128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3" name="_x239921872" descr="EMB00001c3c05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48" y="2969721"/>
            <a:ext cx="3337703" cy="10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9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태그 이름으로 </a:t>
            </a:r>
            <a:r>
              <a:rPr lang="en-US" altLang="ko-KR" dirty="0"/>
              <a:t>HTML </a:t>
            </a:r>
            <a:r>
              <a:rPr lang="ko-KR" altLang="en-US" dirty="0"/>
              <a:t>요소 찾기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1&lt;/li&gt;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2&lt;/li&gt;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3&lt;/li&gt;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4&lt;/li&gt;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&lt;li&gt;List item 5&lt;/li&gt;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list = </a:t>
            </a:r>
            <a:r>
              <a:rPr lang="en-US" altLang="ko-KR" dirty="0" err="1">
                <a:solidFill>
                  <a:srgbClr val="FF0000"/>
                </a:solidFill>
              </a:rPr>
              <a:t>document.getElementsByTagName</a:t>
            </a:r>
            <a:r>
              <a:rPr lang="en-US" altLang="ko-KR" dirty="0">
                <a:solidFill>
                  <a:srgbClr val="FF0000"/>
                </a:solidFill>
              </a:rPr>
              <a:t>('</a:t>
            </a:r>
            <a:r>
              <a:rPr lang="en-US" altLang="ko-KR" dirty="0" err="1">
                <a:solidFill>
                  <a:srgbClr val="FF0000"/>
                </a:solidFill>
              </a:rPr>
              <a:t>ul</a:t>
            </a:r>
            <a:r>
              <a:rPr lang="en-US" altLang="ko-KR" dirty="0">
                <a:solidFill>
                  <a:srgbClr val="FF0000"/>
                </a:solidFill>
              </a:rPr>
              <a:t>')[0];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allItems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list.getElementsByTagName</a:t>
            </a:r>
            <a:r>
              <a:rPr lang="en-US" altLang="ko-KR" dirty="0">
                <a:solidFill>
                  <a:srgbClr val="FF0000"/>
                </a:solidFill>
              </a:rPr>
              <a:t>('li');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0, length = </a:t>
            </a:r>
            <a:r>
              <a:rPr lang="en-US" altLang="ko-KR" dirty="0" err="1"/>
              <a:t>allItems.length</a:t>
            </a:r>
            <a:r>
              <a:rPr lang="en-US" altLang="ko-KR" dirty="0"/>
              <a:t>; </a:t>
            </a:r>
            <a:r>
              <a:rPr lang="en-US" altLang="ko-KR" dirty="0" err="1"/>
              <a:t>i</a:t>
            </a:r>
            <a:r>
              <a:rPr lang="en-US" altLang="ko-KR" dirty="0"/>
              <a:t> &lt; length;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allItems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firstChild.data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39937" name="_x239921072" descr="EMB00001c3c05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924050"/>
            <a:ext cx="3215376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637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 </a:t>
            </a:r>
            <a:r>
              <a:rPr lang="ko-KR" altLang="en-US" dirty="0"/>
              <a:t>트리 순회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276350"/>
            <a:ext cx="8315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91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요소의 내용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9600" y="1104903"/>
            <a:ext cx="8212138" cy="5153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&lt;title&gt;&lt;/title&gt;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get()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</a:t>
            </a:r>
            <a:r>
              <a:rPr lang="en-US" altLang="ko-KR" dirty="0" err="1"/>
              <a:t>val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set(v)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("ex").</a:t>
            </a:r>
            <a:r>
              <a:rPr lang="en-US" altLang="ko-KR" dirty="0" err="1"/>
              <a:t>innerHTML</a:t>
            </a:r>
            <a:r>
              <a:rPr lang="en-US" altLang="ko-KR" dirty="0"/>
              <a:t> = v;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id="ex"&gt;</a:t>
            </a:r>
            <a:r>
              <a:rPr lang="ko-KR" altLang="en-US" dirty="0"/>
              <a:t>여기가 </a:t>
            </a:r>
            <a:r>
              <a:rPr lang="en-US" altLang="ko-KR" dirty="0"/>
              <a:t>div</a:t>
            </a:r>
            <a:r>
              <a:rPr lang="ko-KR" altLang="en-US" dirty="0"/>
              <a:t>로 선언되었습니다</a:t>
            </a:r>
            <a:r>
              <a:rPr lang="en-US" altLang="ko-KR" dirty="0"/>
              <a:t>.&lt;/div&gt;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="get()"&gt;div </a:t>
            </a:r>
            <a:r>
              <a:rPr lang="ko-KR" altLang="en-US" dirty="0"/>
              <a:t>요소 내용 출력하기</a:t>
            </a:r>
            <a:r>
              <a:rPr lang="en-US" altLang="ko-KR" dirty="0"/>
              <a:t>&lt;/a&gt;&lt;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&lt;a </a:t>
            </a:r>
            <a:r>
              <a:rPr lang="en-US" altLang="ko-KR" dirty="0" err="1"/>
              <a:t>href</a:t>
            </a:r>
            <a:r>
              <a:rPr lang="en-US" altLang="ko-KR" dirty="0"/>
              <a:t>="#" </a:t>
            </a:r>
            <a:r>
              <a:rPr lang="en-US" altLang="ko-KR" dirty="0" err="1"/>
              <a:t>onclick</a:t>
            </a:r>
            <a:r>
              <a:rPr lang="en-US" altLang="ko-KR" dirty="0"/>
              <a:t>="set('</a:t>
            </a:r>
            <a:r>
              <a:rPr lang="ko-KR" altLang="en-US" dirty="0"/>
              <a:t>변경되었습니다</a:t>
            </a:r>
            <a:r>
              <a:rPr lang="en-US" altLang="ko-KR" dirty="0"/>
              <a:t>.')"&gt;div </a:t>
            </a:r>
            <a:r>
              <a:rPr lang="ko-KR" altLang="en-US" dirty="0"/>
              <a:t>요소 내용 변경하기</a:t>
            </a:r>
            <a:r>
              <a:rPr lang="en-US" altLang="ko-KR" dirty="0"/>
              <a:t>&lt;/a&gt;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4379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3001</TotalTime>
  <Words>2830</Words>
  <Application>Microsoft Office PowerPoint</Application>
  <PresentationFormat>화면 슬라이드 쇼(4:3)</PresentationFormat>
  <Paragraphs>466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문서 객체 모델(DOM)</vt:lpstr>
      <vt:lpstr>DOM과 BOM </vt:lpstr>
      <vt:lpstr>HTML 요소 찾기</vt:lpstr>
      <vt:lpstr>id로 HTML 요소 찾기</vt:lpstr>
      <vt:lpstr>입력 양식 찾기</vt:lpstr>
      <vt:lpstr>태그 이름으로 HTML 요소 찾기</vt:lpstr>
      <vt:lpstr>DOM 트리 순회</vt:lpstr>
      <vt:lpstr>HTML 요소의 내용 변경</vt:lpstr>
      <vt:lpstr>실행결과</vt:lpstr>
      <vt:lpstr>요소의 속성 변경하기</vt:lpstr>
      <vt:lpstr>요소의 스타일 변경하기</vt:lpstr>
      <vt:lpstr>새로운 HTML 요소 생성</vt:lpstr>
      <vt:lpstr>HTML 요소 삭제</vt:lpstr>
      <vt:lpstr>브라우저 객체 모델</vt:lpstr>
      <vt:lpstr>새로운 윈도우 오픈 예제</vt:lpstr>
      <vt:lpstr>setTimeout()</vt:lpstr>
      <vt:lpstr>예제</vt:lpstr>
      <vt:lpstr>setInterval()</vt:lpstr>
      <vt:lpstr>예제</vt:lpstr>
      <vt:lpstr>예제</vt:lpstr>
      <vt:lpstr>screen 객체 </vt:lpstr>
      <vt:lpstr>예제</vt:lpstr>
      <vt:lpstr>location 객체 </vt:lpstr>
      <vt:lpstr>예제</vt:lpstr>
      <vt:lpstr>navigator 객체 </vt:lpstr>
      <vt:lpstr>예제</vt:lpstr>
      <vt:lpstr>이벤트 처리</vt:lpstr>
      <vt:lpstr>onclick 이벤트</vt:lpstr>
      <vt:lpstr>onload와 onunload 이벤트</vt:lpstr>
      <vt:lpstr>onchange 이벤트</vt:lpstr>
      <vt:lpstr>onmouseover 이벤트</vt:lpstr>
      <vt:lpstr>onmousedown 이벤트</vt:lpstr>
      <vt:lpstr>계산기 예제</vt:lpstr>
      <vt:lpstr>계산기 예제</vt:lpstr>
      <vt:lpstr>실행 결과</vt:lpstr>
      <vt:lpstr>폼의 유효성 검증</vt:lpstr>
      <vt:lpstr>공백 검증</vt:lpstr>
      <vt:lpstr>데이터 길이 검증</vt:lpstr>
      <vt:lpstr>정규식</vt:lpstr>
      <vt:lpstr>숫자 검증 예제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EZEN</dc:creator>
  <cp:lastModifiedBy>pc01-00</cp:lastModifiedBy>
  <cp:revision>498</cp:revision>
  <dcterms:created xsi:type="dcterms:W3CDTF">2007-06-29T06:43:39Z</dcterms:created>
  <dcterms:modified xsi:type="dcterms:W3CDTF">2024-12-17T02:43:20Z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