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5" r:id="rId14"/>
    <p:sldId id="309" r:id="rId15"/>
    <p:sldId id="306" r:id="rId16"/>
    <p:sldId id="307" r:id="rId17"/>
    <p:sldId id="311" r:id="rId18"/>
    <p:sldId id="308" r:id="rId19"/>
    <p:sldId id="312" r:id="rId20"/>
    <p:sldId id="310" r:id="rId21"/>
    <p:sldId id="314" r:id="rId22"/>
    <p:sldId id="315" r:id="rId23"/>
    <p:sldId id="317" r:id="rId24"/>
    <p:sldId id="313" r:id="rId25"/>
    <p:sldId id="316" r:id="rId26"/>
    <p:sldId id="318" r:id="rId27"/>
    <p:sldId id="319" r:id="rId28"/>
    <p:sldId id="322" r:id="rId29"/>
    <p:sldId id="320" r:id="rId30"/>
    <p:sldId id="321" r:id="rId31"/>
    <p:sldId id="323" r:id="rId3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3F3AB-40EA-3034-9B62-34E2DF32D383}" v="2621" dt="2024-03-03T22:35:33.691"/>
    <p1510:client id="{7FEBBDDE-F470-0968-914D-77AC4449ECDF}" v="28" dt="2024-03-05T17:29:07.861"/>
    <p1510:client id="{9DCCD8EA-3406-805E-9744-9E61A031B35A}" v="246" dt="2024-03-03T22:47:18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washington.edu/me333afe/Bias_Variance_Tradeoff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machine-learning-workflow-explained-557abf8820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8 -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err="1">
                <a:latin typeface="Calibri"/>
                <a:ea typeface="Calibri"/>
                <a:cs typeface="Calibri"/>
              </a:rPr>
              <a:t>Introduction</a:t>
            </a:r>
            <a:r>
              <a:rPr lang="pt-PT" sz="3600" b="1">
                <a:latin typeface="Calibri"/>
                <a:ea typeface="Calibri"/>
                <a:cs typeface="Calibri"/>
              </a:rPr>
              <a:t> to </a:t>
            </a:r>
            <a:r>
              <a:rPr lang="pt-PT" sz="3600" b="1" err="1">
                <a:latin typeface="Calibri"/>
                <a:ea typeface="Calibri"/>
                <a:cs typeface="Calibri"/>
              </a:rPr>
              <a:t>Supervised</a:t>
            </a:r>
            <a:r>
              <a:rPr lang="pt-PT" sz="3600" b="1">
                <a:latin typeface="Calibri"/>
                <a:ea typeface="Calibri"/>
                <a:cs typeface="Calibri"/>
              </a:rPr>
              <a:t> </a:t>
            </a:r>
            <a:r>
              <a:rPr lang="pt-PT" sz="3600" b="1" err="1">
                <a:latin typeface="Calibri"/>
                <a:ea typeface="Calibri"/>
                <a:cs typeface="Calibri"/>
              </a:rPr>
              <a:t>Learning</a:t>
            </a:r>
            <a:endParaRPr lang="pt-PT" sz="36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Workflow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Prepare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collection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Data </a:t>
            </a:r>
            <a:r>
              <a:rPr lang="pt-PT" dirty="0" err="1"/>
              <a:t>cleaning</a:t>
            </a:r>
            <a:r>
              <a:rPr lang="pt-PT" dirty="0"/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Data </a:t>
            </a:r>
            <a:r>
              <a:rPr lang="pt-PT" dirty="0" err="1"/>
              <a:t>preprocessing</a:t>
            </a:r>
            <a:r>
              <a:rPr lang="pt-PT" dirty="0"/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building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/>
              <a:t>Selecting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r>
              <a:rPr lang="pt-PT" dirty="0"/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/>
              <a:t>Choose</a:t>
            </a:r>
            <a:r>
              <a:rPr lang="pt-PT" dirty="0"/>
              <a:t> </a:t>
            </a:r>
            <a:r>
              <a:rPr lang="pt-PT" dirty="0" err="1"/>
              <a:t>hyperparameters</a:t>
            </a:r>
            <a:r>
              <a:rPr lang="pt-PT" dirty="0"/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algn="just"/>
            <a:r>
              <a:rPr lang="pt-PT" b="1" dirty="0" err="1">
                <a:solidFill>
                  <a:schemeClr val="tx2"/>
                </a:solidFill>
              </a:rPr>
              <a:t>Train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and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evaluate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model</a:t>
            </a:r>
            <a:r>
              <a:rPr lang="pt-PT" b="1" dirty="0">
                <a:solidFill>
                  <a:schemeClr val="tx2"/>
                </a:solidFill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/>
              <a:t>Train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training data to minimize a </a:t>
            </a:r>
            <a:r>
              <a:rPr lang="pt-PT" dirty="0" err="1"/>
              <a:t>loss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;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Assess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separate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to tune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prevent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Assess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test.</a:t>
            </a:r>
            <a:endParaRPr lang="pt-PT"/>
          </a:p>
          <a:p>
            <a:pPr marL="914400" lvl="1" algn="just">
              <a:buFont typeface="Wingdings" panose="020B0604020202020204" pitchFamily="34" charset="0"/>
              <a:buChar char="§"/>
            </a:pPr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Get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predictions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from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model</a:t>
            </a:r>
            <a:r>
              <a:rPr lang="pt-PT" b="1" dirty="0">
                <a:solidFill>
                  <a:schemeClr val="tx2"/>
                </a:solidFill>
              </a:rPr>
              <a:t>:</a:t>
            </a: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make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/>
          </a:p>
          <a:p>
            <a:pPr marL="1371600" lvl="2" indent="-342900" algn="just">
              <a:buFont typeface="Wingdings" panose="020B0604020202020204" pitchFamily="34" charset="0"/>
              <a:buChar char="q"/>
            </a:pPr>
            <a:endParaRPr lang="pt-PT"/>
          </a:p>
          <a:p>
            <a:pPr marL="457200" indent="-457200" algn="just"/>
            <a:endParaRPr lang="pt-PT"/>
          </a:p>
          <a:p>
            <a:pPr marL="457200" indent="-457200"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42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Workflow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endParaRPr lang="pt-PT" dirty="0">
              <a:ea typeface="+mn-lt"/>
              <a:cs typeface="+mn-lt"/>
            </a:endParaRPr>
          </a:p>
          <a:p>
            <a:pPr marL="1371600" lvl="2" indent="-342900" algn="just">
              <a:buFont typeface="Wingdings" panose="020B0604020202020204" pitchFamily="34" charset="0"/>
              <a:buChar char="q"/>
            </a:pPr>
            <a:endParaRPr lang="pt-PT"/>
          </a:p>
          <a:p>
            <a:pPr marL="457200" indent="-457200" algn="just"/>
            <a:endParaRPr lang="pt-PT"/>
          </a:p>
          <a:p>
            <a:pPr marL="457200" indent="-457200"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E9CC838-0207-4CDD-C003-514EA5182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89485"/>
              </p:ext>
            </p:extLst>
          </p:nvPr>
        </p:nvGraphicFramePr>
        <p:xfrm>
          <a:off x="295275" y="1628775"/>
          <a:ext cx="4808621" cy="23317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18699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681653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103983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1459629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256252"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dirty="0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sz="1100" b="1" u="sng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dirty="0">
                          <a:solidFill>
                            <a:schemeClr val="accent1"/>
                          </a:solidFill>
                          <a:effectLst/>
                        </a:rPr>
                        <a:t>Car </a:t>
                      </a:r>
                      <a:r>
                        <a:rPr lang="pt-PT" sz="1100" b="1" u="sng" err="1">
                          <a:solidFill>
                            <a:schemeClr val="accent1"/>
                          </a:solidFill>
                          <a:effectLst/>
                        </a:rPr>
                        <a:t>Type</a:t>
                      </a:r>
                      <a:endParaRPr lang="pt-PT" sz="1100" b="1" u="sng" dirty="0" err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err="1">
                          <a:effectLst/>
                        </a:rPr>
                        <a:t>Automatic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err="1">
                          <a:effectLst/>
                        </a:rPr>
                        <a:t>Automatic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err="1">
                          <a:effectLst/>
                        </a:rPr>
                        <a:t>Automatic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B880581-3D43-082F-82C8-C483C2517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34554"/>
              </p:ext>
            </p:extLst>
          </p:nvPr>
        </p:nvGraphicFramePr>
        <p:xfrm>
          <a:off x="295274" y="4171950"/>
          <a:ext cx="4808621" cy="12954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18699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681653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103983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1459629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256252"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dirty="0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sz="1100" b="1" u="sng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sz="1100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  <a:endParaRPr lang="pt-PT" sz="11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sz="1100" b="1" u="sng" dirty="0">
                          <a:solidFill>
                            <a:schemeClr val="accent1"/>
                          </a:solidFill>
                          <a:effectLst/>
                        </a:rPr>
                        <a:t>Car </a:t>
                      </a:r>
                      <a:r>
                        <a:rPr lang="pt-PT" sz="1100" b="1" u="sng" err="1">
                          <a:solidFill>
                            <a:schemeClr val="accent1"/>
                          </a:solidFill>
                          <a:effectLst/>
                        </a:rPr>
                        <a:t>Type</a:t>
                      </a:r>
                      <a:endParaRPr lang="pt-PT" sz="1100" b="1" u="sng" dirty="0" err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?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err="1">
                          <a:effectLst/>
                        </a:rPr>
                        <a:t>Automatic</a:t>
                      </a:r>
                      <a:endParaRPr lang="pt-PT" sz="1100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?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?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256252"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sz="1100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5728C0-9CB4-8CCA-AD5F-7436469A55C4}"/>
              </a:ext>
            </a:extLst>
          </p:cNvPr>
          <p:cNvSpPr txBox="1"/>
          <p:nvPr/>
        </p:nvSpPr>
        <p:spPr>
          <a:xfrm>
            <a:off x="198222" y="115999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 err="1"/>
              <a:t>Dataset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4451BE3-E1C3-411C-AA9C-203EBD9AC608}"/>
              </a:ext>
            </a:extLst>
          </p:cNvPr>
          <p:cNvSpPr/>
          <p:nvPr/>
        </p:nvSpPr>
        <p:spPr>
          <a:xfrm>
            <a:off x="5354852" y="2922630"/>
            <a:ext cx="2133600" cy="4762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err="1"/>
              <a:t>Optimization</a:t>
            </a:r>
            <a:r>
              <a:rPr lang="pt-PT" sz="1400" dirty="0"/>
              <a:t> </a:t>
            </a:r>
            <a:r>
              <a:rPr lang="pt-PT" sz="1400" err="1"/>
              <a:t>Algorithm</a:t>
            </a:r>
            <a:endParaRPr lang="pt-PT" sz="1600" dirty="0"/>
          </a:p>
        </p:txBody>
      </p:sp>
      <p:pic>
        <p:nvPicPr>
          <p:cNvPr id="13" name="Imagem 1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090C710-2ECF-2186-709E-0D977D99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320" y="2247385"/>
            <a:ext cx="1847850" cy="1828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D40B4A-8035-3693-8AA3-1EA4A22E92DD}"/>
              </a:ext>
            </a:extLst>
          </p:cNvPr>
          <p:cNvSpPr txBox="1"/>
          <p:nvPr/>
        </p:nvSpPr>
        <p:spPr>
          <a:xfrm>
            <a:off x="8317899" y="174873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 err="1"/>
              <a:t>Model</a:t>
            </a:r>
          </a:p>
        </p:txBody>
      </p:sp>
      <p:sp>
        <p:nvSpPr>
          <p:cNvPr id="15" name="Chaveta à esquerda 14">
            <a:extLst>
              <a:ext uri="{FF2B5EF4-FFF2-40B4-BE49-F238E27FC236}">
                <a16:creationId xmlns:a16="http://schemas.microsoft.com/office/drawing/2014/main" id="{F8F72820-5484-0F64-B5C4-58613AE89FF2}"/>
              </a:ext>
            </a:extLst>
          </p:cNvPr>
          <p:cNvSpPr/>
          <p:nvPr/>
        </p:nvSpPr>
        <p:spPr>
          <a:xfrm>
            <a:off x="9752076" y="2219325"/>
            <a:ext cx="736473" cy="1876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966B14-17DA-AC24-6654-7AD84D2F5CA0}"/>
              </a:ext>
            </a:extLst>
          </p:cNvPr>
          <p:cNvSpPr txBox="1"/>
          <p:nvPr/>
        </p:nvSpPr>
        <p:spPr>
          <a:xfrm>
            <a:off x="10120956" y="2358338"/>
            <a:ext cx="27432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Linear </a:t>
            </a:r>
            <a:r>
              <a:rPr lang="pt-PT" sz="1400" dirty="0" err="1"/>
              <a:t>Models</a:t>
            </a:r>
            <a:endParaRPr lang="pt-PT" sz="1400" dirty="0"/>
          </a:p>
          <a:p>
            <a:r>
              <a:rPr lang="pt-PT" sz="1400" err="1"/>
              <a:t>Tree-Based</a:t>
            </a:r>
            <a:r>
              <a:rPr lang="pt-PT" sz="1400" dirty="0"/>
              <a:t> </a:t>
            </a:r>
            <a:r>
              <a:rPr lang="pt-PT" sz="1400" err="1"/>
              <a:t>Models</a:t>
            </a:r>
            <a:endParaRPr lang="pt-PT" sz="1400"/>
          </a:p>
          <a:p>
            <a:r>
              <a:rPr lang="pt-PT" sz="1400" err="1"/>
              <a:t>Instance-Based</a:t>
            </a:r>
            <a:r>
              <a:rPr lang="pt-PT" sz="1400" dirty="0"/>
              <a:t> </a:t>
            </a:r>
            <a:r>
              <a:rPr lang="pt-PT" sz="1400" err="1"/>
              <a:t>Models</a:t>
            </a:r>
            <a:endParaRPr lang="pt-PT" sz="1400"/>
          </a:p>
          <a:p>
            <a:r>
              <a:rPr lang="pt-PT" sz="1400" err="1"/>
              <a:t>Probabilistic</a:t>
            </a:r>
            <a:r>
              <a:rPr lang="pt-PT" sz="1400" dirty="0"/>
              <a:t> </a:t>
            </a:r>
            <a:r>
              <a:rPr lang="pt-PT" sz="1400" err="1"/>
              <a:t>Models</a:t>
            </a:r>
            <a:r>
              <a:rPr lang="pt-PT" sz="1400" dirty="0"/>
              <a:t> </a:t>
            </a:r>
          </a:p>
          <a:p>
            <a:r>
              <a:rPr lang="pt-PT" sz="1400" dirty="0"/>
              <a:t>Ensemble </a:t>
            </a:r>
            <a:r>
              <a:rPr lang="pt-PT" sz="1400" err="1"/>
              <a:t>Models</a:t>
            </a:r>
            <a:endParaRPr lang="pt-PT" sz="1400"/>
          </a:p>
          <a:p>
            <a:r>
              <a:rPr lang="pt-PT" sz="1400" dirty="0"/>
              <a:t>Neural Networks</a:t>
            </a:r>
          </a:p>
          <a:p>
            <a:r>
              <a:rPr lang="pt-PT" sz="1400" dirty="0"/>
              <a:t>...</a:t>
            </a:r>
          </a:p>
        </p:txBody>
      </p:sp>
      <p:sp>
        <p:nvSpPr>
          <p:cNvPr id="17" name="Seta: Em Ângulo 16">
            <a:extLst>
              <a:ext uri="{FF2B5EF4-FFF2-40B4-BE49-F238E27FC236}">
                <a16:creationId xmlns:a16="http://schemas.microsoft.com/office/drawing/2014/main" id="{F7FADAF1-F9A0-9DEF-7F14-C285C15D44C1}"/>
              </a:ext>
            </a:extLst>
          </p:cNvPr>
          <p:cNvSpPr/>
          <p:nvPr/>
        </p:nvSpPr>
        <p:spPr>
          <a:xfrm rot="5400000">
            <a:off x="6769904" y="2651507"/>
            <a:ext cx="762000" cy="397475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DE7B25F-FFA0-71A1-8898-249D62B5BA6A}"/>
              </a:ext>
            </a:extLst>
          </p:cNvPr>
          <p:cNvSpPr txBox="1"/>
          <p:nvPr/>
        </p:nvSpPr>
        <p:spPr>
          <a:xfrm>
            <a:off x="5774724" y="44728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Predictions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1C9E294F-AEDC-3249-7442-34413841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57433"/>
              </p:ext>
            </p:extLst>
          </p:nvPr>
        </p:nvGraphicFramePr>
        <p:xfrm>
          <a:off x="8543925" y="5084445"/>
          <a:ext cx="823683" cy="12611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3683">
                  <a:extLst>
                    <a:ext uri="{9D8B030D-6E8A-4147-A177-3AD203B41FA5}">
                      <a16:colId xmlns:a16="http://schemas.microsoft.com/office/drawing/2014/main" val="2466632004"/>
                    </a:ext>
                  </a:extLst>
                </a:gridCol>
              </a:tblGrid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1" i="0" u="sng" dirty="0">
                          <a:solidFill>
                            <a:srgbClr val="156082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Car </a:t>
                      </a:r>
                      <a:r>
                        <a:rPr lang="pt-PT" sz="1100" b="1" i="0" u="sng" dirty="0" err="1">
                          <a:solidFill>
                            <a:srgbClr val="156082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Type</a:t>
                      </a:r>
                      <a:endParaRPr lang="pt-PT" b="0" i="0" dirty="0" err="1">
                        <a:solidFill>
                          <a:srgbClr val="000000"/>
                        </a:solidFill>
                        <a:effectLst/>
                        <a:highlight>
                          <a:srgbClr val="46B1E1"/>
                        </a:highlight>
                        <a:latin typeface="Aptos"/>
                      </a:endParaRPr>
                    </a:p>
                  </a:txBody>
                  <a:tcPr marL="84582" marR="84582" marT="42291" marB="42291" anchor="b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33154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SUV</a:t>
                      </a:r>
                    </a:p>
                  </a:txBody>
                  <a:tcPr marL="84582" marR="84582" marT="42291" marB="42291"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47193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SUV</a:t>
                      </a:r>
                    </a:p>
                  </a:txBody>
                  <a:tcPr marL="84582" marR="84582" marT="42291" marB="42291"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187361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Sedan</a:t>
                      </a:r>
                    </a:p>
                  </a:txBody>
                  <a:tcPr marL="84582" marR="84582" marT="42291" marB="42291"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1214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1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6B1E1"/>
                          </a:highlight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highlight>
                          <a:srgbClr val="46B1E1"/>
                        </a:highlight>
                        <a:latin typeface="Aptos"/>
                      </a:endParaRPr>
                    </a:p>
                  </a:txBody>
                  <a:tcPr marL="84582" marR="84582" marT="42291" marB="42291" anchor="ctr">
                    <a:lnL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5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0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Assessing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quality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for 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task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involves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computation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error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metrics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 </a:t>
            </a:r>
            <a:endParaRPr lang="pt-PT"/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These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metrics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provide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insights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into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well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performs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set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(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not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during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training).</a:t>
            </a:r>
          </a:p>
          <a:p>
            <a:pPr algn="just"/>
            <a:endParaRPr lang="pt-PT" dirty="0"/>
          </a:p>
          <a:p>
            <a:pPr algn="just"/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metric</a:t>
            </a:r>
            <a:r>
              <a:rPr lang="pt-PT" dirty="0"/>
              <a:t> to use </a:t>
            </a:r>
            <a:r>
              <a:rPr lang="pt-PT" err="1"/>
              <a:t>depends</a:t>
            </a:r>
            <a:r>
              <a:rPr lang="pt-PT" dirty="0"/>
              <a:t> </a:t>
            </a:r>
            <a:r>
              <a:rPr lang="pt-PT" err="1"/>
              <a:t>on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type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problem</a:t>
            </a:r>
            <a:r>
              <a:rPr lang="pt-PT" dirty="0"/>
              <a:t>: </a:t>
            </a:r>
            <a:r>
              <a:rPr lang="pt-PT" err="1"/>
              <a:t>regression</a:t>
            </a:r>
            <a:r>
              <a:rPr lang="pt-PT" dirty="0"/>
              <a:t> </a:t>
            </a:r>
            <a:r>
              <a:rPr lang="pt-PT" err="1"/>
              <a:t>or</a:t>
            </a:r>
            <a:r>
              <a:rPr lang="pt-PT" dirty="0"/>
              <a:t> </a:t>
            </a:r>
            <a:r>
              <a:rPr lang="pt-PT" err="1"/>
              <a:t>classification</a:t>
            </a:r>
            <a:r>
              <a:rPr lang="pt-PT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8" name="Imagem 7" descr="Uma imagem com círculo, Gráficos, design, arte&#10;&#10;Descrição gerada automaticamente">
            <a:extLst>
              <a:ext uri="{FF2B5EF4-FFF2-40B4-BE49-F238E27FC236}">
                <a16:creationId xmlns:a16="http://schemas.microsoft.com/office/drawing/2014/main" id="{8F5BBBAD-0DBC-220E-E0F9-34C23414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135" y="401593"/>
            <a:ext cx="1163596" cy="117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6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AE203A3C-C172-7086-A548-76D8FDEC5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49" b="27246"/>
          <a:stretch/>
        </p:blipFill>
        <p:spPr>
          <a:xfrm>
            <a:off x="892335" y="1129901"/>
            <a:ext cx="9760978" cy="51668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Confusion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matrix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2 classes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95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captura de ecrã, diagrama, número&#10;&#10;Descrição gerada automaticamente">
            <a:extLst>
              <a:ext uri="{FF2B5EF4-FFF2-40B4-BE49-F238E27FC236}">
                <a16:creationId xmlns:a16="http://schemas.microsoft.com/office/drawing/2014/main" id="{C01AEFFB-E74E-A8ED-2B48-ECC6EE9F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93" y="756116"/>
            <a:ext cx="5583018" cy="57726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Confusion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matrix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More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2 classes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007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92088B99-3399-8AB6-D38F-8D055286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44" y="1165398"/>
            <a:ext cx="9658864" cy="54539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14B1DC-6E45-A15D-2264-B7C09E0BB5DE}"/>
              </a:ext>
            </a:extLst>
          </p:cNvPr>
          <p:cNvSpPr txBox="1"/>
          <p:nvPr/>
        </p:nvSpPr>
        <p:spPr>
          <a:xfrm>
            <a:off x="9612085" y="180791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aka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Recall</a:t>
            </a:r>
            <a:endParaRPr lang="pt-PT" b="1">
              <a:solidFill>
                <a:schemeClr val="tx2"/>
              </a:solidFill>
            </a:endParaRP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D2C90369-9067-3F79-CF22-B9EE3B191172}"/>
              </a:ext>
            </a:extLst>
          </p:cNvPr>
          <p:cNvCxnSpPr/>
          <p:nvPr/>
        </p:nvCxnSpPr>
        <p:spPr>
          <a:xfrm flipV="1">
            <a:off x="9649854" y="2246097"/>
            <a:ext cx="514864" cy="473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6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pic>
        <p:nvPicPr>
          <p:cNvPr id="9" name="Marcador de Posição de Conteúdo 8" descr="Uma imagem com texto, Tipo de letra, captura de ecrã, diagrama&#10;&#10;Descrição gerada automaticamente">
            <a:extLst>
              <a:ext uri="{FF2B5EF4-FFF2-40B4-BE49-F238E27FC236}">
                <a16:creationId xmlns:a16="http://schemas.microsoft.com/office/drawing/2014/main" id="{2B76DC79-7C9C-6A15-CA24-654B09D1F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77" y="1418635"/>
            <a:ext cx="6096000" cy="2253649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12" name="Imagem 11" descr="Uma imagem com texto, Tipo de letra, file, branco&#10;&#10;Descrição gerada automaticamente">
            <a:extLst>
              <a:ext uri="{FF2B5EF4-FFF2-40B4-BE49-F238E27FC236}">
                <a16:creationId xmlns:a16="http://schemas.microsoft.com/office/drawing/2014/main" id="{1D3A894F-040E-401B-42A8-9EC118D50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20" t="16788" r="14831" b="21898"/>
          <a:stretch/>
        </p:blipFill>
        <p:spPr>
          <a:xfrm>
            <a:off x="4345460" y="5156940"/>
            <a:ext cx="7534679" cy="9949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38E671-5813-99C1-959E-63309F674E25}"/>
              </a:ext>
            </a:extLst>
          </p:cNvPr>
          <p:cNvSpPr txBox="1"/>
          <p:nvPr/>
        </p:nvSpPr>
        <p:spPr>
          <a:xfrm>
            <a:off x="560467" y="5351064"/>
            <a:ext cx="3783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err="1">
                <a:solidFill>
                  <a:schemeClr val="tx2"/>
                </a:solidFill>
              </a:rPr>
              <a:t>Matthews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Correlation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Coefficient</a:t>
            </a:r>
            <a:endParaRPr lang="pt-PT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14" name="Marcador de Posição de Conteúdo 13" descr="Uma imagem com texto, file, diagrama, Tipo de letra&#10;&#10;Descrição gerada automaticamente">
            <a:extLst>
              <a:ext uri="{FF2B5EF4-FFF2-40B4-BE49-F238E27FC236}">
                <a16:creationId xmlns:a16="http://schemas.microsoft.com/office/drawing/2014/main" id="{BD7074FC-EF13-7B1E-0CA0-D04294315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0683" y="1759058"/>
            <a:ext cx="4793391" cy="4783094"/>
          </a:xfrm>
        </p:spPr>
      </p:pic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2CB8EA1-9696-FB69-3EE6-5956F1BBAF78}"/>
              </a:ext>
            </a:extLst>
          </p:cNvPr>
          <p:cNvSpPr txBox="1">
            <a:spLocks/>
          </p:cNvSpPr>
          <p:nvPr/>
        </p:nvSpPr>
        <p:spPr>
          <a:xfrm>
            <a:off x="548426" y="1321203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Receiver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operating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characteristic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(ROC) curves</a:t>
            </a:r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213B6E55-5B6F-21C5-01F3-015434BB2EA6}"/>
              </a:ext>
            </a:extLst>
          </p:cNvPr>
          <p:cNvSpPr txBox="1">
            <a:spLocks/>
          </p:cNvSpPr>
          <p:nvPr/>
        </p:nvSpPr>
        <p:spPr>
          <a:xfrm>
            <a:off x="548426" y="2289149"/>
            <a:ext cx="6695303" cy="41372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err="1">
                <a:ea typeface="+mn-lt"/>
                <a:cs typeface="+mn-lt"/>
              </a:rPr>
              <a:t>Graphically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evaluates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discrimination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across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thresholds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True</a:t>
            </a:r>
            <a:r>
              <a:rPr lang="pt-PT" dirty="0">
                <a:ea typeface="+mn-lt"/>
                <a:cs typeface="+mn-lt"/>
              </a:rPr>
              <a:t> Positive Rate vs. False Positive Rate</a:t>
            </a:r>
          </a:p>
          <a:p>
            <a:endParaRPr lang="pt-PT" dirty="0"/>
          </a:p>
          <a:p>
            <a:r>
              <a:rPr lang="pt-PT" err="1">
                <a:ea typeface="+mn-lt"/>
                <a:cs typeface="+mn-lt"/>
              </a:rPr>
              <a:t>Area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Under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Curve (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AUC</a:t>
            </a:r>
            <a:r>
              <a:rPr lang="pt-PT" dirty="0">
                <a:ea typeface="+mn-lt"/>
                <a:cs typeface="+mn-lt"/>
              </a:rPr>
              <a:t>): </a:t>
            </a:r>
            <a:r>
              <a:rPr lang="pt-PT" err="1">
                <a:ea typeface="+mn-lt"/>
                <a:cs typeface="+mn-lt"/>
              </a:rPr>
              <a:t>Reliable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quality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indicator</a:t>
            </a:r>
            <a:r>
              <a:rPr lang="pt-PT" dirty="0">
                <a:ea typeface="+mn-lt"/>
                <a:cs typeface="+mn-lt"/>
              </a:rPr>
              <a:t> (0.5 for </a:t>
            </a:r>
            <a:r>
              <a:rPr lang="pt-PT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, 1 for </a:t>
            </a:r>
            <a:r>
              <a:rPr lang="pt-PT" err="1">
                <a:ea typeface="+mn-lt"/>
                <a:cs typeface="+mn-lt"/>
              </a:rPr>
              <a:t>perfect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endParaRPr lang="pt-PT" dirty="0"/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Precision-Recall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curves</a:t>
            </a:r>
            <a:r>
              <a:rPr lang="pt-PT" dirty="0">
                <a:ea typeface="+mn-lt"/>
                <a:cs typeface="+mn-lt"/>
              </a:rPr>
              <a:t>: More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imbalanced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highlighting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precision-recall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trade-offs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544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Which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pick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96E77DFA-774E-5D37-A544-D8C203082DB9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Accuracy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general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measure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when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classes are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balanced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misclassifications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both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positive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negative cases are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equally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important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Sensitivity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Recall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correctly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identifying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positive cases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crucial (e.g. medical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diagnosis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fraud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detection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);</a:t>
            </a:r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Specificity</a:t>
            </a:r>
            <a:r>
              <a:rPr lang="pt-PT" b="1" dirty="0">
                <a:solidFill>
                  <a:schemeClr val="tx2"/>
                </a:solidFill>
              </a:rPr>
              <a:t>:</a:t>
            </a:r>
            <a:r>
              <a:rPr lang="pt-PT" dirty="0"/>
              <a:t> 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correctly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identifying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negative cases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(e.g. </a:t>
            </a:r>
            <a:r>
              <a:rPr lang="pt-PT" err="1">
                <a:ea typeface="+mn-lt"/>
                <a:cs typeface="+mn-lt"/>
              </a:rPr>
              <a:t>security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screening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quality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control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minimize false positives</a:t>
            </a:r>
            <a:r>
              <a:rPr lang="pt-PT" dirty="0">
                <a:ea typeface="+mn-lt"/>
                <a:cs typeface="+mn-lt"/>
              </a:rPr>
              <a:t> (e.g. email spam </a:t>
            </a:r>
            <a:r>
              <a:rPr lang="pt-PT" err="1">
                <a:ea typeface="+mn-lt"/>
                <a:cs typeface="+mn-lt"/>
              </a:rPr>
              <a:t>fetection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r>
              <a:rPr lang="pt-PT" b="1" dirty="0">
                <a:solidFill>
                  <a:schemeClr val="tx2"/>
                </a:solidFill>
              </a:rPr>
              <a:t>F1-score:</a:t>
            </a:r>
            <a:r>
              <a:rPr lang="pt-PT" dirty="0"/>
              <a:t> 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 a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balance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recall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situations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imbalance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positive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negative cases.</a:t>
            </a:r>
            <a:endParaRPr lang="pt-PT" dirty="0"/>
          </a:p>
          <a:p>
            <a:pPr algn="just"/>
            <a:r>
              <a:rPr lang="pt-PT" b="1" dirty="0">
                <a:solidFill>
                  <a:schemeClr val="tx2"/>
                </a:solidFill>
              </a:rPr>
              <a:t>MCC:</a:t>
            </a:r>
            <a:r>
              <a:rPr lang="pt-PT" dirty="0"/>
              <a:t> 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you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 a single </a:t>
            </a:r>
            <a:r>
              <a:rPr lang="pt-PT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considers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binary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classes are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imbalanced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361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Mean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Absolute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</a:t>
            </a:r>
            <a:r>
              <a:rPr lang="pt-PT" dirty="0">
                <a:ea typeface="+mn-lt"/>
                <a:cs typeface="+mn-lt"/>
              </a:rPr>
              <a:t> (MAE):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Simple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average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 error. Less </a:t>
            </a:r>
            <a:r>
              <a:rPr lang="pt-PT" dirty="0" err="1">
                <a:ea typeface="+mn-lt"/>
                <a:cs typeface="+mn-lt"/>
              </a:rPr>
              <a:t>sensitive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outliers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Mean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Squared</a:t>
            </a:r>
            <a:r>
              <a:rPr lang="pt-PT" b="1" dirty="0">
                <a:solidFill>
                  <a:schemeClr val="tx2"/>
                </a:solidFill>
              </a:rPr>
              <a:t> Error</a:t>
            </a:r>
            <a:r>
              <a:rPr lang="pt-PT" dirty="0"/>
              <a:t> (MSE):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Penalize </a:t>
            </a:r>
            <a:r>
              <a:rPr lang="pt-PT" dirty="0" err="1">
                <a:ea typeface="+mn-lt"/>
                <a:cs typeface="+mn-lt"/>
              </a:rPr>
              <a:t>larger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heavily</a:t>
            </a:r>
            <a:r>
              <a:rPr lang="pt-PT" dirty="0">
                <a:ea typeface="+mn-lt"/>
                <a:cs typeface="+mn-lt"/>
              </a:rPr>
              <a:t>. </a:t>
            </a:r>
            <a:r>
              <a:rPr lang="pt-PT" dirty="0" err="1">
                <a:ea typeface="+mn-lt"/>
                <a:cs typeface="+mn-lt"/>
              </a:rPr>
              <a:t>Sensitive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outliers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due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squaring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Root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Mean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Squared</a:t>
            </a:r>
            <a:r>
              <a:rPr lang="pt-PT" b="1" dirty="0">
                <a:solidFill>
                  <a:schemeClr val="tx2"/>
                </a:solidFill>
              </a:rPr>
              <a:t> Error</a:t>
            </a:r>
            <a:r>
              <a:rPr lang="pt-PT" dirty="0"/>
              <a:t> (RMSE):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same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units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target </a:t>
            </a:r>
            <a:r>
              <a:rPr lang="pt-PT" dirty="0" err="1">
                <a:ea typeface="+mn-lt"/>
                <a:cs typeface="+mn-lt"/>
              </a:rPr>
              <a:t>variable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MAE </a:t>
            </a: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accounts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larger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MSE.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FBFC12DB-9353-55BF-C144-D28A3054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84" y="791108"/>
            <a:ext cx="2933700" cy="866775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9F40220-BF33-F1A7-B227-D9C08571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5" y="2432791"/>
            <a:ext cx="3057525" cy="866775"/>
          </a:xfrm>
          <a:prstGeom prst="rect">
            <a:avLst/>
          </a:prstGeom>
        </p:spPr>
      </p:pic>
      <p:pic>
        <p:nvPicPr>
          <p:cNvPr id="11" name="Imagem 1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33127AD-D370-3C03-21E7-28CC783A0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573" y="4195542"/>
            <a:ext cx="5038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Unsupervised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rgbClr val="092953"/>
                </a:solidFill>
                <a:ea typeface="+mn-lt"/>
                <a:cs typeface="+mn-lt"/>
              </a:rPr>
              <a:t>Unsupervised</a:t>
            </a:r>
            <a:r>
              <a:rPr lang="pt-PT" b="1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working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unlabeled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 explores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inherent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structure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patterns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within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input </a:t>
            </a:r>
            <a:r>
              <a:rPr lang="pt-PT" err="1">
                <a:ea typeface="+mn-lt"/>
                <a:cs typeface="+mn-lt"/>
              </a:rPr>
              <a:t>without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explicit</a:t>
            </a:r>
            <a:r>
              <a:rPr lang="pt-PT">
                <a:ea typeface="+mn-lt"/>
                <a:cs typeface="+mn-lt"/>
              </a:rPr>
              <a:t> output </a:t>
            </a:r>
            <a:r>
              <a:rPr lang="pt-PT" err="1">
                <a:ea typeface="+mn-lt"/>
                <a:cs typeface="+mn-lt"/>
              </a:rPr>
              <a:t>guidance</a:t>
            </a:r>
            <a:r>
              <a:rPr lang="pt-PT">
                <a:ea typeface="+mn-lt"/>
                <a:cs typeface="+mn-lt"/>
              </a:rPr>
              <a:t>. 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trained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input data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paired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corresponding</a:t>
            </a:r>
            <a:r>
              <a:rPr lang="pt-PT">
                <a:ea typeface="+mn-lt"/>
                <a:cs typeface="+mn-lt"/>
              </a:rPr>
              <a:t> output </a:t>
            </a:r>
            <a:r>
              <a:rPr lang="pt-PT" err="1">
                <a:ea typeface="+mn-lt"/>
                <a:cs typeface="+mn-lt"/>
              </a:rPr>
              <a:t>labels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goal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learn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mapping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inputs to outputs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allowing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make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unseen</a:t>
            </a:r>
            <a:r>
              <a:rPr lang="pt-PT">
                <a:ea typeface="+mn-lt"/>
                <a:cs typeface="+mn-lt"/>
              </a:rPr>
              <a:t> data.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to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8</a:t>
            </a:r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83776D6-AEC3-E67D-6B03-55180A6AA04A}"/>
              </a:ext>
            </a:extLst>
          </p:cNvPr>
          <p:cNvSpPr/>
          <p:nvPr/>
        </p:nvSpPr>
        <p:spPr>
          <a:xfrm>
            <a:off x="472352" y="3114778"/>
            <a:ext cx="10839450" cy="1628775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Mean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Absolute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Percentage</a:t>
            </a:r>
            <a:r>
              <a:rPr lang="pt-PT" b="1" dirty="0">
                <a:solidFill>
                  <a:schemeClr val="tx2"/>
                </a:solidFill>
              </a:rPr>
              <a:t> Error</a:t>
            </a:r>
            <a:r>
              <a:rPr lang="pt-PT" dirty="0"/>
              <a:t> (MAPE):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Useful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scale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target </a:t>
            </a:r>
            <a:r>
              <a:rPr lang="pt-PT" dirty="0" err="1">
                <a:ea typeface="+mn-lt"/>
                <a:cs typeface="+mn-lt"/>
              </a:rPr>
              <a:t>variable</a:t>
            </a:r>
            <a:r>
              <a:rPr lang="pt-PT" dirty="0">
                <a:ea typeface="+mn-lt"/>
                <a:cs typeface="+mn-lt"/>
              </a:rPr>
              <a:t> varies </a:t>
            </a:r>
            <a:r>
              <a:rPr lang="pt-PT" dirty="0" err="1">
                <a:ea typeface="+mn-lt"/>
                <a:cs typeface="+mn-lt"/>
              </a:rPr>
              <a:t>widely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Coefficient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Determination</a:t>
            </a:r>
            <a:r>
              <a:rPr lang="pt-PT" dirty="0"/>
              <a:t> (R-</a:t>
            </a:r>
            <a:r>
              <a:rPr lang="pt-PT" err="1"/>
              <a:t>squared</a:t>
            </a:r>
            <a:r>
              <a:rPr lang="pt-PT" dirty="0"/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assess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variability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variable</a:t>
            </a:r>
            <a:r>
              <a:rPr lang="pt-PT" dirty="0">
                <a:ea typeface="+mn-lt"/>
                <a:cs typeface="+mn-lt"/>
              </a:rPr>
              <a:t>. </a:t>
            </a:r>
            <a:r>
              <a:rPr lang="pt-PT" dirty="0" err="1">
                <a:ea typeface="+mn-lt"/>
                <a:cs typeface="+mn-lt"/>
              </a:rPr>
              <a:t>Higher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indicate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dirty="0" err="1">
                <a:solidFill>
                  <a:schemeClr val="tx2"/>
                </a:solidFill>
              </a:rPr>
              <a:t>Adjusted</a:t>
            </a:r>
            <a:r>
              <a:rPr lang="pt-PT" b="1" dirty="0">
                <a:solidFill>
                  <a:schemeClr val="tx2"/>
                </a:solidFill>
              </a:rPr>
              <a:t> R-</a:t>
            </a:r>
            <a:r>
              <a:rPr lang="pt-PT" b="1" dirty="0" err="1">
                <a:solidFill>
                  <a:schemeClr val="tx2"/>
                </a:solidFill>
              </a:rPr>
              <a:t>squared</a:t>
            </a:r>
            <a:r>
              <a:rPr lang="pt-PT" dirty="0"/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Adjusts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R-</a:t>
            </a:r>
            <a:r>
              <a:rPr lang="pt-PT" dirty="0" err="1">
                <a:ea typeface="+mn-lt"/>
                <a:cs typeface="+mn-lt"/>
              </a:rPr>
              <a:t>squared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 (k), </a:t>
            </a:r>
            <a:r>
              <a:rPr lang="pt-PT" dirty="0" err="1">
                <a:ea typeface="+mn-lt"/>
                <a:cs typeface="+mn-lt"/>
              </a:rPr>
              <a:t>providing</a:t>
            </a:r>
            <a:r>
              <a:rPr lang="pt-PT" dirty="0">
                <a:ea typeface="+mn-lt"/>
                <a:cs typeface="+mn-lt"/>
              </a:rPr>
              <a:t> a more </a:t>
            </a:r>
            <a:r>
              <a:rPr lang="pt-PT" dirty="0" err="1">
                <a:ea typeface="+mn-lt"/>
                <a:cs typeface="+mn-lt"/>
              </a:rPr>
              <a:t>accurate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reflection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n 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observations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data.</a:t>
            </a:r>
          </a:p>
          <a:p>
            <a:pPr algn="just"/>
            <a:endParaRPr lang="pt-PT" dirty="0"/>
          </a:p>
        </p:txBody>
      </p:sp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54BFAE79-3859-05F7-FD69-CDCE20AF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864" y="1198348"/>
            <a:ext cx="4314825" cy="819150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353BFFA-A39E-484E-051D-131DAEBDD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655" y="2425621"/>
            <a:ext cx="2724150" cy="733425"/>
          </a:xfrm>
          <a:prstGeom prst="rect">
            <a:avLst/>
          </a:prstGeom>
        </p:spPr>
      </p:pic>
      <p:pic>
        <p:nvPicPr>
          <p:cNvPr id="12" name="Imagem 1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C1CDA79-18B5-C30E-ED40-D015114B0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653" y="4518270"/>
            <a:ext cx="3838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Error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 err="1">
                <a:solidFill>
                  <a:schemeClr val="tx2"/>
                </a:solidFill>
              </a:rPr>
              <a:t>Objective</a:t>
            </a:r>
            <a:r>
              <a:rPr lang="pt-PT" b="1" dirty="0">
                <a:solidFill>
                  <a:schemeClr val="tx2"/>
                </a:solidFill>
              </a:rPr>
              <a:t>:</a:t>
            </a:r>
            <a:r>
              <a:rPr lang="pt-PT" dirty="0"/>
              <a:t> </a:t>
            </a:r>
            <a:r>
              <a:rPr lang="pt-PT" dirty="0" err="1">
                <a:ea typeface="+mn-lt"/>
                <a:cs typeface="+mn-lt"/>
              </a:rPr>
              <a:t>ensure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credible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evaluation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generalization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ability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>
                <a:ea typeface="+mn-lt"/>
                <a:cs typeface="+mn-lt"/>
              </a:rPr>
              <a:t>Error </a:t>
            </a:r>
            <a:r>
              <a:rPr lang="pt-PT" err="1">
                <a:ea typeface="+mn-lt"/>
                <a:cs typeface="+mn-lt"/>
              </a:rPr>
              <a:t>measures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should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 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same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for training.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Validation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and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test</a:t>
            </a:r>
            <a:r>
              <a:rPr lang="pt-PT" b="1" dirty="0">
                <a:solidFill>
                  <a:schemeClr val="tx2"/>
                </a:solidFill>
              </a:rPr>
              <a:t> sets</a:t>
            </a:r>
            <a:r>
              <a:rPr lang="pt-PT" dirty="0"/>
              <a:t> are </a:t>
            </a:r>
            <a:r>
              <a:rPr lang="pt-PT" err="1"/>
              <a:t>used</a:t>
            </a:r>
            <a:r>
              <a:rPr lang="pt-PT" dirty="0"/>
              <a:t> to </a:t>
            </a:r>
            <a:r>
              <a:rPr lang="pt-PT" err="1"/>
              <a:t>evaluate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trained</a:t>
            </a:r>
            <a:r>
              <a:rPr lang="pt-PT" dirty="0"/>
              <a:t> </a:t>
            </a:r>
            <a:r>
              <a:rPr lang="pt-PT" err="1"/>
              <a:t>model</a:t>
            </a:r>
            <a:r>
              <a:rPr lang="pt-PT" dirty="0"/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dirty="0">
                <a:ea typeface="+mn-lt"/>
                <a:cs typeface="+mn-lt"/>
              </a:rPr>
              <a:t>Crucial for </a:t>
            </a:r>
            <a:r>
              <a:rPr lang="pt-PT" err="1">
                <a:ea typeface="+mn-lt"/>
                <a:cs typeface="+mn-lt"/>
              </a:rPr>
              <a:t>assessing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generalizes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unseen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err="1">
                <a:ea typeface="+mn-lt"/>
                <a:cs typeface="+mn-lt"/>
              </a:rPr>
              <a:t>Ensures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unbiased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evaluation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performance.</a:t>
            </a:r>
            <a:endParaRPr lang="pt-PT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553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Holdout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splitting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subsets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training 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set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set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evaluated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set.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939AB089-7089-7EE8-D573-9AD5A072B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6" b="54054"/>
          <a:stretch/>
        </p:blipFill>
        <p:spPr>
          <a:xfrm>
            <a:off x="1874108" y="4427451"/>
            <a:ext cx="7856843" cy="16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0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Holdout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Sometimes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necessary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split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subsets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training set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set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set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evaluated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to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tune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PT" err="1">
                <a:ea typeface="+mn-lt"/>
                <a:cs typeface="+mn-lt"/>
              </a:rPr>
              <a:t>Finally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assessed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 to </a:t>
            </a:r>
            <a:r>
              <a:rPr lang="pt-PT" err="1">
                <a:ea typeface="+mn-lt"/>
                <a:cs typeface="+mn-lt"/>
              </a:rPr>
              <a:t>obtain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unbiased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generalization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ability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015CD04A-C574-9406-1C3D-AD57DD648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2" t="53668" b="231"/>
          <a:stretch/>
        </p:blipFill>
        <p:spPr>
          <a:xfrm>
            <a:off x="1818438" y="4477006"/>
            <a:ext cx="7973973" cy="17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8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Holdout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50297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Easy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implement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quick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Useful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computational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limited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Limitations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Performance </a:t>
            </a:r>
            <a:r>
              <a:rPr lang="pt-PT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depending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split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potential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imbalance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564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Cross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>
                <a:ea typeface="+mn-lt"/>
                <a:cs typeface="+mn-lt"/>
              </a:rPr>
              <a:t>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robust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technique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estimating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iteratively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subsets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</p:txBody>
      </p:sp>
      <p:pic>
        <p:nvPicPr>
          <p:cNvPr id="3" name="Imagem 2" descr="Uma imagem com texto, captura de ecrã, ecrã, Tipo de letra&#10;&#10;Descrição gerada automaticamente">
            <a:extLst>
              <a:ext uri="{FF2B5EF4-FFF2-40B4-BE49-F238E27FC236}">
                <a16:creationId xmlns:a16="http://schemas.microsoft.com/office/drawing/2014/main" id="{1799CE61-F98F-23AE-9B56-F403645B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67" y="2339546"/>
            <a:ext cx="594061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32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Cross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Types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K-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Fold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Cross-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Divides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 k </a:t>
            </a:r>
            <a:r>
              <a:rPr lang="pt-PT" dirty="0" err="1">
                <a:ea typeface="+mn-lt"/>
                <a:cs typeface="+mn-lt"/>
              </a:rPr>
              <a:t>folds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 </a:t>
            </a:r>
            <a:r>
              <a:rPr lang="pt-PT" dirty="0" err="1">
                <a:ea typeface="+mn-lt"/>
                <a:cs typeface="+mn-lt"/>
              </a:rPr>
              <a:t>once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-Out Cross-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Validation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(LOOCV):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observation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 </a:t>
            </a:r>
            <a:r>
              <a:rPr lang="pt-PT" err="1">
                <a:ea typeface="+mn-lt"/>
                <a:cs typeface="+mn-lt"/>
              </a:rPr>
              <a:t>once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rest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set (k=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 samples).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robust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averaging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iterations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Limitations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Computationally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intensive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result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higher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estimates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randomness</a:t>
            </a:r>
            <a:r>
              <a:rPr lang="pt-PT" dirty="0">
                <a:ea typeface="+mn-lt"/>
                <a:cs typeface="+mn-lt"/>
              </a:rPr>
              <a:t> in data </a:t>
            </a:r>
            <a:r>
              <a:rPr lang="pt-PT" err="1">
                <a:ea typeface="+mn-lt"/>
                <a:cs typeface="+mn-lt"/>
              </a:rPr>
              <a:t>splits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2144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Bias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represents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systematic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deviation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arise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insufficient</a:t>
            </a:r>
            <a:r>
              <a:rPr lang="pt-PT" dirty="0">
                <a:ea typeface="+mn-lt"/>
                <a:cs typeface="+mn-lt"/>
              </a:rPr>
              <a:t> data,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inherent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limitations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</a:t>
            </a:r>
            <a:r>
              <a:rPr lang="pt-PT" dirty="0" err="1"/>
              <a:t>bias</a:t>
            </a:r>
            <a:r>
              <a:rPr lang="pt-PT" dirty="0"/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Underfitting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Bias)</a:t>
            </a:r>
            <a:endParaRPr lang="pt-PT" b="1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Bias,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  <a:endParaRPr lang="pt-PT" dirty="0">
              <a:solidFill>
                <a:schemeClr val="tx2"/>
              </a:solidFill>
            </a:endParaRP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2906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Bias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Variance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Bias:</a:t>
            </a:r>
            <a:endParaRPr lang="pt-PT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Bias </a:t>
            </a:r>
            <a:r>
              <a:rPr lang="pt-PT" dirty="0" err="1">
                <a:ea typeface="+mn-lt"/>
                <a:cs typeface="+mn-lt"/>
              </a:rPr>
              <a:t>refers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introduced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approximating</a:t>
            </a:r>
            <a:r>
              <a:rPr lang="pt-PT" dirty="0">
                <a:ea typeface="+mn-lt"/>
                <a:cs typeface="+mn-lt"/>
              </a:rPr>
              <a:t> a real-</a:t>
            </a:r>
            <a:r>
              <a:rPr lang="pt-PT" dirty="0" err="1">
                <a:ea typeface="+mn-lt"/>
                <a:cs typeface="+mn-lt"/>
              </a:rPr>
              <a:t>world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simplified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 too </a:t>
            </a:r>
            <a:r>
              <a:rPr lang="pt-PT" err="1">
                <a:ea typeface="+mn-lt"/>
                <a:cs typeface="+mn-lt"/>
              </a:rPr>
              <a:t>simple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fail</a:t>
            </a:r>
            <a:r>
              <a:rPr lang="pt-PT" dirty="0">
                <a:ea typeface="+mn-lt"/>
                <a:cs typeface="+mn-lt"/>
              </a:rPr>
              <a:t> to capture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measures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sensitivity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fluctuations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overly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capture noise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fluctuations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Bias-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Tradeoff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tradeoff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reducing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typically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right</a:t>
            </a:r>
            <a:r>
              <a:rPr lang="pt-PT" dirty="0">
                <a:ea typeface="+mn-lt"/>
                <a:cs typeface="+mn-lt"/>
              </a:rPr>
              <a:t> balance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minimizes </a:t>
            </a:r>
            <a:r>
              <a:rPr lang="pt-PT" dirty="0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resulting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performance.</a:t>
            </a:r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582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Underfitting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occurs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fails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capture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underlying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patterns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resulting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poor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algn="just"/>
            <a:endParaRPr lang="pt-PT" dirty="0"/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Causes: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too </a:t>
            </a:r>
            <a:r>
              <a:rPr lang="pt-PT" dirty="0" err="1">
                <a:ea typeface="+mn-lt"/>
                <a:cs typeface="+mn-lt"/>
              </a:rPr>
              <a:t>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relative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Insufficient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to capture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variability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Mitigation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Strategies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adding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more </a:t>
            </a:r>
            <a:r>
              <a:rPr lang="pt-PT" dirty="0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Fine-tune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balance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Collect</a:t>
            </a:r>
            <a:r>
              <a:rPr lang="pt-PT" dirty="0">
                <a:ea typeface="+mn-lt"/>
                <a:cs typeface="+mn-lt"/>
              </a:rPr>
              <a:t> more data to </a:t>
            </a:r>
            <a:r>
              <a:rPr lang="pt-PT" dirty="0" err="1">
                <a:ea typeface="+mn-lt"/>
                <a:cs typeface="+mn-lt"/>
              </a:rPr>
              <a:t>provide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richer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987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latin typeface="Arial"/>
                <a:ea typeface="+mn-lt"/>
                <a:cs typeface="Arial"/>
              </a:rPr>
              <a:t>Given</a:t>
            </a:r>
            <a:r>
              <a:rPr lang="pt-PT">
                <a:latin typeface="Arial"/>
                <a:ea typeface="+mn-lt"/>
                <a:cs typeface="Arial"/>
              </a:rPr>
              <a:t> a </a:t>
            </a:r>
            <a:r>
              <a:rPr lang="pt-PT" b="1" err="1">
                <a:latin typeface="Arial"/>
                <a:ea typeface="+mn-lt"/>
                <a:cs typeface="Arial"/>
              </a:rPr>
              <a:t>dataset</a:t>
            </a:r>
            <a:r>
              <a:rPr lang="pt-PT">
                <a:latin typeface="Arial"/>
                <a:ea typeface="+mn-lt"/>
                <a:cs typeface="Arial"/>
              </a:rPr>
              <a:t>:                                                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err="1">
                <a:latin typeface="Arial"/>
                <a:ea typeface="+mn-lt"/>
                <a:cs typeface="Arial"/>
              </a:rPr>
              <a:t>where</a:t>
            </a:r>
            <a:r>
              <a:rPr lang="pt-PT">
                <a:latin typeface="Arial"/>
                <a:ea typeface="+mn-lt"/>
                <a:cs typeface="Arial"/>
              </a:rPr>
              <a:t>   </a:t>
            </a:r>
            <a:r>
              <a:rPr lang="pt-PT" err="1">
                <a:latin typeface="Arial"/>
                <a:ea typeface="+mn-lt"/>
                <a:cs typeface="Arial"/>
              </a:rPr>
              <a:t>represents</a:t>
            </a:r>
            <a:r>
              <a:rPr lang="pt-PT">
                <a:latin typeface="Arial"/>
                <a:ea typeface="+mn-lt"/>
                <a:cs typeface="Arial"/>
              </a:rPr>
              <a:t> input </a:t>
            </a:r>
            <a:r>
              <a:rPr lang="pt-PT" err="1">
                <a:latin typeface="Arial"/>
                <a:ea typeface="+mn-lt"/>
                <a:cs typeface="Arial"/>
              </a:rPr>
              <a:t>features</a:t>
            </a:r>
            <a:r>
              <a:rPr lang="pt-PT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and</a:t>
            </a:r>
            <a:r>
              <a:rPr lang="pt-PT">
                <a:latin typeface="Arial"/>
                <a:ea typeface="+mn-lt"/>
                <a:cs typeface="Arial"/>
              </a:rPr>
              <a:t>   </a:t>
            </a:r>
            <a:r>
              <a:rPr lang="pt-PT" err="1">
                <a:latin typeface="Arial"/>
                <a:ea typeface="+mn-lt"/>
                <a:cs typeface="Arial"/>
              </a:rPr>
              <a:t>represents</a:t>
            </a:r>
            <a:r>
              <a:rPr lang="pt-PT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corresponding</a:t>
            </a:r>
            <a:r>
              <a:rPr lang="pt-PT">
                <a:latin typeface="Arial"/>
                <a:ea typeface="+mn-lt"/>
                <a:cs typeface="Arial"/>
              </a:rPr>
              <a:t> </a:t>
            </a:r>
            <a:r>
              <a:rPr lang="pt-PT" err="1">
                <a:latin typeface="Arial"/>
                <a:ea typeface="+mn-lt"/>
                <a:cs typeface="Arial"/>
              </a:rPr>
              <a:t>labels</a:t>
            </a:r>
            <a:r>
              <a:rPr lang="pt-PT">
                <a:latin typeface="Arial"/>
                <a:ea typeface="+mn-lt"/>
                <a:cs typeface="Arial"/>
              </a:rPr>
              <a:t>.</a:t>
            </a:r>
            <a:endParaRPr lang="pt-PT">
              <a:latin typeface="Arial"/>
              <a:cs typeface="Arial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>
              <a:latin typeface="Arial"/>
              <a:ea typeface="+mn-lt"/>
              <a:cs typeface="Arial"/>
            </a:endParaRPr>
          </a:p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goal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learn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function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         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maps</a:t>
            </a:r>
            <a:r>
              <a:rPr lang="pt-PT" b="1">
                <a:ea typeface="+mn-lt"/>
                <a:cs typeface="+mn-lt"/>
              </a:rPr>
              <a:t> inputs to outputs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, i.e.,                              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Where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     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represents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error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term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While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minimizing</a:t>
            </a:r>
            <a:r>
              <a:rPr lang="pt-PT" b="1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>
                <a:ea typeface="+mn-lt"/>
                <a:cs typeface="+mn-lt"/>
              </a:rPr>
              <a:t> error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output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real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values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E94A35-4EAF-2647-88FF-ED4A4F04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68" y="1408147"/>
            <a:ext cx="4371975" cy="304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E8A089-BD4C-FCC1-08B2-340AB5039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298" y="1939820"/>
            <a:ext cx="228600" cy="1809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B0B933C-1F2F-FF56-EF2F-3424365A3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595" y="1896938"/>
            <a:ext cx="209550" cy="2000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62A2BA-CD0A-EAAC-4F05-7A60C4FBC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742" y="3051366"/>
            <a:ext cx="542925" cy="3048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12DC0C6-7851-0422-0840-9B7222551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227" y="3367825"/>
            <a:ext cx="1838325" cy="3048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EF60912-0306-6FE9-2910-180E30C9D2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8036" y="3920092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94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occurs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captures noise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irrelevant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patterns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training data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leading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poor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algn="just"/>
            <a:endParaRPr lang="pt-PT" dirty="0"/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Causes: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too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relative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amount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data </a:t>
            </a:r>
            <a:r>
              <a:rPr lang="pt-PT" dirty="0" err="1">
                <a:ea typeface="+mn-lt"/>
                <a:cs typeface="+mn-lt"/>
              </a:rPr>
              <a:t>available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Too </a:t>
            </a:r>
            <a:r>
              <a:rPr lang="pt-PT" dirty="0" err="1">
                <a:ea typeface="+mn-lt"/>
                <a:cs typeface="+mn-lt"/>
              </a:rPr>
              <a:t>many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considered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leading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capturing</a:t>
            </a:r>
            <a:r>
              <a:rPr lang="pt-PT" dirty="0">
                <a:ea typeface="+mn-lt"/>
                <a:cs typeface="+mn-lt"/>
              </a:rPr>
              <a:t> noise </a:t>
            </a:r>
            <a:r>
              <a:rPr lang="pt-PT" dirty="0" err="1">
                <a:ea typeface="+mn-lt"/>
                <a:cs typeface="+mn-lt"/>
              </a:rPr>
              <a:t>instead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signal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Mitigation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Strategies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Simplify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reducing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decreasing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training data to </a:t>
            </a:r>
            <a:r>
              <a:rPr lang="pt-PT" dirty="0" err="1">
                <a:ea typeface="+mn-lt"/>
                <a:cs typeface="+mn-lt"/>
              </a:rPr>
              <a:t>provide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diverse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evaluate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best-performing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3623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40C1D4E-01D3-4FF5-EA96-81C8908BB17C}"/>
              </a:ext>
            </a:extLst>
          </p:cNvPr>
          <p:cNvSpPr txBox="1">
            <a:spLocks/>
          </p:cNvSpPr>
          <p:nvPr/>
        </p:nvSpPr>
        <p:spPr>
          <a:xfrm>
            <a:off x="548426" y="1332089"/>
            <a:ext cx="10515600" cy="51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Kelleher</a:t>
            </a:r>
            <a:r>
              <a:rPr lang="pt-PT" dirty="0">
                <a:ea typeface="+mn-lt"/>
                <a:cs typeface="+mn-lt"/>
              </a:rPr>
              <a:t>, J. D., </a:t>
            </a:r>
            <a:r>
              <a:rPr lang="pt-PT" dirty="0" err="1">
                <a:ea typeface="+mn-lt"/>
                <a:cs typeface="+mn-lt"/>
              </a:rPr>
              <a:t>Namee</a:t>
            </a:r>
            <a:r>
              <a:rPr lang="pt-PT" dirty="0">
                <a:ea typeface="+mn-lt"/>
                <a:cs typeface="+mn-lt"/>
              </a:rPr>
              <a:t>, B. M., &amp; D’</a:t>
            </a:r>
            <a:r>
              <a:rPr lang="pt-PT" dirty="0" err="1">
                <a:ea typeface="+mn-lt"/>
                <a:cs typeface="+mn-lt"/>
              </a:rPr>
              <a:t>Arcy</a:t>
            </a:r>
            <a:r>
              <a:rPr lang="pt-PT" dirty="0">
                <a:ea typeface="+mn-lt"/>
                <a:cs typeface="+mn-lt"/>
              </a:rPr>
              <a:t>, A. (2015). Fundamentals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predictive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analytics</a:t>
            </a:r>
            <a:r>
              <a:rPr lang="pt-PT" dirty="0">
                <a:ea typeface="+mn-lt"/>
                <a:cs typeface="+mn-lt"/>
              </a:rPr>
              <a:t>. London, </a:t>
            </a:r>
            <a:r>
              <a:rPr lang="pt-PT" dirty="0" err="1">
                <a:ea typeface="+mn-lt"/>
                <a:cs typeface="+mn-lt"/>
              </a:rPr>
              <a:t>England</a:t>
            </a:r>
            <a:r>
              <a:rPr lang="pt-PT" dirty="0">
                <a:ea typeface="+mn-lt"/>
                <a:cs typeface="+mn-lt"/>
              </a:rPr>
              <a:t>: MIT </a:t>
            </a:r>
            <a:r>
              <a:rPr lang="pt-PT" dirty="0" err="1">
                <a:ea typeface="+mn-lt"/>
                <a:cs typeface="+mn-lt"/>
              </a:rPr>
              <a:t>Press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https://courses.washington.edu/me333afe/Bias_Variance_Tradeoff.pdf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34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Datasets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for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789A0EC-F0A6-A824-AE54-972897FA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5480"/>
              </p:ext>
            </p:extLst>
          </p:nvPr>
        </p:nvGraphicFramePr>
        <p:xfrm>
          <a:off x="3243134" y="2150488"/>
          <a:ext cx="6682942" cy="329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8836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947351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534297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2028567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b="1" u="sng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  <a:endParaRPr lang="pt-PT" b="1" u="sng" dirty="0" err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dirty="0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b="1" u="sng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  <a:endParaRPr lang="pt-PT" b="1" u="sng" dirty="0" err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dirty="0">
                          <a:solidFill>
                            <a:schemeClr val="accent1"/>
                          </a:solidFill>
                          <a:effectLst/>
                        </a:rPr>
                        <a:t>Car </a:t>
                      </a:r>
                      <a:r>
                        <a:rPr lang="pt-PT" b="1" u="sng" dirty="0" err="1">
                          <a:solidFill>
                            <a:schemeClr val="accent1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  <a:endParaRPr lang="pt-PT" dirty="0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  <a:endParaRPr lang="pt-PT" dirty="0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  <a:endParaRPr lang="pt-PT" dirty="0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  <a:endParaRPr lang="pt-PT" dirty="0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dirty="0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900A9-B097-0AA5-25C6-E008203B69FE}"/>
              </a:ext>
            </a:extLst>
          </p:cNvPr>
          <p:cNvSpPr txBox="1"/>
          <p:nvPr/>
        </p:nvSpPr>
        <p:spPr>
          <a:xfrm>
            <a:off x="1180272" y="2151120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Features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98A46B-1422-77EB-9529-BB930AA36C07}"/>
              </a:ext>
            </a:extLst>
          </p:cNvPr>
          <p:cNvSpPr txBox="1"/>
          <p:nvPr/>
        </p:nvSpPr>
        <p:spPr>
          <a:xfrm>
            <a:off x="1180273" y="2891655"/>
            <a:ext cx="117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Examples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6D1C9D-CD1B-1729-7214-06693E7984B9}"/>
              </a:ext>
            </a:extLst>
          </p:cNvPr>
          <p:cNvSpPr txBox="1"/>
          <p:nvPr/>
        </p:nvSpPr>
        <p:spPr>
          <a:xfrm>
            <a:off x="461202" y="5488895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tx2"/>
                </a:solidFill>
              </a:rPr>
              <a:t>Feature</a:t>
            </a:r>
            <a:r>
              <a:rPr lang="pt-PT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types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016C40-4160-55BC-F074-EE250D56DD9B}"/>
              </a:ext>
            </a:extLst>
          </p:cNvPr>
          <p:cNvSpPr txBox="1"/>
          <p:nvPr/>
        </p:nvSpPr>
        <p:spPr>
          <a:xfrm>
            <a:off x="8811004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accent1"/>
                </a:solidFill>
                <a:highlight>
                  <a:srgbClr val="46B1E1"/>
                </a:highlight>
              </a:rPr>
              <a:t>Output: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739C49-C5CD-B753-C656-37831A10D399}"/>
              </a:ext>
            </a:extLst>
          </p:cNvPr>
          <p:cNvSpPr txBox="1"/>
          <p:nvPr/>
        </p:nvSpPr>
        <p:spPr>
          <a:xfrm>
            <a:off x="5065398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tx2"/>
                </a:solidFill>
              </a:rPr>
              <a:t>Inputs: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8F77B6-8A1C-F29C-2379-4858E39C0B90}"/>
              </a:ext>
            </a:extLst>
          </p:cNvPr>
          <p:cNvSpPr txBox="1"/>
          <p:nvPr/>
        </p:nvSpPr>
        <p:spPr>
          <a:xfrm>
            <a:off x="2790131" y="5521092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7F327C2-C75B-FED9-0745-FCCC5932A4BF}"/>
              </a:ext>
            </a:extLst>
          </p:cNvPr>
          <p:cNvSpPr txBox="1"/>
          <p:nvPr/>
        </p:nvSpPr>
        <p:spPr>
          <a:xfrm>
            <a:off x="7126018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42ACD1-6796-F7AB-6BC7-78374A85A917}"/>
              </a:ext>
            </a:extLst>
          </p:cNvPr>
          <p:cNvSpPr txBox="1"/>
          <p:nvPr/>
        </p:nvSpPr>
        <p:spPr>
          <a:xfrm>
            <a:off x="8746610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70514BFC-B390-83A4-4A46-F2869B4537C6}"/>
              </a:ext>
            </a:extLst>
          </p:cNvPr>
          <p:cNvCxnSpPr/>
          <p:nvPr/>
        </p:nvCxnSpPr>
        <p:spPr>
          <a:xfrm>
            <a:off x="2279561" y="3111321"/>
            <a:ext cx="839273" cy="30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3BEBEBE-D24F-D819-2433-035A166A1054}"/>
              </a:ext>
            </a:extLst>
          </p:cNvPr>
          <p:cNvCxnSpPr>
            <a:cxnSpLocks/>
          </p:cNvCxnSpPr>
          <p:nvPr/>
        </p:nvCxnSpPr>
        <p:spPr>
          <a:xfrm flipV="1">
            <a:off x="2279561" y="2727101"/>
            <a:ext cx="828540" cy="3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309EDD1-1EF1-1867-DA88-33C079641786}"/>
              </a:ext>
            </a:extLst>
          </p:cNvPr>
          <p:cNvCxnSpPr>
            <a:cxnSpLocks/>
          </p:cNvCxnSpPr>
          <p:nvPr/>
        </p:nvCxnSpPr>
        <p:spPr>
          <a:xfrm>
            <a:off x="2268829" y="238151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5F1A28B-7BD6-2D84-73EE-B7C88F2F2A57}"/>
              </a:ext>
            </a:extLst>
          </p:cNvPr>
          <p:cNvCxnSpPr>
            <a:cxnSpLocks/>
          </p:cNvCxnSpPr>
          <p:nvPr/>
        </p:nvCxnSpPr>
        <p:spPr>
          <a:xfrm flipV="1">
            <a:off x="2268827" y="3081270"/>
            <a:ext cx="914399" cy="1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E63CC7F-2650-E449-C089-89CA83AD21F7}"/>
              </a:ext>
            </a:extLst>
          </p:cNvPr>
          <p:cNvSpPr txBox="1"/>
          <p:nvPr/>
        </p:nvSpPr>
        <p:spPr>
          <a:xfrm>
            <a:off x="2725737" y="3632190"/>
            <a:ext cx="500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(…)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AEBD957-8D07-87C1-64EC-2D144FE8ECBF}"/>
              </a:ext>
            </a:extLst>
          </p:cNvPr>
          <p:cNvSpPr txBox="1"/>
          <p:nvPr/>
        </p:nvSpPr>
        <p:spPr>
          <a:xfrm>
            <a:off x="5365905" y="5531824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1E2CF0-5652-3C73-0F83-A56439E0C117}"/>
              </a:ext>
            </a:extLst>
          </p:cNvPr>
          <p:cNvSpPr txBox="1"/>
          <p:nvPr/>
        </p:nvSpPr>
        <p:spPr>
          <a:xfrm>
            <a:off x="4110215" y="5521091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F14F9A7-21C7-4CE6-C5C0-B06AF30FAED5}"/>
              </a:ext>
            </a:extLst>
          </p:cNvPr>
          <p:cNvCxnSpPr>
            <a:cxnSpLocks/>
          </p:cNvCxnSpPr>
          <p:nvPr/>
        </p:nvCxnSpPr>
        <p:spPr>
          <a:xfrm>
            <a:off x="1968322" y="569782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6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Binary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789A0EC-F0A6-A824-AE54-972897FA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98282"/>
              </p:ext>
            </p:extLst>
          </p:nvPr>
        </p:nvGraphicFramePr>
        <p:xfrm>
          <a:off x="3017754" y="2150488"/>
          <a:ext cx="6682942" cy="329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8836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947351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534297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2028567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b="1" u="sng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accent1"/>
                          </a:solidFill>
                          <a:effectLst/>
                        </a:rPr>
                        <a:t>Car </a:t>
                      </a:r>
                      <a:r>
                        <a:rPr lang="pt-PT" b="1" u="sng" err="1">
                          <a:solidFill>
                            <a:schemeClr val="accent1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SUV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Sedan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  <a:endParaRPr lang="pt-PT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900A9-B097-0AA5-25C6-E008203B69FE}"/>
              </a:ext>
            </a:extLst>
          </p:cNvPr>
          <p:cNvSpPr txBox="1"/>
          <p:nvPr/>
        </p:nvSpPr>
        <p:spPr>
          <a:xfrm>
            <a:off x="954892" y="2151120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Features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98A46B-1422-77EB-9529-BB930AA36C07}"/>
              </a:ext>
            </a:extLst>
          </p:cNvPr>
          <p:cNvSpPr txBox="1"/>
          <p:nvPr/>
        </p:nvSpPr>
        <p:spPr>
          <a:xfrm>
            <a:off x="954893" y="2891655"/>
            <a:ext cx="117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Examples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6D1C9D-CD1B-1729-7214-06693E7984B9}"/>
              </a:ext>
            </a:extLst>
          </p:cNvPr>
          <p:cNvSpPr txBox="1"/>
          <p:nvPr/>
        </p:nvSpPr>
        <p:spPr>
          <a:xfrm>
            <a:off x="235822" y="5488895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tx2"/>
                </a:solidFill>
              </a:rPr>
              <a:t>Feature</a:t>
            </a:r>
            <a:r>
              <a:rPr lang="pt-PT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types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016C40-4160-55BC-F074-EE250D56DD9B}"/>
              </a:ext>
            </a:extLst>
          </p:cNvPr>
          <p:cNvSpPr txBox="1"/>
          <p:nvPr/>
        </p:nvSpPr>
        <p:spPr>
          <a:xfrm>
            <a:off x="8585624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accent1"/>
                </a:solidFill>
                <a:highlight>
                  <a:srgbClr val="46B1E1"/>
                </a:highlight>
              </a:rPr>
              <a:t>Output: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739C49-C5CD-B753-C656-37831A10D399}"/>
              </a:ext>
            </a:extLst>
          </p:cNvPr>
          <p:cNvSpPr txBox="1"/>
          <p:nvPr/>
        </p:nvSpPr>
        <p:spPr>
          <a:xfrm>
            <a:off x="4840018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tx2"/>
                </a:solidFill>
              </a:rPr>
              <a:t>Inputs: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8F77B6-8A1C-F29C-2379-4858E39C0B90}"/>
              </a:ext>
            </a:extLst>
          </p:cNvPr>
          <p:cNvSpPr txBox="1"/>
          <p:nvPr/>
        </p:nvSpPr>
        <p:spPr>
          <a:xfrm>
            <a:off x="2564751" y="5521092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7F327C2-C75B-FED9-0745-FCCC5932A4BF}"/>
              </a:ext>
            </a:extLst>
          </p:cNvPr>
          <p:cNvSpPr txBox="1"/>
          <p:nvPr/>
        </p:nvSpPr>
        <p:spPr>
          <a:xfrm>
            <a:off x="6900638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42ACD1-6796-F7AB-6BC7-78374A85A917}"/>
              </a:ext>
            </a:extLst>
          </p:cNvPr>
          <p:cNvSpPr txBox="1"/>
          <p:nvPr/>
        </p:nvSpPr>
        <p:spPr>
          <a:xfrm>
            <a:off x="8521230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70514BFC-B390-83A4-4A46-F2869B4537C6}"/>
              </a:ext>
            </a:extLst>
          </p:cNvPr>
          <p:cNvCxnSpPr/>
          <p:nvPr/>
        </p:nvCxnSpPr>
        <p:spPr>
          <a:xfrm>
            <a:off x="2054181" y="3111321"/>
            <a:ext cx="839273" cy="30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3BEBEBE-D24F-D819-2433-035A166A1054}"/>
              </a:ext>
            </a:extLst>
          </p:cNvPr>
          <p:cNvCxnSpPr>
            <a:cxnSpLocks/>
          </p:cNvCxnSpPr>
          <p:nvPr/>
        </p:nvCxnSpPr>
        <p:spPr>
          <a:xfrm flipV="1">
            <a:off x="2054181" y="2727101"/>
            <a:ext cx="828540" cy="3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309EDD1-1EF1-1867-DA88-33C079641786}"/>
              </a:ext>
            </a:extLst>
          </p:cNvPr>
          <p:cNvCxnSpPr>
            <a:cxnSpLocks/>
          </p:cNvCxnSpPr>
          <p:nvPr/>
        </p:nvCxnSpPr>
        <p:spPr>
          <a:xfrm>
            <a:off x="2043449" y="238151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5F1A28B-7BD6-2D84-73EE-B7C88F2F2A57}"/>
              </a:ext>
            </a:extLst>
          </p:cNvPr>
          <p:cNvCxnSpPr>
            <a:cxnSpLocks/>
          </p:cNvCxnSpPr>
          <p:nvPr/>
        </p:nvCxnSpPr>
        <p:spPr>
          <a:xfrm flipV="1">
            <a:off x="2043447" y="3081270"/>
            <a:ext cx="914399" cy="1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E63CC7F-2650-E449-C089-89CA83AD21F7}"/>
              </a:ext>
            </a:extLst>
          </p:cNvPr>
          <p:cNvSpPr txBox="1"/>
          <p:nvPr/>
        </p:nvSpPr>
        <p:spPr>
          <a:xfrm>
            <a:off x="2500357" y="3632190"/>
            <a:ext cx="500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(…)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AEBD957-8D07-87C1-64EC-2D144FE8ECBF}"/>
              </a:ext>
            </a:extLst>
          </p:cNvPr>
          <p:cNvSpPr txBox="1"/>
          <p:nvPr/>
        </p:nvSpPr>
        <p:spPr>
          <a:xfrm>
            <a:off x="5140525" y="5531824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1E2CF0-5652-3C73-0F83-A56439E0C117}"/>
              </a:ext>
            </a:extLst>
          </p:cNvPr>
          <p:cNvSpPr txBox="1"/>
          <p:nvPr/>
        </p:nvSpPr>
        <p:spPr>
          <a:xfrm>
            <a:off x="3884835" y="5521091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F14F9A7-21C7-4CE6-C5C0-B06AF30FAED5}"/>
              </a:ext>
            </a:extLst>
          </p:cNvPr>
          <p:cNvCxnSpPr>
            <a:cxnSpLocks/>
          </p:cNvCxnSpPr>
          <p:nvPr/>
        </p:nvCxnSpPr>
        <p:spPr>
          <a:xfrm>
            <a:off x="1742942" y="569782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D94A1703-C9F4-7E05-CB2D-534A1CE81714}"/>
              </a:ext>
            </a:extLst>
          </p:cNvPr>
          <p:cNvCxnSpPr>
            <a:cxnSpLocks/>
          </p:cNvCxnSpPr>
          <p:nvPr/>
        </p:nvCxnSpPr>
        <p:spPr>
          <a:xfrm>
            <a:off x="9781506" y="3808926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8D80D5-6E16-D448-BDD1-A944976BA8EB}"/>
              </a:ext>
            </a:extLst>
          </p:cNvPr>
          <p:cNvSpPr txBox="1"/>
          <p:nvPr/>
        </p:nvSpPr>
        <p:spPr>
          <a:xfrm>
            <a:off x="10351775" y="3567796"/>
            <a:ext cx="16781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>
                <a:solidFill>
                  <a:schemeClr val="tx2"/>
                </a:solidFill>
              </a:rPr>
              <a:t>Binary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dirty="0" err="1">
                <a:solidFill>
                  <a:schemeClr val="tx2"/>
                </a:solidFill>
              </a:rPr>
              <a:t>Classification</a:t>
            </a:r>
            <a:endParaRPr lang="pt-PT" b="1" dirty="0">
              <a:solidFill>
                <a:schemeClr val="tx2"/>
              </a:solidFill>
            </a:endParaRPr>
          </a:p>
          <a:p>
            <a:pPr algn="ctr"/>
            <a:r>
              <a:rPr lang="pt-PT" b="1" dirty="0">
                <a:solidFill>
                  <a:schemeClr val="tx2"/>
                </a:solidFill>
              </a:rPr>
              <a:t>(0 </a:t>
            </a:r>
            <a:r>
              <a:rPr lang="pt-PT" b="1" dirty="0" err="1">
                <a:solidFill>
                  <a:schemeClr val="tx2"/>
                </a:solidFill>
              </a:rPr>
              <a:t>or</a:t>
            </a:r>
            <a:r>
              <a:rPr lang="pt-PT" b="1" dirty="0">
                <a:solidFill>
                  <a:schemeClr val="tx2"/>
                </a:solidFill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8626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Multiclass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Classification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789A0EC-F0A6-A824-AE54-972897FA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2137"/>
              </p:ext>
            </p:extLst>
          </p:nvPr>
        </p:nvGraphicFramePr>
        <p:xfrm>
          <a:off x="3017754" y="2150488"/>
          <a:ext cx="6682942" cy="329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8836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947351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534297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2028567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b="1" u="sng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accent1"/>
                          </a:solidFill>
                          <a:effectLst/>
                        </a:rPr>
                        <a:t>Brand</a:t>
                      </a:r>
                      <a:endParaRPr lang="pt-PT" b="1" u="sng" err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Toyota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Ford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Honda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BMW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Toyota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Honda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Ford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  <a:endParaRPr lang="pt-PT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900A9-B097-0AA5-25C6-E008203B69FE}"/>
              </a:ext>
            </a:extLst>
          </p:cNvPr>
          <p:cNvSpPr txBox="1"/>
          <p:nvPr/>
        </p:nvSpPr>
        <p:spPr>
          <a:xfrm>
            <a:off x="954892" y="2151120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Features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98A46B-1422-77EB-9529-BB930AA36C07}"/>
              </a:ext>
            </a:extLst>
          </p:cNvPr>
          <p:cNvSpPr txBox="1"/>
          <p:nvPr/>
        </p:nvSpPr>
        <p:spPr>
          <a:xfrm>
            <a:off x="954893" y="2891655"/>
            <a:ext cx="117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Examples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6D1C9D-CD1B-1729-7214-06693E7984B9}"/>
              </a:ext>
            </a:extLst>
          </p:cNvPr>
          <p:cNvSpPr txBox="1"/>
          <p:nvPr/>
        </p:nvSpPr>
        <p:spPr>
          <a:xfrm>
            <a:off x="235822" y="5488895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tx2"/>
                </a:solidFill>
              </a:rPr>
              <a:t>Feature</a:t>
            </a:r>
            <a:r>
              <a:rPr lang="pt-PT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types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016C40-4160-55BC-F074-EE250D56DD9B}"/>
              </a:ext>
            </a:extLst>
          </p:cNvPr>
          <p:cNvSpPr txBox="1"/>
          <p:nvPr/>
        </p:nvSpPr>
        <p:spPr>
          <a:xfrm>
            <a:off x="8585624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accent1"/>
                </a:solidFill>
                <a:highlight>
                  <a:srgbClr val="46B1E1"/>
                </a:highlight>
              </a:rPr>
              <a:t>Output: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739C49-C5CD-B753-C656-37831A10D399}"/>
              </a:ext>
            </a:extLst>
          </p:cNvPr>
          <p:cNvSpPr txBox="1"/>
          <p:nvPr/>
        </p:nvSpPr>
        <p:spPr>
          <a:xfrm>
            <a:off x="4840018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tx2"/>
                </a:solidFill>
              </a:rPr>
              <a:t>Inputs: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8F77B6-8A1C-F29C-2379-4858E39C0B90}"/>
              </a:ext>
            </a:extLst>
          </p:cNvPr>
          <p:cNvSpPr txBox="1"/>
          <p:nvPr/>
        </p:nvSpPr>
        <p:spPr>
          <a:xfrm>
            <a:off x="2564751" y="5521092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7F327C2-C75B-FED9-0745-FCCC5932A4BF}"/>
              </a:ext>
            </a:extLst>
          </p:cNvPr>
          <p:cNvSpPr txBox="1"/>
          <p:nvPr/>
        </p:nvSpPr>
        <p:spPr>
          <a:xfrm>
            <a:off x="6900638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42ACD1-6796-F7AB-6BC7-78374A85A917}"/>
              </a:ext>
            </a:extLst>
          </p:cNvPr>
          <p:cNvSpPr txBox="1"/>
          <p:nvPr/>
        </p:nvSpPr>
        <p:spPr>
          <a:xfrm>
            <a:off x="8521230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70514BFC-B390-83A4-4A46-F2869B4537C6}"/>
              </a:ext>
            </a:extLst>
          </p:cNvPr>
          <p:cNvCxnSpPr/>
          <p:nvPr/>
        </p:nvCxnSpPr>
        <p:spPr>
          <a:xfrm>
            <a:off x="2054181" y="3111321"/>
            <a:ext cx="839273" cy="30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3BEBEBE-D24F-D819-2433-035A166A1054}"/>
              </a:ext>
            </a:extLst>
          </p:cNvPr>
          <p:cNvCxnSpPr>
            <a:cxnSpLocks/>
          </p:cNvCxnSpPr>
          <p:nvPr/>
        </p:nvCxnSpPr>
        <p:spPr>
          <a:xfrm flipV="1">
            <a:off x="2054181" y="2727101"/>
            <a:ext cx="828540" cy="3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309EDD1-1EF1-1867-DA88-33C079641786}"/>
              </a:ext>
            </a:extLst>
          </p:cNvPr>
          <p:cNvCxnSpPr>
            <a:cxnSpLocks/>
          </p:cNvCxnSpPr>
          <p:nvPr/>
        </p:nvCxnSpPr>
        <p:spPr>
          <a:xfrm>
            <a:off x="2043449" y="238151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5F1A28B-7BD6-2D84-73EE-B7C88F2F2A57}"/>
              </a:ext>
            </a:extLst>
          </p:cNvPr>
          <p:cNvCxnSpPr>
            <a:cxnSpLocks/>
          </p:cNvCxnSpPr>
          <p:nvPr/>
        </p:nvCxnSpPr>
        <p:spPr>
          <a:xfrm flipV="1">
            <a:off x="2043447" y="3081270"/>
            <a:ext cx="914399" cy="1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E63CC7F-2650-E449-C089-89CA83AD21F7}"/>
              </a:ext>
            </a:extLst>
          </p:cNvPr>
          <p:cNvSpPr txBox="1"/>
          <p:nvPr/>
        </p:nvSpPr>
        <p:spPr>
          <a:xfrm>
            <a:off x="2500357" y="3632190"/>
            <a:ext cx="500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(…)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AEBD957-8D07-87C1-64EC-2D144FE8ECBF}"/>
              </a:ext>
            </a:extLst>
          </p:cNvPr>
          <p:cNvSpPr txBox="1"/>
          <p:nvPr/>
        </p:nvSpPr>
        <p:spPr>
          <a:xfrm>
            <a:off x="5140525" y="5531824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1E2CF0-5652-3C73-0F83-A56439E0C117}"/>
              </a:ext>
            </a:extLst>
          </p:cNvPr>
          <p:cNvSpPr txBox="1"/>
          <p:nvPr/>
        </p:nvSpPr>
        <p:spPr>
          <a:xfrm>
            <a:off x="3884835" y="5521091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F14F9A7-21C7-4CE6-C5C0-B06AF30FAED5}"/>
              </a:ext>
            </a:extLst>
          </p:cNvPr>
          <p:cNvCxnSpPr>
            <a:cxnSpLocks/>
          </p:cNvCxnSpPr>
          <p:nvPr/>
        </p:nvCxnSpPr>
        <p:spPr>
          <a:xfrm>
            <a:off x="1742942" y="569782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D94A1703-C9F4-7E05-CB2D-534A1CE81714}"/>
              </a:ext>
            </a:extLst>
          </p:cNvPr>
          <p:cNvCxnSpPr>
            <a:cxnSpLocks/>
          </p:cNvCxnSpPr>
          <p:nvPr/>
        </p:nvCxnSpPr>
        <p:spPr>
          <a:xfrm>
            <a:off x="9781506" y="3808926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8D80D5-6E16-D448-BDD1-A944976BA8EB}"/>
              </a:ext>
            </a:extLst>
          </p:cNvPr>
          <p:cNvSpPr txBox="1"/>
          <p:nvPr/>
        </p:nvSpPr>
        <p:spPr>
          <a:xfrm>
            <a:off x="10412349" y="3539000"/>
            <a:ext cx="16590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>
                <a:solidFill>
                  <a:schemeClr val="tx2"/>
                </a:solidFill>
              </a:rPr>
              <a:t>Multiclass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Classification</a:t>
            </a:r>
            <a:endParaRPr lang="pt-PT" b="1">
              <a:solidFill>
                <a:schemeClr val="tx2"/>
              </a:solidFill>
            </a:endParaRPr>
          </a:p>
          <a:p>
            <a:pPr algn="ctr"/>
            <a:r>
              <a:rPr lang="pt-PT" b="1" dirty="0">
                <a:solidFill>
                  <a:schemeClr val="tx2"/>
                </a:solidFill>
              </a:rPr>
              <a:t>(&gt; 2 classes)</a:t>
            </a:r>
          </a:p>
        </p:txBody>
      </p:sp>
    </p:spTree>
    <p:extLst>
      <p:ext uri="{BB962C8B-B14F-4D97-AF65-F5344CB8AC3E}">
        <p14:creationId xmlns:p14="http://schemas.microsoft.com/office/powerpoint/2010/main" val="325340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789A0EC-F0A6-A824-AE54-972897FA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30801"/>
              </p:ext>
            </p:extLst>
          </p:nvPr>
        </p:nvGraphicFramePr>
        <p:xfrm>
          <a:off x="3017754" y="2150488"/>
          <a:ext cx="6682942" cy="329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98836">
                  <a:extLst>
                    <a:ext uri="{9D8B030D-6E8A-4147-A177-3AD203B41FA5}">
                      <a16:colId xmlns:a16="http://schemas.microsoft.com/office/drawing/2014/main" val="3015242089"/>
                    </a:ext>
                  </a:extLst>
                </a:gridCol>
                <a:gridCol w="947351">
                  <a:extLst>
                    <a:ext uri="{9D8B030D-6E8A-4147-A177-3AD203B41FA5}">
                      <a16:colId xmlns:a16="http://schemas.microsoft.com/office/drawing/2014/main" val="1844428302"/>
                    </a:ext>
                  </a:extLst>
                </a:gridCol>
                <a:gridCol w="1534297">
                  <a:extLst>
                    <a:ext uri="{9D8B030D-6E8A-4147-A177-3AD203B41FA5}">
                      <a16:colId xmlns:a16="http://schemas.microsoft.com/office/drawing/2014/main" val="2715541848"/>
                    </a:ext>
                  </a:extLst>
                </a:gridCol>
                <a:gridCol w="2028567">
                  <a:extLst>
                    <a:ext uri="{9D8B030D-6E8A-4147-A177-3AD203B41FA5}">
                      <a16:colId xmlns:a16="http://schemas.microsoft.com/office/drawing/2014/main" val="2619438737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714143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Mileage</a:t>
                      </a:r>
                      <a:endParaRPr lang="pt-PT" b="1" u="sng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Engine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Horsepower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Transmition</a:t>
                      </a:r>
                      <a:r>
                        <a:rPr lang="pt-PT" b="1" u="sng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PT" b="1" u="sng" err="1">
                          <a:solidFill>
                            <a:schemeClr val="tx2"/>
                          </a:solidFill>
                          <a:effectLst/>
                        </a:rPr>
                        <a:t>Type</a:t>
                      </a: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t-PT" b="1" u="sng">
                          <a:solidFill>
                            <a:schemeClr val="accent1"/>
                          </a:solidFill>
                          <a:effectLst/>
                        </a:rPr>
                        <a:t>Price</a:t>
                      </a:r>
                      <a:endParaRPr lang="pt-PT" b="1" u="sng" err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69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30000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 err="1">
                          <a:effectLst/>
                        </a:rPr>
                        <a:t>Automatic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28000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32000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15000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05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27000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Manual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13000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6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  <a:endParaRPr lang="pt-PT" err="1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PT">
                          <a:effectLst/>
                        </a:rPr>
                        <a:t>...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13454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900A9-B097-0AA5-25C6-E008203B69FE}"/>
              </a:ext>
            </a:extLst>
          </p:cNvPr>
          <p:cNvSpPr txBox="1"/>
          <p:nvPr/>
        </p:nvSpPr>
        <p:spPr>
          <a:xfrm>
            <a:off x="954892" y="2151120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Features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98A46B-1422-77EB-9529-BB930AA36C07}"/>
              </a:ext>
            </a:extLst>
          </p:cNvPr>
          <p:cNvSpPr txBox="1"/>
          <p:nvPr/>
        </p:nvSpPr>
        <p:spPr>
          <a:xfrm>
            <a:off x="954893" y="2891655"/>
            <a:ext cx="1176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Examples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6D1C9D-CD1B-1729-7214-06693E7984B9}"/>
              </a:ext>
            </a:extLst>
          </p:cNvPr>
          <p:cNvSpPr txBox="1"/>
          <p:nvPr/>
        </p:nvSpPr>
        <p:spPr>
          <a:xfrm>
            <a:off x="235822" y="5488895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tx2"/>
                </a:solidFill>
              </a:rPr>
              <a:t>Feature</a:t>
            </a:r>
            <a:r>
              <a:rPr lang="pt-PT">
                <a:solidFill>
                  <a:schemeClr val="tx2"/>
                </a:solidFill>
              </a:rPr>
              <a:t> </a:t>
            </a:r>
            <a:r>
              <a:rPr lang="pt-PT" err="1">
                <a:solidFill>
                  <a:schemeClr val="tx2"/>
                </a:solidFill>
              </a:rPr>
              <a:t>types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016C40-4160-55BC-F074-EE250D56DD9B}"/>
              </a:ext>
            </a:extLst>
          </p:cNvPr>
          <p:cNvSpPr txBox="1"/>
          <p:nvPr/>
        </p:nvSpPr>
        <p:spPr>
          <a:xfrm>
            <a:off x="8585624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accent1"/>
                </a:solidFill>
                <a:highlight>
                  <a:srgbClr val="46B1E1"/>
                </a:highlight>
              </a:rPr>
              <a:t>Output: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739C49-C5CD-B753-C656-37831A10D399}"/>
              </a:ext>
            </a:extLst>
          </p:cNvPr>
          <p:cNvSpPr txBox="1"/>
          <p:nvPr/>
        </p:nvSpPr>
        <p:spPr>
          <a:xfrm>
            <a:off x="4840018" y="1593035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b="1" u="sng">
                <a:solidFill>
                  <a:schemeClr val="tx2"/>
                </a:solidFill>
              </a:rPr>
              <a:t>Inputs: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A8F77B6-8A1C-F29C-2379-4858E39C0B90}"/>
              </a:ext>
            </a:extLst>
          </p:cNvPr>
          <p:cNvSpPr txBox="1"/>
          <p:nvPr/>
        </p:nvSpPr>
        <p:spPr>
          <a:xfrm>
            <a:off x="2564751" y="5521092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7F327C2-C75B-FED9-0745-FCCC5932A4BF}"/>
              </a:ext>
            </a:extLst>
          </p:cNvPr>
          <p:cNvSpPr txBox="1"/>
          <p:nvPr/>
        </p:nvSpPr>
        <p:spPr>
          <a:xfrm>
            <a:off x="6900638" y="5510359"/>
            <a:ext cx="107967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Discrete</a:t>
            </a:r>
            <a:endParaRPr lang="pt-PT">
              <a:solidFill>
                <a:schemeClr val="tx2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342ACD1-6796-F7AB-6BC7-78374A85A917}"/>
              </a:ext>
            </a:extLst>
          </p:cNvPr>
          <p:cNvSpPr txBox="1"/>
          <p:nvPr/>
        </p:nvSpPr>
        <p:spPr>
          <a:xfrm>
            <a:off x="8521230" y="5521091"/>
            <a:ext cx="13479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>
                <a:solidFill>
                  <a:schemeClr val="tx2"/>
                </a:solidFill>
              </a:rPr>
              <a:t>Continuous</a:t>
            </a: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70514BFC-B390-83A4-4A46-F2869B4537C6}"/>
              </a:ext>
            </a:extLst>
          </p:cNvPr>
          <p:cNvCxnSpPr/>
          <p:nvPr/>
        </p:nvCxnSpPr>
        <p:spPr>
          <a:xfrm>
            <a:off x="2054181" y="3111321"/>
            <a:ext cx="839273" cy="30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53BEBEBE-D24F-D819-2433-035A166A1054}"/>
              </a:ext>
            </a:extLst>
          </p:cNvPr>
          <p:cNvCxnSpPr>
            <a:cxnSpLocks/>
          </p:cNvCxnSpPr>
          <p:nvPr/>
        </p:nvCxnSpPr>
        <p:spPr>
          <a:xfrm flipV="1">
            <a:off x="2054181" y="2727101"/>
            <a:ext cx="828540" cy="3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309EDD1-1EF1-1867-DA88-33C079641786}"/>
              </a:ext>
            </a:extLst>
          </p:cNvPr>
          <p:cNvCxnSpPr>
            <a:cxnSpLocks/>
          </p:cNvCxnSpPr>
          <p:nvPr/>
        </p:nvCxnSpPr>
        <p:spPr>
          <a:xfrm>
            <a:off x="2043449" y="238151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65F1A28B-7BD6-2D84-73EE-B7C88F2F2A57}"/>
              </a:ext>
            </a:extLst>
          </p:cNvPr>
          <p:cNvCxnSpPr>
            <a:cxnSpLocks/>
          </p:cNvCxnSpPr>
          <p:nvPr/>
        </p:nvCxnSpPr>
        <p:spPr>
          <a:xfrm flipV="1">
            <a:off x="2043447" y="3081270"/>
            <a:ext cx="914399" cy="1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E63CC7F-2650-E449-C089-89CA83AD21F7}"/>
              </a:ext>
            </a:extLst>
          </p:cNvPr>
          <p:cNvSpPr txBox="1"/>
          <p:nvPr/>
        </p:nvSpPr>
        <p:spPr>
          <a:xfrm>
            <a:off x="2500357" y="3632190"/>
            <a:ext cx="5001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(…)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AEBD957-8D07-87C1-64EC-2D144FE8ECBF}"/>
              </a:ext>
            </a:extLst>
          </p:cNvPr>
          <p:cNvSpPr txBox="1"/>
          <p:nvPr/>
        </p:nvSpPr>
        <p:spPr>
          <a:xfrm>
            <a:off x="5140525" y="5531824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21E2CF0-5652-3C73-0F83-A56439E0C117}"/>
              </a:ext>
            </a:extLst>
          </p:cNvPr>
          <p:cNvSpPr txBox="1"/>
          <p:nvPr/>
        </p:nvSpPr>
        <p:spPr>
          <a:xfrm>
            <a:off x="3884835" y="5521091"/>
            <a:ext cx="1219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600" err="1">
                <a:solidFill>
                  <a:schemeClr val="tx2"/>
                </a:solidFill>
              </a:rPr>
              <a:t>Continuous</a:t>
            </a:r>
            <a:endParaRPr lang="pt-PT" sz="1600">
              <a:solidFill>
                <a:schemeClr val="tx2"/>
              </a:solidFill>
            </a:endParaRP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F14F9A7-21C7-4CE6-C5C0-B06AF30FAED5}"/>
              </a:ext>
            </a:extLst>
          </p:cNvPr>
          <p:cNvCxnSpPr>
            <a:cxnSpLocks/>
          </p:cNvCxnSpPr>
          <p:nvPr/>
        </p:nvCxnSpPr>
        <p:spPr>
          <a:xfrm>
            <a:off x="1742942" y="5697828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D94A1703-C9F4-7E05-CB2D-534A1CE81714}"/>
              </a:ext>
            </a:extLst>
          </p:cNvPr>
          <p:cNvCxnSpPr>
            <a:cxnSpLocks/>
          </p:cNvCxnSpPr>
          <p:nvPr/>
        </p:nvCxnSpPr>
        <p:spPr>
          <a:xfrm>
            <a:off x="9781506" y="3808926"/>
            <a:ext cx="817808" cy="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8D80D5-6E16-D448-BDD1-A944976BA8EB}"/>
              </a:ext>
            </a:extLst>
          </p:cNvPr>
          <p:cNvSpPr txBox="1"/>
          <p:nvPr/>
        </p:nvSpPr>
        <p:spPr>
          <a:xfrm>
            <a:off x="10478523" y="3624032"/>
            <a:ext cx="157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>
                <a:solidFill>
                  <a:schemeClr val="tx2"/>
                </a:solidFill>
              </a:rPr>
              <a:t>Regression</a:t>
            </a:r>
            <a:endParaRPr lang="pt-PT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or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Not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?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166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IMDB score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movie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characteristics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Identify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illness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patient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symptoms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Group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patients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values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indicators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from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their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biochemical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analyses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weather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October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2023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weather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previous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months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Calculate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average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age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students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course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Writing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program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to improve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performance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when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playing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chess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against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humans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275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Supervised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Workflow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to </a:t>
            </a:r>
            <a:r>
              <a:rPr lang="pt-PT" sz="900" err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Supervised</a:t>
            </a:r>
            <a:r>
              <a:rPr lang="pt-PT" sz="9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/>
          </a:p>
        </p:txBody>
      </p:sp>
      <p:pic>
        <p:nvPicPr>
          <p:cNvPr id="10" name="Marcador de Posição de Conteúdo 9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4422799C-CC38-AE9B-43BD-8A554C768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881" t="14991" r="3298" b="2646"/>
          <a:stretch/>
        </p:blipFill>
        <p:spPr>
          <a:xfrm>
            <a:off x="2181225" y="1058069"/>
            <a:ext cx="7829559" cy="5257806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7FCADD-018A-9DF6-3370-9B11DACACEB5}"/>
              </a:ext>
            </a:extLst>
          </p:cNvPr>
          <p:cNvSpPr txBox="1"/>
          <p:nvPr/>
        </p:nvSpPr>
        <p:spPr>
          <a:xfrm>
            <a:off x="2183027" y="6306579"/>
            <a:ext cx="724852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50">
                <a:ea typeface="+mn-lt"/>
                <a:cs typeface="+mn-lt"/>
                <a:hlinkClick r:id="rId4"/>
              </a:rPr>
              <a:t>https://towardsdatascience.com/the-machine-learning-workflow-explained-557abf882079</a:t>
            </a:r>
            <a:endParaRPr lang="pt-PT" sz="105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31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Unsupervised vs Supervised Learning</vt:lpstr>
      <vt:lpstr>Supervised Learning</vt:lpstr>
      <vt:lpstr>Datasets for Supervised Learning</vt:lpstr>
      <vt:lpstr>Binary Classification</vt:lpstr>
      <vt:lpstr>Multiclass Classification</vt:lpstr>
      <vt:lpstr>Regression</vt:lpstr>
      <vt:lpstr>Supervised Learning or Not? </vt:lpstr>
      <vt:lpstr>Supervised Learning Workflow</vt:lpstr>
      <vt:lpstr>Supervised Learning Workflow </vt:lpstr>
      <vt:lpstr>Supervised Learning Workflow </vt:lpstr>
      <vt:lpstr>Model Evaluation: Error Metrics</vt:lpstr>
      <vt:lpstr>Classification Metrics</vt:lpstr>
      <vt:lpstr>Classification Metrics</vt:lpstr>
      <vt:lpstr>Classification Metrics</vt:lpstr>
      <vt:lpstr>Classification Metrics</vt:lpstr>
      <vt:lpstr>Classification Metrics</vt:lpstr>
      <vt:lpstr>Classification Metrics: Which one to pick?</vt:lpstr>
      <vt:lpstr>Regression Metrics</vt:lpstr>
      <vt:lpstr>Regression Metrics</vt:lpstr>
      <vt:lpstr>Error Estimation Methods</vt:lpstr>
      <vt:lpstr>Holdout</vt:lpstr>
      <vt:lpstr>Holdout</vt:lpstr>
      <vt:lpstr>Holdout</vt:lpstr>
      <vt:lpstr>Cross Validation</vt:lpstr>
      <vt:lpstr>Cross Validation</vt:lpstr>
      <vt:lpstr>Learning Bias</vt:lpstr>
      <vt:lpstr>Bias and Variance</vt:lpstr>
      <vt:lpstr>Underfitting</vt:lpstr>
      <vt:lpstr>Overfitting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623</cp:revision>
  <dcterms:created xsi:type="dcterms:W3CDTF">2024-03-01T14:56:29Z</dcterms:created>
  <dcterms:modified xsi:type="dcterms:W3CDTF">2024-03-05T17:29:20Z</dcterms:modified>
</cp:coreProperties>
</file>