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7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318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7B60E-D41A-7D63-3F65-05BA9664A8A6}" v="871" dt="2024-03-06T22:08:12.712"/>
    <p1510:client id="{BCAA5214-1A1A-F33D-EBA7-7F26AAB5BF27}" v="828" dt="2024-03-06T17:02:40.296"/>
    <p1510:client id="{D020183C-3B41-CC0E-4AA2-250D9F950ECF}" v="834" dt="2024-03-06T21:10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06/03/2024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642-38652-7_2" TargetMode="External"/><Relationship Id="rId2" Type="http://schemas.openxmlformats.org/officeDocument/2006/relationships/hyperlink" Target="https://doi.org/10.1007/978-0-387-30164-8_57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O2L2Uv9pdDA" TargetMode="External"/><Relationship Id="rId4" Type="http://schemas.openxmlformats.org/officeDocument/2006/relationships/hyperlink" Target="https://www.youtube.com/watch?v=HVXime0nQe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9 -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Instance-based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Probabilistic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, diagrama, Tipo de letra, captura de ecrã&#10;&#10;Descrição gerada automaticamente">
            <a:extLst>
              <a:ext uri="{FF2B5EF4-FFF2-40B4-BE49-F238E27FC236}">
                <a16:creationId xmlns:a16="http://schemas.microsoft.com/office/drawing/2014/main" id="{3CEE8601-1FDF-0ECD-9B15-60C2A5AE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9" r="21284"/>
          <a:stretch/>
        </p:blipFill>
        <p:spPr>
          <a:xfrm>
            <a:off x="5722466" y="1710498"/>
            <a:ext cx="5416387" cy="48088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Nearest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Neighbors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(KNN)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k=3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k=7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F55F6F-ED26-DE32-AEC4-4FB625895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653" y="1949664"/>
            <a:ext cx="619125" cy="4667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A8225C-EC10-6EB2-02F9-02C3948D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" t="-901" r="10204" b="2325"/>
          <a:stretch/>
        </p:blipFill>
        <p:spPr>
          <a:xfrm>
            <a:off x="11138844" y="2423340"/>
            <a:ext cx="450866" cy="4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Boundaries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directly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boundaries</a:t>
            </a:r>
            <a:r>
              <a:rPr lang="pt-PT" dirty="0">
                <a:ea typeface="+mn-lt"/>
                <a:cs typeface="+mn-lt"/>
              </a:rPr>
              <a:t>; </a:t>
            </a:r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mapa, texto&#10;&#10;Descrição gerada automaticamente">
            <a:extLst>
              <a:ext uri="{FF2B5EF4-FFF2-40B4-BE49-F238E27FC236}">
                <a16:creationId xmlns:a16="http://schemas.microsoft.com/office/drawing/2014/main" id="{F94A3562-152C-D1C4-7554-CFDC430AF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49" y="2558914"/>
            <a:ext cx="6096000" cy="4073540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DB78D672-BE7B-7929-DB79-17586C57DF56}"/>
              </a:ext>
            </a:extLst>
          </p:cNvPr>
          <p:cNvSpPr txBox="1">
            <a:spLocks/>
          </p:cNvSpPr>
          <p:nvPr/>
        </p:nvSpPr>
        <p:spPr>
          <a:xfrm>
            <a:off x="548426" y="2588028"/>
            <a:ext cx="4800600" cy="5070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dirty="0" err="1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Voronoi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diagram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Show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classes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equidistant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classes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861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Boundaries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Impact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k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10" name="Imagem 9" descr="Uma imagem com texto, diagrama, mapa&#10;&#10;Descrição gerada automaticamente">
            <a:extLst>
              <a:ext uri="{FF2B5EF4-FFF2-40B4-BE49-F238E27FC236}">
                <a16:creationId xmlns:a16="http://schemas.microsoft.com/office/drawing/2014/main" id="{1E3BA855-A6C2-29AA-A270-86F098EC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6" y="2269283"/>
            <a:ext cx="10658475" cy="35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6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–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How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Choose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k?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k can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potentially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improve performance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setting</a:t>
            </a:r>
            <a:r>
              <a:rPr lang="pt-PT" dirty="0">
                <a:ea typeface="+mn-lt"/>
                <a:cs typeface="+mn-lt"/>
              </a:rPr>
              <a:t> k </a:t>
            </a:r>
            <a:r>
              <a:rPr lang="pt-PT" err="1">
                <a:ea typeface="+mn-lt"/>
                <a:cs typeface="+mn-lt"/>
              </a:rPr>
              <a:t>excessively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considering</a:t>
            </a:r>
            <a:r>
              <a:rPr lang="pt-PT" dirty="0">
                <a:ea typeface="+mn-lt"/>
                <a:cs typeface="+mn-lt"/>
              </a:rPr>
              <a:t> samples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true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neighbors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accuracy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Error </a:t>
            </a:r>
            <a:r>
              <a:rPr lang="pt-PT" err="1">
                <a:ea typeface="+mn-lt"/>
                <a:cs typeface="+mn-lt"/>
              </a:rPr>
              <a:t>estimation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 (</a:t>
            </a:r>
            <a:r>
              <a:rPr lang="pt-PT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) can </a:t>
            </a:r>
            <a:r>
              <a:rPr lang="pt-PT" err="1">
                <a:ea typeface="+mn-lt"/>
                <a:cs typeface="+mn-lt"/>
              </a:rPr>
              <a:t>help</a:t>
            </a:r>
            <a:r>
              <a:rPr lang="pt-PT" dirty="0">
                <a:ea typeface="+mn-lt"/>
                <a:cs typeface="+mn-lt"/>
              </a:rPr>
              <a:t> in </a:t>
            </a:r>
            <a:r>
              <a:rPr lang="pt-PT" err="1">
                <a:ea typeface="+mn-lt"/>
                <a:cs typeface="+mn-lt"/>
              </a:rPr>
              <a:t>finding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k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to use           , </a:t>
            </a:r>
            <a:r>
              <a:rPr lang="pt-PT" dirty="0" err="1"/>
              <a:t>where</a:t>
            </a:r>
            <a:r>
              <a:rPr lang="pt-PT" dirty="0"/>
              <a:t> n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training </a:t>
            </a:r>
            <a:r>
              <a:rPr lang="pt-PT" dirty="0" err="1"/>
              <a:t>examples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2B3B47-FCBA-0524-E18B-96F3F24E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30" y="5234631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Boundaries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11" name="Imagem 10" descr="Uma imagem com texto, captura de ecrã, Gráfico, diagrama&#10;&#10;Descrição gerada automaticamente">
            <a:extLst>
              <a:ext uri="{FF2B5EF4-FFF2-40B4-BE49-F238E27FC236}">
                <a16:creationId xmlns:a16="http://schemas.microsoft.com/office/drawing/2014/main" id="{40A900EF-996E-5AEF-E16F-07D3EA3E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30" y="1326292"/>
            <a:ext cx="76390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Probabilistic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Probabilistic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mathematical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frameworks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represent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uncertainty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aim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distributions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probabilistic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theorem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assumes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conditionally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26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'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Theorem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1F1FD8F0-05FA-4D60-CA78-0949F40C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87" y="1221517"/>
            <a:ext cx="6990076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Naive-Bayes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1" y="143447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conditional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probabilities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Bayes</a:t>
            </a:r>
            <a:r>
              <a:rPr lang="pt-PT" dirty="0">
                <a:ea typeface="+mn-lt"/>
                <a:cs typeface="+mn-lt"/>
              </a:rPr>
              <a:t>' </a:t>
            </a:r>
            <a:r>
              <a:rPr lang="pt-PT" dirty="0" err="1">
                <a:ea typeface="+mn-lt"/>
                <a:cs typeface="+mn-lt"/>
              </a:rPr>
              <a:t>Theorem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associated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belonging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possible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Assumptions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rarely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reality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842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Naive-Bayes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Types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Bayes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Multinomial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Gaussian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Assumes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a normal </a:t>
            </a:r>
            <a:r>
              <a:rPr lang="pt-PT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Bernoulli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Works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Advantages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Simplicity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Easy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efficient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-dimensional data.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Robustness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presence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irrelevant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Assumption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Independence: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err="1">
                <a:ea typeface="+mn-lt"/>
                <a:cs typeface="+mn-lt"/>
              </a:rPr>
              <a:t>naive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err="1">
                <a:ea typeface="+mn-lt"/>
                <a:cs typeface="+mn-lt"/>
              </a:rPr>
              <a:t>assumption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hold</a:t>
            </a:r>
            <a:r>
              <a:rPr lang="pt-PT" dirty="0">
                <a:ea typeface="+mn-lt"/>
                <a:cs typeface="+mn-lt"/>
              </a:rPr>
              <a:t> in real-</a:t>
            </a:r>
            <a:r>
              <a:rPr lang="pt-PT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potentially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inaccurate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classifications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Sensitive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Input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Quality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Bayes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irrelevant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correlation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degrade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249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Naive-Bayes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Step 1: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01C05D38-8759-E1B7-6DAA-23A6608D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399" y="990085"/>
            <a:ext cx="49625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Instance-based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a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make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predictions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similarities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similar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have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similar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similar?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Similar 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err="1">
                <a:ea typeface="+mn-lt"/>
                <a:cs typeface="+mn-lt"/>
              </a:rPr>
              <a:t>close</a:t>
            </a:r>
            <a:r>
              <a:rPr lang="pt-PT" dirty="0">
                <a:ea typeface="+mn-lt"/>
                <a:cs typeface="+mn-lt"/>
              </a:rPr>
              <a:t>" /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similar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 X for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predict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Y;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similar training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closest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Predict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Y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X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similar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Step 2: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Convert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to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frequency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tables</a:t>
            </a:r>
            <a:endParaRPr lang="pt-PT" b="1" dirty="0" err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9" name="Imagem 8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13556B1E-AC74-89B1-93C6-1105942A4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5"/>
          <a:stretch/>
        </p:blipFill>
        <p:spPr>
          <a:xfrm>
            <a:off x="714375" y="3071813"/>
            <a:ext cx="3733800" cy="1571627"/>
          </a:xfrm>
          <a:prstGeom prst="rect">
            <a:avLst/>
          </a:prstGeom>
        </p:spPr>
      </p:pic>
      <p:pic>
        <p:nvPicPr>
          <p:cNvPr id="10" name="Imagem 9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21695BC8-0CE2-1C09-70FB-A9D736609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8" b="33131"/>
          <a:stretch/>
        </p:blipFill>
        <p:spPr>
          <a:xfrm>
            <a:off x="4762500" y="3214688"/>
            <a:ext cx="3400425" cy="1181104"/>
          </a:xfrm>
          <a:prstGeom prst="rect">
            <a:avLst/>
          </a:prstGeom>
        </p:spPr>
      </p:pic>
      <p:pic>
        <p:nvPicPr>
          <p:cNvPr id="11" name="Imagem 10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2190A529-960C-60AE-F221-7371DEC3E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82"/>
          <a:stretch/>
        </p:blipFill>
        <p:spPr>
          <a:xfrm>
            <a:off x="8439150" y="3216117"/>
            <a:ext cx="3352800" cy="11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Step 3: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Calculate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prior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likelihood</a:t>
            </a:r>
            <a:endParaRPr lang="pt-PT" b="1" dirty="0" err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7C5C004-71EE-4D93-F046-A3E0F912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305050"/>
            <a:ext cx="5067300" cy="20764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0A4353A-C8F2-DE84-C6BC-D7366014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447925"/>
            <a:ext cx="5334000" cy="1847850"/>
          </a:xfrm>
          <a:prstGeom prst="rect">
            <a:avLst/>
          </a:prstGeom>
        </p:spPr>
      </p:pic>
      <p:pic>
        <p:nvPicPr>
          <p:cNvPr id="13" name="Imagem 12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15375BC6-55AD-E8BC-846F-2DC142BF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4552950"/>
            <a:ext cx="5524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Step 4: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Apply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Bayes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'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Theorem</a:t>
            </a:r>
            <a:endParaRPr lang="pt-PT" b="1" dirty="0" err="1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Let’s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focus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likelihood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</a:t>
            </a:r>
            <a:r>
              <a:rPr lang="pt-PT" dirty="0">
                <a:ea typeface="+mn-lt"/>
                <a:cs typeface="+mn-lt"/>
              </a:rPr>
              <a:t> for a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it’s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sunny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outside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</a:rPr>
              <a:t>P(</a:t>
            </a:r>
            <a:r>
              <a:rPr lang="pt-PT" sz="2000" err="1">
                <a:ea typeface="+mn-lt"/>
                <a:cs typeface="+mn-lt"/>
              </a:rPr>
              <a:t>Yes|Sunny</a:t>
            </a:r>
            <a:r>
              <a:rPr lang="pt-PT" sz="2000" dirty="0">
                <a:ea typeface="+mn-lt"/>
                <a:cs typeface="+mn-lt"/>
              </a:rPr>
              <a:t>) = P(</a:t>
            </a:r>
            <a:r>
              <a:rPr lang="pt-PT" sz="2000" err="1">
                <a:ea typeface="+mn-lt"/>
                <a:cs typeface="+mn-lt"/>
              </a:rPr>
              <a:t>Sunny|Yes</a:t>
            </a:r>
            <a:r>
              <a:rPr lang="pt-PT" sz="2000" dirty="0">
                <a:ea typeface="+mn-lt"/>
                <a:cs typeface="+mn-lt"/>
              </a:rPr>
              <a:t>) * P(</a:t>
            </a:r>
            <a:r>
              <a:rPr lang="pt-PT" sz="2000" err="1">
                <a:ea typeface="+mn-lt"/>
                <a:cs typeface="+mn-lt"/>
              </a:rPr>
              <a:t>Yes</a:t>
            </a:r>
            <a:r>
              <a:rPr lang="pt-PT" sz="2000" dirty="0">
                <a:ea typeface="+mn-lt"/>
                <a:cs typeface="+mn-lt"/>
              </a:rPr>
              <a:t>) / P(</a:t>
            </a:r>
            <a:r>
              <a:rPr lang="pt-PT" sz="2000" err="1">
                <a:ea typeface="+mn-lt"/>
                <a:cs typeface="+mn-lt"/>
              </a:rPr>
              <a:t>Sunny</a:t>
            </a:r>
            <a:r>
              <a:rPr lang="pt-PT" sz="2000" dirty="0">
                <a:ea typeface="+mn-lt"/>
                <a:cs typeface="+mn-lt"/>
              </a:rPr>
              <a:t>) = 0.625 * 0.571 / 0.428 = 0.834</a:t>
            </a:r>
            <a:endParaRPr lang="pt-PT" sz="240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9" name="Imagem 8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2FA583DE-F721-26CC-2282-B1D4B7C9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171825"/>
            <a:ext cx="510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Outlook: </a:t>
            </a:r>
            <a:r>
              <a:rPr lang="pt-PT" dirty="0" err="1">
                <a:ea typeface="+mn-lt"/>
                <a:cs typeface="+mn-lt"/>
              </a:rPr>
              <a:t>Rainy</a:t>
            </a:r>
            <a:endParaRPr lang="pt-PT" b="1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Humidity</a:t>
            </a:r>
            <a:r>
              <a:rPr lang="pt-PT" dirty="0">
                <a:ea typeface="+mn-lt"/>
                <a:cs typeface="+mn-lt"/>
              </a:rPr>
              <a:t>: Normal</a:t>
            </a:r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Wind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Weak</a:t>
            </a:r>
            <a:endParaRPr lang="pt-PT" dirty="0" err="1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Run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?  </a:t>
            </a: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</a:rPr>
              <a:t>P(</a:t>
            </a:r>
            <a:r>
              <a:rPr lang="pt-PT" sz="2000" dirty="0" err="1">
                <a:ea typeface="+mn-lt"/>
                <a:cs typeface="+mn-lt"/>
              </a:rPr>
              <a:t>Yes|Rainy</a:t>
            </a:r>
            <a:r>
              <a:rPr lang="pt-PT" sz="2000" dirty="0">
                <a:ea typeface="+mn-lt"/>
                <a:cs typeface="+mn-lt"/>
              </a:rPr>
              <a:t>, Normal, </a:t>
            </a:r>
            <a:r>
              <a:rPr lang="pt-PT" sz="2000" dirty="0" err="1">
                <a:ea typeface="+mn-lt"/>
                <a:cs typeface="+mn-lt"/>
              </a:rPr>
              <a:t>Weak</a:t>
            </a:r>
            <a:r>
              <a:rPr lang="pt-PT" sz="2000" dirty="0">
                <a:ea typeface="+mn-lt"/>
                <a:cs typeface="+mn-lt"/>
              </a:rPr>
              <a:t>) = P(</a:t>
            </a:r>
            <a:r>
              <a:rPr lang="pt-PT" sz="2000" dirty="0" err="1">
                <a:ea typeface="+mn-lt"/>
                <a:cs typeface="+mn-lt"/>
              </a:rPr>
              <a:t>Rainy|Yes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Normal|Yes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Weak</a:t>
            </a:r>
            <a:r>
              <a:rPr lang="pt-PT" sz="2000" dirty="0">
                <a:ea typeface="+mn-lt"/>
                <a:cs typeface="+mn-lt"/>
              </a:rPr>
              <a:t>/</a:t>
            </a:r>
            <a:r>
              <a:rPr lang="pt-PT" sz="2000" dirty="0" err="1">
                <a:ea typeface="+mn-lt"/>
                <a:cs typeface="+mn-lt"/>
              </a:rPr>
              <a:t>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Yes</a:t>
            </a:r>
            <a:r>
              <a:rPr lang="pt-PT" sz="2000" dirty="0">
                <a:ea typeface="+mn-lt"/>
                <a:cs typeface="+mn-lt"/>
              </a:rPr>
              <a:t>)</a:t>
            </a:r>
            <a:endParaRPr lang="pt-PT" sz="2000" dirty="0" err="1"/>
          </a:p>
          <a:p>
            <a:pPr marL="457200" lvl="1" indent="0" algn="just">
              <a:buNone/>
            </a:pPr>
            <a:r>
              <a:rPr lang="pt-PT" sz="1600" dirty="0">
                <a:latin typeface="Aptos"/>
                <a:ea typeface="+mn-lt"/>
                <a:cs typeface="Arial"/>
              </a:rPr>
              <a:t>                                                                        </a:t>
            </a:r>
            <a:r>
              <a:rPr lang="pt-PT" sz="1900" dirty="0">
                <a:latin typeface="Aptos"/>
                <a:ea typeface="+mn-lt"/>
                <a:cs typeface="Arial"/>
              </a:rPr>
              <a:t>= 1/8                      * 1/8                        * 9/9                    * 8/14      = 0.0089</a:t>
            </a:r>
          </a:p>
          <a:p>
            <a:pPr algn="just"/>
            <a:r>
              <a:rPr lang="pt-PT" sz="2000" dirty="0">
                <a:latin typeface="Aptos"/>
                <a:ea typeface="+mn-lt"/>
                <a:cs typeface="Arial"/>
              </a:rPr>
              <a:t>P(</a:t>
            </a:r>
            <a:r>
              <a:rPr lang="pt-PT" sz="2000" dirty="0" err="1">
                <a:latin typeface="Aptos"/>
                <a:ea typeface="+mn-lt"/>
                <a:cs typeface="Arial"/>
              </a:rPr>
              <a:t>No|Rainy</a:t>
            </a:r>
            <a:r>
              <a:rPr lang="pt-PT" sz="2000" dirty="0">
                <a:latin typeface="Aptos"/>
                <a:ea typeface="+mn-lt"/>
                <a:cs typeface="Arial"/>
              </a:rPr>
              <a:t>, Normal, </a:t>
            </a:r>
            <a:r>
              <a:rPr lang="pt-PT" sz="2000" dirty="0" err="1">
                <a:latin typeface="Aptos"/>
                <a:ea typeface="+mn-lt"/>
                <a:cs typeface="Arial"/>
              </a:rPr>
              <a:t>Weak</a:t>
            </a:r>
            <a:r>
              <a:rPr lang="pt-PT" sz="2000" dirty="0">
                <a:latin typeface="Aptos"/>
                <a:ea typeface="+mn-lt"/>
                <a:cs typeface="Arial"/>
              </a:rPr>
              <a:t>) = P(</a:t>
            </a:r>
            <a:r>
              <a:rPr lang="pt-PT" sz="2000" dirty="0" err="1">
                <a:latin typeface="Aptos"/>
                <a:ea typeface="+mn-lt"/>
                <a:cs typeface="Arial"/>
              </a:rPr>
              <a:t>Rainy|</a:t>
            </a:r>
            <a:r>
              <a:rPr lang="pt-PT" sz="2000" dirty="0" err="1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 err="1">
                <a:latin typeface="Aptos"/>
                <a:ea typeface="+mn-lt"/>
                <a:cs typeface="Arial"/>
              </a:rPr>
              <a:t>Normal|</a:t>
            </a:r>
            <a:r>
              <a:rPr lang="pt-PT" sz="2000" dirty="0" err="1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 err="1">
                <a:latin typeface="Aptos"/>
                <a:ea typeface="+mn-lt"/>
                <a:cs typeface="Arial"/>
              </a:rPr>
              <a:t>Weak</a:t>
            </a:r>
            <a:r>
              <a:rPr lang="pt-PT" sz="2000" dirty="0">
                <a:latin typeface="Aptos"/>
                <a:ea typeface="+mn-lt"/>
                <a:cs typeface="Arial"/>
              </a:rPr>
              <a:t>/</a:t>
            </a:r>
            <a:r>
              <a:rPr lang="pt-PT" sz="2000" dirty="0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</a:t>
            </a:r>
            <a:endParaRPr lang="pt-PT" dirty="0">
              <a:latin typeface="Aptos"/>
            </a:endParaRP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                                               </a:t>
            </a:r>
            <a:r>
              <a:rPr lang="pt-PT" sz="1900" dirty="0">
                <a:ea typeface="+mn-lt"/>
                <a:cs typeface="+mn-lt"/>
              </a:rPr>
              <a:t>= 3/6                    * 3/6                       * 2/5                    * 6/14          = 0.042</a:t>
            </a:r>
          </a:p>
          <a:p>
            <a:pPr marL="0" indent="0" algn="just">
              <a:buNone/>
            </a:pPr>
            <a:r>
              <a:rPr lang="pt-PT" sz="1900" dirty="0">
                <a:ea typeface="+mn-lt"/>
                <a:cs typeface="+mn-lt"/>
              </a:rPr>
              <a:t>P(</a:t>
            </a:r>
            <a:r>
              <a:rPr lang="pt-PT" sz="1900" dirty="0" err="1">
                <a:ea typeface="+mn-lt"/>
                <a:cs typeface="+mn-lt"/>
              </a:rPr>
              <a:t>Yes</a:t>
            </a:r>
            <a:r>
              <a:rPr lang="pt-PT" sz="1900" dirty="0">
                <a:ea typeface="+mn-lt"/>
                <a:cs typeface="+mn-lt"/>
              </a:rPr>
              <a:t>) = 0.0089 / (0.0089 + 0.042) = 0.175</a:t>
            </a:r>
          </a:p>
          <a:p>
            <a:pPr marL="0" indent="0" algn="just">
              <a:buNone/>
            </a:pPr>
            <a:r>
              <a:rPr lang="pt-PT" sz="1900" dirty="0">
                <a:ea typeface="+mn-lt"/>
                <a:cs typeface="+mn-lt"/>
              </a:rPr>
              <a:t>P(No) = 0.042/ (0.0089 + 0.042) = 0.825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7C5C004-71EE-4D93-F046-A3E0F912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" y="1227437"/>
            <a:ext cx="3357949" cy="1376234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0A4353A-C8F2-DE84-C6BC-D7366014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1356411"/>
            <a:ext cx="3243649" cy="1127040"/>
          </a:xfrm>
          <a:prstGeom prst="rect">
            <a:avLst/>
          </a:prstGeom>
        </p:spPr>
      </p:pic>
      <p:pic>
        <p:nvPicPr>
          <p:cNvPr id="13" name="Imagem 12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15375BC6-55AD-E8BC-846F-2DC142BF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566" y="1226922"/>
            <a:ext cx="3918122" cy="1370313"/>
          </a:xfrm>
          <a:prstGeom prst="rect">
            <a:avLst/>
          </a:prstGeom>
        </p:spPr>
      </p:pic>
      <p:pic>
        <p:nvPicPr>
          <p:cNvPr id="9" name="Imagem 8" descr="Uma imagem com texto, Tipo de letra, file, recibo&#10;&#10;Descrição gerada automaticamente">
            <a:extLst>
              <a:ext uri="{FF2B5EF4-FFF2-40B4-BE49-F238E27FC236}">
                <a16:creationId xmlns:a16="http://schemas.microsoft.com/office/drawing/2014/main" id="{644EA9AB-9453-D995-302B-06997BACA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820" y="2596977"/>
            <a:ext cx="6886575" cy="1828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2C2DA-1445-ACAD-BB71-03EEDF200453}"/>
              </a:ext>
            </a:extLst>
          </p:cNvPr>
          <p:cNvSpPr txBox="1"/>
          <p:nvPr/>
        </p:nvSpPr>
        <p:spPr>
          <a:xfrm>
            <a:off x="10462052" y="3006809"/>
            <a:ext cx="1445741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can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drop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denominator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formula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assuming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independence</a:t>
            </a:r>
            <a:endParaRPr lang="pt-PT" sz="1100" b="1" err="1">
              <a:solidFill>
                <a:schemeClr val="tx2"/>
              </a:solidFill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E48BBF5-505F-C7C7-9A5A-82A583C03245}"/>
              </a:ext>
            </a:extLst>
          </p:cNvPr>
          <p:cNvCxnSpPr/>
          <p:nvPr/>
        </p:nvCxnSpPr>
        <p:spPr>
          <a:xfrm>
            <a:off x="9807917" y="3114675"/>
            <a:ext cx="636373" cy="245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396574-AFFA-98C9-3871-C78D914B17BD}"/>
              </a:ext>
            </a:extLst>
          </p:cNvPr>
          <p:cNvSpPr/>
          <p:nvPr/>
        </p:nvSpPr>
        <p:spPr>
          <a:xfrm>
            <a:off x="9483810" y="1822621"/>
            <a:ext cx="380999" cy="19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CAD3E088-6FD4-2C89-4F20-6E1DC51DF09B}"/>
              </a:ext>
            </a:extLst>
          </p:cNvPr>
          <p:cNvCxnSpPr/>
          <p:nvPr/>
        </p:nvCxnSpPr>
        <p:spPr>
          <a:xfrm flipH="1" flipV="1">
            <a:off x="9045144" y="1105927"/>
            <a:ext cx="372764" cy="753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E1E11F-1790-D96A-F590-FA849280BFE2}"/>
              </a:ext>
            </a:extLst>
          </p:cNvPr>
          <p:cNvSpPr txBox="1"/>
          <p:nvPr/>
        </p:nvSpPr>
        <p:spPr>
          <a:xfrm>
            <a:off x="7383163" y="43248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200" dirty="0" err="1"/>
              <a:t>Caution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probabilities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0. </a:t>
            </a:r>
            <a:r>
              <a:rPr lang="pt-PT" sz="1200" dirty="0" err="1"/>
              <a:t>Generally</a:t>
            </a:r>
            <a:r>
              <a:rPr lang="pt-PT" sz="1200" dirty="0"/>
              <a:t> a </a:t>
            </a:r>
            <a:r>
              <a:rPr lang="pt-PT" sz="1200" dirty="0" err="1"/>
              <a:t>constant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added</a:t>
            </a:r>
            <a:r>
              <a:rPr lang="pt-PT" sz="1200" dirty="0"/>
              <a:t> to </a:t>
            </a:r>
            <a:r>
              <a:rPr lang="pt-PT" sz="1200" dirty="0" err="1"/>
              <a:t>all</a:t>
            </a:r>
            <a:r>
              <a:rPr lang="pt-PT" sz="1200" dirty="0"/>
              <a:t> </a:t>
            </a:r>
            <a:r>
              <a:rPr lang="pt-PT" sz="1200" dirty="0" err="1"/>
              <a:t>counts</a:t>
            </a:r>
            <a:r>
              <a:rPr lang="pt-PT" sz="1200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7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Outlook: </a:t>
            </a:r>
            <a:r>
              <a:rPr lang="pt-PT" dirty="0" err="1">
                <a:ea typeface="+mn-lt"/>
                <a:cs typeface="+mn-lt"/>
              </a:rPr>
              <a:t>Sunny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Humidity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High</a:t>
            </a:r>
            <a:endParaRPr lang="pt-PT" dirty="0" err="1"/>
          </a:p>
          <a:p>
            <a:pPr algn="just"/>
            <a:r>
              <a:rPr lang="pt-PT" dirty="0" err="1">
                <a:ea typeface="+mn-lt"/>
                <a:cs typeface="+mn-lt"/>
              </a:rPr>
              <a:t>Wind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Weak</a:t>
            </a:r>
            <a:endParaRPr lang="pt-PT" dirty="0" err="1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Run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?  </a:t>
            </a: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19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7C5C004-71EE-4D93-F046-A3E0F912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" y="1227437"/>
            <a:ext cx="3357949" cy="1376234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0A4353A-C8F2-DE84-C6BC-D7366014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1356411"/>
            <a:ext cx="3243649" cy="1127040"/>
          </a:xfrm>
          <a:prstGeom prst="rect">
            <a:avLst/>
          </a:prstGeom>
        </p:spPr>
      </p:pic>
      <p:pic>
        <p:nvPicPr>
          <p:cNvPr id="13" name="Imagem 12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15375BC6-55AD-E8BC-846F-2DC142BF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566" y="1226922"/>
            <a:ext cx="3918122" cy="1370313"/>
          </a:xfrm>
          <a:prstGeom prst="rect">
            <a:avLst/>
          </a:prstGeom>
        </p:spPr>
      </p:pic>
      <p:pic>
        <p:nvPicPr>
          <p:cNvPr id="9" name="Imagem 8" descr="Uma imagem com texto, Tipo de letra, file, recibo&#10;&#10;Descrição gerada automaticamente">
            <a:extLst>
              <a:ext uri="{FF2B5EF4-FFF2-40B4-BE49-F238E27FC236}">
                <a16:creationId xmlns:a16="http://schemas.microsoft.com/office/drawing/2014/main" id="{644EA9AB-9453-D995-302B-06997BACA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388" y="2658761"/>
            <a:ext cx="6886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Multinomial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Naive-Bayes</a:t>
            </a:r>
            <a:endParaRPr lang="pt-PT" dirty="0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Outlook: </a:t>
            </a:r>
            <a:r>
              <a:rPr lang="pt-PT" dirty="0" err="1">
                <a:ea typeface="+mn-lt"/>
                <a:cs typeface="+mn-lt"/>
              </a:rPr>
              <a:t>Sunny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Humidity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High</a:t>
            </a:r>
            <a:endParaRPr lang="pt-PT" dirty="0" err="1"/>
          </a:p>
          <a:p>
            <a:pPr algn="just"/>
            <a:r>
              <a:rPr lang="pt-PT" dirty="0" err="1">
                <a:ea typeface="+mn-lt"/>
                <a:cs typeface="+mn-lt"/>
              </a:rPr>
              <a:t>Wind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Weak</a:t>
            </a:r>
            <a:endParaRPr lang="pt-PT" dirty="0" err="1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Run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?  </a:t>
            </a: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</a:rPr>
              <a:t>P(</a:t>
            </a:r>
            <a:r>
              <a:rPr lang="pt-PT" sz="2000" dirty="0" err="1">
                <a:ea typeface="+mn-lt"/>
                <a:cs typeface="+mn-lt"/>
              </a:rPr>
              <a:t>Yes|Sunny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High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Weak</a:t>
            </a:r>
            <a:r>
              <a:rPr lang="pt-PT" sz="2000" dirty="0">
                <a:ea typeface="+mn-lt"/>
                <a:cs typeface="+mn-lt"/>
              </a:rPr>
              <a:t>) = P(</a:t>
            </a:r>
            <a:r>
              <a:rPr lang="pt-PT" sz="2000" dirty="0" err="1">
                <a:ea typeface="+mn-lt"/>
                <a:cs typeface="+mn-lt"/>
              </a:rPr>
              <a:t>Sunny|Yes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High|Yes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Weak</a:t>
            </a:r>
            <a:r>
              <a:rPr lang="pt-PT" sz="2000" dirty="0">
                <a:ea typeface="+mn-lt"/>
                <a:cs typeface="+mn-lt"/>
              </a:rPr>
              <a:t>/</a:t>
            </a:r>
            <a:r>
              <a:rPr lang="pt-PT" sz="2000" dirty="0" err="1">
                <a:ea typeface="+mn-lt"/>
                <a:cs typeface="+mn-lt"/>
              </a:rPr>
              <a:t>Yes</a:t>
            </a:r>
            <a:r>
              <a:rPr lang="pt-PT" sz="2000" dirty="0">
                <a:ea typeface="+mn-lt"/>
                <a:cs typeface="+mn-lt"/>
              </a:rPr>
              <a:t>)*P(</a:t>
            </a:r>
            <a:r>
              <a:rPr lang="pt-PT" sz="2000" dirty="0" err="1">
                <a:ea typeface="+mn-lt"/>
                <a:cs typeface="+mn-lt"/>
              </a:rPr>
              <a:t>Yes</a:t>
            </a:r>
            <a:r>
              <a:rPr lang="pt-PT" sz="2000" dirty="0">
                <a:ea typeface="+mn-lt"/>
                <a:cs typeface="+mn-lt"/>
              </a:rPr>
              <a:t>)</a:t>
            </a:r>
            <a:endParaRPr lang="pt-PT" sz="2000" dirty="0" err="1"/>
          </a:p>
          <a:p>
            <a:pPr marL="457200" lvl="1" indent="0" algn="just">
              <a:buNone/>
            </a:pPr>
            <a:r>
              <a:rPr lang="pt-PT" sz="1600" dirty="0">
                <a:latin typeface="Aptos"/>
                <a:ea typeface="+mn-lt"/>
                <a:cs typeface="Arial"/>
              </a:rPr>
              <a:t>                                                                  </a:t>
            </a:r>
            <a:r>
              <a:rPr lang="pt-PT" sz="1900" dirty="0">
                <a:latin typeface="Aptos"/>
                <a:ea typeface="+mn-lt"/>
                <a:cs typeface="Arial"/>
              </a:rPr>
              <a:t>= 5/8                       * 7/8                  * 9/9                    * 8/14      = 0.3125</a:t>
            </a:r>
          </a:p>
          <a:p>
            <a:pPr algn="just"/>
            <a:r>
              <a:rPr lang="pt-PT" sz="2000" dirty="0">
                <a:latin typeface="Aptos"/>
                <a:ea typeface="+mn-lt"/>
                <a:cs typeface="Arial"/>
              </a:rPr>
              <a:t>P(</a:t>
            </a:r>
            <a:r>
              <a:rPr lang="pt-PT" sz="2000" dirty="0" err="1">
                <a:latin typeface="Aptos"/>
                <a:ea typeface="+mn-lt"/>
                <a:cs typeface="Arial"/>
              </a:rPr>
              <a:t>No|Sunny</a:t>
            </a:r>
            <a:r>
              <a:rPr lang="pt-PT" sz="2000" dirty="0">
                <a:latin typeface="Aptos"/>
                <a:ea typeface="+mn-lt"/>
                <a:cs typeface="Arial"/>
              </a:rPr>
              <a:t>, </a:t>
            </a:r>
            <a:r>
              <a:rPr lang="pt-PT" sz="2000" dirty="0" err="1">
                <a:latin typeface="Aptos"/>
                <a:ea typeface="+mn-lt"/>
                <a:cs typeface="Arial"/>
              </a:rPr>
              <a:t>High</a:t>
            </a:r>
            <a:r>
              <a:rPr lang="pt-PT" sz="2000" dirty="0">
                <a:latin typeface="Aptos"/>
                <a:ea typeface="+mn-lt"/>
                <a:cs typeface="Arial"/>
              </a:rPr>
              <a:t>, </a:t>
            </a:r>
            <a:r>
              <a:rPr lang="pt-PT" sz="2000" dirty="0" err="1">
                <a:latin typeface="Aptos"/>
                <a:ea typeface="+mn-lt"/>
                <a:cs typeface="Arial"/>
              </a:rPr>
              <a:t>Weak</a:t>
            </a:r>
            <a:r>
              <a:rPr lang="pt-PT" sz="2000" dirty="0">
                <a:latin typeface="Aptos"/>
                <a:ea typeface="+mn-lt"/>
                <a:cs typeface="Arial"/>
              </a:rPr>
              <a:t>) = P(</a:t>
            </a:r>
            <a:r>
              <a:rPr lang="pt-PT" sz="2000" dirty="0" err="1">
                <a:latin typeface="Aptos"/>
                <a:ea typeface="+mn-lt"/>
                <a:cs typeface="Arial"/>
              </a:rPr>
              <a:t>Sunny|</a:t>
            </a:r>
            <a:r>
              <a:rPr lang="pt-PT" sz="2000" dirty="0" err="1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 err="1">
                <a:latin typeface="Aptos"/>
                <a:ea typeface="+mn-lt"/>
                <a:cs typeface="Arial"/>
              </a:rPr>
              <a:t>High|</a:t>
            </a:r>
            <a:r>
              <a:rPr lang="pt-PT" sz="2000" dirty="0" err="1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 err="1">
                <a:latin typeface="Aptos"/>
                <a:ea typeface="+mn-lt"/>
                <a:cs typeface="Arial"/>
              </a:rPr>
              <a:t>Weak</a:t>
            </a:r>
            <a:r>
              <a:rPr lang="pt-PT" sz="2000" dirty="0">
                <a:latin typeface="Aptos"/>
                <a:ea typeface="+mn-lt"/>
                <a:cs typeface="Arial"/>
              </a:rPr>
              <a:t>/</a:t>
            </a:r>
            <a:r>
              <a:rPr lang="pt-PT" sz="2000" dirty="0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)*P(</a:t>
            </a:r>
            <a:r>
              <a:rPr lang="pt-PT" sz="2000" dirty="0">
                <a:ea typeface="+mn-lt"/>
                <a:cs typeface="+mn-lt"/>
              </a:rPr>
              <a:t>No</a:t>
            </a:r>
            <a:r>
              <a:rPr lang="pt-PT" sz="2000" dirty="0">
                <a:latin typeface="Aptos"/>
                <a:ea typeface="+mn-lt"/>
                <a:cs typeface="Arial"/>
              </a:rPr>
              <a:t>)</a:t>
            </a:r>
            <a:endParaRPr lang="pt-PT" dirty="0">
              <a:latin typeface="Aptos"/>
            </a:endParaRP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                                               </a:t>
            </a:r>
            <a:r>
              <a:rPr lang="pt-PT" sz="1900" dirty="0">
                <a:ea typeface="+mn-lt"/>
                <a:cs typeface="+mn-lt"/>
              </a:rPr>
              <a:t>= 1/6                 * 3/6                * 2/5                    * 6/14          = 0.0143</a:t>
            </a:r>
          </a:p>
          <a:p>
            <a:pPr marL="0" indent="0" algn="just">
              <a:buNone/>
            </a:pPr>
            <a:r>
              <a:rPr lang="pt-PT" sz="1900" dirty="0">
                <a:ea typeface="+mn-lt"/>
                <a:cs typeface="+mn-lt"/>
              </a:rPr>
              <a:t>P(</a:t>
            </a:r>
            <a:r>
              <a:rPr lang="pt-PT" sz="1900" dirty="0" err="1">
                <a:ea typeface="+mn-lt"/>
                <a:cs typeface="+mn-lt"/>
              </a:rPr>
              <a:t>Yes</a:t>
            </a:r>
            <a:r>
              <a:rPr lang="pt-PT" sz="1900" dirty="0">
                <a:ea typeface="+mn-lt"/>
                <a:cs typeface="+mn-lt"/>
              </a:rPr>
              <a:t>) = 0.3125 / (0.3125 + 0.0143) = 0.956</a:t>
            </a:r>
          </a:p>
          <a:p>
            <a:pPr marL="0" indent="0" algn="just">
              <a:buNone/>
            </a:pPr>
            <a:r>
              <a:rPr lang="pt-PT" sz="1900" dirty="0">
                <a:ea typeface="+mn-lt"/>
                <a:cs typeface="+mn-lt"/>
              </a:rPr>
              <a:t>P(No) = 0.0143 / (0.3125 + 0.0143) = 0.044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7C5C004-71EE-4D93-F046-A3E0F912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" y="1227437"/>
            <a:ext cx="3357949" cy="1376234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0A4353A-C8F2-DE84-C6BC-D7366014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1356411"/>
            <a:ext cx="3243649" cy="1127040"/>
          </a:xfrm>
          <a:prstGeom prst="rect">
            <a:avLst/>
          </a:prstGeom>
        </p:spPr>
      </p:pic>
      <p:pic>
        <p:nvPicPr>
          <p:cNvPr id="13" name="Imagem 12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15375BC6-55AD-E8BC-846F-2DC142BFF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566" y="1226922"/>
            <a:ext cx="3918122" cy="1370313"/>
          </a:xfrm>
          <a:prstGeom prst="rect">
            <a:avLst/>
          </a:prstGeom>
        </p:spPr>
      </p:pic>
      <p:pic>
        <p:nvPicPr>
          <p:cNvPr id="9" name="Imagem 8" descr="Uma imagem com texto, Tipo de letra, file, recibo&#10;&#10;Descrição gerada automaticamente">
            <a:extLst>
              <a:ext uri="{FF2B5EF4-FFF2-40B4-BE49-F238E27FC236}">
                <a16:creationId xmlns:a16="http://schemas.microsoft.com/office/drawing/2014/main" id="{644EA9AB-9453-D995-302B-06997BACA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820" y="2596977"/>
            <a:ext cx="6886575" cy="1828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2C2DA-1445-ACAD-BB71-03EEDF200453}"/>
              </a:ext>
            </a:extLst>
          </p:cNvPr>
          <p:cNvSpPr txBox="1"/>
          <p:nvPr/>
        </p:nvSpPr>
        <p:spPr>
          <a:xfrm>
            <a:off x="10462052" y="3006809"/>
            <a:ext cx="1445741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can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drop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denominator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formula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assuming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sz="11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1100" b="1" err="1">
                <a:solidFill>
                  <a:schemeClr val="tx2"/>
                </a:solidFill>
                <a:ea typeface="+mn-lt"/>
                <a:cs typeface="+mn-lt"/>
              </a:rPr>
              <a:t>independence</a:t>
            </a:r>
            <a:endParaRPr lang="pt-PT" sz="1100" b="1" err="1">
              <a:solidFill>
                <a:schemeClr val="tx2"/>
              </a:solidFill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E48BBF5-505F-C7C7-9A5A-82A583C03245}"/>
              </a:ext>
            </a:extLst>
          </p:cNvPr>
          <p:cNvCxnSpPr/>
          <p:nvPr/>
        </p:nvCxnSpPr>
        <p:spPr>
          <a:xfrm>
            <a:off x="9807917" y="3114675"/>
            <a:ext cx="636373" cy="2450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Webb</a:t>
            </a:r>
            <a:r>
              <a:rPr lang="pt-PT" dirty="0">
                <a:ea typeface="+mn-lt"/>
                <a:cs typeface="+mn-lt"/>
              </a:rPr>
              <a:t>, G. I. (2011). Naïve </a:t>
            </a:r>
            <a:r>
              <a:rPr lang="pt-PT" dirty="0" err="1">
                <a:ea typeface="+mn-lt"/>
                <a:cs typeface="+mn-lt"/>
              </a:rPr>
              <a:t>Bayes</a:t>
            </a:r>
            <a:r>
              <a:rPr lang="pt-PT" dirty="0">
                <a:ea typeface="+mn-lt"/>
                <a:cs typeface="+mn-lt"/>
              </a:rPr>
              <a:t>. In </a:t>
            </a:r>
            <a:r>
              <a:rPr lang="pt-PT" dirty="0" err="1">
                <a:ea typeface="+mn-lt"/>
                <a:cs typeface="+mn-lt"/>
              </a:rPr>
              <a:t>Encyclopedia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(pp. 713–714). Springer US.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https://doi.org/10.1007/978-0-387-30164-8_576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Kramer, O. (2013). K-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Neighbors</a:t>
            </a:r>
            <a:r>
              <a:rPr lang="pt-PT" dirty="0">
                <a:ea typeface="+mn-lt"/>
                <a:cs typeface="+mn-lt"/>
              </a:rPr>
              <a:t>. In </a:t>
            </a:r>
            <a:r>
              <a:rPr lang="pt-PT" dirty="0" err="1">
                <a:ea typeface="+mn-lt"/>
                <a:cs typeface="+mn-lt"/>
              </a:rPr>
              <a:t>Dimensionality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Neighbors</a:t>
            </a:r>
            <a:r>
              <a:rPr lang="pt-PT" dirty="0">
                <a:ea typeface="+mn-lt"/>
                <a:cs typeface="+mn-lt"/>
              </a:rPr>
              <a:t> (pp. 13–23). Springer Berlin Heidelberg. </a:t>
            </a:r>
            <a:r>
              <a:rPr lang="pt-PT" dirty="0">
                <a:ea typeface="+mn-lt"/>
                <a:cs typeface="+mn-lt"/>
                <a:hlinkClick r:id="rId3"/>
              </a:rPr>
              <a:t>https://doi.org/10.1007/978-3-642-38652-7_2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https://www.youtube.com/watch?v=HVXime0nQeI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5"/>
              </a:rPr>
              <a:t>https://www.youtube.com/watch?v=O2L2Uv9pdDA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323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Questions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determine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similarity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similarity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measures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use?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similar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consider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resolve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inconsistencies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among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similar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33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Questions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determine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similarity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Similarity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determined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similarity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quantifies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closeness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similarity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measures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use?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Euclidean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Manhattan </a:t>
            </a:r>
            <a:r>
              <a:rPr lang="pt-PT" err="1">
                <a:ea typeface="+mn-lt"/>
                <a:cs typeface="+mn-lt"/>
              </a:rPr>
              <a:t>distances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cosine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similarity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Pearson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correlation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characteristics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does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" (</a:t>
            </a:r>
            <a:r>
              <a:rPr lang="pt-PT" dirty="0" err="1">
                <a:ea typeface="+mn-lt"/>
                <a:cs typeface="+mn-lt"/>
              </a:rPr>
              <a:t>lazy-learner</a:t>
            </a:r>
            <a:r>
              <a:rPr lang="pt-PT" dirty="0">
                <a:ea typeface="+mn-lt"/>
                <a:cs typeface="+mn-lt"/>
              </a:rPr>
              <a:t>),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stores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entire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makes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similarities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stored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457200" lvl="1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3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Questions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similar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consider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needs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specific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characteristics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hand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resolve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inconsistencies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among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similar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determined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majority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voting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predicted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determined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similar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0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Flexibility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Instance-based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non-</a:t>
            </a:r>
            <a:r>
              <a:rPr lang="pt-PT" err="1">
                <a:ea typeface="+mn-lt"/>
                <a:cs typeface="+mn-lt"/>
              </a:rPr>
              <a:t>linearities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phase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easy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update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While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time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slow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phase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typically</a:t>
            </a:r>
            <a:r>
              <a:rPr lang="pt-PT" dirty="0">
                <a:ea typeface="+mn-lt"/>
                <a:cs typeface="+mn-lt"/>
              </a:rPr>
              <a:t> fast </a:t>
            </a:r>
            <a:r>
              <a:rPr lang="pt-PT" err="1">
                <a:ea typeface="+mn-lt"/>
                <a:cs typeface="+mn-lt"/>
              </a:rPr>
              <a:t>since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there's</a:t>
            </a:r>
            <a:r>
              <a:rPr lang="pt-PT" dirty="0">
                <a:ea typeface="+mn-lt"/>
                <a:cs typeface="+mn-lt"/>
              </a:rPr>
              <a:t> no </a:t>
            </a:r>
            <a:r>
              <a:rPr lang="pt-PT" err="1">
                <a:ea typeface="+mn-lt"/>
                <a:cs typeface="+mn-lt"/>
              </a:rPr>
              <a:t>explicit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involved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examining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closest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 dirty="0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198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Computational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Complexity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slow, </a:t>
            </a:r>
            <a:r>
              <a:rPr lang="pt-PT" dirty="0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, as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involve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Sensitivity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Noise: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Instance-based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noisy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irrelevant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Memory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Requirements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entire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impractical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17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Instance-Based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Practices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ensure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dimensions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contribute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equally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Cross-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Evaluate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k-</a:t>
            </a:r>
            <a:r>
              <a:rPr lang="pt-PT" dirty="0" err="1">
                <a:ea typeface="+mn-lt"/>
                <a:cs typeface="+mn-lt"/>
              </a:rPr>
              <a:t>fold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choose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(e.g.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similar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to use) 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performance.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Handling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Imbalanced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Address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instances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51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Nearest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Neighbors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(KNN)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KNN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instance-based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phase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stores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entire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computes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data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 </a:t>
            </a:r>
            <a:r>
              <a:rPr lang="pt-PT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 (e.g. </a:t>
            </a:r>
            <a:r>
              <a:rPr lang="pt-PT" err="1">
                <a:ea typeface="+mn-lt"/>
                <a:cs typeface="+mn-lt"/>
              </a:rPr>
              <a:t>Euclidean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K </a:t>
            </a:r>
            <a:r>
              <a:rPr lang="pt-PT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neighbors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data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uses </a:t>
            </a:r>
            <a:r>
              <a:rPr lang="pt-PT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uses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majority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voting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181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Instance-Based Learning</vt:lpstr>
      <vt:lpstr>Instance-Based Learning</vt:lpstr>
      <vt:lpstr>Instance-Based Learning</vt:lpstr>
      <vt:lpstr>Instance-Based Learning</vt:lpstr>
      <vt:lpstr>Instance-Based Learning</vt:lpstr>
      <vt:lpstr>Instance-Based Learning</vt:lpstr>
      <vt:lpstr>Instance-Based Learning</vt:lpstr>
      <vt:lpstr>K-Nearest Neighbors (KNN)</vt:lpstr>
      <vt:lpstr>K-Nearest Neighbors (KNN)</vt:lpstr>
      <vt:lpstr>KNN – Decision Boundaries</vt:lpstr>
      <vt:lpstr>KNN – Decision Boundaries</vt:lpstr>
      <vt:lpstr>KNN – How to Choose k?</vt:lpstr>
      <vt:lpstr>KNN – Decision Boundaries</vt:lpstr>
      <vt:lpstr>Probabilistic Models</vt:lpstr>
      <vt:lpstr>Bayes' Theorem</vt:lpstr>
      <vt:lpstr>Naive-Bayes</vt:lpstr>
      <vt:lpstr>Naive-Bayes</vt:lpstr>
      <vt:lpstr>Multinomial Naive-Bayes</vt:lpstr>
      <vt:lpstr>Multinomial Naive-Bayes</vt:lpstr>
      <vt:lpstr>Multinomial Naive-Bayes</vt:lpstr>
      <vt:lpstr>Multinomial Naive-Bayes</vt:lpstr>
      <vt:lpstr>Multinomial Naive-Bayes</vt:lpstr>
      <vt:lpstr>Multinomial Naive-Bayes</vt:lpstr>
      <vt:lpstr>Multinomial Naive-Bayes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656</cp:revision>
  <dcterms:created xsi:type="dcterms:W3CDTF">2024-03-06T15:39:26Z</dcterms:created>
  <dcterms:modified xsi:type="dcterms:W3CDTF">2024-03-06T22:08:18Z</dcterms:modified>
</cp:coreProperties>
</file>