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40" r:id="rId3"/>
    <p:sldId id="363" r:id="rId4"/>
    <p:sldId id="364" r:id="rId5"/>
    <p:sldId id="365" r:id="rId6"/>
    <p:sldId id="367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5" r:id="rId25"/>
    <p:sldId id="386" r:id="rId26"/>
    <p:sldId id="387" r:id="rId27"/>
    <p:sldId id="388" r:id="rId28"/>
    <p:sldId id="390" r:id="rId29"/>
    <p:sldId id="389" r:id="rId30"/>
    <p:sldId id="391" r:id="rId31"/>
    <p:sldId id="361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302BE-9281-0071-AB90-343CF8656435}" v="4" dt="2024-04-24T09:55:03.347"/>
    <p1510:client id="{58BE11F2-77F7-BEB1-4B4C-6378946FC898}" v="77" dt="2024-04-22T13:27:26.447"/>
    <p1510:client id="{7B17BB7A-86C3-BEF0-82B4-F63F96FED338}" v="726" dt="2024-04-22T21:06:47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Representer_theore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et3EiSFcM" TargetMode="External"/><Relationship Id="rId2" Type="http://schemas.openxmlformats.org/officeDocument/2006/relationships/hyperlink" Target="https://www.youtube.com/watch?v=efR1C6Cvh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Qc5IyLW_hns&amp;t=1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18 -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Support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Vector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Machines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quadratic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known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Instead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SVM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formulated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a linear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solving</a:t>
            </a:r>
            <a:r>
              <a:rPr lang="pt-PT" dirty="0">
                <a:ea typeface="+mn-lt"/>
                <a:cs typeface="+mn-lt"/>
              </a:rPr>
              <a:t> a n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     .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known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dual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 descr="Uma imagem com Tipo de letra, tipografia, texto, escrita à mão&#10;&#10;Descrição gerada automaticamente">
            <a:extLst>
              <a:ext uri="{FF2B5EF4-FFF2-40B4-BE49-F238E27FC236}">
                <a16:creationId xmlns:a16="http://schemas.microsoft.com/office/drawing/2014/main" id="{3AAA5F0E-5C80-3DBA-C9C0-AB17127A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7" y="3275184"/>
            <a:ext cx="3019425" cy="9048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77F7D-A484-1EEA-D5E4-CA77451A09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3" r="-2857" b="3226"/>
          <a:stretch/>
        </p:blipFill>
        <p:spPr>
          <a:xfrm>
            <a:off x="6836215" y="4363350"/>
            <a:ext cx="295151" cy="3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>
                <a:ea typeface="+mn-lt"/>
                <a:cs typeface="+mn-lt"/>
                <a:hlinkClick r:id="rId2"/>
              </a:rPr>
              <a:t>Representer Theorem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states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solution</a:t>
            </a:r>
            <a:r>
              <a:rPr lang="pt-PT" dirty="0">
                <a:ea typeface="+mn-lt"/>
                <a:cs typeface="+mn-lt"/>
              </a:rPr>
              <a:t> w can </a:t>
            </a:r>
            <a:r>
              <a:rPr lang="pt-PT" dirty="0" err="1">
                <a:ea typeface="+mn-lt"/>
                <a:cs typeface="+mn-lt"/>
              </a:rPr>
              <a:t>always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written</a:t>
            </a:r>
            <a:r>
              <a:rPr lang="pt-PT" dirty="0">
                <a:ea typeface="+mn-lt"/>
                <a:cs typeface="+mn-lt"/>
              </a:rPr>
              <a:t> as a linear </a:t>
            </a:r>
            <a:r>
              <a:rPr lang="pt-PT" dirty="0" err="1">
                <a:ea typeface="+mn-lt"/>
                <a:cs typeface="+mn-lt"/>
              </a:rPr>
              <a:t>combination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substitute</a:t>
            </a:r>
            <a:r>
              <a:rPr lang="pt-PT" dirty="0">
                <a:ea typeface="+mn-lt"/>
                <a:cs typeface="+mn-lt"/>
              </a:rPr>
              <a:t> w in f(x) = </a:t>
            </a:r>
            <a:r>
              <a:rPr lang="pt-PT" err="1">
                <a:ea typeface="+mn-lt"/>
                <a:cs typeface="+mn-lt"/>
              </a:rPr>
              <a:t>w</a:t>
            </a:r>
            <a:r>
              <a:rPr lang="pt-PT" baseline="30000" err="1">
                <a:ea typeface="+mn-lt"/>
                <a:cs typeface="+mn-lt"/>
              </a:rPr>
              <a:t>T</a:t>
            </a:r>
            <a:r>
              <a:rPr lang="pt-PT" err="1">
                <a:ea typeface="+mn-lt"/>
                <a:cs typeface="+mn-lt"/>
              </a:rPr>
              <a:t>x</a:t>
            </a:r>
            <a:r>
              <a:rPr lang="pt-PT" dirty="0">
                <a:ea typeface="+mn-lt"/>
                <a:cs typeface="+mn-lt"/>
              </a:rPr>
              <a:t> + b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err="1"/>
              <a:t>And</a:t>
            </a:r>
            <a:r>
              <a:rPr lang="pt-PT" dirty="0"/>
              <a:t> for w in </a:t>
            </a:r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cost</a:t>
            </a:r>
            <a:r>
              <a:rPr lang="pt-PT" dirty="0"/>
              <a:t> </a:t>
            </a:r>
            <a:r>
              <a:rPr lang="pt-PT" err="1"/>
              <a:t>function</a:t>
            </a:r>
            <a:r>
              <a:rPr lang="pt-PT" dirty="0"/>
              <a:t> </a:t>
            </a:r>
            <a:r>
              <a:rPr lang="pt-PT" err="1"/>
              <a:t>min</a:t>
            </a:r>
            <a:r>
              <a:rPr lang="pt-PT" baseline="-25000" err="1"/>
              <a:t>w</a:t>
            </a:r>
            <a:r>
              <a:rPr lang="pt-PT" dirty="0"/>
              <a:t> ||w||</a:t>
            </a:r>
            <a:r>
              <a:rPr lang="pt-PT" baseline="30000" dirty="0"/>
              <a:t>2 </a:t>
            </a:r>
            <a:r>
              <a:rPr lang="pt-PT" err="1"/>
              <a:t>subject</a:t>
            </a:r>
            <a:r>
              <a:rPr lang="pt-PT" dirty="0"/>
              <a:t> to </a:t>
            </a:r>
            <a:r>
              <a:rPr lang="pt-PT" err="1"/>
              <a:t>y</a:t>
            </a:r>
            <a:r>
              <a:rPr lang="pt-PT" baseline="-25000" err="1"/>
              <a:t>i</a:t>
            </a:r>
            <a:r>
              <a:rPr lang="pt-PT" dirty="0"/>
              <a:t>(</a:t>
            </a:r>
            <a:r>
              <a:rPr lang="pt-PT" err="1"/>
              <a:t>w</a:t>
            </a:r>
            <a:r>
              <a:rPr lang="pt-PT" baseline="30000" err="1"/>
              <a:t>T</a:t>
            </a:r>
            <a:r>
              <a:rPr lang="pt-PT" err="1"/>
              <a:t>x</a:t>
            </a:r>
            <a:r>
              <a:rPr lang="pt-PT" baseline="-25000" err="1"/>
              <a:t>i</a:t>
            </a:r>
            <a:r>
              <a:rPr lang="pt-PT" dirty="0"/>
              <a:t> +b) ≥ 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494EEDA8-E9F5-D930-7911-46992164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99" y="2304148"/>
            <a:ext cx="2047875" cy="828675"/>
          </a:xfrm>
          <a:prstGeom prst="rect">
            <a:avLst/>
          </a:prstGeom>
        </p:spPr>
      </p:pic>
      <p:pic>
        <p:nvPicPr>
          <p:cNvPr id="11" name="Imagem 10" descr="Uma imagem com Tipo de letra, texto, file, escrita à mão&#10;&#10;Descrição gerada automaticamente">
            <a:extLst>
              <a:ext uri="{FF2B5EF4-FFF2-40B4-BE49-F238E27FC236}">
                <a16:creationId xmlns:a16="http://schemas.microsoft.com/office/drawing/2014/main" id="{3BEC9B82-6861-4936-4649-5C92E5B09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616" y="3763791"/>
            <a:ext cx="6419850" cy="1019175"/>
          </a:xfrm>
          <a:prstGeom prst="rect">
            <a:avLst/>
          </a:prstGeom>
        </p:spPr>
      </p:pic>
      <p:pic>
        <p:nvPicPr>
          <p:cNvPr id="12" name="Imagem 11" descr="Uma imagem com Tipo de letra, texto, file, escrita à mão&#10;&#10;Descrição gerada automaticamente">
            <a:extLst>
              <a:ext uri="{FF2B5EF4-FFF2-40B4-BE49-F238E27FC236}">
                <a16:creationId xmlns:a16="http://schemas.microsoft.com/office/drawing/2014/main" id="{0199D1E8-787A-9631-5137-3684E039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3" y="5401962"/>
            <a:ext cx="72294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9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Hence</a:t>
            </a:r>
            <a:r>
              <a:rPr lang="pt-PT" dirty="0"/>
              <a:t>, a </a:t>
            </a:r>
            <a:r>
              <a:rPr lang="pt-PT" dirty="0" err="1"/>
              <a:t>equivalent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 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Advantage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 dual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primal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:</a:t>
            </a:r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/>
              <a:t>Dual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involves</a:t>
            </a:r>
            <a:r>
              <a:rPr lang="pt-PT" dirty="0"/>
              <a:t> (</a:t>
            </a:r>
            <a:r>
              <a:rPr lang="pt-PT" dirty="0" err="1"/>
              <a:t>x</a:t>
            </a:r>
            <a:r>
              <a:rPr lang="pt-PT" baseline="-25000" dirty="0" err="1"/>
              <a:t>j</a:t>
            </a:r>
            <a:r>
              <a:rPr lang="pt-PT" baseline="30000" dirty="0" err="1"/>
              <a:t>T</a:t>
            </a:r>
            <a:r>
              <a:rPr lang="pt-PT" dirty="0" err="1"/>
              <a:t>x</a:t>
            </a:r>
            <a:r>
              <a:rPr lang="pt-PT" baseline="-25000" dirty="0" err="1"/>
              <a:t>k</a:t>
            </a:r>
            <a:r>
              <a:rPr lang="pt-PT" dirty="0"/>
              <a:t>) -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requires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training data </a:t>
            </a:r>
            <a:r>
              <a:rPr lang="pt-PT" dirty="0" err="1"/>
              <a:t>points</a:t>
            </a:r>
            <a:r>
              <a:rPr lang="pt-PT" dirty="0"/>
              <a:t>! </a:t>
            </a:r>
            <a:r>
              <a:rPr lang="pt-PT" dirty="0" err="1"/>
              <a:t>However</a:t>
            </a:r>
            <a:r>
              <a:rPr lang="pt-PT" dirty="0"/>
              <a:t>, </a:t>
            </a:r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       are 0 (</a:t>
            </a:r>
            <a:r>
              <a:rPr lang="pt-PT" dirty="0" err="1"/>
              <a:t>the</a:t>
            </a:r>
            <a:r>
              <a:rPr lang="pt-PT" dirty="0"/>
              <a:t> non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). 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EE8951-CD8F-7BA0-8211-207F80C5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991" y="1427848"/>
            <a:ext cx="419100" cy="295275"/>
          </a:xfrm>
          <a:prstGeom prst="rect">
            <a:avLst/>
          </a:prstGeom>
        </p:spPr>
      </p:pic>
      <p:pic>
        <p:nvPicPr>
          <p:cNvPr id="10" name="Imagem 9" descr="Uma imagem com Tipo de letra, file, texto, tipografia&#10;&#10;Descrição gerada automaticamente">
            <a:extLst>
              <a:ext uri="{FF2B5EF4-FFF2-40B4-BE49-F238E27FC236}">
                <a16:creationId xmlns:a16="http://schemas.microsoft.com/office/drawing/2014/main" id="{9087FB6A-EF9A-5DD9-D74C-A92009D6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1808205"/>
            <a:ext cx="8458200" cy="9144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E8A831C-695C-8FC0-B02C-CDB2DD337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13" r="-2857" b="3226"/>
          <a:stretch/>
        </p:blipFill>
        <p:spPr>
          <a:xfrm>
            <a:off x="3747026" y="4764945"/>
            <a:ext cx="295151" cy="3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Dual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2" name="Imagem 11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DA2E02F5-1CD7-41FE-2CE1-1414E235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46" y="988540"/>
            <a:ext cx="8034708" cy="52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6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Handling non linear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 err="1"/>
              <a:t>Introduce</a:t>
            </a:r>
            <a:r>
              <a:rPr lang="pt-PT" dirty="0"/>
              <a:t> </a:t>
            </a:r>
            <a:r>
              <a:rPr lang="pt-PT" dirty="0" err="1"/>
              <a:t>slack</a:t>
            </a:r>
            <a:r>
              <a:rPr lang="pt-PT" dirty="0"/>
              <a:t> </a:t>
            </a:r>
            <a:r>
              <a:rPr lang="pt-PT" dirty="0" err="1"/>
              <a:t>variables</a:t>
            </a:r>
            <a:endParaRPr lang="pt-PT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Linear </a:t>
            </a:r>
            <a:r>
              <a:rPr lang="pt-PT" dirty="0" err="1"/>
              <a:t>classifier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appropriate</a:t>
            </a:r>
            <a:endParaRPr lang="pt-PT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64AB6E-AC2B-8C47-2C2D-A3EF6818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72" y="987639"/>
            <a:ext cx="3479457" cy="2277505"/>
          </a:xfrm>
          <a:prstGeom prst="rect">
            <a:avLst/>
          </a:prstGeom>
        </p:spPr>
      </p:pic>
      <p:pic>
        <p:nvPicPr>
          <p:cNvPr id="11" name="Imagem 10" descr="Uma imagem com captura de ecrã, Gráficos, design&#10;&#10;Descrição gerada automaticamente">
            <a:extLst>
              <a:ext uri="{FF2B5EF4-FFF2-40B4-BE49-F238E27FC236}">
                <a16:creationId xmlns:a16="http://schemas.microsoft.com/office/drawing/2014/main" id="{6ADF24AC-3518-68A4-B795-977A6217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85" y="3425008"/>
            <a:ext cx="3644214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Solution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/>
              <a:t>Using</a:t>
            </a:r>
            <a:r>
              <a:rPr lang="pt-PT" dirty="0"/>
              <a:t> polar </a:t>
            </a:r>
            <a:r>
              <a:rPr lang="pt-PT" dirty="0" err="1"/>
              <a:t>coordinates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Data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linearly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separable</a:t>
            </a:r>
            <a:r>
              <a:rPr lang="pt-PT" dirty="0"/>
              <a:t> in polar </a:t>
            </a:r>
            <a:r>
              <a:rPr lang="pt-PT" err="1"/>
              <a:t>coordinates</a:t>
            </a:r>
            <a:endParaRPr lang="pt-PT"/>
          </a:p>
          <a:p>
            <a:pPr algn="just"/>
            <a:r>
              <a:rPr lang="pt-PT" dirty="0" err="1"/>
              <a:t>Acts</a:t>
            </a:r>
            <a:r>
              <a:rPr lang="pt-PT" dirty="0"/>
              <a:t> non </a:t>
            </a:r>
            <a:r>
              <a:rPr lang="pt-PT" dirty="0" err="1"/>
              <a:t>linearly</a:t>
            </a:r>
            <a:r>
              <a:rPr lang="pt-PT" dirty="0"/>
              <a:t> in original </a:t>
            </a:r>
            <a:r>
              <a:rPr lang="pt-PT" dirty="0" err="1"/>
              <a:t>space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 descr="Uma imagem com diagrama, file, círculo, Gráfico&#10;&#10;Descrição gerada automaticamente">
            <a:extLst>
              <a:ext uri="{FF2B5EF4-FFF2-40B4-BE49-F238E27FC236}">
                <a16:creationId xmlns:a16="http://schemas.microsoft.com/office/drawing/2014/main" id="{B047B0D9-45AA-0B2B-B7F1-0C397FB8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89" y="1868701"/>
            <a:ext cx="6811920" cy="2749894"/>
          </a:xfrm>
          <a:prstGeom prst="rect">
            <a:avLst/>
          </a:prstGeom>
        </p:spPr>
      </p:pic>
      <p:pic>
        <p:nvPicPr>
          <p:cNvPr id="10" name="Imagem 9" descr="Uma imagem com Tipo de letra, escrita à mão, branco, file&#10;&#10;Descrição gerada automaticamente">
            <a:extLst>
              <a:ext uri="{FF2B5EF4-FFF2-40B4-BE49-F238E27FC236}">
                <a16:creationId xmlns:a16="http://schemas.microsoft.com/office/drawing/2014/main" id="{9A53B535-201C-07AF-490A-01924C67B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72" y="5476745"/>
            <a:ext cx="4057908" cy="8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8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Solution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8927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Map</a:t>
            </a:r>
            <a:r>
              <a:rPr lang="pt-PT" dirty="0"/>
              <a:t> data to a </a:t>
            </a:r>
            <a:r>
              <a:rPr lang="pt-PT" b="1" err="1">
                <a:solidFill>
                  <a:schemeClr val="tx2"/>
                </a:solidFill>
              </a:rPr>
              <a:t>higher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dimension</a:t>
            </a:r>
            <a:endParaRPr lang="pt-PT" b="1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Data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linearly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separable</a:t>
            </a:r>
            <a:r>
              <a:rPr lang="pt-PT" dirty="0"/>
              <a:t> in 3D.</a:t>
            </a:r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still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solved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diagrama, file, Saturação de cores, texto&#10;&#10;Descrição gerada automaticamente">
            <a:extLst>
              <a:ext uri="{FF2B5EF4-FFF2-40B4-BE49-F238E27FC236}">
                <a16:creationId xmlns:a16="http://schemas.microsoft.com/office/drawing/2014/main" id="{362CB8BA-DB15-B279-5CBA-0720114E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02" y="1798292"/>
            <a:ext cx="6584093" cy="34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8927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b="1">
              <a:solidFill>
                <a:schemeClr val="tx2"/>
              </a:solidFill>
            </a:endParaRPr>
          </a:p>
          <a:p>
            <a:pPr algn="just"/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Learn</a:t>
            </a:r>
            <a:r>
              <a:rPr lang="pt-PT" dirty="0"/>
              <a:t> a linear </a:t>
            </a:r>
            <a:r>
              <a:rPr lang="pt-PT" dirty="0" err="1"/>
              <a:t>classifier</a:t>
            </a:r>
            <a:r>
              <a:rPr lang="pt-PT" dirty="0"/>
              <a:t> in w for </a:t>
            </a:r>
          </a:p>
          <a:p>
            <a:pPr marL="0" indent="0" algn="just">
              <a:buNone/>
            </a:pPr>
            <a:r>
              <a:rPr lang="pt-PT" dirty="0"/>
              <a:t>              </a:t>
            </a:r>
            <a:r>
              <a:rPr lang="pt-PT" err="1"/>
              <a:t>is</a:t>
            </a:r>
            <a:r>
              <a:rPr lang="pt-PT" dirty="0"/>
              <a:t> a </a:t>
            </a:r>
            <a:r>
              <a:rPr lang="pt-PT" b="1" err="1">
                <a:solidFill>
                  <a:schemeClr val="tx2"/>
                </a:solidFill>
              </a:rPr>
              <a:t>feature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map</a:t>
            </a:r>
            <a:endParaRPr lang="pt-PT" b="1" dirty="0">
              <a:solidFill>
                <a:schemeClr val="tx2"/>
              </a:solidFill>
            </a:endParaRP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9" name="Imagem 8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4474BED7-FB3C-25DF-B9B9-A03E58ED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4" y="996907"/>
            <a:ext cx="10439400" cy="4143375"/>
          </a:xfrm>
          <a:prstGeom prst="rect">
            <a:avLst/>
          </a:prstGeom>
        </p:spPr>
      </p:pic>
      <p:pic>
        <p:nvPicPr>
          <p:cNvPr id="10" name="Imagem 9" descr="Uma imagem com símbolo, Tipo de letra, logótipo&#10;&#10;Descrição gerada automaticamente">
            <a:extLst>
              <a:ext uri="{FF2B5EF4-FFF2-40B4-BE49-F238E27FC236}">
                <a16:creationId xmlns:a16="http://schemas.microsoft.com/office/drawing/2014/main" id="{CBEB75B0-537D-51DB-E344-B9B690916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4" y="5874220"/>
            <a:ext cx="952500" cy="4847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5413C9-3F7A-3211-1CCE-18E1057AE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777" y="5426161"/>
            <a:ext cx="544985" cy="351138"/>
          </a:xfrm>
          <a:prstGeom prst="rect">
            <a:avLst/>
          </a:prstGeom>
        </p:spPr>
      </p:pic>
      <p:pic>
        <p:nvPicPr>
          <p:cNvPr id="12" name="Imagem 11" descr="Uma imagem com Tipo de letra, Gráficos, símbolo, logótipo&#10;&#10;Descrição gerada automaticamente">
            <a:extLst>
              <a:ext uri="{FF2B5EF4-FFF2-40B4-BE49-F238E27FC236}">
                <a16:creationId xmlns:a16="http://schemas.microsoft.com/office/drawing/2014/main" id="{B7025519-D468-372E-A44C-C0932C15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4" y="5428863"/>
            <a:ext cx="4419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Primal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with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, for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Map</a:t>
            </a:r>
            <a:r>
              <a:rPr lang="pt-PT" dirty="0">
                <a:ea typeface="+mn-lt"/>
                <a:cs typeface="+mn-lt"/>
              </a:rPr>
              <a:t> x to             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linearly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separable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Solve for w in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dimensional </a:t>
            </a:r>
            <a:r>
              <a:rPr lang="pt-PT" dirty="0" err="1">
                <a:ea typeface="+mn-lt"/>
                <a:cs typeface="+mn-lt"/>
              </a:rPr>
              <a:t>space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0B1477-C8EE-B5DE-A814-E07B3C46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07" y="1330659"/>
            <a:ext cx="866775" cy="400050"/>
          </a:xfrm>
          <a:prstGeom prst="rect">
            <a:avLst/>
          </a:prstGeom>
        </p:spPr>
      </p:pic>
      <p:pic>
        <p:nvPicPr>
          <p:cNvPr id="9" name="Imagem 8" descr="Uma imagem com Tipo de letra, file, texto, Gráficos&#10;&#10;Descrição gerada automaticamente">
            <a:extLst>
              <a:ext uri="{FF2B5EF4-FFF2-40B4-BE49-F238E27FC236}">
                <a16:creationId xmlns:a16="http://schemas.microsoft.com/office/drawing/2014/main" id="{860D16F2-B58B-AC7B-1F6F-4A4EE068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879" y="1938338"/>
            <a:ext cx="3581400" cy="6953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DA16D02-9A10-7A58-352A-55E6590E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375" y="2844632"/>
            <a:ext cx="866775" cy="400050"/>
          </a:xfrm>
          <a:prstGeom prst="rect">
            <a:avLst/>
          </a:prstGeom>
        </p:spPr>
      </p:pic>
      <p:pic>
        <p:nvPicPr>
          <p:cNvPr id="12" name="Imagem 11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C8E18526-DAE9-EDDE-34B6-6809FB79F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227" y="3344026"/>
            <a:ext cx="6002756" cy="972052"/>
          </a:xfrm>
          <a:prstGeom prst="rect">
            <a:avLst/>
          </a:prstGeom>
        </p:spPr>
      </p:pic>
      <p:pic>
        <p:nvPicPr>
          <p:cNvPr id="13" name="Imagem 12" descr="Uma imagem com símbolo, Tipo de letra, logótipo&#10;&#10;Descrição gerada automaticamente">
            <a:extLst>
              <a:ext uri="{FF2B5EF4-FFF2-40B4-BE49-F238E27FC236}">
                <a16:creationId xmlns:a16="http://schemas.microsoft.com/office/drawing/2014/main" id="{763C14F9-F9BA-F7EF-1F96-AAF5B460E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120" y="4436143"/>
            <a:ext cx="711368" cy="4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3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Dual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subject</a:t>
            </a:r>
            <a:r>
              <a:rPr lang="pt-PT" dirty="0">
                <a:ea typeface="+mn-lt"/>
                <a:cs typeface="+mn-lt"/>
              </a:rPr>
              <a:t> to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0" name="Imagem 9" descr="Uma imagem com texto, Tipo de letra, escrita à mão, file&#10;&#10;Descrição gerada automaticamente">
            <a:extLst>
              <a:ext uri="{FF2B5EF4-FFF2-40B4-BE49-F238E27FC236}">
                <a16:creationId xmlns:a16="http://schemas.microsoft.com/office/drawing/2014/main" id="{E782196E-2525-1B34-0C54-E25F447D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25" y="982077"/>
            <a:ext cx="5991225" cy="2266950"/>
          </a:xfrm>
          <a:prstGeom prst="rect">
            <a:avLst/>
          </a:prstGeom>
        </p:spPr>
      </p:pic>
      <p:pic>
        <p:nvPicPr>
          <p:cNvPr id="14" name="Imagem 13" descr="Uma imagem com texto, Tipo de letra, escrita à mão, caligrafia&#10;&#10;Descrição gerada automaticamente">
            <a:extLst>
              <a:ext uri="{FF2B5EF4-FFF2-40B4-BE49-F238E27FC236}">
                <a16:creationId xmlns:a16="http://schemas.microsoft.com/office/drawing/2014/main" id="{000F7509-548F-1A9E-8C8C-58F80BC18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12" y="3332748"/>
            <a:ext cx="7181850" cy="2057400"/>
          </a:xfrm>
          <a:prstGeom prst="rect">
            <a:avLst/>
          </a:prstGeom>
        </p:spPr>
      </p:pic>
      <p:pic>
        <p:nvPicPr>
          <p:cNvPr id="15" name="Imagem 14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D6F2BF4B-7263-5D2F-DECC-634F92232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093" y="5584909"/>
            <a:ext cx="5915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texto, tipografia, Gráficos&#10;&#10;Descrição gerada automaticamente">
            <a:extLst>
              <a:ext uri="{FF2B5EF4-FFF2-40B4-BE49-F238E27FC236}">
                <a16:creationId xmlns:a16="http://schemas.microsoft.com/office/drawing/2014/main" id="{CA15DB6D-FBDF-5E50-8838-1B9253C5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51" y="846566"/>
            <a:ext cx="2000250" cy="942975"/>
          </a:xfrm>
          <a:prstGeom prst="rect">
            <a:avLst/>
          </a:prstGeom>
        </p:spPr>
      </p:pic>
      <p:pic>
        <p:nvPicPr>
          <p:cNvPr id="9" name="Imagem 8" descr="Uma imagem com Tipo de letra, texto, escrita à mão, tipografia&#10;&#10;Descrição gerada automaticamente">
            <a:extLst>
              <a:ext uri="{FF2B5EF4-FFF2-40B4-BE49-F238E27FC236}">
                <a16:creationId xmlns:a16="http://schemas.microsoft.com/office/drawing/2014/main" id="{8E13AC26-2445-8EDD-B6D1-D3F88B62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053" y="2360269"/>
            <a:ext cx="5962650" cy="942975"/>
          </a:xfrm>
          <a:prstGeom prst="rect">
            <a:avLst/>
          </a:prstGeom>
        </p:spPr>
      </p:pic>
      <p:pic>
        <p:nvPicPr>
          <p:cNvPr id="10" name="Imagem 9" descr="Uma imagem com file, diagrama, captura de ecrã, Gráfico&#10;&#10;Descrição gerada automaticamente">
            <a:extLst>
              <a:ext uri="{FF2B5EF4-FFF2-40B4-BE49-F238E27FC236}">
                <a16:creationId xmlns:a16="http://schemas.microsoft.com/office/drawing/2014/main" id="{5170BC23-F315-7866-21C3-A8C0A8D15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" b="2230"/>
          <a:stretch/>
        </p:blipFill>
        <p:spPr>
          <a:xfrm>
            <a:off x="2718358" y="3773573"/>
            <a:ext cx="6168362" cy="27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Dual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Transformed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Space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474"/>
            <a:ext cx="10422654" cy="523055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Note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           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occurs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pairs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scalar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products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are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computed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only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N dimensional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vector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needs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be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;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not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necessary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learn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 dimensional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space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, as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it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for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primal</a:t>
            </a:r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Write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                                                       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known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as a </a:t>
            </a:r>
            <a:r>
              <a:rPr lang="pt-PT" b="1" err="1">
                <a:ea typeface="+mn-lt"/>
                <a:cs typeface="+mn-lt"/>
              </a:rPr>
              <a:t>Kernel</a:t>
            </a:r>
            <a:endParaRPr lang="pt-PT" b="1" dirty="0">
              <a:ea typeface="+mn-lt"/>
              <a:cs typeface="+mn-lt"/>
            </a:endParaRPr>
          </a:p>
          <a:p>
            <a:pPr algn="just"/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subject</a:t>
            </a:r>
            <a:r>
              <a:rPr lang="pt-PT" dirty="0">
                <a:ea typeface="+mn-lt"/>
                <a:cs typeface="+mn-lt"/>
              </a:rPr>
              <a:t> to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5" name="Imagem 14" descr="Uma imagem com Tipo de letra, texto, branco, tipografia&#10;&#10;Descrição gerada automaticamente">
            <a:extLst>
              <a:ext uri="{FF2B5EF4-FFF2-40B4-BE49-F238E27FC236}">
                <a16:creationId xmlns:a16="http://schemas.microsoft.com/office/drawing/2014/main" id="{D6F2BF4B-7263-5D2F-DECC-634F92232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30" y="5755357"/>
            <a:ext cx="4862262" cy="7915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C18D18-2701-6B32-5E51-35305A63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587" y="1360320"/>
            <a:ext cx="706354" cy="307308"/>
          </a:xfrm>
          <a:prstGeom prst="rect">
            <a:avLst/>
          </a:prstGeom>
        </p:spPr>
      </p:pic>
      <p:pic>
        <p:nvPicPr>
          <p:cNvPr id="9" name="Imagem 8" descr="Uma imagem com escrita à mão, Tipo de letra, caligrafia, tipografia&#10;&#10;Descrição gerada automaticamente">
            <a:extLst>
              <a:ext uri="{FF2B5EF4-FFF2-40B4-BE49-F238E27FC236}">
                <a16:creationId xmlns:a16="http://schemas.microsoft.com/office/drawing/2014/main" id="{C0143A92-AD00-6BB2-A3EE-1698B113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905" y="1293145"/>
            <a:ext cx="1606718" cy="4416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5A6132-76AD-4230-6A0D-4C18315A3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977" y="2439152"/>
            <a:ext cx="428625" cy="295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BCBA6F-3844-BE9E-1F4B-A7BD7EFA8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266" y="3436269"/>
            <a:ext cx="3607970" cy="436647"/>
          </a:xfrm>
          <a:prstGeom prst="rect">
            <a:avLst/>
          </a:prstGeom>
        </p:spPr>
      </p:pic>
      <p:pic>
        <p:nvPicPr>
          <p:cNvPr id="13" name="Imagem 12" descr="Uma imagem com Tipo de letra, texto, escrita à mão, branco&#10;&#10;Descrição gerada automaticamente">
            <a:extLst>
              <a:ext uri="{FF2B5EF4-FFF2-40B4-BE49-F238E27FC236}">
                <a16:creationId xmlns:a16="http://schemas.microsoft.com/office/drawing/2014/main" id="{B50E083C-3568-A184-7B4D-DF52872A5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335" y="3933574"/>
            <a:ext cx="3514725" cy="986088"/>
          </a:xfrm>
          <a:prstGeom prst="rect">
            <a:avLst/>
          </a:prstGeom>
        </p:spPr>
      </p:pic>
      <p:pic>
        <p:nvPicPr>
          <p:cNvPr id="16" name="Imagem 15" descr="Uma imagem com texto, Tipo de letra, escrita à mão, file&#10;&#10;Descrição gerada automaticamente">
            <a:extLst>
              <a:ext uri="{FF2B5EF4-FFF2-40B4-BE49-F238E27FC236}">
                <a16:creationId xmlns:a16="http://schemas.microsoft.com/office/drawing/2014/main" id="{3501CDEA-1710-FF02-DBE7-301856530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081" y="4769017"/>
            <a:ext cx="4519864" cy="8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Uma imagem com texto, escrita à mão, Tipo de letra, caligrafia&#10;&#10;Descrição gerada automaticamente">
            <a:extLst>
              <a:ext uri="{FF2B5EF4-FFF2-40B4-BE49-F238E27FC236}">
                <a16:creationId xmlns:a16="http://schemas.microsoft.com/office/drawing/2014/main" id="{38D112B7-7BD2-AEBC-B2D0-7E3A853E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06" y="910640"/>
            <a:ext cx="5834815" cy="33021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Trick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474"/>
            <a:ext cx="10422654" cy="5230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Kernel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Trick</a:t>
            </a:r>
            <a:endParaRPr lang="pt-PT" b="1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explicitly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computing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kernel</a:t>
            </a:r>
            <a:r>
              <a:rPr lang="pt-PT" dirty="0">
                <a:ea typeface="+mn-lt"/>
                <a:cs typeface="+mn-lt"/>
              </a:rPr>
              <a:t> 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C67A6E-8979-9C56-4566-B8A0F9F4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983" y="4356184"/>
            <a:ext cx="885825" cy="371475"/>
          </a:xfrm>
          <a:prstGeom prst="rect">
            <a:avLst/>
          </a:prstGeom>
        </p:spPr>
      </p:pic>
      <p:pic>
        <p:nvPicPr>
          <p:cNvPr id="17" name="Imagem 16" descr="Uma imagem com Tipo de letra, branco, texto, file&#10;&#10;Descrição gerada automaticamente">
            <a:extLst>
              <a:ext uri="{FF2B5EF4-FFF2-40B4-BE49-F238E27FC236}">
                <a16:creationId xmlns:a16="http://schemas.microsoft.com/office/drawing/2014/main" id="{7CD9D9C6-49E1-B8C3-A8B0-5D27D598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995" y="5016166"/>
            <a:ext cx="2581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2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474"/>
            <a:ext cx="10422654" cy="5230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Linear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kernels</a:t>
            </a: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kernels</a:t>
            </a: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Contains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polynomials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terms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up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 to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degree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d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Gaussian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kernels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Infinite dimensional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file, branco, diagrama&#10;&#10;Descrição gerada automaticamente">
            <a:extLst>
              <a:ext uri="{FF2B5EF4-FFF2-40B4-BE49-F238E27FC236}">
                <a16:creationId xmlns:a16="http://schemas.microsoft.com/office/drawing/2014/main" id="{16BD216B-446B-5B33-F15C-9DDF44FF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655" y="1248276"/>
            <a:ext cx="2619375" cy="571500"/>
          </a:xfrm>
          <a:prstGeom prst="rect">
            <a:avLst/>
          </a:prstGeom>
        </p:spPr>
      </p:pic>
      <p:pic>
        <p:nvPicPr>
          <p:cNvPr id="9" name="Imagem 8" descr="Uma imagem com Tipo de letra, texto, escrita à mão, file&#10;&#10;Descrição gerada automaticamente">
            <a:extLst>
              <a:ext uri="{FF2B5EF4-FFF2-40B4-BE49-F238E27FC236}">
                <a16:creationId xmlns:a16="http://schemas.microsoft.com/office/drawing/2014/main" id="{78B540E3-D41C-B3C6-4696-114F3D37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585" y="2751221"/>
            <a:ext cx="6181725" cy="533400"/>
          </a:xfrm>
          <a:prstGeom prst="rect">
            <a:avLst/>
          </a:prstGeom>
        </p:spPr>
      </p:pic>
      <p:pic>
        <p:nvPicPr>
          <p:cNvPr id="11" name="Imagem 10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CD653642-91F0-C338-FEAC-5175731D2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539" y="4700087"/>
            <a:ext cx="7048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SVM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Gaussian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3" name="Marcador de Posição de Conteúdo 12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FF4A93CE-71ED-0051-6503-E75A959A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635" y="1093704"/>
            <a:ext cx="8122706" cy="5424153"/>
          </a:xfrm>
        </p:spPr>
      </p:pic>
    </p:spTree>
    <p:extLst>
      <p:ext uri="{BB962C8B-B14F-4D97-AF65-F5344CB8AC3E}">
        <p14:creationId xmlns:p14="http://schemas.microsoft.com/office/powerpoint/2010/main" val="342364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linearly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separable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original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F40EBEB8-58A8-2289-5C78-0A0D37EB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8" y="1869407"/>
            <a:ext cx="7172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8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pic>
        <p:nvPicPr>
          <p:cNvPr id="9" name="Marcador de Posição de Conteúdo 8" descr="Uma imagem com texto, captura de ecrã, diagrama, círculo&#10;&#10;Descrição gerada automaticamente">
            <a:extLst>
              <a:ext uri="{FF2B5EF4-FFF2-40B4-BE49-F238E27FC236}">
                <a16:creationId xmlns:a16="http://schemas.microsoft.com/office/drawing/2014/main" id="{416E6A74-AA66-D46F-14D6-9F1C7F310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988" y="980579"/>
            <a:ext cx="7639321" cy="4719217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F4F938-9690-1E7C-94EF-331B21FC1145}"/>
              </a:ext>
            </a:extLst>
          </p:cNvPr>
          <p:cNvSpPr/>
          <p:nvPr/>
        </p:nvSpPr>
        <p:spPr>
          <a:xfrm>
            <a:off x="9474868" y="1714500"/>
            <a:ext cx="721894" cy="440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 descr="Uma imagem com Tipo de letra, texto, branco, file&#10;&#10;Descrição gerada automaticamente">
            <a:extLst>
              <a:ext uri="{FF2B5EF4-FFF2-40B4-BE49-F238E27FC236}">
                <a16:creationId xmlns:a16="http://schemas.microsoft.com/office/drawing/2014/main" id="{1EBFFA2B-1B32-F5E6-4D1F-52DD0D5F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9" y="5694445"/>
            <a:ext cx="5038725" cy="8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2" name="Imagem 11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A8A1D47E-5109-D38F-CA4D-12353904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12" y="1878681"/>
            <a:ext cx="6694571" cy="4654717"/>
          </a:xfrm>
          <a:prstGeom prst="rect">
            <a:avLst/>
          </a:prstGeom>
        </p:spPr>
      </p:pic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CE37273F-CC28-4624-E67B-5769C6C76A15}"/>
              </a:ext>
            </a:extLst>
          </p:cNvPr>
          <p:cNvSpPr txBox="1">
            <a:spLocks/>
          </p:cNvSpPr>
          <p:nvPr/>
        </p:nvSpPr>
        <p:spPr>
          <a:xfrm>
            <a:off x="548426" y="1331500"/>
            <a:ext cx="10793627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Decrease</a:t>
            </a:r>
            <a:r>
              <a:rPr lang="pt-PT" dirty="0">
                <a:ea typeface="+mn-lt"/>
                <a:cs typeface="+mn-lt"/>
              </a:rPr>
              <a:t> C, </a:t>
            </a:r>
            <a:r>
              <a:rPr lang="pt-PT" dirty="0" err="1">
                <a:ea typeface="+mn-lt"/>
                <a:cs typeface="+mn-lt"/>
              </a:rPr>
              <a:t>gives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wider</a:t>
            </a:r>
            <a:r>
              <a:rPr lang="pt-PT" dirty="0">
                <a:ea typeface="+mn-lt"/>
                <a:cs typeface="+mn-lt"/>
              </a:rPr>
              <a:t> (soft)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991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3" name="Imagem 2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B0609CA1-630D-4AC7-FE64-CE481F232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59" y="1297155"/>
            <a:ext cx="7737308" cy="53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291AA8D4-CEDB-514A-9226-87812B5D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96" y="1156786"/>
            <a:ext cx="7937835" cy="54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CE37273F-CC28-4624-E67B-5769C6C76A15}"/>
              </a:ext>
            </a:extLst>
          </p:cNvPr>
          <p:cNvSpPr txBox="1">
            <a:spLocks/>
          </p:cNvSpPr>
          <p:nvPr/>
        </p:nvSpPr>
        <p:spPr>
          <a:xfrm>
            <a:off x="548426" y="1331500"/>
            <a:ext cx="10793627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dirty="0" err="1">
                <a:ea typeface="+mn-lt"/>
                <a:cs typeface="+mn-lt"/>
              </a:rPr>
              <a:t>Decrease</a:t>
            </a:r>
            <a:r>
              <a:rPr lang="pt-PT" dirty="0">
                <a:ea typeface="+mn-lt"/>
                <a:cs typeface="+mn-lt"/>
              </a:rPr>
              <a:t> sigma, moves </a:t>
            </a:r>
            <a:r>
              <a:rPr lang="pt-PT" dirty="0" err="1">
                <a:ea typeface="+mn-lt"/>
                <a:cs typeface="+mn-lt"/>
              </a:rPr>
              <a:t>towards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nearest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neighbour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</a:p>
        </p:txBody>
      </p:sp>
      <p:pic>
        <p:nvPicPr>
          <p:cNvPr id="3" name="Imagem 2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117FB35C-36DF-0110-81A0-F304A385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01" y="1928812"/>
            <a:ext cx="6704598" cy="46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Slack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Variables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0580BB9-0585-A630-C4AA-218D663DB9F9}"/>
              </a:ext>
            </a:extLst>
          </p:cNvPr>
          <p:cNvGrpSpPr/>
          <p:nvPr/>
        </p:nvGrpSpPr>
        <p:grpSpPr>
          <a:xfrm>
            <a:off x="3377514" y="994847"/>
            <a:ext cx="8814616" cy="5568521"/>
            <a:chOff x="3078892" y="994847"/>
            <a:chExt cx="8814616" cy="5568521"/>
          </a:xfrm>
        </p:grpSpPr>
        <p:pic>
          <p:nvPicPr>
            <p:cNvPr id="8" name="Imagem 7" descr="Uma imagem com texto, diagrama, captura de ecrã, file&#10;&#10;Descrição gerada automaticamente">
              <a:extLst>
                <a:ext uri="{FF2B5EF4-FFF2-40B4-BE49-F238E27FC236}">
                  <a16:creationId xmlns:a16="http://schemas.microsoft.com/office/drawing/2014/main" id="{62A44F53-B8A4-7417-3137-4C07394B5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845" y="994847"/>
              <a:ext cx="8742663" cy="5568521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E2E2C8B-E441-08CE-8CDB-A9C723A45CFB}"/>
                </a:ext>
              </a:extLst>
            </p:cNvPr>
            <p:cNvSpPr/>
            <p:nvPr/>
          </p:nvSpPr>
          <p:spPr>
            <a:xfrm>
              <a:off x="3078892" y="2049162"/>
              <a:ext cx="3356918" cy="1462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253681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For       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inside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correct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side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hyperplate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violation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r>
              <a:rPr lang="pt-PT" dirty="0"/>
              <a:t>For           </a:t>
            </a:r>
            <a:r>
              <a:rPr lang="pt-PT" err="1"/>
              <a:t>point</a:t>
            </a:r>
            <a:r>
              <a:rPr lang="pt-PT" dirty="0"/>
              <a:t> </a:t>
            </a:r>
            <a:r>
              <a:rPr lang="pt-PT" err="1"/>
              <a:t>is</a:t>
            </a:r>
            <a:r>
              <a:rPr lang="pt-PT" dirty="0"/>
              <a:t> </a:t>
            </a:r>
            <a:r>
              <a:rPr lang="pt-PT" b="1" err="1">
                <a:solidFill>
                  <a:schemeClr val="tx2"/>
                </a:solidFill>
              </a:rPr>
              <a:t>misclassified</a:t>
            </a:r>
            <a:r>
              <a:rPr lang="pt-PT" dirty="0"/>
              <a:t>.</a:t>
            </a:r>
          </a:p>
          <a:p>
            <a:pPr algn="just"/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0ACB8A4-61E7-DA20-3094-403EE89A4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74" y="1870503"/>
            <a:ext cx="1137851" cy="3573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7072726-85A6-1C08-7080-1E3E213FD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01" y="3573677"/>
            <a:ext cx="719781" cy="29759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A0CACA-ECB9-184F-A8E4-68D3D05B2C78}"/>
              </a:ext>
            </a:extLst>
          </p:cNvPr>
          <p:cNvSpPr txBox="1"/>
          <p:nvPr/>
        </p:nvSpPr>
        <p:spPr>
          <a:xfrm>
            <a:off x="1081216" y="4283675"/>
            <a:ext cx="30830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        </a:t>
            </a:r>
            <a:r>
              <a:rPr lang="pt-PT" dirty="0" err="1"/>
              <a:t>allows</a:t>
            </a:r>
            <a:r>
              <a:rPr lang="pt-PT" dirty="0"/>
              <a:t> </a:t>
            </a:r>
            <a:r>
              <a:rPr lang="pt-PT" dirty="0" err="1"/>
              <a:t>margin</a:t>
            </a:r>
            <a:r>
              <a:rPr lang="pt-PT" dirty="0"/>
              <a:t> </a:t>
            </a:r>
            <a:r>
              <a:rPr lang="pt-PT" dirty="0" err="1"/>
              <a:t>violations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misclassified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b="1" dirty="0">
                <a:solidFill>
                  <a:schemeClr val="tx2"/>
                </a:solidFill>
              </a:rPr>
              <a:t>penalty</a:t>
            </a:r>
            <a:r>
              <a:rPr lang="pt-PT" dirty="0"/>
              <a:t>!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7E42541-44BE-0713-4C87-06A49C720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648" y="4280844"/>
            <a:ext cx="150084" cy="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2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RFB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Kernel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3" name="Imagem 2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88A024F1-3432-69D6-E62A-7F609B6A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49" y="1096628"/>
            <a:ext cx="7897729" cy="53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99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https://www.youtube.com/watch?v=efR1C6CvhmE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https://www.youtube.com/watch?v=Toet3EiSFcM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4"/>
              </a:rPr>
              <a:t>https://www.youtube.com/watch?v=Qc5IyLW_hns&amp;t=1s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Soft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Margin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Solution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becomes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such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satisfied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    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sufficiently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large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C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parameter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Small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constraints</a:t>
            </a:r>
            <a:r>
              <a:rPr lang="pt-PT" dirty="0">
                <a:ea typeface="+mn-lt"/>
                <a:cs typeface="+mn-lt"/>
              </a:rPr>
              <a:t> to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easily</a:t>
            </a:r>
            <a:r>
              <a:rPr lang="pt-PT" dirty="0">
                <a:ea typeface="+mn-lt"/>
                <a:cs typeface="+mn-lt"/>
              </a:rPr>
              <a:t> ignores →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 b="1" dirty="0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makes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constraints</a:t>
            </a:r>
            <a:r>
              <a:rPr lang="pt-PT" dirty="0">
                <a:ea typeface="+mn-lt"/>
                <a:cs typeface="+mn-lt"/>
              </a:rPr>
              <a:t> hard to ignore →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narrow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>
              <a:solidFill>
                <a:schemeClr val="tx2"/>
              </a:solidFill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 = ∞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enforces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constraints</a:t>
            </a:r>
            <a:r>
              <a:rPr lang="pt-PT" dirty="0">
                <a:ea typeface="+mn-lt"/>
                <a:cs typeface="+mn-lt"/>
              </a:rPr>
              <a:t> →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hard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endParaRPr lang="pt-PT" dirty="0" err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ipo de letra, texto, escrita à mão, branco&#10;&#10;Descrição gerada automaticamente">
            <a:extLst>
              <a:ext uri="{FF2B5EF4-FFF2-40B4-BE49-F238E27FC236}">
                <a16:creationId xmlns:a16="http://schemas.microsoft.com/office/drawing/2014/main" id="{FE2CCDAE-BC55-D08F-EE30-592A3F63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1097048"/>
            <a:ext cx="3057525" cy="771525"/>
          </a:xfrm>
          <a:prstGeom prst="rect">
            <a:avLst/>
          </a:prstGeom>
        </p:spPr>
      </p:pic>
      <p:pic>
        <p:nvPicPr>
          <p:cNvPr id="9" name="Imagem 8" descr="Uma imagem com Tipo de letra, texto, escrita à mão, branco&#10;&#10;Descrição gerada automaticamente">
            <a:extLst>
              <a:ext uri="{FF2B5EF4-FFF2-40B4-BE49-F238E27FC236}">
                <a16:creationId xmlns:a16="http://schemas.microsoft.com/office/drawing/2014/main" id="{799300E3-AC07-2000-76DA-D8A5BCFD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09" y="2287030"/>
            <a:ext cx="4162425" cy="533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59FF13-66E3-CFE2-A792-35B39C2F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229" y="3449208"/>
            <a:ext cx="2476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Saturação de cores, file&#10;&#10;Descrição gerada automaticamente">
            <a:extLst>
              <a:ext uri="{FF2B5EF4-FFF2-40B4-BE49-F238E27FC236}">
                <a16:creationId xmlns:a16="http://schemas.microsoft.com/office/drawing/2014/main" id="{5963E808-FFFB-7A2F-9492-3D6489006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109" y="1197490"/>
            <a:ext cx="7503782" cy="5185419"/>
          </a:xfrm>
        </p:spPr>
      </p:pic>
    </p:spTree>
    <p:extLst>
      <p:ext uri="{BB962C8B-B14F-4D97-AF65-F5344CB8AC3E}">
        <p14:creationId xmlns:p14="http://schemas.microsoft.com/office/powerpoint/2010/main" val="15347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1" name="Marcador de Posição de Conteúdo 10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BC9B1946-1045-E3DC-17E2-E8F88C936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0568" y="1094517"/>
            <a:ext cx="6680567" cy="5185419"/>
          </a:xfrm>
        </p:spPr>
      </p:pic>
    </p:spTree>
    <p:extLst>
      <p:ext uri="{BB962C8B-B14F-4D97-AF65-F5344CB8AC3E}">
        <p14:creationId xmlns:p14="http://schemas.microsoft.com/office/powerpoint/2010/main" val="139810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937789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SVM </a:t>
            </a:r>
            <a:r>
              <a:rPr lang="pt-PT" err="1">
                <a:ea typeface="+mn-lt"/>
                <a:cs typeface="+mn-lt"/>
              </a:rPr>
              <a:t>has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formulated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constrained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w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constraint</a:t>
            </a:r>
            <a:r>
              <a:rPr lang="pt-PT" dirty="0">
                <a:ea typeface="+mn-lt"/>
                <a:cs typeface="+mn-lt"/>
              </a:rPr>
              <a:t>                                     can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written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concisely</a:t>
            </a:r>
            <a:r>
              <a:rPr lang="pt-PT" dirty="0">
                <a:ea typeface="+mn-lt"/>
                <a:cs typeface="+mn-lt"/>
              </a:rPr>
              <a:t> as: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together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             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equivalent</a:t>
            </a:r>
            <a:r>
              <a:rPr lang="pt-PT" dirty="0">
                <a:ea typeface="+mn-lt"/>
                <a:cs typeface="+mn-lt"/>
              </a:rPr>
              <a:t> to: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CC0E73A2-DD23-198E-98AB-120B3E55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408023"/>
            <a:ext cx="8458200" cy="7239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078A012-32F7-93D6-EB78-C5F31EC4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260" y="1754917"/>
            <a:ext cx="203886" cy="495814"/>
          </a:xfrm>
          <a:prstGeom prst="rect">
            <a:avLst/>
          </a:prstGeom>
        </p:spPr>
      </p:pic>
      <p:pic>
        <p:nvPicPr>
          <p:cNvPr id="10" name="Imagem 9" descr="Uma imagem com Tipo de letra, tipografia, texto, file&#10;&#10;Descrição gerada automaticamente">
            <a:extLst>
              <a:ext uri="{FF2B5EF4-FFF2-40B4-BE49-F238E27FC236}">
                <a16:creationId xmlns:a16="http://schemas.microsoft.com/office/drawing/2014/main" id="{519BF391-041C-9AA3-7DCF-F71D79222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051" y="3739347"/>
            <a:ext cx="2600325" cy="495300"/>
          </a:xfrm>
          <a:prstGeom prst="rect">
            <a:avLst/>
          </a:prstGeom>
        </p:spPr>
      </p:pic>
      <p:pic>
        <p:nvPicPr>
          <p:cNvPr id="11" name="Imagem 10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8C852741-C567-9388-52F9-B273AAAB5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953" y="4478809"/>
            <a:ext cx="1914525" cy="4953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A93DB7-3ACA-2E59-73C6-F6DA6FE5C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069" y="5370941"/>
            <a:ext cx="781050" cy="2762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C3C226-637F-2EB2-2BC0-0C03E73BC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5932401"/>
            <a:ext cx="2895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Hence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equivalent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unconstrained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w: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</a:t>
            </a:r>
            <a:r>
              <a:rPr lang="pt-PT" b="1" baseline="-2500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(x</a:t>
            </a:r>
            <a:r>
              <a:rPr lang="pt-PT" b="1" baseline="-25000" dirty="0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 &gt; 1: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outside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contribution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</a:t>
            </a:r>
            <a:r>
              <a:rPr lang="pt-PT" b="1" baseline="-2500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(x</a:t>
            </a:r>
            <a:r>
              <a:rPr lang="pt-PT" b="1" baseline="-25000" dirty="0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) = 1: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contribution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yif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(xi) &lt; 1: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violates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margin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constraint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Contributes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14" name="Imagem 13" descr="Uma imagem com texto, Tipo de letra, file, branco&#10;&#10;Descrição gerada automaticamente">
            <a:extLst>
              <a:ext uri="{FF2B5EF4-FFF2-40B4-BE49-F238E27FC236}">
                <a16:creationId xmlns:a16="http://schemas.microsoft.com/office/drawing/2014/main" id="{B9EFBE39-9989-EFF5-7CB3-9E22561E0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2176977"/>
            <a:ext cx="4495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SVMs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Hinge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0793627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SVMs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uses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Hinge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→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max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(0, 1 –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y</a:t>
            </a:r>
            <a:r>
              <a:rPr lang="pt-PT" baseline="-25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f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(x</a:t>
            </a:r>
            <a:r>
              <a:rPr lang="pt-PT" baseline="-25000" dirty="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))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Variation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0-1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18</a:t>
            </a:r>
            <a:endParaRPr lang="pt-PT" dirty="0"/>
          </a:p>
        </p:txBody>
      </p:sp>
      <p:pic>
        <p:nvPicPr>
          <p:cNvPr id="8" name="Imagem 7" descr="Uma imagem com texto, file, diagrama, captura de ecrã&#10;&#10;Descrição gerada automaticamente">
            <a:extLst>
              <a:ext uri="{FF2B5EF4-FFF2-40B4-BE49-F238E27FC236}">
                <a16:creationId xmlns:a16="http://schemas.microsoft.com/office/drawing/2014/main" id="{8B0A0E96-7146-CBA3-3CBB-EC112580D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09" y="2245970"/>
            <a:ext cx="7296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16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SVMs - Recap</vt:lpstr>
      <vt:lpstr>SVMs – Slack Variables</vt:lpstr>
      <vt:lpstr>SVMs - Soft Margin Solution</vt:lpstr>
      <vt:lpstr>SVMs - C</vt:lpstr>
      <vt:lpstr>SVMs - C</vt:lpstr>
      <vt:lpstr>SVMs - Optimization</vt:lpstr>
      <vt:lpstr>SVMs - Optimization</vt:lpstr>
      <vt:lpstr>SVMs – Hinge Loss</vt:lpstr>
      <vt:lpstr>SVMs – Dual Form</vt:lpstr>
      <vt:lpstr>SVMs – Dual Form</vt:lpstr>
      <vt:lpstr>SVMs – Dual Form</vt:lpstr>
      <vt:lpstr>SVMs – Dual Form</vt:lpstr>
      <vt:lpstr>SVMs – Handling non linear data</vt:lpstr>
      <vt:lpstr>SVMs – Solution 1</vt:lpstr>
      <vt:lpstr>SVMs – Solution 2</vt:lpstr>
      <vt:lpstr>SVMs – Transformed Feature Space</vt:lpstr>
      <vt:lpstr>Primal Classifier – Transformed Feature Space</vt:lpstr>
      <vt:lpstr>Dual Classifier – Transformed Feature Space</vt:lpstr>
      <vt:lpstr>Dual Classifier – Transformed Feature Space</vt:lpstr>
      <vt:lpstr>SVMs – Kernel Trick</vt:lpstr>
      <vt:lpstr>SVMs – Example Kernels</vt:lpstr>
      <vt:lpstr>SVM Classifer with Gaussian Kernel</vt:lpstr>
      <vt:lpstr>SVMs – RFB Kernel</vt:lpstr>
      <vt:lpstr>SVMs – RFB Kernel</vt:lpstr>
      <vt:lpstr>SVMs – RFB Kernel</vt:lpstr>
      <vt:lpstr>SVMs – RFB Kernel</vt:lpstr>
      <vt:lpstr>SVMs – RFB Kernel</vt:lpstr>
      <vt:lpstr>SVMs – RFB Kernel</vt:lpstr>
      <vt:lpstr>SVMs – RFB Kernel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809</cp:revision>
  <dcterms:created xsi:type="dcterms:W3CDTF">2024-04-21T20:32:38Z</dcterms:created>
  <dcterms:modified xsi:type="dcterms:W3CDTF">2024-04-24T09:55:17Z</dcterms:modified>
</cp:coreProperties>
</file>