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4" r:id="rId3"/>
    <p:sldId id="365" r:id="rId4"/>
    <p:sldId id="366" r:id="rId5"/>
    <p:sldId id="367" r:id="rId6"/>
    <p:sldId id="368" r:id="rId7"/>
    <p:sldId id="370" r:id="rId8"/>
    <p:sldId id="369" r:id="rId9"/>
    <p:sldId id="3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EB6FD-35CD-8085-3E93-45C832E9CC32}" v="250" dt="2024-04-29T20:16:2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8537532_Support_Vector_Regression" TargetMode="External"/><Relationship Id="rId2" Type="http://schemas.openxmlformats.org/officeDocument/2006/relationships/hyperlink" Target="https://www.youtube.com/watch?v=kPw1IGUAoY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19 -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Support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Vector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3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Suppose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training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N </a:t>
            </a:r>
            <a:r>
              <a:rPr lang="pt-PT" dirty="0" err="1">
                <a:ea typeface="+mn-lt"/>
                <a:cs typeface="+mn-lt"/>
              </a:rPr>
              <a:t>observations</a:t>
            </a: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f(x)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pic>
        <p:nvPicPr>
          <p:cNvPr id="8" name="Imagem 7" descr="Uma imagem com texto, Tipo de letra, caligrafia, branco&#10;&#10;Descrição gerada automaticamente">
            <a:extLst>
              <a:ext uri="{FF2B5EF4-FFF2-40B4-BE49-F238E27FC236}">
                <a16:creationId xmlns:a16="http://schemas.microsoft.com/office/drawing/2014/main" id="{83E4B192-7ADD-4FD7-592E-61D521ED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1740486"/>
            <a:ext cx="5238750" cy="542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AE11D8-65E7-C367-2891-B78742071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63" y="3398921"/>
            <a:ext cx="1362075" cy="381000"/>
          </a:xfrm>
          <a:prstGeom prst="rect">
            <a:avLst/>
          </a:prstGeom>
        </p:spPr>
      </p:pic>
      <p:pic>
        <p:nvPicPr>
          <p:cNvPr id="11" name="Imagem 10" descr="Uma imagem com diagrama, file, Gráfico&#10;&#10;Descrição gerada automaticamente">
            <a:extLst>
              <a:ext uri="{FF2B5EF4-FFF2-40B4-BE49-F238E27FC236}">
                <a16:creationId xmlns:a16="http://schemas.microsoft.com/office/drawing/2014/main" id="{15DBE4C4-3A5E-D450-BB8D-56FC0F09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763" y="3394160"/>
            <a:ext cx="4538579" cy="319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As for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regressor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formulated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Minimize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choice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e.g. 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, "</a:t>
            </a:r>
            <a:r>
              <a:rPr lang="pt-PT" dirty="0" err="1">
                <a:ea typeface="+mn-lt"/>
                <a:cs typeface="+mn-lt"/>
              </a:rPr>
              <a:t>Hinge-like</a:t>
            </a:r>
            <a:r>
              <a:rPr lang="pt-PT" dirty="0">
                <a:ea typeface="+mn-lt"/>
                <a:cs typeface="+mn-lt"/>
              </a:rPr>
              <a:t>" </a:t>
            </a:r>
            <a:r>
              <a:rPr lang="pt-PT" dirty="0" err="1">
                <a:ea typeface="+mn-lt"/>
                <a:cs typeface="+mn-lt"/>
              </a:rPr>
              <a:t>loss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ridge</a:t>
            </a:r>
            <a:r>
              <a:rPr lang="pt-PT" dirty="0">
                <a:ea typeface="+mn-lt"/>
                <a:cs typeface="+mn-lt"/>
              </a:rPr>
              <a:t>, lasso </a:t>
            </a:r>
            <a:r>
              <a:rPr lang="pt-PT" err="1">
                <a:ea typeface="+mn-lt"/>
                <a:cs typeface="+mn-lt"/>
              </a:rPr>
              <a:t>regularization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pic>
        <p:nvPicPr>
          <p:cNvPr id="10" name="Imagem 9" descr="Uma imagem com texto, Tipo de letra, file, Gráficos&#10;&#10;Descrição gerada automaticamente">
            <a:extLst>
              <a:ext uri="{FF2B5EF4-FFF2-40B4-BE49-F238E27FC236}">
                <a16:creationId xmlns:a16="http://schemas.microsoft.com/office/drawing/2014/main" id="{CB8F114D-E8C1-1AD6-7D80-B8E314BD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72" y="2269958"/>
            <a:ext cx="4312485" cy="19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Choice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Function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y(x, w)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non-linear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x,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linear in w: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, for          , </a:t>
            </a:r>
            <a:r>
              <a:rPr lang="pt-PT" dirty="0" err="1">
                <a:ea typeface="+mn-lt"/>
                <a:cs typeface="+mn-lt"/>
              </a:rPr>
              <a:t>polynimial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pic>
        <p:nvPicPr>
          <p:cNvPr id="8" name="Imagem 7" descr="Uma imagem com Tipo de letra, texto, tipografia&#10;&#10;Descrição gerada automaticamente">
            <a:extLst>
              <a:ext uri="{FF2B5EF4-FFF2-40B4-BE49-F238E27FC236}">
                <a16:creationId xmlns:a16="http://schemas.microsoft.com/office/drawing/2014/main" id="{4D18D3F3-AF53-9979-1B9B-71D4755E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51" y="2315327"/>
            <a:ext cx="6829425" cy="542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C59611-6FE4-6C8E-C1B4-9D07A1965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65" b="-9091"/>
          <a:stretch/>
        </p:blipFill>
        <p:spPr>
          <a:xfrm>
            <a:off x="3440363" y="3361574"/>
            <a:ext cx="605121" cy="3221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EFFFF5-928F-C001-5C77-677EA8009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74" y="3277687"/>
            <a:ext cx="1295400" cy="409575"/>
          </a:xfrm>
          <a:prstGeom prst="rect">
            <a:avLst/>
          </a:prstGeom>
        </p:spPr>
      </p:pic>
      <p:pic>
        <p:nvPicPr>
          <p:cNvPr id="12" name="Imagem 11" descr="Uma imagem com texto, Tipo de letra, escrita à mão, file&#10;&#10;Descrição gerada automaticamente">
            <a:extLst>
              <a:ext uri="{FF2B5EF4-FFF2-40B4-BE49-F238E27FC236}">
                <a16:creationId xmlns:a16="http://schemas.microsoft.com/office/drawing/2014/main" id="{9713BA46-671A-85EF-56AF-56C3105DC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113" y="3810334"/>
            <a:ext cx="7343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Squares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– 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for x: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pic>
        <p:nvPicPr>
          <p:cNvPr id="10" name="Imagem 9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CCC32567-9759-9C1F-5374-9F0F752F9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3" r="-297" b="-1190"/>
          <a:stretch/>
        </p:blipFill>
        <p:spPr>
          <a:xfrm>
            <a:off x="3549232" y="1967079"/>
            <a:ext cx="4518697" cy="1471060"/>
          </a:xfrm>
          <a:prstGeom prst="rect">
            <a:avLst/>
          </a:prstGeom>
        </p:spPr>
      </p:pic>
      <p:pic>
        <p:nvPicPr>
          <p:cNvPr id="13" name="Imagem 12" descr="Uma imagem com file, diagrama, Gráfico, ladeira&#10;&#10;Descrição gerada automaticamente">
            <a:extLst>
              <a:ext uri="{FF2B5EF4-FFF2-40B4-BE49-F238E27FC236}">
                <a16:creationId xmlns:a16="http://schemas.microsoft.com/office/drawing/2014/main" id="{83583C40-2B80-F78F-1CA5-95C23505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004" y="1283201"/>
            <a:ext cx="2714625" cy="2152650"/>
          </a:xfrm>
          <a:prstGeom prst="rect">
            <a:avLst/>
          </a:prstGeom>
        </p:spPr>
      </p:pic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E3A194AE-7E76-526A-5AF7-82256D168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075" y="4562346"/>
            <a:ext cx="7181851" cy="7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Function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42292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To </a:t>
            </a:r>
            <a:r>
              <a:rPr lang="pt-PT" err="1">
                <a:ea typeface="+mn-lt"/>
                <a:cs typeface="+mn-lt"/>
              </a:rPr>
              <a:t>allow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misclassification</a:t>
            </a:r>
            <a:r>
              <a:rPr lang="pt-PT" dirty="0">
                <a:ea typeface="+mn-lt"/>
                <a:cs typeface="+mn-lt"/>
              </a:rPr>
              <a:t> in SVM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use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ε–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insensitive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pic>
        <p:nvPicPr>
          <p:cNvPr id="9" name="Imagem 8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5A13E711-CDE9-2576-5F07-FD569964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211859"/>
            <a:ext cx="7296150" cy="42672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BC4D42A-D788-F464-277E-413BE093E5B7}"/>
              </a:ext>
            </a:extLst>
          </p:cNvPr>
          <p:cNvSpPr/>
          <p:nvPr/>
        </p:nvSpPr>
        <p:spPr>
          <a:xfrm>
            <a:off x="8876270" y="6157783"/>
            <a:ext cx="195648" cy="18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4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42292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As </a:t>
            </a:r>
            <a:r>
              <a:rPr lang="pt-PT" dirty="0" err="1">
                <a:ea typeface="+mn-lt"/>
                <a:cs typeface="+mn-lt"/>
              </a:rPr>
              <a:t>before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Kernels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non-linear </a:t>
            </a:r>
            <a:r>
              <a:rPr lang="pt-PT" dirty="0" err="1">
                <a:ea typeface="+mn-lt"/>
                <a:cs typeface="+mn-lt"/>
              </a:rPr>
              <a:t>functions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4D42A-D788-F464-277E-413BE093E5B7}"/>
              </a:ext>
            </a:extLst>
          </p:cNvPr>
          <p:cNvSpPr/>
          <p:nvPr/>
        </p:nvSpPr>
        <p:spPr>
          <a:xfrm>
            <a:off x="8876270" y="6157783"/>
            <a:ext cx="195648" cy="18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texto, Tipo de letra, escrita à mão, caligrafia&#10;&#10;Descrição gerada automaticamente">
            <a:extLst>
              <a:ext uri="{FF2B5EF4-FFF2-40B4-BE49-F238E27FC236}">
                <a16:creationId xmlns:a16="http://schemas.microsoft.com/office/drawing/2014/main" id="{2D162941-62CE-5269-D93E-9E32C423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16" y="1507910"/>
            <a:ext cx="6134614" cy="24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- Effect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4800" dirty="0">
                <a:solidFill>
                  <a:srgbClr val="092953"/>
                </a:solidFill>
                <a:ea typeface="+mj-lt"/>
                <a:cs typeface="+mj-lt"/>
              </a:rPr>
              <a:t>ε</a:t>
            </a:r>
            <a:endParaRPr lang="pt-PT" sz="40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42292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As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ε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increases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function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allowed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move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away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points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number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support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vectors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decreases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worse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4D42A-D788-F464-277E-413BE093E5B7}"/>
              </a:ext>
            </a:extLst>
          </p:cNvPr>
          <p:cNvSpPr/>
          <p:nvPr/>
        </p:nvSpPr>
        <p:spPr>
          <a:xfrm>
            <a:off x="8876270" y="6157783"/>
            <a:ext cx="195648" cy="18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4C9FE93B-C827-D61A-0193-79820BA3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799835"/>
            <a:ext cx="8877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https://www.youtube.com/watch?v=kPw1IGUAoY8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https://www.researchgate.net/publication/228537532_Support_Vector_Regression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SVMs - Regression</vt:lpstr>
      <vt:lpstr>SVMs - Regression</vt:lpstr>
      <vt:lpstr>SVMs - Choice of Regression Function</vt:lpstr>
      <vt:lpstr>SVMs - Least Squares Ridge Regression</vt:lpstr>
      <vt:lpstr>SVMs - Loss Function for Regression</vt:lpstr>
      <vt:lpstr>SVMs - The Optimization Problem</vt:lpstr>
      <vt:lpstr>SVMs - Effect of ε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177</cp:revision>
  <dcterms:created xsi:type="dcterms:W3CDTF">2024-04-24T14:43:07Z</dcterms:created>
  <dcterms:modified xsi:type="dcterms:W3CDTF">2024-04-29T20:17:46Z</dcterms:modified>
</cp:coreProperties>
</file>