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361" r:id="rId3"/>
    <p:sldId id="366" r:id="rId4"/>
    <p:sldId id="367" r:id="rId5"/>
    <p:sldId id="368" r:id="rId6"/>
    <p:sldId id="369" r:id="rId7"/>
    <p:sldId id="370" r:id="rId8"/>
    <p:sldId id="372" r:id="rId9"/>
    <p:sldId id="371" r:id="rId10"/>
    <p:sldId id="373" r:id="rId11"/>
    <p:sldId id="374" r:id="rId12"/>
    <p:sldId id="376" r:id="rId13"/>
    <p:sldId id="375" r:id="rId14"/>
    <p:sldId id="377" r:id="rId15"/>
    <p:sldId id="378" r:id="rId16"/>
    <p:sldId id="379" r:id="rId17"/>
    <p:sldId id="380" r:id="rId18"/>
    <p:sldId id="365" r:id="rId1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181BAF-BDD1-4AB6-0401-AB4670DBF1DA}" v="1125" dt="2024-05-13T21:13:06.7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13/05/2024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13/05/2024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13/05/2024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13/05/2024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13/05/2024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13/05/2024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13/05/2024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13/05/2024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13/05/2024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13/05/2024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13/05/2024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13/05/2024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i.org/10.1002/widm.148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atacamp.com/tutorial/what-bagging-in-machine-learning-a-guide-with-example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@brijesh_soni/understanding-boosting-in-machine-learning-a-comprehensive-guide-bdeaa1167a6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@brijesh_soni/stacking-to-improve-model-performance-a-comprehensive-guide-on-ensemble-learning-in-python-9ed53c93ce28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23/01/ensemble-learning-methods-bagging-boosting-and-stackin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@chyun55555/ensemble-learning-voting-and-bagging-with-python-40de683b8ff0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0053499-3647-36B4-C2DB-60949CBC284A}"/>
              </a:ext>
            </a:extLst>
          </p:cNvPr>
          <p:cNvSpPr>
            <a:spLocks noGrp="1"/>
          </p:cNvSpPr>
          <p:nvPr/>
        </p:nvSpPr>
        <p:spPr>
          <a:xfrm>
            <a:off x="562550" y="2327702"/>
            <a:ext cx="11067585" cy="1037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err="1">
                <a:solidFill>
                  <a:srgbClr val="092953"/>
                </a:solidFill>
                <a:latin typeface="Cambria"/>
                <a:ea typeface="Cambria"/>
              </a:rPr>
              <a:t>Machine</a:t>
            </a:r>
            <a:r>
              <a:rPr lang="pt-PT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b="1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  <a:endParaRPr lang="pt-PT" b="1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F56B029F-39A9-47C6-AC5F-828B5B6B4CB9}"/>
              </a:ext>
            </a:extLst>
          </p:cNvPr>
          <p:cNvSpPr>
            <a:spLocks noGrp="1"/>
          </p:cNvSpPr>
          <p:nvPr/>
        </p:nvSpPr>
        <p:spPr>
          <a:xfrm>
            <a:off x="1521732" y="500827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000" b="1">
                <a:ea typeface="+mn-lt"/>
                <a:cs typeface="+mn-lt"/>
              </a:rPr>
              <a:t>Ciência de Dados Aplicada</a:t>
            </a:r>
          </a:p>
          <a:p>
            <a:r>
              <a:rPr lang="pt-PT" sz="2000" b="1"/>
              <a:t>2023/2024</a:t>
            </a:r>
            <a:endParaRPr lang="pt-PT" sz="2000" b="1">
              <a:cs typeface="Calibri"/>
            </a:endParaRPr>
          </a:p>
        </p:txBody>
      </p:sp>
      <p:pic>
        <p:nvPicPr>
          <p:cNvPr id="9" name="Imagem 8" descr="Portal do Colaborador">
            <a:extLst>
              <a:ext uri="{FF2B5EF4-FFF2-40B4-BE49-F238E27FC236}">
                <a16:creationId xmlns:a16="http://schemas.microsoft.com/office/drawing/2014/main" id="{2B601A01-9B7B-BA13-BEF4-FEC8884D3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01" y="130979"/>
            <a:ext cx="3561239" cy="1650054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4330246" y="150133"/>
            <a:ext cx="7859486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7851EF0-06B4-C9BF-8969-A919CD805DF2}"/>
              </a:ext>
            </a:extLst>
          </p:cNvPr>
          <p:cNvSpPr/>
          <p:nvPr/>
        </p:nvSpPr>
        <p:spPr>
          <a:xfrm>
            <a:off x="-198212" y="150132"/>
            <a:ext cx="283029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B8E3643-4B25-37B8-1D83-D8BB0F05358F}"/>
              </a:ext>
            </a:extLst>
          </p:cNvPr>
          <p:cNvSpPr txBox="1"/>
          <p:nvPr/>
        </p:nvSpPr>
        <p:spPr>
          <a:xfrm>
            <a:off x="1494971" y="3369062"/>
            <a:ext cx="92020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2800" b="1" dirty="0" err="1">
                <a:solidFill>
                  <a:srgbClr val="595959"/>
                </a:solidFill>
                <a:latin typeface="Calibri"/>
                <a:cs typeface="Calibri"/>
              </a:rPr>
              <a:t>Session</a:t>
            </a:r>
            <a:r>
              <a:rPr lang="pt-PT" sz="2800" b="1" dirty="0">
                <a:solidFill>
                  <a:srgbClr val="595959"/>
                </a:solidFill>
                <a:latin typeface="Calibri"/>
                <a:cs typeface="Calibri"/>
              </a:rPr>
              <a:t> 21 - T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9666F2D-333D-FE50-82D2-088CE3443EB8}"/>
              </a:ext>
            </a:extLst>
          </p:cNvPr>
          <p:cNvSpPr txBox="1"/>
          <p:nvPr/>
        </p:nvSpPr>
        <p:spPr>
          <a:xfrm>
            <a:off x="2026120" y="3893716"/>
            <a:ext cx="8138756" cy="12415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600" b="1" dirty="0">
                <a:latin typeface="Calibri"/>
                <a:ea typeface="Calibri"/>
                <a:cs typeface="Calibri"/>
              </a:rPr>
              <a:t>Ensemble 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Learning</a:t>
            </a:r>
            <a:r>
              <a:rPr lang="pt-PT" sz="3600" b="1" dirty="0">
                <a:latin typeface="Calibri"/>
                <a:ea typeface="Calibri"/>
                <a:cs typeface="Calibri"/>
              </a:rPr>
              <a:t> 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and</a:t>
            </a:r>
            <a:r>
              <a:rPr lang="pt-PT" sz="3600" b="1" dirty="0">
                <a:latin typeface="Calibri"/>
                <a:ea typeface="Calibri"/>
                <a:cs typeface="Calibri"/>
              </a:rPr>
              <a:t> 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Hyperparameter</a:t>
            </a:r>
            <a:r>
              <a:rPr lang="pt-PT" sz="3600" b="1" dirty="0">
                <a:latin typeface="Calibri"/>
                <a:ea typeface="Calibri"/>
                <a:cs typeface="Calibri"/>
              </a:rPr>
              <a:t> 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Optimization</a:t>
            </a:r>
            <a:endParaRPr lang="pt-PT" sz="3600" b="1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4531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Hyperparameter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Optimization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What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is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a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hyperparameter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?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err="1">
                <a:ea typeface="+mn-lt"/>
                <a:cs typeface="+mn-lt"/>
              </a:rPr>
              <a:t>Parameters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that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user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need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to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specify</a:t>
            </a:r>
            <a:r>
              <a:rPr lang="pt-PT" dirty="0">
                <a:ea typeface="+mn-lt"/>
                <a:cs typeface="+mn-lt"/>
              </a:rPr>
              <a:t> in </a:t>
            </a:r>
            <a:r>
              <a:rPr lang="pt-PT" err="1">
                <a:ea typeface="+mn-lt"/>
                <a:cs typeface="+mn-lt"/>
              </a:rPr>
              <a:t>order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err="1">
                <a:ea typeface="+mn-lt"/>
                <a:cs typeface="+mn-lt"/>
              </a:rPr>
              <a:t>run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err="1">
                <a:ea typeface="+mn-lt"/>
                <a:cs typeface="+mn-lt"/>
              </a:rPr>
              <a:t>machine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learning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algorithm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 err="1">
                <a:ea typeface="+mn-lt"/>
                <a:cs typeface="+mn-lt"/>
              </a:rPr>
              <a:t>What</a:t>
            </a:r>
            <a:r>
              <a:rPr lang="pt-PT" dirty="0">
                <a:ea typeface="+mn-lt"/>
                <a:cs typeface="+mn-lt"/>
              </a:rPr>
              <a:t> are some </a:t>
            </a:r>
            <a:r>
              <a:rPr lang="pt-PT" dirty="0" err="1">
                <a:ea typeface="+mn-lt"/>
                <a:cs typeface="+mn-lt"/>
              </a:rPr>
              <a:t>hyperparameters</a:t>
            </a:r>
            <a:r>
              <a:rPr lang="pt-PT" dirty="0">
                <a:ea typeface="+mn-lt"/>
                <a:cs typeface="+mn-lt"/>
              </a:rPr>
              <a:t> for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following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models</a:t>
            </a:r>
            <a:r>
              <a:rPr lang="pt-PT" dirty="0">
                <a:ea typeface="+mn-lt"/>
                <a:cs typeface="+mn-lt"/>
              </a:rPr>
              <a:t>?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K-</a:t>
            </a:r>
            <a:r>
              <a:rPr lang="pt-PT" dirty="0" err="1">
                <a:ea typeface="+mn-lt"/>
                <a:cs typeface="+mn-lt"/>
              </a:rPr>
              <a:t>nearest</a:t>
            </a:r>
            <a:r>
              <a:rPr lang="pt-PT" dirty="0">
                <a:ea typeface="+mn-lt"/>
                <a:cs typeface="+mn-lt"/>
              </a:rPr>
              <a:t>-</a:t>
            </a:r>
            <a:r>
              <a:rPr lang="pt-PT" dirty="0" err="1">
                <a:ea typeface="+mn-lt"/>
                <a:cs typeface="+mn-lt"/>
              </a:rPr>
              <a:t>neighbot</a:t>
            </a:r>
            <a:r>
              <a:rPr lang="pt-PT" dirty="0">
                <a:ea typeface="+mn-lt"/>
                <a:cs typeface="+mn-lt"/>
              </a:rPr>
              <a:t> (</a:t>
            </a:r>
            <a:r>
              <a:rPr lang="pt-PT" dirty="0" err="1">
                <a:ea typeface="+mn-lt"/>
                <a:cs typeface="+mn-lt"/>
              </a:rPr>
              <a:t>kNN</a:t>
            </a:r>
            <a:r>
              <a:rPr lang="pt-PT" dirty="0">
                <a:ea typeface="+mn-lt"/>
                <a:cs typeface="+mn-lt"/>
              </a:rPr>
              <a:t>);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Decision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Tree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Neural Network.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</a:rPr>
              <a:t>Ensemble </a:t>
            </a:r>
            <a:r>
              <a:rPr lang="pt-PT" sz="900" dirty="0" err="1">
                <a:solidFill>
                  <a:srgbClr val="FFFFFF"/>
                </a:solidFill>
              </a:rPr>
              <a:t>Learning</a:t>
            </a:r>
            <a:r>
              <a:rPr lang="pt-PT" sz="900" dirty="0">
                <a:solidFill>
                  <a:srgbClr val="FFFFFF"/>
                </a:solidFill>
              </a:rPr>
              <a:t> </a:t>
            </a:r>
            <a:r>
              <a:rPr lang="pt-PT" sz="900" dirty="0" err="1">
                <a:solidFill>
                  <a:srgbClr val="FFFFFF"/>
                </a:solidFill>
              </a:rPr>
              <a:t>and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Hyperparameter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Optimization</a:t>
            </a:r>
            <a:endParaRPr lang="pt-PT" sz="900" dirty="0">
              <a:solidFill>
                <a:srgbClr val="FFFFFF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21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70848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Grid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Search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6525127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Define some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grid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of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parameters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you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want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to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try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;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err="1">
                <a:ea typeface="+mn-lt"/>
                <a:cs typeface="+mn-lt"/>
              </a:rPr>
              <a:t>Try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all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parameter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values</a:t>
            </a:r>
            <a:r>
              <a:rPr lang="pt-PT" dirty="0">
                <a:ea typeface="+mn-lt"/>
                <a:cs typeface="+mn-lt"/>
              </a:rPr>
              <a:t> in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grid</a:t>
            </a:r>
            <a:r>
              <a:rPr lang="pt-PT" dirty="0">
                <a:ea typeface="+mn-lt"/>
                <a:cs typeface="+mn-lt"/>
              </a:rPr>
              <a:t>: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By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running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whole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system</a:t>
            </a:r>
            <a:r>
              <a:rPr lang="pt-PT" dirty="0">
                <a:ea typeface="+mn-lt"/>
                <a:cs typeface="+mn-lt"/>
              </a:rPr>
              <a:t> for </a:t>
            </a:r>
            <a:r>
              <a:rPr lang="pt-PT" dirty="0" err="1">
                <a:ea typeface="+mn-lt"/>
                <a:cs typeface="+mn-lt"/>
              </a:rPr>
              <a:t>each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combination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parameters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r>
              <a:rPr lang="pt-PT" err="1">
                <a:ea typeface="+mn-lt"/>
                <a:cs typeface="+mn-lt"/>
              </a:rPr>
              <a:t>Then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choose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combination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with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 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best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results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err="1">
                <a:ea typeface="+mn-lt"/>
                <a:cs typeface="+mn-lt"/>
              </a:rPr>
              <a:t>It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essentially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brute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force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method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</a:rPr>
              <a:t>Ensemble </a:t>
            </a:r>
            <a:r>
              <a:rPr lang="pt-PT" sz="900" dirty="0" err="1">
                <a:solidFill>
                  <a:srgbClr val="FFFFFF"/>
                </a:solidFill>
              </a:rPr>
              <a:t>Learning</a:t>
            </a:r>
            <a:r>
              <a:rPr lang="pt-PT" sz="900" dirty="0">
                <a:solidFill>
                  <a:srgbClr val="FFFFFF"/>
                </a:solidFill>
              </a:rPr>
              <a:t> </a:t>
            </a:r>
            <a:r>
              <a:rPr lang="pt-PT" sz="900" dirty="0" err="1">
                <a:solidFill>
                  <a:srgbClr val="FFFFFF"/>
                </a:solidFill>
              </a:rPr>
              <a:t>and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Hyperparameter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Optimization</a:t>
            </a:r>
            <a:endParaRPr lang="pt-PT" sz="900" dirty="0">
              <a:solidFill>
                <a:srgbClr val="FFFFFF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21</a:t>
            </a:r>
            <a:endParaRPr lang="pt-PT" dirty="0"/>
          </a:p>
        </p:txBody>
      </p:sp>
      <p:pic>
        <p:nvPicPr>
          <p:cNvPr id="8" name="Imagem 7" descr="Hyperparameter tuning using Grid Search and Random Search: A Conceptual  Guide | by Jack Stalfort | Medium">
            <a:extLst>
              <a:ext uri="{FF2B5EF4-FFF2-40B4-BE49-F238E27FC236}">
                <a16:creationId xmlns:a16="http://schemas.microsoft.com/office/drawing/2014/main" id="{1FFF5BEF-FC3C-CA7B-D1C3-8885562844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86" r="54816" b="3103"/>
          <a:stretch/>
        </p:blipFill>
        <p:spPr>
          <a:xfrm>
            <a:off x="7992979" y="1900989"/>
            <a:ext cx="3501696" cy="406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880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Grid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Search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-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Disadvantages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>
                <a:ea typeface="+mn-lt"/>
                <a:cs typeface="+mn-lt"/>
              </a:rPr>
              <a:t>As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number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parameters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increases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cost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grid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search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increases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exponentially</a:t>
            </a:r>
            <a:r>
              <a:rPr lang="pt-PT" dirty="0">
                <a:ea typeface="+mn-lt"/>
                <a:cs typeface="+mn-lt"/>
              </a:rPr>
              <a:t>!</a:t>
            </a:r>
            <a:endParaRPr lang="pt-PT" dirty="0">
              <a:solidFill>
                <a:srgbClr val="000000"/>
              </a:solidFill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err="1">
                <a:ea typeface="+mn-lt"/>
                <a:cs typeface="+mn-lt"/>
              </a:rPr>
              <a:t>Why</a:t>
            </a:r>
            <a:r>
              <a:rPr lang="pt-PT" dirty="0">
                <a:ea typeface="+mn-lt"/>
                <a:cs typeface="+mn-lt"/>
              </a:rPr>
              <a:t>?</a:t>
            </a: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 err="1">
                <a:ea typeface="+mn-lt"/>
                <a:cs typeface="+mn-lt"/>
              </a:rPr>
              <a:t>Still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need</a:t>
            </a:r>
            <a:r>
              <a:rPr lang="pt-PT" dirty="0">
                <a:ea typeface="+mn-lt"/>
                <a:cs typeface="+mn-lt"/>
              </a:rPr>
              <a:t> some </a:t>
            </a:r>
            <a:r>
              <a:rPr lang="pt-PT" dirty="0" err="1">
                <a:ea typeface="+mn-lt"/>
                <a:cs typeface="+mn-lt"/>
              </a:rPr>
              <a:t>way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 err="1">
                <a:ea typeface="+mn-lt"/>
                <a:cs typeface="+mn-lt"/>
              </a:rPr>
              <a:t>choose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grid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properly</a:t>
            </a:r>
            <a:r>
              <a:rPr lang="pt-PT" dirty="0">
                <a:ea typeface="+mn-lt"/>
                <a:cs typeface="+mn-lt"/>
              </a:rPr>
              <a:t>: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This</a:t>
            </a:r>
            <a:r>
              <a:rPr lang="pt-PT" dirty="0">
                <a:ea typeface="+mn-lt"/>
                <a:cs typeface="+mn-lt"/>
              </a:rPr>
              <a:t> can </a:t>
            </a:r>
            <a:r>
              <a:rPr lang="pt-PT" dirty="0" err="1">
                <a:ea typeface="+mn-lt"/>
                <a:cs typeface="+mn-lt"/>
              </a:rPr>
              <a:t>be</a:t>
            </a:r>
            <a:r>
              <a:rPr lang="pt-PT" dirty="0">
                <a:ea typeface="+mn-lt"/>
                <a:cs typeface="+mn-lt"/>
              </a:rPr>
              <a:t> as hard as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original </a:t>
            </a:r>
            <a:r>
              <a:rPr lang="pt-PT" dirty="0" err="1">
                <a:ea typeface="+mn-lt"/>
                <a:cs typeface="+mn-lt"/>
              </a:rPr>
              <a:t>hyperparameter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optimization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 err="1">
                <a:ea typeface="+mn-lt"/>
                <a:cs typeface="+mn-lt"/>
              </a:rPr>
              <a:t>Can't</a:t>
            </a:r>
            <a:r>
              <a:rPr lang="pt-PT" dirty="0">
                <a:ea typeface="+mn-lt"/>
                <a:cs typeface="+mn-lt"/>
              </a:rPr>
              <a:t> take </a:t>
            </a:r>
            <a:r>
              <a:rPr lang="pt-PT" dirty="0" err="1">
                <a:ea typeface="+mn-lt"/>
                <a:cs typeface="+mn-lt"/>
              </a:rPr>
              <a:t>advantage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any</a:t>
            </a:r>
            <a:r>
              <a:rPr lang="pt-PT" dirty="0">
                <a:ea typeface="+mn-lt"/>
                <a:cs typeface="+mn-lt"/>
              </a:rPr>
              <a:t> insight </a:t>
            </a:r>
            <a:r>
              <a:rPr lang="pt-PT" dirty="0" err="1">
                <a:ea typeface="+mn-lt"/>
                <a:cs typeface="+mn-lt"/>
              </a:rPr>
              <a:t>you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have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about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system</a:t>
            </a:r>
            <a:r>
              <a:rPr lang="pt-PT" dirty="0">
                <a:ea typeface="+mn-lt"/>
                <a:cs typeface="+mn-lt"/>
              </a:rPr>
              <a:t>!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</a:rPr>
              <a:t>Ensemble </a:t>
            </a:r>
            <a:r>
              <a:rPr lang="pt-PT" sz="900" dirty="0" err="1">
                <a:solidFill>
                  <a:srgbClr val="FFFFFF"/>
                </a:solidFill>
              </a:rPr>
              <a:t>Learning</a:t>
            </a:r>
            <a:r>
              <a:rPr lang="pt-PT" sz="900" dirty="0">
                <a:solidFill>
                  <a:srgbClr val="FFFFFF"/>
                </a:solidFill>
              </a:rPr>
              <a:t> </a:t>
            </a:r>
            <a:r>
              <a:rPr lang="pt-PT" sz="900" dirty="0" err="1">
                <a:solidFill>
                  <a:srgbClr val="FFFFFF"/>
                </a:solidFill>
              </a:rPr>
              <a:t>and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Hyperparameter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Optimization</a:t>
            </a:r>
            <a:endParaRPr lang="pt-PT" sz="900" dirty="0">
              <a:solidFill>
                <a:srgbClr val="FFFFFF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21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77956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Randomized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Search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7628022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This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is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similar to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grid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search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but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instead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of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trying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all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hyperparameter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combinations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try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some 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random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combinations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;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 err="1">
                <a:ea typeface="+mn-lt"/>
                <a:cs typeface="+mn-lt"/>
              </a:rPr>
              <a:t>This</a:t>
            </a:r>
            <a:r>
              <a:rPr lang="pt-PT" dirty="0">
                <a:ea typeface="+mn-lt"/>
                <a:cs typeface="+mn-lt"/>
              </a:rPr>
              <a:t> solves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curse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dimentionality</a:t>
            </a:r>
            <a:r>
              <a:rPr lang="pt-PT" dirty="0">
                <a:ea typeface="+mn-lt"/>
                <a:cs typeface="+mn-lt"/>
              </a:rPr>
              <a:t>: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number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trials</a:t>
            </a:r>
            <a:r>
              <a:rPr lang="pt-PT" dirty="0">
                <a:ea typeface="+mn-lt"/>
                <a:cs typeface="+mn-lt"/>
              </a:rPr>
              <a:t> do </a:t>
            </a:r>
            <a:r>
              <a:rPr lang="pt-PT" dirty="0" err="1">
                <a:ea typeface="+mn-lt"/>
                <a:cs typeface="+mn-lt"/>
              </a:rPr>
              <a:t>not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grow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exponetially</a:t>
            </a:r>
            <a:r>
              <a:rPr lang="pt-PT" dirty="0">
                <a:ea typeface="+mn-lt"/>
                <a:cs typeface="+mn-lt"/>
              </a:rPr>
              <a:t> as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number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odf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dimentions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increases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 err="1">
                <a:ea typeface="+mn-lt"/>
                <a:cs typeface="+mn-lt"/>
              </a:rPr>
              <a:t>Problem</a:t>
            </a:r>
            <a:r>
              <a:rPr lang="pt-PT" dirty="0">
                <a:ea typeface="+mn-lt"/>
                <a:cs typeface="+mn-lt"/>
              </a:rPr>
              <a:t>: </a:t>
            </a:r>
            <a:r>
              <a:rPr lang="pt-PT" dirty="0" err="1">
                <a:ea typeface="+mn-lt"/>
                <a:cs typeface="+mn-lt"/>
              </a:rPr>
              <a:t>we</a:t>
            </a:r>
            <a:r>
              <a:rPr lang="pt-PT" dirty="0">
                <a:ea typeface="+mn-lt"/>
                <a:cs typeface="+mn-lt"/>
              </a:rPr>
              <a:t> do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not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necessarily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get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anywhere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near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optimal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 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hyperparameters</a:t>
            </a:r>
            <a:r>
              <a:rPr lang="pt-PT" dirty="0">
                <a:ea typeface="+mn-lt"/>
                <a:cs typeface="+mn-lt"/>
              </a:rPr>
              <a:t> in a </a:t>
            </a:r>
            <a:r>
              <a:rPr lang="pt-PT" dirty="0" err="1">
                <a:ea typeface="+mn-lt"/>
                <a:cs typeface="+mn-lt"/>
              </a:rPr>
              <a:t>small</a:t>
            </a:r>
            <a:r>
              <a:rPr lang="pt-PT" dirty="0">
                <a:ea typeface="+mn-lt"/>
                <a:cs typeface="+mn-lt"/>
              </a:rPr>
              <a:t> sample.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</a:rPr>
              <a:t>Ensemble </a:t>
            </a:r>
            <a:r>
              <a:rPr lang="pt-PT" sz="900" dirty="0" err="1">
                <a:solidFill>
                  <a:srgbClr val="FFFFFF"/>
                </a:solidFill>
              </a:rPr>
              <a:t>Learning</a:t>
            </a:r>
            <a:r>
              <a:rPr lang="pt-PT" sz="900" dirty="0">
                <a:solidFill>
                  <a:srgbClr val="FFFFFF"/>
                </a:solidFill>
              </a:rPr>
              <a:t> </a:t>
            </a:r>
            <a:r>
              <a:rPr lang="pt-PT" sz="900" dirty="0" err="1">
                <a:solidFill>
                  <a:srgbClr val="FFFFFF"/>
                </a:solidFill>
              </a:rPr>
              <a:t>and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Hyperparameter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Optimization</a:t>
            </a:r>
            <a:endParaRPr lang="pt-PT" sz="900" dirty="0">
              <a:solidFill>
                <a:srgbClr val="FFFFFF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21</a:t>
            </a:r>
            <a:endParaRPr lang="pt-PT" dirty="0"/>
          </a:p>
        </p:txBody>
      </p:sp>
      <p:pic>
        <p:nvPicPr>
          <p:cNvPr id="8" name="Imagem 7" descr="Hyperparameter tuning using Grid Search and Random Search: A Conceptual  Guide | by Jack Stalfort | Medium">
            <a:extLst>
              <a:ext uri="{FF2B5EF4-FFF2-40B4-BE49-F238E27FC236}">
                <a16:creationId xmlns:a16="http://schemas.microsoft.com/office/drawing/2014/main" id="{5831D6DE-2F49-7D03-5334-2D8DA676FD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583" t="1950" r="-139" b="1950"/>
          <a:stretch/>
        </p:blipFill>
        <p:spPr>
          <a:xfrm>
            <a:off x="8273716" y="2211805"/>
            <a:ext cx="3652623" cy="345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1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Bayesian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Hyperparameter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Optimization</a:t>
            </a:r>
            <a:endParaRPr lang="pt-PT" sz="3600" b="1" dirty="0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Bayesian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approaches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, in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contrast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to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random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or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grid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search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keep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track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of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past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evaluation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results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;</a:t>
            </a:r>
          </a:p>
          <a:p>
            <a:pPr algn="just"/>
            <a:endParaRPr lang="pt-PT" dirty="0">
              <a:solidFill>
                <a:srgbClr val="000000"/>
              </a:solidFill>
              <a:ea typeface="+mn-lt"/>
              <a:cs typeface="+mn-lt"/>
            </a:endParaRPr>
          </a:p>
          <a:p>
            <a:pPr algn="just"/>
            <a:r>
              <a:rPr lang="pt-PT" dirty="0" err="1">
                <a:ea typeface="+mn-lt"/>
                <a:cs typeface="+mn-lt"/>
              </a:rPr>
              <a:t>They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form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probabilistic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model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mapping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hyperparameters</a:t>
            </a:r>
            <a:r>
              <a:rPr lang="pt-PT" dirty="0">
                <a:ea typeface="+mn-lt"/>
                <a:cs typeface="+mn-lt"/>
              </a:rPr>
              <a:t> to a </a:t>
            </a:r>
            <a:r>
              <a:rPr lang="pt-PT" dirty="0" err="1">
                <a:ea typeface="+mn-lt"/>
                <a:cs typeface="+mn-lt"/>
              </a:rPr>
              <a:t>probability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a score </a:t>
            </a:r>
            <a:r>
              <a:rPr lang="pt-PT" dirty="0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objective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function</a:t>
            </a:r>
            <a:r>
              <a:rPr lang="pt-PT" dirty="0">
                <a:ea typeface="+mn-lt"/>
                <a:cs typeface="+mn-lt"/>
              </a:rPr>
              <a:t>: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P(score | </a:t>
            </a:r>
            <a:r>
              <a:rPr lang="pt-PT" dirty="0" err="1">
                <a:ea typeface="+mn-lt"/>
                <a:cs typeface="+mn-lt"/>
              </a:rPr>
              <a:t>hyperparameters</a:t>
            </a:r>
            <a:r>
              <a:rPr lang="pt-PT" dirty="0">
                <a:ea typeface="+mn-lt"/>
                <a:cs typeface="+mn-lt"/>
              </a:rPr>
              <a:t>)</a:t>
            </a: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r>
              <a:rPr lang="pt-PT" err="1">
                <a:ea typeface="+mn-lt"/>
                <a:cs typeface="+mn-lt"/>
              </a:rPr>
              <a:t>This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called</a:t>
            </a:r>
            <a:r>
              <a:rPr lang="pt-PT" dirty="0">
                <a:ea typeface="+mn-lt"/>
                <a:cs typeface="+mn-lt"/>
              </a:rPr>
              <a:t> a "</a:t>
            </a:r>
            <a:r>
              <a:rPr lang="pt-PT" err="1">
                <a:ea typeface="+mn-lt"/>
                <a:cs typeface="+mn-lt"/>
              </a:rPr>
              <a:t>surrogate</a:t>
            </a:r>
            <a:r>
              <a:rPr lang="pt-PT" dirty="0">
                <a:ea typeface="+mn-lt"/>
                <a:cs typeface="+mn-lt"/>
              </a:rPr>
              <a:t>" for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objective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function</a:t>
            </a:r>
            <a:r>
              <a:rPr lang="pt-PT" dirty="0">
                <a:ea typeface="+mn-lt"/>
                <a:cs typeface="+mn-lt"/>
              </a:rPr>
              <a:t>. </a:t>
            </a:r>
            <a:r>
              <a:rPr lang="pt-PT" err="1">
                <a:ea typeface="+mn-lt"/>
                <a:cs typeface="+mn-lt"/>
              </a:rPr>
              <a:t>This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surrogate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much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easier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to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optimize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than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objective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function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</a:rPr>
              <a:t>Ensemble </a:t>
            </a:r>
            <a:r>
              <a:rPr lang="pt-PT" sz="900" dirty="0" err="1">
                <a:solidFill>
                  <a:srgbClr val="FFFFFF"/>
                </a:solidFill>
              </a:rPr>
              <a:t>Learning</a:t>
            </a:r>
            <a:r>
              <a:rPr lang="pt-PT" sz="900" dirty="0">
                <a:solidFill>
                  <a:srgbClr val="FFFFFF"/>
                </a:solidFill>
              </a:rPr>
              <a:t> </a:t>
            </a:r>
            <a:r>
              <a:rPr lang="pt-PT" sz="900" dirty="0" err="1">
                <a:solidFill>
                  <a:srgbClr val="FFFFFF"/>
                </a:solidFill>
              </a:rPr>
              <a:t>and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Hyperparameter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Optimization</a:t>
            </a:r>
            <a:endParaRPr lang="pt-PT" sz="900" dirty="0">
              <a:solidFill>
                <a:srgbClr val="FFFFFF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21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33704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Bayesian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Hyperparameter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Optimization</a:t>
            </a:r>
            <a:endParaRPr lang="pt-PT" sz="3600" b="1" dirty="0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r>
              <a:rPr lang="pt-PT" dirty="0" err="1">
                <a:ea typeface="+mn-lt"/>
                <a:cs typeface="+mn-lt"/>
              </a:rPr>
              <a:t>Bayesian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optimization</a:t>
            </a:r>
            <a:r>
              <a:rPr lang="pt-PT" dirty="0">
                <a:ea typeface="+mn-lt"/>
                <a:cs typeface="+mn-lt"/>
              </a:rPr>
              <a:t> steps: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marL="457200" indent="0" algn="just">
              <a:buNone/>
            </a:pPr>
            <a:r>
              <a:rPr lang="pt-PT" dirty="0">
                <a:ea typeface="+mn-lt"/>
                <a:cs typeface="+mn-lt"/>
              </a:rPr>
              <a:t>1. </a:t>
            </a:r>
            <a:r>
              <a:rPr lang="pt-PT" err="1">
                <a:ea typeface="+mn-lt"/>
                <a:cs typeface="+mn-lt"/>
              </a:rPr>
              <a:t>Build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err="1">
                <a:ea typeface="+mn-lt"/>
                <a:cs typeface="+mn-lt"/>
              </a:rPr>
              <a:t>surrogate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probability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model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objective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function</a:t>
            </a:r>
            <a:endParaRPr lang="pt-PT" dirty="0" err="1">
              <a:ea typeface="+mn-lt"/>
              <a:cs typeface="+mn-lt"/>
            </a:endParaRPr>
          </a:p>
          <a:p>
            <a:pPr marL="457200" indent="0" algn="just">
              <a:buNone/>
            </a:pPr>
            <a:endParaRPr lang="pt-PT" dirty="0">
              <a:ea typeface="+mn-lt"/>
              <a:cs typeface="+mn-lt"/>
            </a:endParaRPr>
          </a:p>
          <a:p>
            <a:pPr marL="457200" indent="0" algn="just">
              <a:buNone/>
            </a:pPr>
            <a:r>
              <a:rPr lang="pt-PT" dirty="0">
                <a:ea typeface="+mn-lt"/>
                <a:cs typeface="+mn-lt"/>
              </a:rPr>
              <a:t>2. </a:t>
            </a:r>
            <a:r>
              <a:rPr lang="pt-PT" err="1">
                <a:ea typeface="+mn-lt"/>
                <a:cs typeface="+mn-lt"/>
              </a:rPr>
              <a:t>Find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hyperparameters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that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perform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best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surrogate</a:t>
            </a:r>
            <a:endParaRPr lang="pt-PT" dirty="0" err="1">
              <a:ea typeface="+mn-lt"/>
              <a:cs typeface="+mn-lt"/>
            </a:endParaRPr>
          </a:p>
          <a:p>
            <a:pPr marL="457200" indent="0" algn="just">
              <a:buNone/>
            </a:pPr>
            <a:endParaRPr lang="pt-PT" dirty="0">
              <a:ea typeface="+mn-lt"/>
              <a:cs typeface="+mn-lt"/>
            </a:endParaRPr>
          </a:p>
          <a:p>
            <a:pPr marL="457200" indent="0" algn="just">
              <a:buNone/>
            </a:pPr>
            <a:r>
              <a:rPr lang="pt-PT" dirty="0">
                <a:ea typeface="+mn-lt"/>
                <a:cs typeface="+mn-lt"/>
              </a:rPr>
              <a:t>3. </a:t>
            </a:r>
            <a:r>
              <a:rPr lang="pt-PT" dirty="0" err="1">
                <a:ea typeface="+mn-lt"/>
                <a:cs typeface="+mn-lt"/>
              </a:rPr>
              <a:t>Apply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these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hyperparameters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true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objective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function</a:t>
            </a:r>
          </a:p>
          <a:p>
            <a:pPr marL="457200" indent="0" algn="just">
              <a:buNone/>
            </a:pPr>
            <a:endParaRPr lang="pt-PT" dirty="0">
              <a:ea typeface="+mn-lt"/>
              <a:cs typeface="+mn-lt"/>
            </a:endParaRPr>
          </a:p>
          <a:p>
            <a:pPr marL="457200" indent="0" algn="just">
              <a:buNone/>
            </a:pPr>
            <a:r>
              <a:rPr lang="pt-PT" dirty="0">
                <a:ea typeface="+mn-lt"/>
                <a:cs typeface="+mn-lt"/>
              </a:rPr>
              <a:t>4. </a:t>
            </a:r>
            <a:r>
              <a:rPr lang="pt-PT" err="1">
                <a:ea typeface="+mn-lt"/>
                <a:cs typeface="+mn-lt"/>
              </a:rPr>
              <a:t>Update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surrogate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model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incorporating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new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results</a:t>
            </a:r>
            <a:endParaRPr lang="pt-PT" dirty="0" err="1">
              <a:ea typeface="+mn-lt"/>
              <a:cs typeface="+mn-lt"/>
            </a:endParaRPr>
          </a:p>
          <a:p>
            <a:pPr marL="457200" indent="0" algn="just">
              <a:buNone/>
            </a:pPr>
            <a:endParaRPr lang="pt-PT" dirty="0">
              <a:ea typeface="+mn-lt"/>
              <a:cs typeface="+mn-lt"/>
            </a:endParaRPr>
          </a:p>
          <a:p>
            <a:pPr marL="457200" indent="0" algn="just">
              <a:buNone/>
            </a:pPr>
            <a:r>
              <a:rPr lang="pt-PT" dirty="0">
                <a:ea typeface="+mn-lt"/>
                <a:cs typeface="+mn-lt"/>
              </a:rPr>
              <a:t>5. </a:t>
            </a:r>
            <a:r>
              <a:rPr lang="pt-PT" dirty="0" err="1">
                <a:ea typeface="+mn-lt"/>
                <a:cs typeface="+mn-lt"/>
              </a:rPr>
              <a:t>Repeat</a:t>
            </a:r>
            <a:r>
              <a:rPr lang="pt-PT" dirty="0">
                <a:ea typeface="+mn-lt"/>
                <a:cs typeface="+mn-lt"/>
              </a:rPr>
              <a:t> steps 2–4 </a:t>
            </a:r>
            <a:r>
              <a:rPr lang="pt-PT" dirty="0" err="1">
                <a:ea typeface="+mn-lt"/>
                <a:cs typeface="+mn-lt"/>
              </a:rPr>
              <a:t>until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max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iterations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or</a:t>
            </a:r>
            <a:r>
              <a:rPr lang="pt-PT" dirty="0">
                <a:ea typeface="+mn-lt"/>
                <a:cs typeface="+mn-lt"/>
              </a:rPr>
              <a:t> time 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reached</a:t>
            </a:r>
            <a:endParaRPr lang="pt-PT" dirty="0"/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AutoNum type="arabicPeriod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</a:rPr>
              <a:t>Ensemble </a:t>
            </a:r>
            <a:r>
              <a:rPr lang="pt-PT" sz="900" dirty="0" err="1">
                <a:solidFill>
                  <a:srgbClr val="FFFFFF"/>
                </a:solidFill>
              </a:rPr>
              <a:t>Learning</a:t>
            </a:r>
            <a:r>
              <a:rPr lang="pt-PT" sz="900" dirty="0">
                <a:solidFill>
                  <a:srgbClr val="FFFFFF"/>
                </a:solidFill>
              </a:rPr>
              <a:t> </a:t>
            </a:r>
            <a:r>
              <a:rPr lang="pt-PT" sz="900" dirty="0" err="1">
                <a:solidFill>
                  <a:srgbClr val="FFFFFF"/>
                </a:solidFill>
              </a:rPr>
              <a:t>and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Hyperparameter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Optimization</a:t>
            </a:r>
            <a:endParaRPr lang="pt-PT" sz="900" dirty="0">
              <a:solidFill>
                <a:srgbClr val="FFFFFF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21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09672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Bayesian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Hyperparameter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Optimization</a:t>
            </a:r>
            <a:endParaRPr lang="pt-PT" sz="3600" b="1" dirty="0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</a:rPr>
              <a:t>Ensemble </a:t>
            </a:r>
            <a:r>
              <a:rPr lang="pt-PT" sz="900" dirty="0" err="1">
                <a:solidFill>
                  <a:srgbClr val="FFFFFF"/>
                </a:solidFill>
              </a:rPr>
              <a:t>Learning</a:t>
            </a:r>
            <a:r>
              <a:rPr lang="pt-PT" sz="900" dirty="0">
                <a:solidFill>
                  <a:srgbClr val="FFFFFF"/>
                </a:solidFill>
              </a:rPr>
              <a:t> </a:t>
            </a:r>
            <a:r>
              <a:rPr lang="pt-PT" sz="900" dirty="0" err="1">
                <a:solidFill>
                  <a:srgbClr val="FFFFFF"/>
                </a:solidFill>
              </a:rPr>
              <a:t>and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Hyperparameter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Optimization</a:t>
            </a:r>
            <a:endParaRPr lang="pt-PT" sz="900" dirty="0">
              <a:solidFill>
                <a:srgbClr val="FFFFFF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21</a:t>
            </a:r>
            <a:endParaRPr lang="pt-PT" dirty="0"/>
          </a:p>
        </p:txBody>
      </p:sp>
      <p:pic>
        <p:nvPicPr>
          <p:cNvPr id="10" name="Marcador de Posição de Conteúdo 9" descr="Uma imagem com texto, captura de ecrã, diagrama, Gráfico&#10;&#10;Descrição gerada automaticamente">
            <a:extLst>
              <a:ext uri="{FF2B5EF4-FFF2-40B4-BE49-F238E27FC236}">
                <a16:creationId xmlns:a16="http://schemas.microsoft.com/office/drawing/2014/main" id="{226FE801-19AE-6131-131D-2ECC614838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51555" y="1505346"/>
            <a:ext cx="8888889" cy="4330159"/>
          </a:xfrm>
        </p:spPr>
      </p:pic>
    </p:spTree>
    <p:extLst>
      <p:ext uri="{BB962C8B-B14F-4D97-AF65-F5344CB8AC3E}">
        <p14:creationId xmlns:p14="http://schemas.microsoft.com/office/powerpoint/2010/main" val="2736134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Bayesian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Hyperparameter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Optimization</a:t>
            </a:r>
            <a:endParaRPr lang="pt-PT" sz="3600" b="1" dirty="0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</a:rPr>
              <a:t>Ensemble </a:t>
            </a:r>
            <a:r>
              <a:rPr lang="pt-PT" sz="900" dirty="0" err="1">
                <a:solidFill>
                  <a:srgbClr val="FFFFFF"/>
                </a:solidFill>
              </a:rPr>
              <a:t>Learning</a:t>
            </a:r>
            <a:r>
              <a:rPr lang="pt-PT" sz="900" dirty="0">
                <a:solidFill>
                  <a:srgbClr val="FFFFFF"/>
                </a:solidFill>
              </a:rPr>
              <a:t> </a:t>
            </a:r>
            <a:r>
              <a:rPr lang="pt-PT" sz="900" dirty="0" err="1">
                <a:solidFill>
                  <a:srgbClr val="FFFFFF"/>
                </a:solidFill>
              </a:rPr>
              <a:t>and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Hyperparameter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Optimization</a:t>
            </a:r>
            <a:endParaRPr lang="pt-PT" sz="900" dirty="0">
              <a:solidFill>
                <a:srgbClr val="FFFFFF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21</a:t>
            </a:r>
            <a:endParaRPr lang="pt-PT" dirty="0"/>
          </a:p>
        </p:txBody>
      </p:sp>
      <p:pic>
        <p:nvPicPr>
          <p:cNvPr id="9" name="Marcador de Posição de Conteúdo 8" descr="Uma imagem com diagrama, file, Gráfico, arte&#10;&#10;Descrição gerada automaticamente">
            <a:extLst>
              <a:ext uri="{FF2B5EF4-FFF2-40B4-BE49-F238E27FC236}">
                <a16:creationId xmlns:a16="http://schemas.microsoft.com/office/drawing/2014/main" id="{46426144-8877-841E-49AF-3CFE224818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51555" y="1557144"/>
            <a:ext cx="8888889" cy="4266667"/>
          </a:xfrm>
        </p:spPr>
      </p:pic>
    </p:spTree>
    <p:extLst>
      <p:ext uri="{BB962C8B-B14F-4D97-AF65-F5344CB8AC3E}">
        <p14:creationId xmlns:p14="http://schemas.microsoft.com/office/powerpoint/2010/main" val="1775098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Resources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31500"/>
            <a:ext cx="11257005" cy="52205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 err="1">
                <a:ea typeface="+mn-lt"/>
                <a:cs typeface="+mn-lt"/>
              </a:rPr>
              <a:t>Rokach</a:t>
            </a:r>
            <a:r>
              <a:rPr lang="pt-PT" dirty="0">
                <a:ea typeface="+mn-lt"/>
                <a:cs typeface="+mn-lt"/>
              </a:rPr>
              <a:t>, L. (2019). Ensemble </a:t>
            </a:r>
            <a:r>
              <a:rPr lang="pt-PT" dirty="0" err="1">
                <a:ea typeface="+mn-lt"/>
                <a:cs typeface="+mn-lt"/>
              </a:rPr>
              <a:t>Learning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Pattern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Classification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using</a:t>
            </a:r>
            <a:r>
              <a:rPr lang="pt-PT" dirty="0">
                <a:ea typeface="+mn-lt"/>
                <a:cs typeface="+mn-lt"/>
              </a:rPr>
              <a:t> ensemble </a:t>
            </a:r>
            <a:r>
              <a:rPr lang="pt-PT" dirty="0" err="1">
                <a:ea typeface="+mn-lt"/>
                <a:cs typeface="+mn-lt"/>
              </a:rPr>
              <a:t>methods</a:t>
            </a:r>
            <a:r>
              <a:rPr lang="pt-PT" dirty="0">
                <a:ea typeface="+mn-lt"/>
                <a:cs typeface="+mn-lt"/>
              </a:rPr>
              <a:t>. </a:t>
            </a:r>
            <a:r>
              <a:rPr lang="pt-PT" dirty="0" err="1">
                <a:ea typeface="+mn-lt"/>
                <a:cs typeface="+mn-lt"/>
              </a:rPr>
              <a:t>World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Scientific</a:t>
            </a:r>
            <a:r>
              <a:rPr lang="pt-PT" dirty="0">
                <a:ea typeface="+mn-lt"/>
                <a:cs typeface="+mn-lt"/>
              </a:rPr>
              <a:t>. 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err="1">
                <a:ea typeface="+mn-lt"/>
                <a:cs typeface="+mn-lt"/>
              </a:rPr>
              <a:t>Bischl</a:t>
            </a:r>
            <a:r>
              <a:rPr lang="pt-PT">
                <a:ea typeface="+mn-lt"/>
                <a:cs typeface="+mn-lt"/>
              </a:rPr>
              <a:t>, B., Binder, M., Lang, M., </a:t>
            </a:r>
            <a:r>
              <a:rPr lang="pt-PT" err="1">
                <a:ea typeface="+mn-lt"/>
                <a:cs typeface="+mn-lt"/>
              </a:rPr>
              <a:t>Pielok</a:t>
            </a:r>
            <a:r>
              <a:rPr lang="pt-PT">
                <a:ea typeface="+mn-lt"/>
                <a:cs typeface="+mn-lt"/>
              </a:rPr>
              <a:t>, T., </a:t>
            </a:r>
            <a:r>
              <a:rPr lang="pt-PT" err="1">
                <a:ea typeface="+mn-lt"/>
                <a:cs typeface="+mn-lt"/>
              </a:rPr>
              <a:t>Richter</a:t>
            </a:r>
            <a:r>
              <a:rPr lang="pt-PT">
                <a:ea typeface="+mn-lt"/>
                <a:cs typeface="+mn-lt"/>
              </a:rPr>
              <a:t>, J., </a:t>
            </a:r>
            <a:r>
              <a:rPr lang="pt-PT" err="1">
                <a:ea typeface="+mn-lt"/>
                <a:cs typeface="+mn-lt"/>
              </a:rPr>
              <a:t>Coors</a:t>
            </a:r>
            <a:r>
              <a:rPr lang="pt-PT">
                <a:ea typeface="+mn-lt"/>
                <a:cs typeface="+mn-lt"/>
              </a:rPr>
              <a:t>, S., Thomas, J., Ullmann, T., Becker, M., </a:t>
            </a:r>
            <a:r>
              <a:rPr lang="pt-PT" err="1">
                <a:ea typeface="+mn-lt"/>
                <a:cs typeface="+mn-lt"/>
              </a:rPr>
              <a:t>Boulesteix</a:t>
            </a:r>
            <a:r>
              <a:rPr lang="pt-PT">
                <a:ea typeface="+mn-lt"/>
                <a:cs typeface="+mn-lt"/>
              </a:rPr>
              <a:t>, A., Deng, D., &amp; </a:t>
            </a:r>
            <a:r>
              <a:rPr lang="pt-PT" err="1">
                <a:ea typeface="+mn-lt"/>
                <a:cs typeface="+mn-lt"/>
              </a:rPr>
              <a:t>Lindauer</a:t>
            </a:r>
            <a:r>
              <a:rPr lang="pt-PT">
                <a:ea typeface="+mn-lt"/>
                <a:cs typeface="+mn-lt"/>
              </a:rPr>
              <a:t>, M. (2023). </a:t>
            </a:r>
            <a:r>
              <a:rPr lang="pt-PT" err="1">
                <a:ea typeface="+mn-lt"/>
                <a:cs typeface="+mn-lt"/>
              </a:rPr>
              <a:t>Hyperparameter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optimization</a:t>
            </a:r>
            <a:r>
              <a:rPr lang="pt-PT">
                <a:ea typeface="+mn-lt"/>
                <a:cs typeface="+mn-lt"/>
              </a:rPr>
              <a:t>: </a:t>
            </a:r>
            <a:r>
              <a:rPr lang="pt-PT" err="1">
                <a:ea typeface="+mn-lt"/>
                <a:cs typeface="+mn-lt"/>
              </a:rPr>
              <a:t>Foundations</a:t>
            </a:r>
            <a:r>
              <a:rPr lang="pt-PT">
                <a:ea typeface="+mn-lt"/>
                <a:cs typeface="+mn-lt"/>
              </a:rPr>
              <a:t>, </a:t>
            </a:r>
            <a:r>
              <a:rPr lang="pt-PT" err="1">
                <a:ea typeface="+mn-lt"/>
                <a:cs typeface="+mn-lt"/>
              </a:rPr>
              <a:t>algorithms</a:t>
            </a:r>
            <a:r>
              <a:rPr lang="pt-PT">
                <a:ea typeface="+mn-lt"/>
                <a:cs typeface="+mn-lt"/>
              </a:rPr>
              <a:t>, </a:t>
            </a:r>
            <a:r>
              <a:rPr lang="pt-PT" err="1">
                <a:ea typeface="+mn-lt"/>
                <a:cs typeface="+mn-lt"/>
              </a:rPr>
              <a:t>best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practices</a:t>
            </a:r>
            <a:r>
              <a:rPr lang="pt-PT">
                <a:ea typeface="+mn-lt"/>
                <a:cs typeface="+mn-lt"/>
              </a:rPr>
              <a:t>, </a:t>
            </a:r>
            <a:r>
              <a:rPr lang="pt-PT" err="1">
                <a:ea typeface="+mn-lt"/>
                <a:cs typeface="+mn-lt"/>
              </a:rPr>
              <a:t>and</a:t>
            </a:r>
            <a:r>
              <a:rPr lang="pt-PT">
                <a:ea typeface="+mn-lt"/>
                <a:cs typeface="+mn-lt"/>
              </a:rPr>
              <a:t> open </a:t>
            </a:r>
            <a:r>
              <a:rPr lang="pt-PT" err="1">
                <a:ea typeface="+mn-lt"/>
                <a:cs typeface="+mn-lt"/>
              </a:rPr>
              <a:t>challenges</a:t>
            </a:r>
            <a:r>
              <a:rPr lang="pt-PT">
                <a:ea typeface="+mn-lt"/>
                <a:cs typeface="+mn-lt"/>
              </a:rPr>
              <a:t>. In </a:t>
            </a:r>
            <a:r>
              <a:rPr lang="pt-PT" err="1">
                <a:ea typeface="+mn-lt"/>
                <a:cs typeface="+mn-lt"/>
              </a:rPr>
              <a:t>WIREs</a:t>
            </a:r>
            <a:r>
              <a:rPr lang="pt-PT">
                <a:ea typeface="+mn-lt"/>
                <a:cs typeface="+mn-lt"/>
              </a:rPr>
              <a:t> Data </a:t>
            </a:r>
            <a:r>
              <a:rPr lang="pt-PT" err="1">
                <a:ea typeface="+mn-lt"/>
                <a:cs typeface="+mn-lt"/>
              </a:rPr>
              <a:t>Mining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and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Knowledge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Discovery</a:t>
            </a:r>
            <a:r>
              <a:rPr lang="pt-PT">
                <a:ea typeface="+mn-lt"/>
                <a:cs typeface="+mn-lt"/>
              </a:rPr>
              <a:t> (Vol. 13, </a:t>
            </a:r>
            <a:r>
              <a:rPr lang="pt-PT" err="1">
                <a:ea typeface="+mn-lt"/>
                <a:cs typeface="+mn-lt"/>
              </a:rPr>
              <a:t>Issue</a:t>
            </a:r>
            <a:r>
              <a:rPr lang="pt-PT">
                <a:ea typeface="+mn-lt"/>
                <a:cs typeface="+mn-lt"/>
              </a:rPr>
              <a:t> 2). </a:t>
            </a:r>
            <a:r>
              <a:rPr lang="pt-PT" err="1">
                <a:ea typeface="+mn-lt"/>
                <a:cs typeface="+mn-lt"/>
              </a:rPr>
              <a:t>Wiley</a:t>
            </a:r>
            <a:r>
              <a:rPr lang="pt-PT">
                <a:ea typeface="+mn-lt"/>
                <a:cs typeface="+mn-lt"/>
              </a:rPr>
              <a:t>. </a:t>
            </a:r>
            <a:r>
              <a:rPr lang="pt-PT" dirty="0">
                <a:ea typeface="+mn-lt"/>
                <a:cs typeface="+mn-lt"/>
                <a:hlinkClick r:id="rId2"/>
              </a:rPr>
              <a:t>https://doi.org/10.1002/widm.1484</a:t>
            </a: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Ensemble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Learning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Hyperparameter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Optimization</a:t>
            </a:r>
            <a:endParaRPr lang="pt-PT" sz="900" dirty="0" err="1">
              <a:solidFill>
                <a:srgbClr val="FFFFFF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21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10106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Ensemble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>
                <a:ea typeface="+mn-lt"/>
                <a:cs typeface="+mn-lt"/>
              </a:rPr>
              <a:t>Ensemble </a:t>
            </a:r>
            <a:r>
              <a:rPr lang="pt-PT" err="1">
                <a:ea typeface="+mn-lt"/>
                <a:cs typeface="+mn-lt"/>
              </a:rPr>
              <a:t>learning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err="1">
                <a:ea typeface="+mn-lt"/>
                <a:cs typeface="+mn-lt"/>
              </a:rPr>
              <a:t>aims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err="1">
                <a:ea typeface="+mn-lt"/>
                <a:cs typeface="+mn-lt"/>
              </a:rPr>
              <a:t>build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high</a:t>
            </a:r>
            <a:r>
              <a:rPr lang="pt-PT" dirty="0">
                <a:ea typeface="+mn-lt"/>
                <a:cs typeface="+mn-lt"/>
              </a:rPr>
              <a:t>-performance </a:t>
            </a:r>
            <a:r>
              <a:rPr lang="pt-PT" err="1">
                <a:ea typeface="+mn-lt"/>
                <a:cs typeface="+mn-lt"/>
              </a:rPr>
              <a:t>predictive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models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by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combining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simpler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base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models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 err="1">
                <a:ea typeface="+mn-lt"/>
                <a:cs typeface="+mn-lt"/>
              </a:rPr>
              <a:t>There</a:t>
            </a:r>
            <a:r>
              <a:rPr lang="pt-PT" dirty="0">
                <a:ea typeface="+mn-lt"/>
                <a:cs typeface="+mn-lt"/>
              </a:rPr>
              <a:t> are </a:t>
            </a:r>
            <a:r>
              <a:rPr lang="pt-PT" dirty="0" err="1">
                <a:ea typeface="+mn-lt"/>
                <a:cs typeface="+mn-lt"/>
              </a:rPr>
              <a:t>different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types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ensemble </a:t>
            </a:r>
            <a:r>
              <a:rPr lang="pt-PT" dirty="0" err="1">
                <a:ea typeface="+mn-lt"/>
                <a:cs typeface="+mn-lt"/>
              </a:rPr>
              <a:t>learning</a:t>
            </a:r>
            <a:r>
              <a:rPr lang="pt-PT" dirty="0">
                <a:ea typeface="+mn-lt"/>
                <a:cs typeface="+mn-lt"/>
              </a:rPr>
              <a:t>.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most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common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ones</a:t>
            </a:r>
            <a:r>
              <a:rPr lang="pt-PT" dirty="0">
                <a:ea typeface="+mn-lt"/>
                <a:cs typeface="+mn-lt"/>
              </a:rPr>
              <a:t> are: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Bagging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(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already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covered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in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the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Random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Forests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session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!)</a:t>
            </a: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Boosting</a:t>
            </a:r>
            <a:r>
              <a:rPr lang="pt-PT" dirty="0">
                <a:ea typeface="+mn-lt"/>
                <a:cs typeface="+mn-lt"/>
              </a:rPr>
              <a:t> (</a:t>
            </a:r>
            <a:r>
              <a:rPr lang="pt-PT" dirty="0" err="1">
                <a:ea typeface="+mn-lt"/>
                <a:cs typeface="+mn-lt"/>
              </a:rPr>
              <a:t>already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covered</a:t>
            </a:r>
            <a:r>
              <a:rPr lang="pt-PT" dirty="0">
                <a:ea typeface="+mn-lt"/>
                <a:cs typeface="+mn-lt"/>
              </a:rPr>
              <a:t> in 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Random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Forests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session</a:t>
            </a:r>
            <a:r>
              <a:rPr lang="pt-PT" dirty="0">
                <a:ea typeface="+mn-lt"/>
                <a:cs typeface="+mn-lt"/>
              </a:rPr>
              <a:t>!)</a:t>
            </a: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Stacking</a:t>
            </a:r>
            <a:endParaRPr lang="pt-PT" dirty="0" err="1">
              <a:solidFill>
                <a:schemeClr val="tx2"/>
              </a:solidFill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b="1" dirty="0">
              <a:solidFill>
                <a:schemeClr val="tx2"/>
              </a:solidFill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Voting</a:t>
            </a:r>
          </a:p>
          <a:p>
            <a:pPr lvl="1" algn="just">
              <a:buFont typeface="Wingdings" panose="020B0604020202020204" pitchFamily="34" charset="0"/>
              <a:buChar char="§"/>
            </a:pPr>
            <a:endParaRPr lang="pt-PT" b="1" dirty="0">
              <a:solidFill>
                <a:srgbClr val="0E2841"/>
              </a:solidFill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</a:rPr>
              <a:t>Ensemble </a:t>
            </a:r>
            <a:r>
              <a:rPr lang="pt-PT" sz="900" dirty="0" err="1">
                <a:solidFill>
                  <a:srgbClr val="FFFFFF"/>
                </a:solidFill>
              </a:rPr>
              <a:t>Learning</a:t>
            </a:r>
            <a:r>
              <a:rPr lang="pt-PT" sz="900" dirty="0">
                <a:solidFill>
                  <a:srgbClr val="FFFFFF"/>
                </a:solidFill>
              </a:rPr>
              <a:t> </a:t>
            </a:r>
            <a:r>
              <a:rPr lang="pt-PT" sz="900" dirty="0" err="1">
                <a:solidFill>
                  <a:srgbClr val="FFFFFF"/>
                </a:solidFill>
              </a:rPr>
              <a:t>and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Hyperparameter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Optimization</a:t>
            </a:r>
            <a:endParaRPr lang="pt-PT" sz="900" dirty="0">
              <a:solidFill>
                <a:srgbClr val="FFFFFF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21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75062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Bagging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Recap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endParaRPr lang="pt-PT" dirty="0">
              <a:solidFill>
                <a:srgbClr val="000000"/>
              </a:solidFill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</a:rPr>
              <a:t>Ensemble </a:t>
            </a:r>
            <a:r>
              <a:rPr lang="pt-PT" sz="900" dirty="0" err="1">
                <a:solidFill>
                  <a:srgbClr val="FFFFFF"/>
                </a:solidFill>
              </a:rPr>
              <a:t>Learning</a:t>
            </a:r>
            <a:r>
              <a:rPr lang="pt-PT" sz="900" dirty="0">
                <a:solidFill>
                  <a:srgbClr val="FFFFFF"/>
                </a:solidFill>
              </a:rPr>
              <a:t> </a:t>
            </a:r>
            <a:r>
              <a:rPr lang="pt-PT" sz="900" dirty="0" err="1">
                <a:solidFill>
                  <a:srgbClr val="FFFFFF"/>
                </a:solidFill>
              </a:rPr>
              <a:t>and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Hyperparameter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Optimization</a:t>
            </a:r>
            <a:endParaRPr lang="pt-PT" sz="900" dirty="0">
              <a:solidFill>
                <a:srgbClr val="FFFFFF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21</a:t>
            </a:r>
            <a:endParaRPr lang="pt-PT" dirty="0"/>
          </a:p>
        </p:txBody>
      </p:sp>
      <p:pic>
        <p:nvPicPr>
          <p:cNvPr id="9" name="Imagem 8" descr="A Guide to Bagging in Machine Learning: Ensemble Method to Reduce Variance  and Improve Accuracy | DataCamp">
            <a:extLst>
              <a:ext uri="{FF2B5EF4-FFF2-40B4-BE49-F238E27FC236}">
                <a16:creationId xmlns:a16="http://schemas.microsoft.com/office/drawing/2014/main" id="{9B3D9421-986A-7EAF-28EF-72C7F4B7F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184" y="1419395"/>
            <a:ext cx="7963928" cy="4616453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B8DE9370-C927-F9E3-4DF3-34D2D02199A8}"/>
              </a:ext>
            </a:extLst>
          </p:cNvPr>
          <p:cNvSpPr txBox="1"/>
          <p:nvPr/>
        </p:nvSpPr>
        <p:spPr>
          <a:xfrm>
            <a:off x="2121242" y="6126891"/>
            <a:ext cx="796392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1400" dirty="0">
                <a:ea typeface="+mn-lt"/>
                <a:cs typeface="+mn-lt"/>
                <a:hlinkClick r:id="rId4"/>
              </a:rPr>
              <a:t>https://www.datacamp.com/tutorial/what-bagging-in-machine-learning-a-guide-with-examples</a:t>
            </a:r>
            <a:endParaRPr lang="pt-PT" sz="1400"/>
          </a:p>
          <a:p>
            <a:pPr algn="l"/>
            <a:endParaRPr lang="pt-PT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87339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Boosting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Recap</a:t>
            </a:r>
            <a:endParaRPr lang="pt-PT" sz="3600" b="1" dirty="0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endParaRPr lang="pt-PT" dirty="0">
              <a:solidFill>
                <a:srgbClr val="000000"/>
              </a:solidFill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</a:rPr>
              <a:t>Ensemble </a:t>
            </a:r>
            <a:r>
              <a:rPr lang="pt-PT" sz="900" dirty="0" err="1">
                <a:solidFill>
                  <a:srgbClr val="FFFFFF"/>
                </a:solidFill>
              </a:rPr>
              <a:t>Learning</a:t>
            </a:r>
            <a:r>
              <a:rPr lang="pt-PT" sz="900" dirty="0">
                <a:solidFill>
                  <a:srgbClr val="FFFFFF"/>
                </a:solidFill>
              </a:rPr>
              <a:t> </a:t>
            </a:r>
            <a:r>
              <a:rPr lang="pt-PT" sz="900" dirty="0" err="1">
                <a:solidFill>
                  <a:srgbClr val="FFFFFF"/>
                </a:solidFill>
              </a:rPr>
              <a:t>and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Hyperparameter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Optimization</a:t>
            </a:r>
            <a:endParaRPr lang="pt-PT" sz="900" dirty="0">
              <a:solidFill>
                <a:srgbClr val="FFFFFF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21</a:t>
            </a:r>
            <a:endParaRPr lang="pt-PT" dirty="0"/>
          </a:p>
        </p:txBody>
      </p:sp>
      <p:pic>
        <p:nvPicPr>
          <p:cNvPr id="8" name="Imagem 7" descr="Understanding Boosting in Machine Learning: A Comprehensive Guide | by  Brijesh Soni | Medium">
            <a:extLst>
              <a:ext uri="{FF2B5EF4-FFF2-40B4-BE49-F238E27FC236}">
                <a16:creationId xmlns:a16="http://schemas.microsoft.com/office/drawing/2014/main" id="{B2083071-1701-2152-60F2-5322838A2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481" y="1472866"/>
            <a:ext cx="8705334" cy="4344752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0B703B0-19F3-EE88-E681-83C54527DD3D}"/>
              </a:ext>
            </a:extLst>
          </p:cNvPr>
          <p:cNvSpPr txBox="1"/>
          <p:nvPr/>
        </p:nvSpPr>
        <p:spPr>
          <a:xfrm>
            <a:off x="2007972" y="5817973"/>
            <a:ext cx="8180172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sz="1200" dirty="0">
                <a:ea typeface="+mn-lt"/>
                <a:cs typeface="+mn-lt"/>
                <a:hlinkClick r:id="rId4"/>
              </a:rPr>
              <a:t>https://medium.com/@brijesh_soni/understanding-boosting-in-machine-learning-a-comprehensive-guide-bdeaa1167a6</a:t>
            </a:r>
            <a:endParaRPr lang="pt-PT" sz="1200">
              <a:ea typeface="+mn-lt"/>
              <a:cs typeface="+mn-lt"/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58911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Stacking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The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algorithm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of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stacking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is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: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Train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 N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models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training data;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Train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a meta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model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on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predictions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ensemble 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models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</a:rPr>
              <a:t>Ensemble </a:t>
            </a:r>
            <a:r>
              <a:rPr lang="pt-PT" sz="900" dirty="0" err="1">
                <a:solidFill>
                  <a:srgbClr val="FFFFFF"/>
                </a:solidFill>
              </a:rPr>
              <a:t>Learning</a:t>
            </a:r>
            <a:r>
              <a:rPr lang="pt-PT" sz="900" dirty="0">
                <a:solidFill>
                  <a:srgbClr val="FFFFFF"/>
                </a:solidFill>
              </a:rPr>
              <a:t> </a:t>
            </a:r>
            <a:r>
              <a:rPr lang="pt-PT" sz="900" dirty="0" err="1">
                <a:solidFill>
                  <a:srgbClr val="FFFFFF"/>
                </a:solidFill>
              </a:rPr>
              <a:t>and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Hyperparameter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Optimization</a:t>
            </a:r>
            <a:endParaRPr lang="pt-PT" sz="900" dirty="0">
              <a:solidFill>
                <a:srgbClr val="FFFFFF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21</a:t>
            </a:r>
            <a:endParaRPr lang="pt-PT" dirty="0"/>
          </a:p>
        </p:txBody>
      </p:sp>
      <p:pic>
        <p:nvPicPr>
          <p:cNvPr id="8" name="Imagem 7" descr="Stacking to Improve Model Performance: A Comprehensive Guide on Ensemble  Learning in Python | by Brijesh Soni | Medium">
            <a:extLst>
              <a:ext uri="{FF2B5EF4-FFF2-40B4-BE49-F238E27FC236}">
                <a16:creationId xmlns:a16="http://schemas.microsoft.com/office/drawing/2014/main" id="{DB65F642-D000-D838-1131-010A64D16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238" y="3216099"/>
            <a:ext cx="7603523" cy="313399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4F41A44C-EC8F-AEB6-C541-820512BF6F68}"/>
              </a:ext>
            </a:extLst>
          </p:cNvPr>
          <p:cNvSpPr txBox="1"/>
          <p:nvPr/>
        </p:nvSpPr>
        <p:spPr>
          <a:xfrm>
            <a:off x="2296296" y="6353432"/>
            <a:ext cx="7603523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800" dirty="0">
                <a:ea typeface="+mn-lt"/>
                <a:cs typeface="+mn-lt"/>
                <a:hlinkClick r:id="rId4"/>
              </a:rPr>
              <a:t>https://medium.com/@brijesh_soni/stacking-to-improve-model-performance-a-comprehensive-guide-on-ensemble-learning-in-python-9ed53c93ce28</a:t>
            </a:r>
            <a:endParaRPr lang="pt-PT" sz="800" dirty="0">
              <a:ea typeface="+mn-lt"/>
              <a:cs typeface="+mn-lt"/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37471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Bagging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vs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Boosting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vs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Stacking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endParaRPr lang="pt-PT" dirty="0">
              <a:solidFill>
                <a:srgbClr val="000000"/>
              </a:solidFill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</a:rPr>
              <a:t>Ensemble </a:t>
            </a:r>
            <a:r>
              <a:rPr lang="pt-PT" sz="900" dirty="0" err="1">
                <a:solidFill>
                  <a:srgbClr val="FFFFFF"/>
                </a:solidFill>
              </a:rPr>
              <a:t>Learning</a:t>
            </a:r>
            <a:r>
              <a:rPr lang="pt-PT" sz="900" dirty="0">
                <a:solidFill>
                  <a:srgbClr val="FFFFFF"/>
                </a:solidFill>
              </a:rPr>
              <a:t> </a:t>
            </a:r>
            <a:r>
              <a:rPr lang="pt-PT" sz="900" dirty="0" err="1">
                <a:solidFill>
                  <a:srgbClr val="FFFFFF"/>
                </a:solidFill>
              </a:rPr>
              <a:t>and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Hyperparameter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Optimization</a:t>
            </a:r>
            <a:endParaRPr lang="pt-PT" sz="900" dirty="0">
              <a:solidFill>
                <a:srgbClr val="FFFFFF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21</a:t>
            </a:r>
            <a:endParaRPr lang="pt-PT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8DE9370-C927-F9E3-4DF3-34D2D02199A8}"/>
              </a:ext>
            </a:extLst>
          </p:cNvPr>
          <p:cNvSpPr txBox="1"/>
          <p:nvPr/>
        </p:nvSpPr>
        <p:spPr>
          <a:xfrm>
            <a:off x="1297459" y="5745891"/>
            <a:ext cx="9024550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1400" dirty="0">
                <a:ea typeface="+mn-lt"/>
                <a:cs typeface="+mn-lt"/>
                <a:hlinkClick r:id="rId3"/>
              </a:rPr>
              <a:t>https://www.analyticsvidhya.com/blog/2023/01/ensemble-learning-methods-bagging-boosting-and-stacking/</a:t>
            </a:r>
            <a:endParaRPr lang="pt-PT">
              <a:ea typeface="+mn-lt"/>
              <a:cs typeface="+mn-lt"/>
            </a:endParaRPr>
          </a:p>
          <a:p>
            <a:pPr algn="ctr"/>
            <a:endParaRPr lang="pt-PT" sz="1400" dirty="0">
              <a:ea typeface="+mn-lt"/>
              <a:cs typeface="+mn-lt"/>
            </a:endParaRPr>
          </a:p>
          <a:p>
            <a:endParaRPr lang="pt-PT" dirty="0">
              <a:ea typeface="+mn-lt"/>
              <a:cs typeface="+mn-lt"/>
            </a:endParaRPr>
          </a:p>
        </p:txBody>
      </p:sp>
      <p:pic>
        <p:nvPicPr>
          <p:cNvPr id="8" name="Imagem 7" descr="Building Ensemble Learning in Machine Learning Models">
            <a:extLst>
              <a:ext uri="{FF2B5EF4-FFF2-40B4-BE49-F238E27FC236}">
                <a16:creationId xmlns:a16="http://schemas.microsoft.com/office/drawing/2014/main" id="{8ACA33BB-E7E1-B5B8-4CDC-59910B3D28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4617" y="1452272"/>
            <a:ext cx="8386118" cy="424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408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Voting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Ensemble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Similar to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Bagging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without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the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bootstraping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;</a:t>
            </a:r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>
                <a:ea typeface="+mn-lt"/>
                <a:cs typeface="+mn-lt"/>
              </a:rPr>
              <a:t>Uses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heterogeneous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models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algn="just"/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Majory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voting</a:t>
            </a:r>
            <a:r>
              <a:rPr lang="pt-PT" dirty="0">
                <a:ea typeface="+mn-lt"/>
                <a:cs typeface="+mn-lt"/>
              </a:rPr>
              <a:t> for </a:t>
            </a:r>
            <a:r>
              <a:rPr lang="pt-PT" err="1">
                <a:ea typeface="+mn-lt"/>
                <a:cs typeface="+mn-lt"/>
              </a:rPr>
              <a:t>classification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averaging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/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weighted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average</a:t>
            </a:r>
            <a:r>
              <a:rPr lang="pt-PT" dirty="0">
                <a:ea typeface="+mn-lt"/>
                <a:cs typeface="+mn-lt"/>
              </a:rPr>
              <a:t> for </a:t>
            </a:r>
            <a:r>
              <a:rPr lang="pt-PT" err="1">
                <a:ea typeface="+mn-lt"/>
                <a:cs typeface="+mn-lt"/>
              </a:rPr>
              <a:t>regression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</a:rPr>
              <a:t>Ensemble </a:t>
            </a:r>
            <a:r>
              <a:rPr lang="pt-PT" sz="900" dirty="0" err="1">
                <a:solidFill>
                  <a:srgbClr val="FFFFFF"/>
                </a:solidFill>
              </a:rPr>
              <a:t>Learning</a:t>
            </a:r>
            <a:r>
              <a:rPr lang="pt-PT" sz="900" dirty="0">
                <a:solidFill>
                  <a:srgbClr val="FFFFFF"/>
                </a:solidFill>
              </a:rPr>
              <a:t> </a:t>
            </a:r>
            <a:r>
              <a:rPr lang="pt-PT" sz="900" dirty="0" err="1">
                <a:solidFill>
                  <a:srgbClr val="FFFFFF"/>
                </a:solidFill>
              </a:rPr>
              <a:t>and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Hyperparameter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Optimization</a:t>
            </a:r>
            <a:endParaRPr lang="pt-PT" sz="900" dirty="0">
              <a:solidFill>
                <a:srgbClr val="FFFFFF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21</a:t>
            </a:r>
            <a:endParaRPr lang="pt-PT" dirty="0"/>
          </a:p>
        </p:txBody>
      </p:sp>
      <p:pic>
        <p:nvPicPr>
          <p:cNvPr id="8" name="Imagem 7" descr="Ensemble Learning — Voting and Bagging with Python | by Changhyun Kim |  Medium">
            <a:extLst>
              <a:ext uri="{FF2B5EF4-FFF2-40B4-BE49-F238E27FC236}">
                <a16:creationId xmlns:a16="http://schemas.microsoft.com/office/drawing/2014/main" id="{3E51F896-9AF3-786D-34F0-82989A43E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084" y="3197894"/>
            <a:ext cx="6793831" cy="3028947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40CC381-38E5-FE2C-0729-7CA5E4E732AE}"/>
              </a:ext>
            </a:extLst>
          </p:cNvPr>
          <p:cNvSpPr txBox="1"/>
          <p:nvPr/>
        </p:nvSpPr>
        <p:spPr>
          <a:xfrm>
            <a:off x="2867525" y="6316579"/>
            <a:ext cx="6452937" cy="5386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sz="1100" dirty="0">
                <a:ea typeface="+mn-lt"/>
                <a:cs typeface="+mn-lt"/>
                <a:hlinkClick r:id="rId4"/>
              </a:rPr>
              <a:t>https://medium.com/@chyun55555/ensemble-learning-voting-and-bagging-with-python-40de683b8ff0</a:t>
            </a:r>
            <a:endParaRPr lang="pt-PT" sz="1100">
              <a:ea typeface="+mn-lt"/>
              <a:cs typeface="+mn-lt"/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19027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Voting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Classifier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Hard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vs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Soft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Voting</a:t>
            </a:r>
            <a:endParaRPr lang="pt-PT" b="1" dirty="0">
              <a:solidFill>
                <a:schemeClr val="tx2"/>
              </a:solidFill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</a:rPr>
              <a:t>Ensemble </a:t>
            </a:r>
            <a:r>
              <a:rPr lang="pt-PT" sz="900" dirty="0" err="1">
                <a:solidFill>
                  <a:srgbClr val="FFFFFF"/>
                </a:solidFill>
              </a:rPr>
              <a:t>Learning</a:t>
            </a:r>
            <a:r>
              <a:rPr lang="pt-PT" sz="900" dirty="0">
                <a:solidFill>
                  <a:srgbClr val="FFFFFF"/>
                </a:solidFill>
              </a:rPr>
              <a:t> </a:t>
            </a:r>
            <a:r>
              <a:rPr lang="pt-PT" sz="900" dirty="0" err="1">
                <a:solidFill>
                  <a:srgbClr val="FFFFFF"/>
                </a:solidFill>
              </a:rPr>
              <a:t>and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Hyperparameter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Optimization</a:t>
            </a:r>
            <a:endParaRPr lang="pt-PT" sz="900" dirty="0">
              <a:solidFill>
                <a:srgbClr val="FFFFFF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21</a:t>
            </a:r>
            <a:endParaRPr lang="pt-PT" dirty="0"/>
          </a:p>
        </p:txBody>
      </p:sp>
      <p:pic>
        <p:nvPicPr>
          <p:cNvPr id="8" name="Imagem 7" descr="Uma imagem com texto, Tipo de letra, captura de ecrã, diagrama&#10;&#10;Descrição gerada automaticamente">
            <a:extLst>
              <a:ext uri="{FF2B5EF4-FFF2-40B4-BE49-F238E27FC236}">
                <a16:creationId xmlns:a16="http://schemas.microsoft.com/office/drawing/2014/main" id="{7A5D0EE0-C001-A5FA-86CC-C824A7DCE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526" y="2136859"/>
            <a:ext cx="10266947" cy="359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631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Hyperparameter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Optimization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>
                <a:ea typeface="+mn-lt"/>
                <a:cs typeface="+mn-lt"/>
              </a:rPr>
              <a:t>Also </a:t>
            </a:r>
            <a:r>
              <a:rPr lang="pt-PT" err="1">
                <a:ea typeface="+mn-lt"/>
                <a:cs typeface="+mn-lt"/>
              </a:rPr>
              <a:t>called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metaparameter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optimization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>
                <a:ea typeface="+mn-lt"/>
                <a:cs typeface="+mn-lt"/>
              </a:rPr>
              <a:t>Also </a:t>
            </a:r>
            <a:r>
              <a:rPr lang="pt-PT" err="1">
                <a:ea typeface="+mn-lt"/>
                <a:cs typeface="+mn-lt"/>
              </a:rPr>
              <a:t>called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hyperparameter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 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tunig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 err="1">
                <a:ea typeface="+mn-lt"/>
                <a:cs typeface="+mn-lt"/>
              </a:rPr>
              <a:t>Any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system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that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chooses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hyperparameters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automatically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What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is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difference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between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model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parameters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and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hyperparameters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?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</a:rPr>
              <a:t>Ensemble </a:t>
            </a:r>
            <a:r>
              <a:rPr lang="pt-PT" sz="900" dirty="0" err="1">
                <a:solidFill>
                  <a:srgbClr val="FFFFFF"/>
                </a:solidFill>
              </a:rPr>
              <a:t>Learning</a:t>
            </a:r>
            <a:r>
              <a:rPr lang="pt-PT" sz="900" dirty="0">
                <a:solidFill>
                  <a:srgbClr val="FFFFFF"/>
                </a:solidFill>
              </a:rPr>
              <a:t> </a:t>
            </a:r>
            <a:r>
              <a:rPr lang="pt-PT" sz="900" dirty="0" err="1">
                <a:solidFill>
                  <a:srgbClr val="FFFFFF"/>
                </a:solidFill>
              </a:rPr>
              <a:t>and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Hyperparameter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Optimization</a:t>
            </a:r>
            <a:endParaRPr lang="pt-PT" sz="900" dirty="0">
              <a:solidFill>
                <a:srgbClr val="FFFFFF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21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072569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Ecrã Panorâmico</PresentationFormat>
  <Paragraphs>0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18</vt:i4>
      </vt:variant>
    </vt:vector>
  </HeadingPairs>
  <TitlesOfParts>
    <vt:vector size="19" baseType="lpstr">
      <vt:lpstr>Tema do Office</vt:lpstr>
      <vt:lpstr>Apresentação do PowerPoint</vt:lpstr>
      <vt:lpstr>Ensemble Learning</vt:lpstr>
      <vt:lpstr>Bagging Recap</vt:lpstr>
      <vt:lpstr>Boosting Recap</vt:lpstr>
      <vt:lpstr>Stacking</vt:lpstr>
      <vt:lpstr>Bagging vs Boosting vs Stacking</vt:lpstr>
      <vt:lpstr>Voting Ensemble</vt:lpstr>
      <vt:lpstr>Voting Classifier</vt:lpstr>
      <vt:lpstr>Hyperparameter Optimization</vt:lpstr>
      <vt:lpstr>Hyperparameter Optimization</vt:lpstr>
      <vt:lpstr>Grid Search</vt:lpstr>
      <vt:lpstr>Grid Search - Disadvantages</vt:lpstr>
      <vt:lpstr>Randomized Search</vt:lpstr>
      <vt:lpstr>Bayesian Hyperparameter Optimization</vt:lpstr>
      <vt:lpstr>Bayesian Hyperparameter Optimization</vt:lpstr>
      <vt:lpstr>Bayesian Hyperparameter Optimization</vt:lpstr>
      <vt:lpstr>Bayesian Hyperparameter Optimization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394</cp:revision>
  <dcterms:created xsi:type="dcterms:W3CDTF">2024-05-08T20:25:53Z</dcterms:created>
  <dcterms:modified xsi:type="dcterms:W3CDTF">2024-05-13T21:13:14Z</dcterms:modified>
</cp:coreProperties>
</file>