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7" r:id="rId3"/>
    <p:sldId id="384" r:id="rId4"/>
    <p:sldId id="385" r:id="rId5"/>
    <p:sldId id="386" r:id="rId6"/>
    <p:sldId id="387" r:id="rId7"/>
    <p:sldId id="383" r:id="rId8"/>
    <p:sldId id="388" r:id="rId9"/>
    <p:sldId id="389" r:id="rId10"/>
    <p:sldId id="390" r:id="rId11"/>
    <p:sldId id="391" r:id="rId12"/>
    <p:sldId id="393" r:id="rId13"/>
    <p:sldId id="392" r:id="rId14"/>
    <p:sldId id="394" r:id="rId15"/>
    <p:sldId id="395" r:id="rId16"/>
    <p:sldId id="396" r:id="rId17"/>
    <p:sldId id="397" r:id="rId18"/>
    <p:sldId id="398" r:id="rId19"/>
    <p:sldId id="399" r:id="rId20"/>
    <p:sldId id="400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D76A2-B123-C2EF-9F40-8314006494DA}" v="30" dt="2024-05-22T17:21:07.864"/>
    <p1510:client id="{EFD5ED4A-9EA9-F5C0-95EC-25347ABA1E99}" v="1248" dt="2024-05-22T20:47:5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22/05/2024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07/978-3-030-05318-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401.16549" TargetMode="External"/><Relationship Id="rId2" Type="http://schemas.openxmlformats.org/officeDocument/2006/relationships/hyperlink" Target="https://doi.org/10.48550/ARXIV.2009.0979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24 -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026120" y="4191309"/>
            <a:ext cx="81387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Multi-task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Multi-label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Learning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)?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AutoML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automating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end</a:t>
            </a:r>
            <a:r>
              <a:rPr lang="pt-PT" dirty="0">
                <a:ea typeface="+mn-lt"/>
                <a:cs typeface="+mn-lt"/>
              </a:rPr>
              <a:t>-to-</a:t>
            </a:r>
            <a:r>
              <a:rPr lang="pt-PT" dirty="0" err="1">
                <a:ea typeface="+mn-lt"/>
                <a:cs typeface="+mn-lt"/>
              </a:rPr>
              <a:t>end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to real-</a:t>
            </a:r>
            <a:r>
              <a:rPr lang="pt-PT" dirty="0" err="1">
                <a:ea typeface="+mn-lt"/>
                <a:cs typeface="+mn-lt"/>
              </a:rPr>
              <a:t>world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Simplify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speed </a:t>
            </a:r>
            <a:r>
              <a:rPr lang="pt-PT" dirty="0" err="1">
                <a:ea typeface="+mn-lt"/>
                <a:cs typeface="+mn-lt"/>
              </a:rPr>
              <a:t>up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development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accessible</a:t>
            </a:r>
            <a:r>
              <a:rPr lang="pt-PT" dirty="0">
                <a:ea typeface="+mn-lt"/>
                <a:cs typeface="+mn-lt"/>
              </a:rPr>
              <a:t> to non-experts.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8" name="Imagem 7" descr="AutoML: Capabilities and Limitations of Automated Machine Le">
            <a:extLst>
              <a:ext uri="{FF2B5EF4-FFF2-40B4-BE49-F238E27FC236}">
                <a16:creationId xmlns:a16="http://schemas.microsoft.com/office/drawing/2014/main" id="{1B072B2E-9C1A-A2DC-01CE-BBEEA9B3F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78" r="177" b="10678"/>
          <a:stretch/>
        </p:blipFill>
        <p:spPr>
          <a:xfrm>
            <a:off x="2283943" y="3747033"/>
            <a:ext cx="7634429" cy="257320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E8435D9-5356-AC73-313E-D52AB115B4B7}"/>
              </a:ext>
            </a:extLst>
          </p:cNvPr>
          <p:cNvSpPr/>
          <p:nvPr/>
        </p:nvSpPr>
        <p:spPr>
          <a:xfrm>
            <a:off x="8279026" y="5745892"/>
            <a:ext cx="1482810" cy="49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59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Tools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Frameworks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Google </a:t>
            </a:r>
            <a:r>
              <a:rPr lang="pt-PT" dirty="0" err="1">
                <a:ea typeface="+mn-lt"/>
                <a:cs typeface="+mn-lt"/>
              </a:rPr>
              <a:t>AutoML</a:t>
            </a:r>
          </a:p>
          <a:p>
            <a:pPr algn="just"/>
            <a:r>
              <a:rPr lang="pt-PT" dirty="0">
                <a:ea typeface="+mn-lt"/>
                <a:cs typeface="+mn-lt"/>
              </a:rPr>
              <a:t>H2O.ai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Auto-sklearn</a:t>
            </a:r>
          </a:p>
          <a:p>
            <a:pPr algn="just"/>
            <a:r>
              <a:rPr lang="pt-PT" dirty="0">
                <a:ea typeface="+mn-lt"/>
                <a:cs typeface="+mn-lt"/>
              </a:rPr>
              <a:t>TPOT</a:t>
            </a:r>
          </a:p>
          <a:p>
            <a:pPr algn="just"/>
            <a:r>
              <a:rPr lang="pt-PT" dirty="0">
                <a:ea typeface="+mn-lt"/>
                <a:cs typeface="+mn-lt"/>
              </a:rPr>
              <a:t>Microsoft </a:t>
            </a:r>
            <a:r>
              <a:rPr lang="pt-PT" dirty="0" err="1">
                <a:ea typeface="+mn-lt"/>
                <a:cs typeface="+mn-lt"/>
              </a:rPr>
              <a:t>Azure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AutoML</a:t>
            </a:r>
          </a:p>
          <a:p>
            <a:pPr algn="just"/>
            <a:r>
              <a:rPr lang="pt-PT" dirty="0">
                <a:ea typeface="+mn-lt"/>
                <a:cs typeface="+mn-lt"/>
              </a:rPr>
              <a:t>...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8" name="Imagem 7" descr="The Death of Data Scientists – will AutoML replace them? - KDnuggets">
            <a:extLst>
              <a:ext uri="{FF2B5EF4-FFF2-40B4-BE49-F238E27FC236}">
                <a16:creationId xmlns:a16="http://schemas.microsoft.com/office/drawing/2014/main" id="{A730171C-645B-4490-6487-1E46D8BF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56" y="2636881"/>
            <a:ext cx="6378146" cy="35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1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Advanced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Topics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ea typeface="+mn-lt"/>
                <a:cs typeface="+mn-lt"/>
              </a:rPr>
              <a:t>Neural </a:t>
            </a:r>
            <a:r>
              <a:rPr lang="pt-PT" b="1" err="1">
                <a:ea typeface="+mn-lt"/>
                <a:cs typeface="+mn-lt"/>
              </a:rPr>
              <a:t>Architecture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 (NAS): </a:t>
            </a:r>
            <a:r>
              <a:rPr lang="pt-PT" err="1">
                <a:ea typeface="+mn-lt"/>
                <a:cs typeface="+mn-lt"/>
              </a:rPr>
              <a:t>Automating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design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neural network </a:t>
            </a:r>
            <a:r>
              <a:rPr lang="pt-PT" err="1">
                <a:ea typeface="+mn-lt"/>
                <a:cs typeface="+mn-lt"/>
              </a:rPr>
              <a:t>architectures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>
                <a:ea typeface="+mn-lt"/>
                <a:cs typeface="+mn-lt"/>
              </a:rPr>
              <a:t>Meta-</a:t>
            </a:r>
            <a:r>
              <a:rPr lang="pt-PT" b="1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; </a:t>
            </a:r>
            <a:r>
              <a:rPr lang="pt-PT" err="1">
                <a:ea typeface="+mn-lt"/>
                <a:cs typeface="+mn-lt"/>
              </a:rPr>
              <a:t>leveraging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experiences</a:t>
            </a:r>
            <a:r>
              <a:rPr lang="pt-PT" dirty="0">
                <a:ea typeface="+mn-lt"/>
                <a:cs typeface="+mn-lt"/>
              </a:rPr>
              <a:t> to improve future </a:t>
            </a:r>
            <a:r>
              <a:rPr lang="pt-PT" err="1">
                <a:ea typeface="+mn-lt"/>
                <a:cs typeface="+mn-lt"/>
              </a:rPr>
              <a:t>AutoML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ea typeface="+mn-lt"/>
                <a:cs typeface="+mn-lt"/>
              </a:rPr>
              <a:t>Fairness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Ethics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dirty="0" err="1">
                <a:ea typeface="+mn-lt"/>
                <a:cs typeface="+mn-lt"/>
              </a:rPr>
              <a:t>Addressing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transparency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ethical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considerations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automated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systems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872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Automated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. (2019). In F. </a:t>
            </a:r>
            <a:r>
              <a:rPr lang="pt-PT" dirty="0" err="1">
                <a:ea typeface="+mn-lt"/>
                <a:cs typeface="+mn-lt"/>
              </a:rPr>
              <a:t>Hutter</a:t>
            </a:r>
            <a:r>
              <a:rPr lang="pt-PT" dirty="0">
                <a:ea typeface="+mn-lt"/>
                <a:cs typeface="+mn-lt"/>
              </a:rPr>
              <a:t>, L. </a:t>
            </a:r>
            <a:r>
              <a:rPr lang="pt-PT" dirty="0" err="1">
                <a:ea typeface="+mn-lt"/>
                <a:cs typeface="+mn-lt"/>
              </a:rPr>
              <a:t>Kotthoff</a:t>
            </a:r>
            <a:r>
              <a:rPr lang="pt-PT" dirty="0">
                <a:ea typeface="+mn-lt"/>
                <a:cs typeface="+mn-lt"/>
              </a:rPr>
              <a:t>, &amp; J. </a:t>
            </a:r>
            <a:r>
              <a:rPr lang="pt-PT" dirty="0" err="1">
                <a:ea typeface="+mn-lt"/>
                <a:cs typeface="+mn-lt"/>
              </a:rPr>
              <a:t>Vanschoren</a:t>
            </a:r>
            <a:r>
              <a:rPr lang="pt-PT" dirty="0">
                <a:ea typeface="+mn-lt"/>
                <a:cs typeface="+mn-lt"/>
              </a:rPr>
              <a:t> (Eds.),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Springer Series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Challenges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. Springer </a:t>
            </a:r>
            <a:r>
              <a:rPr lang="pt-PT" dirty="0" err="1">
                <a:ea typeface="+mn-lt"/>
                <a:cs typeface="+mn-lt"/>
              </a:rPr>
              <a:t>International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Publishing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>
                <a:ea typeface="+mn-lt"/>
                <a:cs typeface="+mn-lt"/>
                <a:hlinkClick r:id="rId2"/>
              </a:rPr>
              <a:t>https://doi.org/10.1007/978-3-030-05318-5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520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24 -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026120" y="4191309"/>
            <a:ext cx="81387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Model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Deployment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06404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Deployment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deployment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available</a:t>
            </a:r>
            <a:r>
              <a:rPr lang="pt-PT" b="1" dirty="0">
                <a:ea typeface="+mn-lt"/>
                <a:cs typeface="+mn-lt"/>
              </a:rPr>
              <a:t> for use in </a:t>
            </a:r>
            <a:r>
              <a:rPr lang="pt-PT" b="1" err="1">
                <a:ea typeface="+mn-lt"/>
                <a:cs typeface="+mn-lt"/>
              </a:rPr>
              <a:t>production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environments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deployed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various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environments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including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on-premise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ea typeface="+mn-lt"/>
                <a:cs typeface="+mn-lt"/>
              </a:rPr>
              <a:t>servers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err="1">
                <a:ea typeface="+mn-lt"/>
                <a:cs typeface="+mn-lt"/>
              </a:rPr>
              <a:t>cloud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platforms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edge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devices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scenario</a:t>
            </a:r>
            <a:r>
              <a:rPr lang="pt-PT" dirty="0">
                <a:ea typeface="+mn-lt"/>
                <a:cs typeface="+mn-lt"/>
              </a:rPr>
              <a:t> comes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own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challenges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considerations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Scalability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8" name="Imagem 7" descr="Lecture 11: Deployment &amp; Monitoring - The Full Stack">
            <a:extLst>
              <a:ext uri="{FF2B5EF4-FFF2-40B4-BE49-F238E27FC236}">
                <a16:creationId xmlns:a16="http://schemas.microsoft.com/office/drawing/2014/main" id="{E12FAC9B-0AE3-B57A-8789-1AB701AF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346" y="4155539"/>
            <a:ext cx="6141307" cy="24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Deployment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ea typeface="+mn-lt"/>
                <a:cs typeface="+mn-lt"/>
              </a:rPr>
              <a:t>Model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Compression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: To improve </a:t>
            </a:r>
            <a:r>
              <a:rPr lang="pt-PT" dirty="0" err="1">
                <a:ea typeface="+mn-lt"/>
                <a:cs typeface="+mn-lt"/>
              </a:rPr>
              <a:t>deployment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efficiency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compressed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quantization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dirty="0" err="1">
                <a:ea typeface="+mn-lt"/>
                <a:cs typeface="+mn-lt"/>
              </a:rPr>
              <a:t>pruning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knowledge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distillation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reducing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ea typeface="+mn-lt"/>
                <a:cs typeface="+mn-lt"/>
              </a:rPr>
              <a:t>Latency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Throughput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Optimizing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b="1" err="1">
                <a:ea typeface="+mn-lt"/>
                <a:cs typeface="+mn-lt"/>
              </a:rPr>
              <a:t>low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latency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high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throughput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essential</a:t>
            </a:r>
            <a:r>
              <a:rPr lang="pt-PT" dirty="0">
                <a:ea typeface="+mn-lt"/>
                <a:cs typeface="+mn-lt"/>
              </a:rPr>
              <a:t> for real-time </a:t>
            </a:r>
            <a:r>
              <a:rPr lang="pt-PT" err="1">
                <a:ea typeface="+mn-lt"/>
                <a:cs typeface="+mn-lt"/>
              </a:rPr>
              <a:t>applications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b="1" dirty="0">
                <a:ea typeface="+mn-lt"/>
                <a:cs typeface="+mn-lt"/>
              </a:rPr>
              <a:t>hardware </a:t>
            </a:r>
            <a:r>
              <a:rPr lang="pt-PT" b="1" err="1">
                <a:ea typeface="+mn-lt"/>
                <a:cs typeface="+mn-lt"/>
              </a:rPr>
              <a:t>acceleration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architectural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optimizations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help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goals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Deplyment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Scalability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543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Monitoring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Monitoring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ensures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deployed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perform</a:t>
            </a:r>
            <a:r>
              <a:rPr lang="pt-PT" b="1" dirty="0">
                <a:ea typeface="+mn-lt"/>
                <a:cs typeface="+mn-lt"/>
              </a:rPr>
              <a:t> as </a:t>
            </a:r>
            <a:r>
              <a:rPr lang="pt-PT" b="1" dirty="0" err="1">
                <a:ea typeface="+mn-lt"/>
                <a:cs typeface="+mn-lt"/>
              </a:rPr>
              <a:t>expected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over</a:t>
            </a:r>
            <a:r>
              <a:rPr lang="pt-PT" b="1" dirty="0">
                <a:ea typeface="+mn-lt"/>
                <a:cs typeface="+mn-lt"/>
              </a:rPr>
              <a:t> time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b="1" dirty="0" err="1">
                <a:ea typeface="+mn-lt"/>
                <a:cs typeface="+mn-lt"/>
              </a:rPr>
              <a:t>Track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accuracy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latency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throughput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detect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issues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dirty="0">
                <a:ea typeface="+mn-lt"/>
                <a:cs typeface="+mn-lt"/>
              </a:rPr>
              <a:t>Monitor for </a:t>
            </a:r>
            <a:r>
              <a:rPr lang="pt-PT" b="1" err="1">
                <a:ea typeface="+mn-lt"/>
                <a:cs typeface="+mn-lt"/>
              </a:rPr>
              <a:t>concept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drift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changes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ea typeface="+mn-lt"/>
                <a:cs typeface="+mn-lt"/>
              </a:rPr>
              <a:t>data </a:t>
            </a:r>
            <a:r>
              <a:rPr lang="pt-PT" b="1" err="1">
                <a:ea typeface="+mn-lt"/>
                <a:cs typeface="+mn-lt"/>
              </a:rPr>
              <a:t>drift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changes</a:t>
            </a:r>
            <a:r>
              <a:rPr lang="pt-PT" dirty="0">
                <a:ea typeface="+mn-lt"/>
                <a:cs typeface="+mn-lt"/>
              </a:rPr>
              <a:t> in data </a:t>
            </a:r>
            <a:r>
              <a:rPr lang="pt-PT" err="1">
                <a:ea typeface="+mn-lt"/>
                <a:cs typeface="+mn-lt"/>
              </a:rPr>
              <a:t>characteristics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Deplyment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Scalability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8" name="Imagem 7" descr="What is data drift in ML, and how to detect and handle it">
            <a:extLst>
              <a:ext uri="{FF2B5EF4-FFF2-40B4-BE49-F238E27FC236}">
                <a16:creationId xmlns:a16="http://schemas.microsoft.com/office/drawing/2014/main" id="{83B07233-B525-AE61-2F14-18924264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30" y="4036912"/>
            <a:ext cx="4504037" cy="2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5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Versioning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ea typeface="+mn-lt"/>
                <a:cs typeface="+mn-lt"/>
              </a:rPr>
              <a:t>Managing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Versions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Keep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track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versions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deployed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facilitate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rollback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necessary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ea typeface="+mn-lt"/>
                <a:cs typeface="+mn-lt"/>
              </a:rPr>
              <a:t>Rollback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Strategies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Plan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reverting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previous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versions</a:t>
            </a:r>
            <a:r>
              <a:rPr lang="pt-PT" dirty="0">
                <a:ea typeface="+mn-lt"/>
                <a:cs typeface="+mn-lt"/>
              </a:rPr>
              <a:t> in case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issues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deployments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Deplyment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Scalability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9" name="Imagem 8" descr="What is Data And Model Versioning - MLOps | MLOps Wiki">
            <a:extLst>
              <a:ext uri="{FF2B5EF4-FFF2-40B4-BE49-F238E27FC236}">
                <a16:creationId xmlns:a16="http://schemas.microsoft.com/office/drawing/2014/main" id="{98BA8C29-8C9F-9BE0-51A1-4ED8A919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60" y="3833914"/>
            <a:ext cx="6244279" cy="27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1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Scalability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Performance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ea typeface="+mn-lt"/>
                <a:cs typeface="+mn-lt"/>
              </a:rPr>
              <a:t>Scaling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Strategies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Implement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load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balancing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horizontal 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handle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demand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>
                <a:ea typeface="+mn-lt"/>
                <a:cs typeface="+mn-lt"/>
              </a:rPr>
              <a:t>Performance </a:t>
            </a:r>
            <a:r>
              <a:rPr lang="pt-PT" b="1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Optimize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inference</a:t>
            </a:r>
            <a:r>
              <a:rPr lang="pt-PT" dirty="0">
                <a:ea typeface="+mn-lt"/>
                <a:cs typeface="+mn-lt"/>
              </a:rPr>
              <a:t> speed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resource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utilization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efficient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deployment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Deplyment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Scalability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8" name="Imagem 7" descr="What Is Load Balancing? - Blog - GB Cloud">
            <a:extLst>
              <a:ext uri="{FF2B5EF4-FFF2-40B4-BE49-F238E27FC236}">
                <a16:creationId xmlns:a16="http://schemas.microsoft.com/office/drawing/2014/main" id="{1598F1E4-BFF4-6744-64D7-AF1DF2FBA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62" y="3944563"/>
            <a:ext cx="4071473" cy="2315494"/>
          </a:xfrm>
          <a:prstGeom prst="rect">
            <a:avLst/>
          </a:prstGeom>
        </p:spPr>
      </p:pic>
      <p:pic>
        <p:nvPicPr>
          <p:cNvPr id="9" name="Imagem 8" descr="Uma imagem com captura de ecrã, cubo, design&#10;&#10;Descrição gerada automaticamente">
            <a:extLst>
              <a:ext uri="{FF2B5EF4-FFF2-40B4-BE49-F238E27FC236}">
                <a16:creationId xmlns:a16="http://schemas.microsoft.com/office/drawing/2014/main" id="{8E98F913-FECA-6E5C-7C2F-D4FD64AA36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75" t="26784" r="15377" b="16825"/>
          <a:stretch/>
        </p:blipFill>
        <p:spPr>
          <a:xfrm>
            <a:off x="7073054" y="3944563"/>
            <a:ext cx="3718527" cy="23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8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Concept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Tasks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dirty="0" err="1">
                <a:ea typeface="+mn-lt"/>
                <a:cs typeface="+mn-lt"/>
              </a:rPr>
              <a:t>task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specific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objective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aims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classifying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images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predicting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prices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endParaRPr lang="pt-PT" dirty="0">
              <a:solidFill>
                <a:schemeClr val="tx2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err="1">
                <a:ea typeface="+mn-lt"/>
                <a:cs typeface="+mn-lt"/>
              </a:rPr>
              <a:t>image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)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err="1">
                <a:ea typeface="+mn-lt"/>
                <a:cs typeface="+mn-lt"/>
              </a:rPr>
              <a:t>predicting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house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prices</a:t>
            </a:r>
            <a:r>
              <a:rPr lang="pt-PT" dirty="0">
                <a:ea typeface="+mn-lt"/>
                <a:cs typeface="+mn-lt"/>
              </a:rPr>
              <a:t>)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Multi-task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Multi-label</a:t>
            </a:r>
            <a:r>
              <a:rPr lang="pt-PT" sz="900" dirty="0">
                <a:solidFill>
                  <a:srgbClr val="FFFFFF"/>
                </a:solidFill>
              </a:rPr>
              <a:t> </a:t>
            </a:r>
            <a:r>
              <a:rPr lang="pt-PT" sz="900" dirty="0" err="1">
                <a:solidFill>
                  <a:srgbClr val="FFFFFF"/>
                </a:solidFill>
              </a:rPr>
              <a:t>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8" name="Imagem 7" descr="Spam Detection with Logistic Regression | by Natasha Sharma | Towards Data  Science">
            <a:extLst>
              <a:ext uri="{FF2B5EF4-FFF2-40B4-BE49-F238E27FC236}">
                <a16:creationId xmlns:a16="http://schemas.microsoft.com/office/drawing/2014/main" id="{13A45DA4-3702-4FFE-B60D-10FDCC9D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4" y="4428733"/>
            <a:ext cx="4143630" cy="1779640"/>
          </a:xfrm>
          <a:prstGeom prst="rect">
            <a:avLst/>
          </a:prstGeom>
        </p:spPr>
      </p:pic>
      <p:pic>
        <p:nvPicPr>
          <p:cNvPr id="9" name="Imagem 8" descr="Real Estate pricing with Machine Learning &amp; non-traditional data sources |  Tryolabs">
            <a:extLst>
              <a:ext uri="{FF2B5EF4-FFF2-40B4-BE49-F238E27FC236}">
                <a16:creationId xmlns:a16="http://schemas.microsoft.com/office/drawing/2014/main" id="{84E302D3-06D6-A9A1-C534-8CFAAE9B3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590" y="4125201"/>
            <a:ext cx="5132172" cy="20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0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Islam</a:t>
            </a:r>
            <a:r>
              <a:rPr lang="pt-PT" dirty="0">
                <a:ea typeface="+mn-lt"/>
                <a:cs typeface="+mn-lt"/>
              </a:rPr>
              <a:t>, J. (2022).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Serving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Practices</a:t>
            </a:r>
            <a:r>
              <a:rPr lang="pt-PT" dirty="0">
                <a:ea typeface="+mn-lt"/>
                <a:cs typeface="+mn-lt"/>
              </a:rPr>
              <a:t>: A </a:t>
            </a:r>
            <a:r>
              <a:rPr lang="pt-PT" dirty="0" err="1">
                <a:ea typeface="+mn-lt"/>
                <a:cs typeface="+mn-lt"/>
              </a:rPr>
              <a:t>definitive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guide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deploying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monitoring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providing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accessibility</a:t>
            </a:r>
            <a:r>
              <a:rPr lang="pt-PT" dirty="0">
                <a:ea typeface="+mn-lt"/>
                <a:cs typeface="+mn-lt"/>
              </a:rPr>
              <a:t> to ML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production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Packt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Publishing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Deplyment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Scalability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325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Concept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Label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ea typeface="+mn-lt"/>
                <a:cs typeface="+mn-lt"/>
              </a:rPr>
              <a:t>output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result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associated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input,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one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multiple</a:t>
            </a:r>
            <a:r>
              <a:rPr lang="pt-PT" b="1" dirty="0">
                <a:ea typeface="+mn-lt"/>
                <a:cs typeface="+mn-lt"/>
              </a:rPr>
              <a:t> per </a:t>
            </a:r>
            <a:r>
              <a:rPr lang="pt-PT" b="1" dirty="0" err="1">
                <a:ea typeface="+mn-lt"/>
                <a:cs typeface="+mn-lt"/>
              </a:rPr>
              <a:t>task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ea typeface="+mn-lt"/>
                <a:cs typeface="+mn-lt"/>
              </a:rPr>
              <a:t>Single </a:t>
            </a:r>
            <a:r>
              <a:rPr lang="pt-PT" b="1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Classifying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image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err="1">
                <a:ea typeface="+mn-lt"/>
                <a:cs typeface="+mn-lt"/>
              </a:rPr>
              <a:t>dog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Multi-label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Classifying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image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dog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plant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Multi-task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Multi-label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12" name="Imagem 11" descr="Multilabel Image Classification Using Deep Learning - MATLAB &amp; Simulink">
            <a:extLst>
              <a:ext uri="{FF2B5EF4-FFF2-40B4-BE49-F238E27FC236}">
                <a16:creationId xmlns:a16="http://schemas.microsoft.com/office/drawing/2014/main" id="{2700524C-BCCD-EC59-E550-2C99706C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429" y="3625005"/>
            <a:ext cx="8293440" cy="29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0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Single-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Task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perform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one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task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at</a:t>
            </a:r>
            <a:r>
              <a:rPr lang="pt-PT" b="1" dirty="0">
                <a:ea typeface="+mn-lt"/>
                <a:cs typeface="+mn-lt"/>
              </a:rPr>
              <a:t> a time.</a:t>
            </a:r>
            <a:endParaRPr lang="pt-PT" dirty="0">
              <a:solidFill>
                <a:srgbClr val="000000"/>
              </a:solidFill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Multi-task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Multi-label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9" name="Imagem 8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90C26D2E-C184-2397-C1D1-6B5BA2A51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0" b="46115"/>
          <a:stretch/>
        </p:blipFill>
        <p:spPr>
          <a:xfrm>
            <a:off x="3060114" y="2833816"/>
            <a:ext cx="6061487" cy="22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Multi-Task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learns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multiple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tasks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simultaneously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sharing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representations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Benefits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ea typeface="+mn-lt"/>
                <a:cs typeface="+mn-lt"/>
              </a:rPr>
              <a:t>Improved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ea typeface="+mn-lt"/>
                <a:cs typeface="+mn-lt"/>
              </a:rPr>
              <a:t>Efficiency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ea typeface="+mn-lt"/>
                <a:cs typeface="+mn-lt"/>
              </a:rPr>
              <a:t>Shared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among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Multi-task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Multi-label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8" name="Imagem 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A2CC391A-4A57-7288-A8F0-631149341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86" r="624" b="-251"/>
          <a:stretch/>
        </p:blipFill>
        <p:spPr>
          <a:xfrm>
            <a:off x="3091006" y="4512275"/>
            <a:ext cx="6013423" cy="18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2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Multi-Label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881816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 </a:t>
            </a:r>
            <a:r>
              <a:rPr lang="pt-PT" b="1" dirty="0">
                <a:ea typeface="+mn-lt"/>
                <a:cs typeface="+mn-lt"/>
              </a:rPr>
              <a:t>single </a:t>
            </a:r>
            <a:r>
              <a:rPr lang="pt-PT" b="1" dirty="0" err="1">
                <a:ea typeface="+mn-lt"/>
                <a:cs typeface="+mn-lt"/>
              </a:rPr>
              <a:t>task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multiple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labels</a:t>
            </a:r>
            <a:r>
              <a:rPr lang="pt-PT" b="1" dirty="0">
                <a:ea typeface="+mn-lt"/>
                <a:cs typeface="+mn-lt"/>
              </a:rPr>
              <a:t>;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Benefits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Captures more </a:t>
            </a:r>
            <a:r>
              <a:rPr lang="pt-PT" b="1" err="1">
                <a:ea typeface="+mn-lt"/>
                <a:cs typeface="+mn-lt"/>
              </a:rPr>
              <a:t>complex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relationships</a:t>
            </a:r>
            <a:r>
              <a:rPr lang="pt-PT" dirty="0">
                <a:ea typeface="+mn-lt"/>
                <a:cs typeface="+mn-lt"/>
              </a:rPr>
              <a:t> in data;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Reflects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ea typeface="+mn-lt"/>
                <a:cs typeface="+mn-lt"/>
              </a:rPr>
              <a:t>real-</a:t>
            </a:r>
            <a:r>
              <a:rPr lang="pt-PT" b="1" err="1">
                <a:ea typeface="+mn-lt"/>
                <a:cs typeface="+mn-lt"/>
              </a:rPr>
              <a:t>world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scenarios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items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bolong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categories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Multi-task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Multi-label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8" name="Imagem 7" descr="Multiclass Classification vs Multi-label Classification - GeeksforGeeks">
            <a:extLst>
              <a:ext uri="{FF2B5EF4-FFF2-40B4-BE49-F238E27FC236}">
                <a16:creationId xmlns:a16="http://schemas.microsoft.com/office/drawing/2014/main" id="{D56826D8-D4F6-2897-E283-98B977570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75" r="196" b="258"/>
          <a:stretch/>
        </p:blipFill>
        <p:spPr>
          <a:xfrm>
            <a:off x="6763265" y="2992752"/>
            <a:ext cx="5235162" cy="34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Multi-Task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Learning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ea typeface="+mn-lt"/>
                <a:cs typeface="+mn-lt"/>
              </a:rPr>
              <a:t>Hard </a:t>
            </a:r>
            <a:r>
              <a:rPr lang="pt-PT" b="1" err="1">
                <a:ea typeface="+mn-lt"/>
                <a:cs typeface="+mn-lt"/>
              </a:rPr>
              <a:t>parameter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sharing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shared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task-specific</a:t>
            </a:r>
            <a:r>
              <a:rPr lang="pt-PT" b="1" dirty="0">
                <a:ea typeface="+mn-lt"/>
                <a:cs typeface="+mn-lt"/>
              </a:rPr>
              <a:t> output </a:t>
            </a:r>
            <a:r>
              <a:rPr lang="pt-PT" b="1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>
                <a:ea typeface="+mn-lt"/>
                <a:cs typeface="+mn-lt"/>
              </a:rPr>
              <a:t>Soft </a:t>
            </a:r>
            <a:r>
              <a:rPr lang="pt-PT" b="1" err="1">
                <a:ea typeface="+mn-lt"/>
                <a:cs typeface="+mn-lt"/>
              </a:rPr>
              <a:t>parameter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sharing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keep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ea typeface="+mn-lt"/>
                <a:cs typeface="+mn-lt"/>
              </a:rPr>
              <a:t>similar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Multi-task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Multi-label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  <p:pic>
        <p:nvPicPr>
          <p:cNvPr id="8" name="Imagem 7" descr="Multi-task Learning. Multi-task learning is a mechanism of… | by Shreyusp |  Medium">
            <a:extLst>
              <a:ext uri="{FF2B5EF4-FFF2-40B4-BE49-F238E27FC236}">
                <a16:creationId xmlns:a16="http://schemas.microsoft.com/office/drawing/2014/main" id="{AF8A8B1F-DFE4-7A0F-D97E-2898DA9B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564" y="3694792"/>
            <a:ext cx="6264873" cy="28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9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Crawshaw</a:t>
            </a:r>
            <a:r>
              <a:rPr lang="pt-PT" dirty="0">
                <a:ea typeface="+mn-lt"/>
                <a:cs typeface="+mn-lt"/>
              </a:rPr>
              <a:t>, M. (2020). </a:t>
            </a:r>
            <a:r>
              <a:rPr lang="pt-PT" dirty="0" err="1">
                <a:ea typeface="+mn-lt"/>
                <a:cs typeface="+mn-lt"/>
              </a:rPr>
              <a:t>Multi-Task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Neural Networks: A </a:t>
            </a:r>
            <a:r>
              <a:rPr lang="pt-PT" dirty="0" err="1">
                <a:ea typeface="+mn-lt"/>
                <a:cs typeface="+mn-lt"/>
              </a:rPr>
              <a:t>Survey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Version</a:t>
            </a:r>
            <a:r>
              <a:rPr lang="pt-PT" dirty="0">
                <a:ea typeface="+mn-lt"/>
                <a:cs typeface="+mn-lt"/>
              </a:rPr>
              <a:t> 1). arXiv. </a:t>
            </a:r>
            <a:r>
              <a:rPr lang="pt-PT" dirty="0">
                <a:ea typeface="+mn-lt"/>
                <a:cs typeface="+mn-lt"/>
                <a:hlinkClick r:id="rId2"/>
              </a:rPr>
              <a:t>https://doi.org/10.48550/ARXIV.2009.09796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Tarekegn</a:t>
            </a:r>
            <a:r>
              <a:rPr lang="pt-PT" dirty="0">
                <a:ea typeface="+mn-lt"/>
                <a:cs typeface="+mn-lt"/>
              </a:rPr>
              <a:t>, A. N., </a:t>
            </a:r>
            <a:r>
              <a:rPr lang="pt-PT" dirty="0" err="1">
                <a:ea typeface="+mn-lt"/>
                <a:cs typeface="+mn-lt"/>
              </a:rPr>
              <a:t>Ullah</a:t>
            </a:r>
            <a:r>
              <a:rPr lang="pt-PT" dirty="0">
                <a:ea typeface="+mn-lt"/>
                <a:cs typeface="+mn-lt"/>
              </a:rPr>
              <a:t>, M., &amp; </a:t>
            </a:r>
            <a:r>
              <a:rPr lang="pt-PT" dirty="0" err="1">
                <a:ea typeface="+mn-lt"/>
                <a:cs typeface="+mn-lt"/>
              </a:rPr>
              <a:t>Cheikh</a:t>
            </a:r>
            <a:r>
              <a:rPr lang="pt-PT" dirty="0">
                <a:ea typeface="+mn-lt"/>
                <a:cs typeface="+mn-lt"/>
              </a:rPr>
              <a:t>, F. A. (2024). </a:t>
            </a:r>
            <a:r>
              <a:rPr lang="pt-PT" dirty="0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Multi-Label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: A </a:t>
            </a:r>
            <a:r>
              <a:rPr lang="pt-PT" dirty="0" err="1">
                <a:ea typeface="+mn-lt"/>
                <a:cs typeface="+mn-lt"/>
              </a:rPr>
              <a:t>Comprehensive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Survey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Version</a:t>
            </a:r>
            <a:r>
              <a:rPr lang="pt-PT" dirty="0">
                <a:ea typeface="+mn-lt"/>
                <a:cs typeface="+mn-lt"/>
              </a:rPr>
              <a:t> 2). arXiv. </a:t>
            </a:r>
            <a:r>
              <a:rPr lang="pt-PT" dirty="0">
                <a:ea typeface="+mn-lt"/>
                <a:cs typeface="+mn-lt"/>
                <a:hlinkClick r:id="rId3"/>
              </a:rPr>
              <a:t>https://doi.org/10.48550/ARXIV.2401.16549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Multi-task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Multi-label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422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24 -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026120" y="4191309"/>
            <a:ext cx="81387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Automated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Machine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953655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Concept of Tasks in Machine Learning</vt:lpstr>
      <vt:lpstr>Concept of Label in Machine Learning</vt:lpstr>
      <vt:lpstr>Single-Task Learning</vt:lpstr>
      <vt:lpstr>Multi-Task Learning</vt:lpstr>
      <vt:lpstr>Multi-Label Learning</vt:lpstr>
      <vt:lpstr>Types of Multi-Task Learning</vt:lpstr>
      <vt:lpstr>Resources</vt:lpstr>
      <vt:lpstr>Apresentação do PowerPoint</vt:lpstr>
      <vt:lpstr>What is Automated Machine Learning (AutoML)?</vt:lpstr>
      <vt:lpstr>AutoML – Tools and Frameworks</vt:lpstr>
      <vt:lpstr>Advanced Topics in AutoML</vt:lpstr>
      <vt:lpstr>Resources</vt:lpstr>
      <vt:lpstr>Apresentação do PowerPoint</vt:lpstr>
      <vt:lpstr>Model Deployment</vt:lpstr>
      <vt:lpstr>Model Optimization for Deployment</vt:lpstr>
      <vt:lpstr>Model Monitoring</vt:lpstr>
      <vt:lpstr>Model Versioning</vt:lpstr>
      <vt:lpstr>Scalability and Performance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360</cp:revision>
  <dcterms:created xsi:type="dcterms:W3CDTF">2024-05-22T17:18:45Z</dcterms:created>
  <dcterms:modified xsi:type="dcterms:W3CDTF">2024-05-22T20:48:04Z</dcterms:modified>
</cp:coreProperties>
</file>