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40" r:id="rId3"/>
    <p:sldId id="359" r:id="rId4"/>
    <p:sldId id="357" r:id="rId5"/>
    <p:sldId id="360" r:id="rId6"/>
    <p:sldId id="361" r:id="rId7"/>
    <p:sldId id="367" r:id="rId8"/>
    <p:sldId id="366" r:id="rId9"/>
    <p:sldId id="368" r:id="rId10"/>
    <p:sldId id="362" r:id="rId11"/>
    <p:sldId id="369" r:id="rId12"/>
    <p:sldId id="370" r:id="rId13"/>
    <p:sldId id="371" r:id="rId14"/>
    <p:sldId id="358" r:id="rId15"/>
    <p:sldId id="373" r:id="rId16"/>
    <p:sldId id="3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C484F-3F8E-6FE0-7D95-BF8DA268760E}" v="79" dt="2024-04-09T07:34:41.766"/>
    <p1510:client id="{F97370C9-29E3-6C4B-F9C8-D3310FF97BF9}" v="1323" dt="2024-04-08T22:16:11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870aTKqiM" TargetMode="External"/><Relationship Id="rId2" Type="http://schemas.openxmlformats.org/officeDocument/2006/relationships/hyperlink" Target="https://www.youtube.com/watch?v=J4Wdy0Wc_x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tjy0yL1rRRU" TargetMode="External"/><Relationship Id="rId4" Type="http://schemas.openxmlformats.org/officeDocument/2006/relationships/hyperlink" Target="https://www.youtube.com/watch?v=Xz0x-8-cga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access.2020.298196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analytics-vidhya/bootstrapping-and-oob-samples-in-random-forests-6e083b6bc34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15 -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Tree-Based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</a:p>
        </p:txBody>
      </p:sp>
      <p:pic>
        <p:nvPicPr>
          <p:cNvPr id="8" name="Marcador de Posição de Conteúdo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00608939-6C94-138E-E97A-358BE1D4C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593" y="1091685"/>
            <a:ext cx="6187650" cy="5428456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757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Advantages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mitigate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aggregating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predictions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Improved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often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provide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higher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performance 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compared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individual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especially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datasets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Reduced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Bias: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ensemble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nature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reduces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present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in individual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Parallelization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Training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individual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within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forest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easily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parallelized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leading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faster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computation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029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26152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works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in a similar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except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are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grown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sequentially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: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tree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grown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previously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grown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</a:endParaRPr>
          </a:p>
          <a:p>
            <a:pPr algn="just"/>
            <a:r>
              <a:rPr lang="pt-PT" err="1">
                <a:solidFill>
                  <a:schemeClr val="tx2"/>
                </a:solidFill>
              </a:rPr>
              <a:t>Each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subsequent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tree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focus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on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the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b="1" dirty="0">
                <a:solidFill>
                  <a:schemeClr val="tx2"/>
                </a:solidFill>
              </a:rPr>
              <a:t>training </a:t>
            </a:r>
            <a:r>
              <a:rPr lang="pt-PT" b="1" err="1">
                <a:solidFill>
                  <a:schemeClr val="tx2"/>
                </a:solidFill>
              </a:rPr>
              <a:t>examples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that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previous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ones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got</a:t>
            </a:r>
            <a:r>
              <a:rPr lang="pt-PT" b="1" dirty="0">
                <a:solidFill>
                  <a:schemeClr val="tx2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wrong</a:t>
            </a:r>
            <a:r>
              <a:rPr lang="pt-PT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</a:endParaRPr>
          </a:p>
          <a:p>
            <a:pPr algn="just"/>
            <a:r>
              <a:rPr lang="pt-PT" dirty="0">
                <a:solidFill>
                  <a:schemeClr val="tx2"/>
                </a:solidFill>
              </a:rPr>
              <a:t>To </a:t>
            </a:r>
            <a:r>
              <a:rPr lang="pt-PT" err="1">
                <a:solidFill>
                  <a:schemeClr val="tx2"/>
                </a:solidFill>
              </a:rPr>
              <a:t>focus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on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specific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examples</a:t>
            </a:r>
            <a:r>
              <a:rPr lang="pt-PT" dirty="0">
                <a:solidFill>
                  <a:schemeClr val="tx2"/>
                </a:solidFill>
              </a:rPr>
              <a:t>, </a:t>
            </a:r>
            <a:r>
              <a:rPr lang="pt-PT" err="1">
                <a:solidFill>
                  <a:schemeClr val="tx2"/>
                </a:solidFill>
              </a:rPr>
              <a:t>boosting</a:t>
            </a:r>
            <a:r>
              <a:rPr lang="pt-PT" dirty="0">
                <a:solidFill>
                  <a:schemeClr val="tx2"/>
                </a:solidFill>
              </a:rPr>
              <a:t> uses a </a:t>
            </a:r>
            <a:r>
              <a:rPr lang="pt-PT" b="1" err="1">
                <a:solidFill>
                  <a:schemeClr val="tx2"/>
                </a:solidFill>
              </a:rPr>
              <a:t>weighted</a:t>
            </a:r>
            <a:r>
              <a:rPr lang="pt-PT" b="1" dirty="0">
                <a:solidFill>
                  <a:schemeClr val="tx2"/>
                </a:solidFill>
              </a:rPr>
              <a:t> training set</a:t>
            </a:r>
            <a:r>
              <a:rPr lang="pt-PT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0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26152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pic>
        <p:nvPicPr>
          <p:cNvPr id="8" name="Imagem 7" descr="Uma imagem com diagrama, file, padrão&#10;&#10;Descrição gerada automaticamente">
            <a:extLst>
              <a:ext uri="{FF2B5EF4-FFF2-40B4-BE49-F238E27FC236}">
                <a16:creationId xmlns:a16="http://schemas.microsoft.com/office/drawing/2014/main" id="{7854395F-2E2C-7AA2-6181-C68B8B45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16" y="1318766"/>
            <a:ext cx="8295735" cy="50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AdaBoost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a base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steps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AdaBoost</a:t>
            </a:r>
            <a:r>
              <a:rPr lang="pt-PT" dirty="0">
                <a:ea typeface="+mn-lt"/>
                <a:cs typeface="+mn-lt"/>
              </a:rPr>
              <a:t> are: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re-weight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samples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assigning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to samples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incorrectly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base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re-weighted</a:t>
            </a:r>
            <a:r>
              <a:rPr lang="pt-PT" dirty="0">
                <a:ea typeface="+mn-lt"/>
                <a:cs typeface="+mn-lt"/>
              </a:rPr>
              <a:t> samples.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Add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appropriate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Repeat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many</a:t>
            </a:r>
            <a:r>
              <a:rPr lang="pt-PT" dirty="0">
                <a:ea typeface="+mn-lt"/>
                <a:cs typeface="+mn-lt"/>
              </a:rPr>
              <a:t> times.</a:t>
            </a:r>
          </a:p>
          <a:p>
            <a:pPr marL="914400" lvl="1" indent="-457200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sz="2600" err="1">
                <a:latin typeface="Aptos"/>
                <a:ea typeface="+mn-lt"/>
                <a:cs typeface="Arial"/>
              </a:rPr>
              <a:t>Requirements</a:t>
            </a:r>
            <a:r>
              <a:rPr lang="pt-PT" sz="2600" dirty="0">
                <a:ea typeface="+mn-lt"/>
                <a:cs typeface="+mn-lt"/>
              </a:rPr>
              <a:t> for base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Needs</a:t>
            </a:r>
            <a:r>
              <a:rPr lang="pt-PT" sz="2200" dirty="0">
                <a:ea typeface="+mn-lt"/>
                <a:cs typeface="+mn-lt"/>
              </a:rPr>
              <a:t> to minimize </a:t>
            </a:r>
            <a:r>
              <a:rPr lang="pt-PT" sz="2200" err="1">
                <a:ea typeface="+mn-lt"/>
                <a:cs typeface="+mn-lt"/>
              </a:rPr>
              <a:t>weighted</a:t>
            </a:r>
            <a:r>
              <a:rPr lang="pt-PT" sz="2200" dirty="0">
                <a:ea typeface="+mn-lt"/>
                <a:cs typeface="+mn-lt"/>
              </a:rPr>
              <a:t> error.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Ensemble </a:t>
            </a:r>
            <a:r>
              <a:rPr lang="pt-PT" sz="2200" dirty="0" err="1">
                <a:ea typeface="+mn-lt"/>
                <a:cs typeface="+mn-lt"/>
              </a:rPr>
              <a:t>may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get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very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large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so</a:t>
            </a:r>
            <a:r>
              <a:rPr lang="pt-PT" sz="2200" dirty="0">
                <a:ea typeface="+mn-lt"/>
                <a:cs typeface="+mn-lt"/>
              </a:rPr>
              <a:t> base </a:t>
            </a:r>
            <a:r>
              <a:rPr lang="pt-PT" sz="2200" dirty="0" err="1">
                <a:ea typeface="+mn-lt"/>
                <a:cs typeface="+mn-lt"/>
              </a:rPr>
              <a:t>classifier</a:t>
            </a:r>
            <a:r>
              <a:rPr lang="pt-PT" sz="2200" dirty="0">
                <a:ea typeface="+mn-lt"/>
                <a:cs typeface="+mn-lt"/>
              </a:rPr>
              <a:t> must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fast.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turns</a:t>
            </a:r>
            <a:r>
              <a:rPr lang="pt-PT" sz="2200" dirty="0">
                <a:ea typeface="+mn-lt"/>
                <a:cs typeface="+mn-lt"/>
              </a:rPr>
              <a:t> out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so-called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weak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learner</a:t>
            </a:r>
            <a:r>
              <a:rPr lang="pt-PT" sz="2200" dirty="0">
                <a:ea typeface="+mn-lt"/>
                <a:cs typeface="+mn-lt"/>
              </a:rPr>
              <a:t>/</a:t>
            </a:r>
            <a:r>
              <a:rPr lang="pt-PT" sz="2200" dirty="0" err="1">
                <a:ea typeface="+mn-lt"/>
                <a:cs typeface="+mn-lt"/>
              </a:rPr>
              <a:t>classifier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suffices</a:t>
            </a:r>
            <a:r>
              <a:rPr lang="pt-PT" sz="2200" dirty="0">
                <a:ea typeface="+mn-lt"/>
                <a:cs typeface="+mn-lt"/>
              </a:rPr>
              <a:t> (e.g. </a:t>
            </a:r>
            <a:r>
              <a:rPr lang="pt-PT" sz="2200" dirty="0" err="1">
                <a:ea typeface="+mn-lt"/>
                <a:cs typeface="+mn-lt"/>
              </a:rPr>
              <a:t>decison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trees</a:t>
            </a:r>
            <a:r>
              <a:rPr lang="pt-PT" sz="2200" dirty="0">
                <a:ea typeface="+mn-lt"/>
                <a:cs typeface="+mn-lt"/>
              </a:rPr>
              <a:t>).</a:t>
            </a:r>
            <a:endParaRPr lang="pt-PT" sz="2200"/>
          </a:p>
          <a:p>
            <a:pPr algn="just"/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2600" err="1">
                <a:ea typeface="+mn-lt"/>
                <a:cs typeface="+mn-lt"/>
              </a:rPr>
              <a:t>Individually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weak</a:t>
            </a:r>
            <a:r>
              <a:rPr lang="pt-PT" sz="26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learners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sz="26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err="1">
                <a:ea typeface="+mn-lt"/>
                <a:cs typeface="+mn-lt"/>
              </a:rPr>
              <a:t>underfit</a:t>
            </a:r>
            <a:r>
              <a:rPr lang="pt-PT" sz="2600" dirty="0">
                <a:ea typeface="+mn-lt"/>
                <a:cs typeface="+mn-lt"/>
              </a:rPr>
              <a:t>).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focus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previous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mistakes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AdaBoost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reduces</a:t>
            </a:r>
            <a:r>
              <a:rPr lang="pt-PT" sz="2600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tx2"/>
                </a:solidFill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7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Boosting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ensemble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methods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can improve performance;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Bagging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Reduces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/>
              <a:t>Bias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changed</a:t>
            </a:r>
            <a:r>
              <a:rPr lang="pt-PT" dirty="0"/>
              <a:t> (</a:t>
            </a:r>
            <a:r>
              <a:rPr lang="pt-PT" dirty="0" err="1"/>
              <a:t>much</a:t>
            </a:r>
            <a:r>
              <a:rPr lang="pt-PT" dirty="0"/>
              <a:t>);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Parallel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Want</a:t>
            </a:r>
            <a:r>
              <a:rPr lang="pt-PT" dirty="0"/>
              <a:t> to minimiza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ensemble </a:t>
            </a:r>
            <a:r>
              <a:rPr lang="pt-PT" dirty="0" err="1"/>
              <a:t>elements</a:t>
            </a:r>
            <a:r>
              <a:rPr lang="pt-PT" dirty="0"/>
              <a:t>.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Boosting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Reduces</a:t>
            </a:r>
            <a:r>
              <a:rPr lang="pt-PT" dirty="0"/>
              <a:t> </a:t>
            </a:r>
            <a:r>
              <a:rPr lang="pt-PT" dirty="0" err="1"/>
              <a:t>bias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Increases</a:t>
            </a:r>
            <a:r>
              <a:rPr lang="pt-PT" dirty="0"/>
              <a:t> </a:t>
            </a:r>
            <a:r>
              <a:rPr lang="pt-PT" dirty="0" err="1"/>
              <a:t>variance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Sequential</a:t>
            </a:r>
            <a:r>
              <a:rPr lang="pt-PT" dirty="0"/>
              <a:t>;</a:t>
            </a:r>
          </a:p>
          <a:p>
            <a:pPr lvl="1" indent="-457200" algn="just">
              <a:buFont typeface="Wingdings" panose="020B0604020202020204" pitchFamily="34" charset="0"/>
              <a:buChar char="§"/>
            </a:pP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fependency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ensemble </a:t>
            </a:r>
            <a:r>
              <a:rPr lang="pt-PT" dirty="0" err="1"/>
              <a:t>elements</a:t>
            </a:r>
            <a:r>
              <a:rPr lang="pt-PT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54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Collins</a:t>
            </a:r>
            <a:r>
              <a:rPr lang="pt-PT" dirty="0">
                <a:ea typeface="+mn-lt"/>
                <a:cs typeface="+mn-lt"/>
              </a:rPr>
              <a:t>, R. (2018).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Independently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Published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https://www.youtube.com/watch?v=J4Wdy0Wc_xQ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https://www.youtube.com/watch?v=sQ870aTKqiM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4"/>
              </a:rPr>
              <a:t>https://www.youtube.com/watch?v=Xz0x-8-cgaQ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5"/>
              </a:rPr>
              <a:t>https://www.youtube.com/watch?v=tjy0yL1rRRU</a:t>
            </a: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1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are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Decision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Trees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predictors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dirty="0">
              <a:solidFill>
                <a:srgbClr val="092953"/>
              </a:solidFill>
              <a:latin typeface="Aptos Display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tend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. A 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 can </a:t>
            </a:r>
            <a:r>
              <a:rPr lang="pt-PT" dirty="0" err="1">
                <a:ea typeface="+mn-lt"/>
                <a:cs typeface="+mn-lt"/>
              </a:rPr>
              <a:t>produce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To 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performance: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Pruning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last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pruned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smaller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</a:rPr>
              <a:t>Ensemble </a:t>
            </a:r>
            <a:r>
              <a:rPr lang="pt-PT" b="1" dirty="0" err="1">
                <a:solidFill>
                  <a:schemeClr val="tx2"/>
                </a:solidFill>
              </a:rPr>
              <a:t>methods</a:t>
            </a:r>
            <a:r>
              <a:rPr lang="pt-PT" b="1" dirty="0">
                <a:solidFill>
                  <a:schemeClr val="tx2"/>
                </a:solidFill>
              </a:rPr>
              <a:t> (</a:t>
            </a:r>
            <a:r>
              <a:rPr lang="pt-PT" b="1" dirty="0" err="1">
                <a:solidFill>
                  <a:schemeClr val="tx2"/>
                </a:solidFill>
              </a:rPr>
              <a:t>today's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session</a:t>
            </a:r>
            <a:r>
              <a:rPr lang="pt-PT" b="1" dirty="0">
                <a:solidFill>
                  <a:schemeClr val="tx2"/>
                </a:solidFill>
              </a:rPr>
              <a:t>):</a:t>
            </a:r>
            <a:r>
              <a:rPr lang="pt-PT" dirty="0"/>
              <a:t> combine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trees</a:t>
            </a:r>
            <a:r>
              <a:rPr lang="pt-PT" dirty="0"/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Forests</a:t>
            </a: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Boosted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Let's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revisit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concept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Cross-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performs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!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overestimates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provides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alter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hand</a:t>
            </a:r>
            <a:r>
              <a:rPr lang="pt-PT" dirty="0">
                <a:ea typeface="+mn-lt"/>
                <a:cs typeface="+mn-lt"/>
              </a:rPr>
              <a:t>, K-</a:t>
            </a:r>
            <a:r>
              <a:rPr lang="pt-PT" err="1">
                <a:ea typeface="+mn-lt"/>
                <a:cs typeface="+mn-lt"/>
              </a:rPr>
              <a:t>fold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generates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consistent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across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K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distinct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fold</a:t>
            </a:r>
            <a:r>
              <a:rPr lang="pt-PT" dirty="0">
                <a:ea typeface="+mn-lt"/>
                <a:cs typeface="+mn-lt"/>
              </a:rPr>
              <a:t>).</a:t>
            </a:r>
            <a:endParaRPr lang="pt-PT" dirty="0"/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AGGregatING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operates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similar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predictor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prone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across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16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 err="1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Obvious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problem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access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Solution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u="sng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data!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Sample n times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replacement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training data;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Repeat</a:t>
            </a:r>
            <a:r>
              <a:rPr lang="pt-PT" dirty="0">
                <a:ea typeface="+mn-lt"/>
                <a:cs typeface="+mn-lt"/>
              </a:rPr>
              <a:t> B times to </a:t>
            </a:r>
            <a:r>
              <a:rPr lang="pt-PT" dirty="0" err="1">
                <a:ea typeface="+mn-lt"/>
                <a:cs typeface="+mn-lt"/>
              </a:rPr>
              <a:t>generate</a:t>
            </a:r>
            <a:r>
              <a:rPr lang="pt-PT" dirty="0">
                <a:ea typeface="+mn-lt"/>
                <a:cs typeface="+mn-lt"/>
              </a:rPr>
              <a:t> B ”</a:t>
            </a:r>
            <a:r>
              <a:rPr lang="pt-PT" dirty="0" err="1">
                <a:ea typeface="+mn-lt"/>
                <a:cs typeface="+mn-lt"/>
              </a:rPr>
              <a:t>bootstrapped</a:t>
            </a:r>
            <a:r>
              <a:rPr lang="pt-PT" dirty="0">
                <a:ea typeface="+mn-lt"/>
                <a:cs typeface="+mn-lt"/>
              </a:rPr>
              <a:t>” training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bootstrapped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bootstrapped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aggregation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6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Bagging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 err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57B6F3FC-20A9-E094-7890-44105AD8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82" y="965474"/>
            <a:ext cx="7787138" cy="52348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48D95A-7A1B-CDB3-C673-F1B38086BE8F}"/>
              </a:ext>
            </a:extLst>
          </p:cNvPr>
          <p:cNvSpPr txBox="1"/>
          <p:nvPr/>
        </p:nvSpPr>
        <p:spPr>
          <a:xfrm>
            <a:off x="1945105" y="6199887"/>
            <a:ext cx="80408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ea typeface="+mn-lt"/>
                <a:cs typeface="+mn-lt"/>
              </a:rPr>
              <a:t>Le</a:t>
            </a:r>
            <a:r>
              <a:rPr lang="pt-PT" sz="900" dirty="0">
                <a:ea typeface="+mn-lt"/>
                <a:cs typeface="+mn-lt"/>
              </a:rPr>
              <a:t>, T.-T.-H., Kang, H., &amp; Kim, H. (2020). </a:t>
            </a:r>
            <a:r>
              <a:rPr lang="pt-PT" sz="900" err="1">
                <a:ea typeface="+mn-lt"/>
                <a:cs typeface="+mn-lt"/>
              </a:rPr>
              <a:t>Household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Appliance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Classification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Using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Lower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Odd-Numbered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Harmonics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and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the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Bagging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Decision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Tree</a:t>
            </a:r>
            <a:r>
              <a:rPr lang="pt-PT" sz="900" dirty="0">
                <a:ea typeface="+mn-lt"/>
                <a:cs typeface="+mn-lt"/>
              </a:rPr>
              <a:t>. In IEEE Access (Vol. 8, pp. 55937–55952). </a:t>
            </a:r>
            <a:r>
              <a:rPr lang="pt-PT" sz="900" err="1">
                <a:ea typeface="+mn-lt"/>
                <a:cs typeface="+mn-lt"/>
              </a:rPr>
              <a:t>Institute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of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Electrical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and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Electronics</a:t>
            </a:r>
            <a:r>
              <a:rPr lang="pt-PT" sz="900" dirty="0">
                <a:ea typeface="+mn-lt"/>
                <a:cs typeface="+mn-lt"/>
              </a:rPr>
              <a:t> </a:t>
            </a:r>
            <a:r>
              <a:rPr lang="pt-PT" sz="900" err="1">
                <a:ea typeface="+mn-lt"/>
                <a:cs typeface="+mn-lt"/>
              </a:rPr>
              <a:t>Engineers</a:t>
            </a:r>
            <a:r>
              <a:rPr lang="pt-PT" sz="900" dirty="0">
                <a:ea typeface="+mn-lt"/>
                <a:cs typeface="+mn-lt"/>
              </a:rPr>
              <a:t> (IEEE). </a:t>
            </a:r>
            <a:r>
              <a:rPr lang="pt-PT" sz="900" dirty="0">
                <a:ea typeface="+mn-lt"/>
                <a:cs typeface="+mn-lt"/>
                <a:hlinkClick r:id="rId4"/>
              </a:rPr>
              <a:t>https://doi.org/10.1109/access.2020.2981969</a:t>
            </a:r>
            <a:endParaRPr lang="pt-PT" sz="900" dirty="0">
              <a:ea typeface="+mn-lt"/>
              <a:cs typeface="+mn-lt"/>
            </a:endParaRPr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6D76F1-536F-B00D-56B1-4B9247024FA4}"/>
              </a:ext>
            </a:extLst>
          </p:cNvPr>
          <p:cNvSpPr txBox="1"/>
          <p:nvPr/>
        </p:nvSpPr>
        <p:spPr>
          <a:xfrm>
            <a:off x="1284306" y="5098991"/>
            <a:ext cx="1586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Average</a:t>
            </a:r>
            <a:r>
              <a:rPr lang="pt-PT" dirty="0"/>
              <a:t> for </a:t>
            </a:r>
            <a:r>
              <a:rPr lang="pt-PT" err="1"/>
              <a:t>regression</a:t>
            </a:r>
            <a:endParaRPr lang="pt-PT" dirty="0" err="1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0628158-DE79-555D-9030-72690B256E85}"/>
              </a:ext>
            </a:extLst>
          </p:cNvPr>
          <p:cNvCxnSpPr/>
          <p:nvPr/>
        </p:nvCxnSpPr>
        <p:spPr>
          <a:xfrm>
            <a:off x="2711297" y="5359935"/>
            <a:ext cx="1731483" cy="2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3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Out-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(OOB)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appear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sample;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bootstrap</a:t>
            </a:r>
            <a:r>
              <a:rPr lang="pt-PT" dirty="0">
                <a:ea typeface="+mn-lt"/>
                <a:cs typeface="+mn-lt"/>
              </a:rPr>
              <a:t> sample </a:t>
            </a:r>
            <a:r>
              <a:rPr lang="pt-PT" dirty="0" err="1">
                <a:ea typeface="+mn-lt"/>
                <a:cs typeface="+mn-lt"/>
              </a:rPr>
              <a:t>contains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roughly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63.2%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observed</a:t>
            </a:r>
            <a:r>
              <a:rPr lang="pt-PT" dirty="0">
                <a:ea typeface="+mn-lt"/>
                <a:cs typeface="+mn-lt"/>
              </a:rPr>
              <a:t> data 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/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remaining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bagged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out-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(OOB)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Another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thinking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about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OOB for </a:t>
            </a:r>
            <a:r>
              <a:rPr lang="pt-PT" dirty="0" err="1">
                <a:ea typeface="+mn-lt"/>
                <a:cs typeface="+mn-lt"/>
              </a:rPr>
              <a:t>roughly</a:t>
            </a:r>
            <a:r>
              <a:rPr lang="pt-PT" dirty="0">
                <a:ea typeface="+mn-lt"/>
                <a:cs typeface="+mn-lt"/>
              </a:rPr>
              <a:t> B/3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treat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i as a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time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OOB.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539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Out-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(OOB)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</a:p>
        </p:txBody>
      </p:sp>
      <p:pic>
        <p:nvPicPr>
          <p:cNvPr id="8" name="Marcador de Posição de Conteúdo 7" descr="Uma imagem com texto, captura de ecrã, Tipo de letra, design gráfico&#10;&#10;Descrição gerada automaticamente">
            <a:extLst>
              <a:ext uri="{FF2B5EF4-FFF2-40B4-BE49-F238E27FC236}">
                <a16:creationId xmlns:a16="http://schemas.microsoft.com/office/drawing/2014/main" id="{D4815D6B-552D-D3F0-789A-9E1281CFB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52" y="1427157"/>
            <a:ext cx="9823372" cy="4551036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921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Out-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(OOB)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OOB </a:t>
            </a:r>
            <a:r>
              <a:rPr lang="pt-PT" dirty="0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error: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Predict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response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for 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i </a:t>
            </a:r>
            <a:r>
              <a:rPr lang="pt-PT" dirty="0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OOB.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roughly</a:t>
            </a:r>
            <a:r>
              <a:rPr lang="pt-PT" dirty="0">
                <a:ea typeface="+mn-lt"/>
                <a:cs typeface="+mn-lt"/>
              </a:rPr>
              <a:t> B/3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Calculate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OOB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 err="1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pic>
        <p:nvPicPr>
          <p:cNvPr id="8" name="Imagem 7" descr="Uma imagem com texto, diagrama&#10;&#10;Descrição gerada automaticamente">
            <a:extLst>
              <a:ext uri="{FF2B5EF4-FFF2-40B4-BE49-F238E27FC236}">
                <a16:creationId xmlns:a16="http://schemas.microsoft.com/office/drawing/2014/main" id="{FB27FF4C-C806-5AE6-6416-DA43A12D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51" y="3302060"/>
            <a:ext cx="4994314" cy="31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6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Forests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However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B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bootstrapped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!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reduction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due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averaging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2"/>
                </a:solidFill>
                <a:ea typeface="+mn-lt"/>
                <a:cs typeface="+mn-lt"/>
              </a:rPr>
              <a:t>diminished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pt-PT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bagged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de-correlate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B </a:t>
            </a:r>
            <a:r>
              <a:rPr lang="pt-PT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perturbing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constructed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a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considered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Rule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thumb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√p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p/3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 (p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).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Tree-Based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9454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Why are Decision Trees poor predictors?</vt:lpstr>
      <vt:lpstr>Bagging</vt:lpstr>
      <vt:lpstr>Bagging</vt:lpstr>
      <vt:lpstr>Bagging</vt:lpstr>
      <vt:lpstr>Out-of-Bag (OOB) Error Estimation</vt:lpstr>
      <vt:lpstr>Out-of-Bag (OOB) Error Estimation</vt:lpstr>
      <vt:lpstr>Out-of-Bag (OOB) Error Estimation</vt:lpstr>
      <vt:lpstr>Random Forests</vt:lpstr>
      <vt:lpstr>Bagging vs Random Forests</vt:lpstr>
      <vt:lpstr>Advantages of Random Forests</vt:lpstr>
      <vt:lpstr>Boosting</vt:lpstr>
      <vt:lpstr>Boosting</vt:lpstr>
      <vt:lpstr>AdaBoost</vt:lpstr>
      <vt:lpstr>Bagging and Boosting Recap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413</cp:revision>
  <dcterms:created xsi:type="dcterms:W3CDTF">2024-04-08T17:33:09Z</dcterms:created>
  <dcterms:modified xsi:type="dcterms:W3CDTF">2024-04-09T07:38:22Z</dcterms:modified>
</cp:coreProperties>
</file>