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361" r:id="rId3"/>
    <p:sldId id="366" r:id="rId4"/>
    <p:sldId id="367" r:id="rId5"/>
    <p:sldId id="368" r:id="rId6"/>
    <p:sldId id="370" r:id="rId7"/>
    <p:sldId id="371" r:id="rId8"/>
    <p:sldId id="372" r:id="rId9"/>
    <p:sldId id="373" r:id="rId10"/>
    <p:sldId id="381" r:id="rId11"/>
    <p:sldId id="380" r:id="rId12"/>
    <p:sldId id="374" r:id="rId13"/>
    <p:sldId id="375" r:id="rId14"/>
    <p:sldId id="376" r:id="rId15"/>
    <p:sldId id="377" r:id="rId16"/>
    <p:sldId id="382" r:id="rId17"/>
    <p:sldId id="369" r:id="rId18"/>
    <p:sldId id="383" r:id="rId19"/>
    <p:sldId id="365" r:id="rId2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91BCCD-4E81-92D2-7509-161EDD6FA50D}" v="33" dt="2024-05-14T19:53:20.638"/>
    <p1510:client id="{D63E0FAA-C28B-A184-E64D-F0016CFA340B}" v="808" dt="2024-05-14T20:41:50.816"/>
    <p1510:client id="{E81C9E68-2AC9-4C75-5A42-4BDEBBA3568C}" v="1452" dt="2024-05-15T20:48:07.7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15/05/2024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15/05/2024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15/05/2024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15/05/2024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15/05/2024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15/05/2024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15/05/2024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15/05/2024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15/05/2024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15/05/2024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15/05/2024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15/05/2024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imbalanced-learn.org/stabl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err="1">
                <a:solidFill>
                  <a:srgbClr val="092953"/>
                </a:solidFill>
                <a:latin typeface="Cambria"/>
                <a:ea typeface="Cambria"/>
              </a:rPr>
              <a:t>Machine</a:t>
            </a:r>
            <a:r>
              <a:rPr lang="pt-PT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b="1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endParaRPr lang="pt-PT" b="1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>
                <a:ea typeface="+mn-lt"/>
                <a:cs typeface="+mn-lt"/>
              </a:rPr>
              <a:t>Ciência de Dados Aplicada</a:t>
            </a:r>
          </a:p>
          <a:p>
            <a:r>
              <a:rPr lang="pt-PT" sz="2000" b="1"/>
              <a:t>2023/2024</a:t>
            </a:r>
            <a:endParaRPr lang="pt-PT" sz="2000" b="1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dirty="0" err="1">
                <a:solidFill>
                  <a:srgbClr val="595959"/>
                </a:solidFill>
                <a:latin typeface="Calibri"/>
                <a:cs typeface="Calibri"/>
              </a:rPr>
              <a:t>Session</a:t>
            </a:r>
            <a:r>
              <a:rPr lang="pt-PT" sz="2800" b="1" dirty="0">
                <a:solidFill>
                  <a:srgbClr val="595959"/>
                </a:solidFill>
                <a:latin typeface="Calibri"/>
                <a:cs typeface="Calibri"/>
              </a:rPr>
              <a:t> 22 - T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026120" y="4191309"/>
            <a:ext cx="813875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dirty="0">
                <a:latin typeface="Calibri"/>
                <a:ea typeface="Calibri"/>
                <a:cs typeface="Calibri"/>
              </a:rPr>
              <a:t>Data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Imbalance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in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Machine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Oversampling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Techniques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31500"/>
            <a:ext cx="5943600" cy="52205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SMOTE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variations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Kmeans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-SMOTE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:</a:t>
            </a: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Combines k-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means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with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SMOTE;</a:t>
            </a: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Clusters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dataset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into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K clusters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using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K-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Means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;</a:t>
            </a: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Applies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SMOTE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within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each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cluster to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generate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synthetic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minority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class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samples;</a:t>
            </a: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Aims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to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create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more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diverse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and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representative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synthetic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samples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</a:p>
          <a:p>
            <a:pPr marL="914400" lvl="2" indent="0" algn="just">
              <a:buNone/>
            </a:pPr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b="1" dirty="0">
              <a:solidFill>
                <a:srgbClr val="0E2841"/>
              </a:solidFill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Imbalance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in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Learning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22</a:t>
            </a:r>
            <a:endParaRPr lang="pt-PT" dirty="0"/>
          </a:p>
        </p:txBody>
      </p:sp>
      <p:pic>
        <p:nvPicPr>
          <p:cNvPr id="8" name="Imagem 7" descr="Uma imagem com texto, diagrama, desenho, padrão&#10;&#10;Descrição gerada automaticamente">
            <a:extLst>
              <a:ext uri="{FF2B5EF4-FFF2-40B4-BE49-F238E27FC236}">
                <a16:creationId xmlns:a16="http://schemas.microsoft.com/office/drawing/2014/main" id="{6C98B3D5-9670-FE1E-6293-214C9026C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5819" y="1608438"/>
            <a:ext cx="521479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713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m texto, captura de ecrã, diagrama, file&#10;&#10;Descrição gerada automaticamente">
            <a:extLst>
              <a:ext uri="{FF2B5EF4-FFF2-40B4-BE49-F238E27FC236}">
                <a16:creationId xmlns:a16="http://schemas.microsoft.com/office/drawing/2014/main" id="{FD20B13A-C42C-2708-A795-1B91C49662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509" b="4261"/>
          <a:stretch/>
        </p:blipFill>
        <p:spPr>
          <a:xfrm>
            <a:off x="8200105" y="2607275"/>
            <a:ext cx="3988027" cy="393948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Oversampling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Techniques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31500"/>
            <a:ext cx="7745628" cy="52205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SMOTE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variations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svm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-SMOTE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:</a:t>
            </a: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Combines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SVMs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with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SMOTE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;</a:t>
            </a: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Uses SVM to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identify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decision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boundary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between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classes;</a:t>
            </a: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Generates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synthetic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minority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class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samples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near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SVM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decision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boundary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;</a:t>
            </a: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Focuses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difficult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-to-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classify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samples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</a:p>
          <a:p>
            <a:pPr lvl="1" algn="just">
              <a:buFont typeface="Wingdings" panose="020B0604020202020204" pitchFamily="34" charset="0"/>
              <a:buChar char="§"/>
            </a:pPr>
            <a:endParaRPr lang="pt-PT" b="1" dirty="0">
              <a:solidFill>
                <a:srgbClr val="0E2841"/>
              </a:solidFill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Imbalance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in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Learning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22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14274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Undersampling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Techniques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Random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undersampling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Balances data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by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randomly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removing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samples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from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majority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class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;</a:t>
            </a: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Simple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and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quick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Risk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losing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important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information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from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data.</a:t>
            </a:r>
          </a:p>
          <a:p>
            <a:pPr lvl="1" algn="just">
              <a:buFont typeface="Wingdings" panose="020B0604020202020204" pitchFamily="34" charset="0"/>
              <a:buChar char="§"/>
            </a:pPr>
            <a:endParaRPr lang="pt-PT" b="1" dirty="0">
              <a:solidFill>
                <a:srgbClr val="0E2841"/>
              </a:solidFill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Imbalance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in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Learning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22</a:t>
            </a:r>
            <a:endParaRPr lang="pt-PT" dirty="0"/>
          </a:p>
        </p:txBody>
      </p:sp>
      <p:pic>
        <p:nvPicPr>
          <p:cNvPr id="8" name="Imagem 7" descr="Uma imagem com texto, captura de ecrã, diagrama, design&#10;&#10;Descrição gerada automaticamente">
            <a:extLst>
              <a:ext uri="{FF2B5EF4-FFF2-40B4-BE49-F238E27FC236}">
                <a16:creationId xmlns:a16="http://schemas.microsoft.com/office/drawing/2014/main" id="{326952BE-B03B-A6BF-DD34-45F201BA4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9" y="4208953"/>
            <a:ext cx="6096000" cy="220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921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Undersampling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Techniques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Tomek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Links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Identifies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and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removes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Tomek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links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which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are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pairs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of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nearest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neighbors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from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different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classes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;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Aims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to 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remove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borderline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examples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to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clarify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class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boundaries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;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Helps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to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reduce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class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overlap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and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improve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classifier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performance.</a:t>
            </a:r>
          </a:p>
          <a:p>
            <a:pPr lvl="1" algn="just">
              <a:buFont typeface="Wingdings" panose="020B0604020202020204" pitchFamily="34" charset="0"/>
              <a:buChar char="§"/>
            </a:pPr>
            <a:endParaRPr lang="pt-PT" b="1" dirty="0">
              <a:solidFill>
                <a:srgbClr val="0E2841"/>
              </a:solidFill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Imbalance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in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Learning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22</a:t>
            </a:r>
            <a:endParaRPr lang="pt-PT" dirty="0"/>
          </a:p>
        </p:txBody>
      </p:sp>
      <p:pic>
        <p:nvPicPr>
          <p:cNvPr id="8" name="Imagem 7" descr="The 5 most useful Techniques to Handle Imbalanced datasets - MLWhiz">
            <a:extLst>
              <a:ext uri="{FF2B5EF4-FFF2-40B4-BE49-F238E27FC236}">
                <a16:creationId xmlns:a16="http://schemas.microsoft.com/office/drawing/2014/main" id="{F11B4BCB-6227-1CBC-9091-2E9DC8DC6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833" y="4243616"/>
            <a:ext cx="6810629" cy="195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351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Undersampling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Techniques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Cluster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Centroids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 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Undersampling</a:t>
            </a:r>
            <a:r>
              <a:rPr lang="pt-PT" dirty="0">
                <a:ea typeface="+mn-lt"/>
                <a:cs typeface="+mn-lt"/>
              </a:rPr>
              <a:t>:</a:t>
            </a:r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Replaces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majority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class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with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cluster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centroids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;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Aims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to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retain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important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information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while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reducing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majority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class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size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;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Balances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class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distribution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and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minimizes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information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loss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</a:p>
          <a:p>
            <a:pPr lvl="1" algn="just">
              <a:buFont typeface="Wingdings" panose="020B0604020202020204" pitchFamily="34" charset="0"/>
              <a:buChar char="§"/>
            </a:pPr>
            <a:endParaRPr lang="pt-PT" b="1" dirty="0">
              <a:solidFill>
                <a:srgbClr val="0E2841"/>
              </a:solidFill>
              <a:ea typeface="+mn-lt"/>
              <a:cs typeface="+mn-lt"/>
            </a:endParaRPr>
          </a:p>
          <a:p>
            <a:pPr algn="just"/>
            <a:r>
              <a:rPr lang="pt-PT" b="1" dirty="0" err="1">
                <a:solidFill>
                  <a:srgbClr val="0E2841"/>
                </a:solidFill>
                <a:ea typeface="+mn-lt"/>
                <a:cs typeface="+mn-lt"/>
              </a:rPr>
              <a:t>Condensed</a:t>
            </a:r>
            <a:r>
              <a:rPr lang="pt-PT" b="1" dirty="0">
                <a:solidFill>
                  <a:srgbClr val="0E2841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rgbClr val="0E2841"/>
                </a:solidFill>
                <a:ea typeface="+mn-lt"/>
                <a:cs typeface="+mn-lt"/>
              </a:rPr>
              <a:t>Nearest</a:t>
            </a:r>
            <a:r>
              <a:rPr lang="pt-PT" b="1" dirty="0">
                <a:solidFill>
                  <a:srgbClr val="0E2841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rgbClr val="0E2841"/>
                </a:solidFill>
                <a:ea typeface="+mn-lt"/>
                <a:cs typeface="+mn-lt"/>
              </a:rPr>
              <a:t>Neighbor</a:t>
            </a:r>
            <a:r>
              <a:rPr lang="pt-PT" b="1" dirty="0">
                <a:solidFill>
                  <a:srgbClr val="0E2841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rgbClr val="0E2841"/>
                </a:solidFill>
                <a:ea typeface="+mn-lt"/>
                <a:cs typeface="+mn-lt"/>
              </a:rPr>
              <a:t>Undersampling</a:t>
            </a:r>
            <a:r>
              <a:rPr lang="pt-PT" b="1" dirty="0">
                <a:solidFill>
                  <a:srgbClr val="0E2841"/>
                </a:solidFill>
                <a:ea typeface="+mn-lt"/>
                <a:cs typeface="+mn-lt"/>
              </a:rPr>
              <a:t>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solidFill>
                  <a:srgbClr val="0E2841"/>
                </a:solidFill>
                <a:ea typeface="+mn-lt"/>
                <a:cs typeface="+mn-lt"/>
              </a:rPr>
              <a:t>Undersampling</a:t>
            </a:r>
            <a:r>
              <a:rPr lang="pt-PT" dirty="0">
                <a:solidFill>
                  <a:srgbClr val="0E2841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E2841"/>
                </a:solidFill>
                <a:ea typeface="+mn-lt"/>
                <a:cs typeface="+mn-lt"/>
              </a:rPr>
              <a:t>technique</a:t>
            </a:r>
            <a:r>
              <a:rPr lang="pt-PT" dirty="0">
                <a:solidFill>
                  <a:srgbClr val="0E2841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E2841"/>
                </a:solidFill>
                <a:ea typeface="+mn-lt"/>
                <a:cs typeface="+mn-lt"/>
              </a:rPr>
              <a:t>based</a:t>
            </a:r>
            <a:r>
              <a:rPr lang="pt-PT" dirty="0">
                <a:solidFill>
                  <a:srgbClr val="0E2841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E2841"/>
                </a:solidFill>
                <a:ea typeface="+mn-lt"/>
                <a:cs typeface="+mn-lt"/>
              </a:rPr>
              <a:t>on</a:t>
            </a:r>
            <a:r>
              <a:rPr lang="pt-PT" dirty="0">
                <a:solidFill>
                  <a:srgbClr val="0E2841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nearest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neighbor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classification</a:t>
            </a:r>
            <a:r>
              <a:rPr lang="pt-PT" dirty="0">
                <a:solidFill>
                  <a:srgbClr val="0E2841"/>
                </a:solidFill>
                <a:ea typeface="+mn-lt"/>
                <a:cs typeface="+mn-lt"/>
              </a:rPr>
              <a:t>;</a:t>
            </a:r>
            <a:endParaRPr lang="pt-PT" b="1" dirty="0">
              <a:solidFill>
                <a:srgbClr val="0E2841"/>
              </a:solidFill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solidFill>
                  <a:srgbClr val="0E2841"/>
                </a:solidFill>
                <a:ea typeface="+mn-lt"/>
                <a:cs typeface="+mn-lt"/>
              </a:rPr>
              <a:t>Iteratively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selects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samples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that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correctly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classify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others</a:t>
            </a:r>
            <a:r>
              <a:rPr lang="pt-PT" dirty="0">
                <a:solidFill>
                  <a:srgbClr val="0E2841"/>
                </a:solidFill>
                <a:ea typeface="+mn-lt"/>
                <a:cs typeface="+mn-lt"/>
              </a:rPr>
              <a:t>;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Retains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representative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samples</a:t>
            </a:r>
            <a:r>
              <a:rPr lang="pt-PT" dirty="0">
                <a:solidFill>
                  <a:srgbClr val="0E2841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E2841"/>
                </a:solidFill>
                <a:ea typeface="+mn-lt"/>
                <a:cs typeface="+mn-lt"/>
              </a:rPr>
              <a:t>while</a:t>
            </a:r>
            <a:r>
              <a:rPr lang="pt-PT" dirty="0">
                <a:solidFill>
                  <a:srgbClr val="0E2841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removing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redundant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ones</a:t>
            </a:r>
            <a:r>
              <a:rPr lang="pt-PT" dirty="0">
                <a:solidFill>
                  <a:srgbClr val="0E2841"/>
                </a:solidFill>
                <a:ea typeface="+mn-lt"/>
                <a:cs typeface="+mn-lt"/>
              </a:rPr>
              <a:t>;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solidFill>
                  <a:srgbClr val="0E2841"/>
                </a:solidFill>
                <a:ea typeface="+mn-lt"/>
                <a:cs typeface="+mn-lt"/>
              </a:rPr>
              <a:t>Helps</a:t>
            </a:r>
            <a:r>
              <a:rPr lang="pt-PT" dirty="0">
                <a:solidFill>
                  <a:srgbClr val="0E2841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E2841"/>
                </a:solidFill>
                <a:ea typeface="+mn-lt"/>
                <a:cs typeface="+mn-lt"/>
              </a:rPr>
              <a:t>reduce</a:t>
            </a:r>
            <a:r>
              <a:rPr lang="pt-PT" dirty="0">
                <a:solidFill>
                  <a:srgbClr val="0E2841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E2841"/>
                </a:solidFill>
                <a:ea typeface="+mn-lt"/>
                <a:cs typeface="+mn-lt"/>
              </a:rPr>
              <a:t>dataset</a:t>
            </a:r>
            <a:r>
              <a:rPr lang="pt-PT" dirty="0">
                <a:solidFill>
                  <a:srgbClr val="0E2841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E2841"/>
                </a:solidFill>
                <a:ea typeface="+mn-lt"/>
                <a:cs typeface="+mn-lt"/>
              </a:rPr>
              <a:t>size</a:t>
            </a:r>
            <a:r>
              <a:rPr lang="pt-PT" dirty="0">
                <a:solidFill>
                  <a:srgbClr val="0E2841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E2841"/>
                </a:solidFill>
                <a:ea typeface="+mn-lt"/>
                <a:cs typeface="+mn-lt"/>
              </a:rPr>
              <a:t>while</a:t>
            </a:r>
            <a:r>
              <a:rPr lang="pt-PT" dirty="0">
                <a:solidFill>
                  <a:srgbClr val="0E2841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E2841"/>
                </a:solidFill>
                <a:ea typeface="+mn-lt"/>
                <a:cs typeface="+mn-lt"/>
              </a:rPr>
              <a:t>preserving</a:t>
            </a:r>
            <a:r>
              <a:rPr lang="pt-PT" dirty="0">
                <a:solidFill>
                  <a:srgbClr val="0E2841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E2841"/>
                </a:solidFill>
                <a:ea typeface="+mn-lt"/>
                <a:cs typeface="+mn-lt"/>
              </a:rPr>
              <a:t>classification</a:t>
            </a:r>
            <a:r>
              <a:rPr lang="pt-PT" dirty="0">
                <a:solidFill>
                  <a:srgbClr val="0E2841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E2841"/>
                </a:solidFill>
                <a:ea typeface="+mn-lt"/>
                <a:cs typeface="+mn-lt"/>
              </a:rPr>
              <a:t>accuracy</a:t>
            </a:r>
            <a:r>
              <a:rPr lang="pt-PT" dirty="0">
                <a:solidFill>
                  <a:srgbClr val="0E2841"/>
                </a:solidFill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Imbalance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in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Learning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22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76292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Undersampling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Techniques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Others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:</a:t>
            </a:r>
          </a:p>
          <a:p>
            <a:pPr algn="just"/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Edited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Nearest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Neighbours</a:t>
            </a:r>
            <a:endParaRPr lang="pt-PT" dirty="0" err="1">
              <a:solidFill>
                <a:srgbClr val="000000"/>
              </a:solidFill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AllKNN</a:t>
            </a: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NearMiss</a:t>
            </a: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One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Sided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Selection</a:t>
            </a: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Etc...</a:t>
            </a:r>
          </a:p>
          <a:p>
            <a:pPr lvl="1" algn="just">
              <a:buFont typeface="Wingdings" panose="020B0604020202020204" pitchFamily="34" charset="0"/>
              <a:buChar char="§"/>
            </a:pPr>
            <a:endParaRPr lang="pt-PT" b="1" dirty="0">
              <a:solidFill>
                <a:srgbClr val="0E2841"/>
              </a:solidFill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Imbalance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in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Learning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22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4940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Combining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Under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and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Oversampling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Techniques</a:t>
            </a:r>
            <a:endParaRPr lang="pt-PT" sz="36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31500"/>
            <a:ext cx="10680356" cy="52205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Using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both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under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and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oversampling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may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help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mitigate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drawbacks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of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each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technique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while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leveraging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their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advantages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pt-PT" dirty="0" err="1">
              <a:ea typeface="+mn-lt"/>
              <a:cs typeface="+mn-lt"/>
            </a:endParaRPr>
          </a:p>
          <a:p>
            <a:pPr algn="just"/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pPr algn="just"/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SMOTEENN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- SMOTE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with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Edited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Nearest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Neighbors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(ENN):</a:t>
            </a:r>
            <a:endParaRPr lang="pt-PT" dirty="0"/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Generates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synthetic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minority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class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samples (SMOTE)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and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removes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majority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class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examples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misclassified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by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a KNN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classifier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(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Edited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Nearest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Neighbors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).</a:t>
            </a: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pPr algn="just"/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SMOTETomek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- SMOTE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with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Tomek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Links: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Generates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synthetic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minority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class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samples (SMOTE)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and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removes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Tomek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links.</a:t>
            </a:r>
          </a:p>
          <a:p>
            <a:pPr lvl="1" algn="just">
              <a:buFont typeface="Wingdings" panose="020B0604020202020204" pitchFamily="34" charset="0"/>
              <a:buChar char="§"/>
            </a:pPr>
            <a:endParaRPr lang="pt-PT" b="1" dirty="0">
              <a:solidFill>
                <a:srgbClr val="0E2841"/>
              </a:solidFill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Imbalance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in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Learning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22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89529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Approaches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to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Adress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Data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Imbalance</a:t>
            </a:r>
            <a:endParaRPr lang="pt-PT" sz="36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Algorithm-level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techniques</a:t>
            </a:r>
            <a:r>
              <a:rPr lang="pt-PT" dirty="0">
                <a:ea typeface="+mn-lt"/>
                <a:cs typeface="+mn-lt"/>
              </a:rPr>
              <a:t>:</a:t>
            </a:r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Some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models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 can 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inherently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better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deal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with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class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imbalance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(e.g.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RandomForests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AdaBoost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, etc.);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/>
              <a:t>Building</a:t>
            </a:r>
            <a:r>
              <a:rPr lang="pt-PT" dirty="0"/>
              <a:t> ensembles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multiple</a:t>
            </a:r>
            <a:r>
              <a:rPr lang="pt-PT" dirty="0"/>
              <a:t> </a:t>
            </a:r>
            <a:r>
              <a:rPr lang="pt-PT" dirty="0" err="1"/>
              <a:t>models</a:t>
            </a:r>
            <a:r>
              <a:rPr lang="pt-PT" dirty="0"/>
              <a:t>;</a:t>
            </a: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pPr algn="just"/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b="1" dirty="0">
              <a:solidFill>
                <a:srgbClr val="0E2841"/>
              </a:solidFill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Imbalance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in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Learning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22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8362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Approaches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to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Adress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Data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Imbalance</a:t>
            </a:r>
            <a:endParaRPr lang="pt-PT" sz="36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31500"/>
            <a:ext cx="10865708" cy="52205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Algorithm-level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techniques</a:t>
            </a:r>
            <a:r>
              <a:rPr lang="pt-PT" dirty="0">
                <a:ea typeface="+mn-lt"/>
                <a:cs typeface="+mn-lt"/>
              </a:rPr>
              <a:t>:</a:t>
            </a:r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Some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models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 can 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inherently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better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deal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with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class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imbalance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(e.g.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RandomForests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AdaBoost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, etc.);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err="1"/>
              <a:t>Building</a:t>
            </a:r>
            <a:r>
              <a:rPr lang="pt-PT" dirty="0"/>
              <a:t> </a:t>
            </a:r>
            <a:r>
              <a:rPr lang="pt-PT" b="1" dirty="0">
                <a:solidFill>
                  <a:schemeClr val="tx2"/>
                </a:solidFill>
              </a:rPr>
              <a:t>ensembles</a:t>
            </a:r>
            <a:r>
              <a:rPr lang="pt-PT" dirty="0"/>
              <a:t> </a:t>
            </a:r>
            <a:r>
              <a:rPr lang="pt-PT" err="1"/>
              <a:t>of</a:t>
            </a:r>
            <a:r>
              <a:rPr lang="pt-PT" dirty="0"/>
              <a:t> </a:t>
            </a:r>
            <a:r>
              <a:rPr lang="pt-PT" err="1"/>
              <a:t>multiple</a:t>
            </a:r>
            <a:r>
              <a:rPr lang="pt-PT" dirty="0"/>
              <a:t> </a:t>
            </a:r>
            <a:r>
              <a:rPr lang="pt-PT" err="1"/>
              <a:t>models</a:t>
            </a:r>
            <a:r>
              <a:rPr lang="pt-PT" dirty="0"/>
              <a:t>;</a:t>
            </a:r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Assigning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different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misclassification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costs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to classes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can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encourage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model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to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focus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minority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class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;</a:t>
            </a:r>
            <a:endParaRPr lang="pt-PT"/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Threshold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adjustment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to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control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trade-off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between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precision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and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recall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Evaluation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metrics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When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working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with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imblanced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data,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it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is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important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to use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appropriate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evaluation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metrics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(e.g.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i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mbalanced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accuracy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,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precision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,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recall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, f1-score, AUC-ROC,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Matthew's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correlation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coefficient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).</a:t>
            </a: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b="1" dirty="0">
              <a:solidFill>
                <a:srgbClr val="0E2841"/>
              </a:solidFill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Imbalance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in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Learning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22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24475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Resources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31500"/>
            <a:ext cx="11257005" cy="52205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 err="1">
                <a:ea typeface="+mn-lt"/>
                <a:cs typeface="+mn-lt"/>
              </a:rPr>
              <a:t>He</a:t>
            </a:r>
            <a:r>
              <a:rPr lang="pt-PT" dirty="0">
                <a:ea typeface="+mn-lt"/>
                <a:cs typeface="+mn-lt"/>
              </a:rPr>
              <a:t>, H., &amp; Ma, Y. (2013). </a:t>
            </a:r>
            <a:r>
              <a:rPr lang="pt-PT" dirty="0" err="1">
                <a:ea typeface="+mn-lt"/>
                <a:cs typeface="+mn-lt"/>
              </a:rPr>
              <a:t>Imbalanced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Learning</a:t>
            </a:r>
            <a:r>
              <a:rPr lang="pt-PT" dirty="0">
                <a:ea typeface="+mn-lt"/>
                <a:cs typeface="+mn-lt"/>
              </a:rPr>
              <a:t>: </a:t>
            </a:r>
            <a:r>
              <a:rPr lang="pt-PT" dirty="0" err="1">
                <a:ea typeface="+mn-lt"/>
                <a:cs typeface="+mn-lt"/>
              </a:rPr>
              <a:t>Foundations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algorithms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applications</a:t>
            </a:r>
            <a:r>
              <a:rPr lang="pt-PT" dirty="0">
                <a:ea typeface="+mn-lt"/>
                <a:cs typeface="+mn-lt"/>
              </a:rPr>
              <a:t> (H. </a:t>
            </a:r>
            <a:r>
              <a:rPr lang="pt-PT" dirty="0" err="1">
                <a:ea typeface="+mn-lt"/>
                <a:cs typeface="+mn-lt"/>
              </a:rPr>
              <a:t>He</a:t>
            </a:r>
            <a:r>
              <a:rPr lang="pt-PT" dirty="0">
                <a:ea typeface="+mn-lt"/>
                <a:cs typeface="+mn-lt"/>
              </a:rPr>
              <a:t> &amp; Y. Ma, Eds.; 1st ed.). </a:t>
            </a:r>
            <a:r>
              <a:rPr lang="pt-PT" dirty="0" err="1">
                <a:ea typeface="+mn-lt"/>
                <a:cs typeface="+mn-lt"/>
              </a:rPr>
              <a:t>Wiley</a:t>
            </a:r>
            <a:r>
              <a:rPr lang="pt-PT" dirty="0">
                <a:ea typeface="+mn-lt"/>
                <a:cs typeface="+mn-lt"/>
              </a:rPr>
              <a:t>-IEEE </a:t>
            </a:r>
            <a:r>
              <a:rPr lang="pt-PT" dirty="0" err="1">
                <a:ea typeface="+mn-lt"/>
                <a:cs typeface="+mn-lt"/>
              </a:rPr>
              <a:t>Press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>
                <a:ea typeface="+mn-lt"/>
                <a:cs typeface="+mn-lt"/>
              </a:rPr>
              <a:t>Fernández, A., García, S., Galar, M., </a:t>
            </a:r>
            <a:r>
              <a:rPr lang="pt-PT" dirty="0" err="1">
                <a:ea typeface="+mn-lt"/>
                <a:cs typeface="+mn-lt"/>
              </a:rPr>
              <a:t>Prati</a:t>
            </a:r>
            <a:r>
              <a:rPr lang="pt-PT" dirty="0">
                <a:ea typeface="+mn-lt"/>
                <a:cs typeface="+mn-lt"/>
              </a:rPr>
              <a:t>, R. C., </a:t>
            </a:r>
            <a:r>
              <a:rPr lang="pt-PT" dirty="0" err="1">
                <a:ea typeface="+mn-lt"/>
                <a:cs typeface="+mn-lt"/>
              </a:rPr>
              <a:t>Krawczyk</a:t>
            </a:r>
            <a:r>
              <a:rPr lang="pt-PT" dirty="0">
                <a:ea typeface="+mn-lt"/>
                <a:cs typeface="+mn-lt"/>
              </a:rPr>
              <a:t>, B., &amp; Herrera, F. (2018). </a:t>
            </a:r>
            <a:r>
              <a:rPr lang="pt-PT" dirty="0" err="1">
                <a:ea typeface="+mn-lt"/>
                <a:cs typeface="+mn-lt"/>
              </a:rPr>
              <a:t>Learning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from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imbalanced</a:t>
            </a:r>
            <a:r>
              <a:rPr lang="pt-PT" dirty="0">
                <a:ea typeface="+mn-lt"/>
                <a:cs typeface="+mn-lt"/>
              </a:rPr>
              <a:t> data sets (1st ed.). Springer.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>
                <a:ea typeface="+mn-lt"/>
                <a:cs typeface="+mn-lt"/>
                <a:hlinkClick r:id="rId2"/>
              </a:rPr>
              <a:t>https://imbalanced-learn.org/stable/</a:t>
            </a: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Imbalance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in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Learning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22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10106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Data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Imbalance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Common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issue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in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machine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learning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where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class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distribution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in a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dataset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is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highly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skewed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;</a:t>
            </a:r>
          </a:p>
          <a:p>
            <a:pPr algn="just"/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One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class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significantly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outnumbers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others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;</a:t>
            </a:r>
          </a:p>
          <a:p>
            <a:pPr algn="just"/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pPr algn="just"/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Real-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world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scenarios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Fraud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detection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;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Medical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diagnosis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;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Text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classification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;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Imafe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recognition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;</a:t>
            </a:r>
          </a:p>
          <a:p>
            <a:pPr lvl="1" algn="just">
              <a:buFont typeface="Wingdings" panose="020B0604020202020204" pitchFamily="34" charset="0"/>
              <a:buChar char="§"/>
            </a:pPr>
            <a:endParaRPr lang="pt-PT" b="1" dirty="0">
              <a:solidFill>
                <a:srgbClr val="0E2841"/>
              </a:solidFill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Imbalance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in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Learning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22</a:t>
            </a:r>
            <a:endParaRPr lang="pt-PT" dirty="0"/>
          </a:p>
        </p:txBody>
      </p:sp>
      <p:pic>
        <p:nvPicPr>
          <p:cNvPr id="8" name="Imagem 7" descr="Class Imbalance in ML: 10 Best Ways to Solve it Using Python">
            <a:extLst>
              <a:ext uri="{FF2B5EF4-FFF2-40B4-BE49-F238E27FC236}">
                <a16:creationId xmlns:a16="http://schemas.microsoft.com/office/drawing/2014/main" id="{86DEDD06-4714-176E-5FE9-101317707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215" y="3327389"/>
            <a:ext cx="5209673" cy="322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062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Data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Imbalance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Consequences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of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data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imbalance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Data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imbalance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can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have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a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huge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impact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on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 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model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performance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;</a:t>
            </a:r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Poor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 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generalization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for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minority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class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Why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?</a:t>
            </a:r>
            <a:endParaRPr lang="pt-PT" dirty="0">
              <a:solidFill>
                <a:schemeClr val="tx2"/>
              </a:solidFill>
              <a:ea typeface="+mn-lt"/>
              <a:cs typeface="+mn-lt"/>
            </a:endParaRPr>
          </a:p>
          <a:p>
            <a:pPr algn="just"/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Machine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learning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models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 are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typically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designed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to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optimize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overall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accuracy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which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means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they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tend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to favor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majority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class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</a:p>
          <a:p>
            <a:pPr lvl="1" algn="just">
              <a:buFont typeface="Wingdings" panose="020B0604020202020204" pitchFamily="34" charset="0"/>
              <a:buChar char="§"/>
            </a:pPr>
            <a:endParaRPr lang="pt-PT" b="1" dirty="0">
              <a:solidFill>
                <a:srgbClr val="0E2841"/>
              </a:solidFill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Imbalance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in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Learning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22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56842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Data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Imbalance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Model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Performance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Imbalanced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Datasets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High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accuracy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rate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but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ineffective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at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minority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class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identification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and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classification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;</a:t>
            </a: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pPr algn="just"/>
            <a:r>
              <a:rPr lang="pt-PT" dirty="0" err="1">
                <a:ea typeface="+mn-lt"/>
                <a:cs typeface="+mn-lt"/>
              </a:rPr>
              <a:t>Practical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Implications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In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applications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like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fraud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detection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or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medical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diagnosis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may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lead to:</a:t>
            </a: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Undetected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fraudulent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transactions</a:t>
            </a:r>
            <a:endParaRPr lang="pt-PT" b="1">
              <a:solidFill>
                <a:schemeClr val="tx2"/>
              </a:solidFill>
              <a:ea typeface="+mn-lt"/>
              <a:cs typeface="+mn-lt"/>
            </a:endParaRP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Missed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critical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diagnoses</a:t>
            </a:r>
            <a:endParaRPr lang="pt-PT" b="1" dirty="0">
              <a:solidFill>
                <a:schemeClr val="tx2"/>
              </a:solidFill>
            </a:endParaRPr>
          </a:p>
          <a:p>
            <a:pPr lvl="2" algn="just">
              <a:buFont typeface="Wingdings" panose="020B0604020202020204" pitchFamily="34" charset="0"/>
              <a:buChar char="§"/>
            </a:pPr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pPr algn="just"/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Adressing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data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imbalance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Rebalance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dataset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;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Adjust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model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learning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 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process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;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Use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specialized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evaluation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metrics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for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imbalanced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data performance.</a:t>
            </a:r>
          </a:p>
          <a:p>
            <a:pPr lvl="1" algn="just">
              <a:buFont typeface="Wingdings" panose="020B0604020202020204" pitchFamily="34" charset="0"/>
              <a:buChar char="§"/>
            </a:pPr>
            <a:endParaRPr lang="pt-PT" b="1" dirty="0">
              <a:solidFill>
                <a:srgbClr val="0E2841"/>
              </a:solidFill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Imbalance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in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Learning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22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16047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Approaches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to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Adress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Data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Imbalance</a:t>
            </a:r>
            <a:endParaRPr lang="pt-PT" sz="36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Data-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level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methods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Oversampling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;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Undersampling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;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Combined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over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and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undersampling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</a:p>
          <a:p>
            <a:pPr lvl="1" algn="just">
              <a:buFont typeface="Wingdings" panose="020B0604020202020204" pitchFamily="34" charset="0"/>
              <a:buChar char="§"/>
            </a:pPr>
            <a:endParaRPr lang="pt-PT" b="1" dirty="0">
              <a:solidFill>
                <a:srgbClr val="0E2841"/>
              </a:solidFill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Imbalance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in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Learning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22</a:t>
            </a:r>
            <a:endParaRPr lang="pt-PT" dirty="0"/>
          </a:p>
        </p:txBody>
      </p:sp>
      <p:pic>
        <p:nvPicPr>
          <p:cNvPr id="8" name="Imagem 7" descr="Having an Imbalanced Dataset? Here Is How You Can Fix It. | by Will Badr |  Towards Data Science">
            <a:extLst>
              <a:ext uri="{FF2B5EF4-FFF2-40B4-BE49-F238E27FC236}">
                <a16:creationId xmlns:a16="http://schemas.microsoft.com/office/drawing/2014/main" id="{73951EFB-5C02-2A2F-6FC3-A1F763DED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32" y="3268407"/>
            <a:ext cx="10984829" cy="335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723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Data-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Level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 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Methods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Resampling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techniques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are a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commonly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used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 for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adressing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data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imbalance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;</a:t>
            </a:r>
          </a:p>
          <a:p>
            <a:pPr algn="just"/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pPr algn="just"/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They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modify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data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by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Increasing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minority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class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samples (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oversampling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);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Decreasing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majority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class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samples (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undersampling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).</a:t>
            </a:r>
          </a:p>
          <a:p>
            <a:pPr lvl="1" algn="just">
              <a:buFont typeface="Wingdings" panose="020B0604020202020204" pitchFamily="34" charset="0"/>
              <a:buChar char="§"/>
            </a:pPr>
            <a:endParaRPr lang="pt-PT" b="1" dirty="0">
              <a:solidFill>
                <a:srgbClr val="0E2841"/>
              </a:solidFill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Imbalance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in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Learning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22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39572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Oversampling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Techniques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Random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oversampling</a:t>
            </a:r>
            <a:r>
              <a:rPr lang="pt-PT" dirty="0">
                <a:ea typeface="+mn-lt"/>
                <a:cs typeface="+mn-lt"/>
              </a:rPr>
              <a:t>:</a:t>
            </a:r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Increases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number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of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minority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class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samples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by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randomly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duplicating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existinting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minority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class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samples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;</a:t>
            </a:r>
          </a:p>
          <a:p>
            <a:pPr lvl="2" algn="just">
              <a:buFont typeface="Wingdings" panose="020B0604020202020204" pitchFamily="34" charset="0"/>
              <a:buChar char="§"/>
            </a:pPr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Can 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improve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model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performance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on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minority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class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,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but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increases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risk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overfitting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due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repeated</a:t>
            </a:r>
            <a:r>
              <a:rPr lang="pt-PT" dirty="0">
                <a:ea typeface="+mn-lt"/>
                <a:cs typeface="+mn-lt"/>
              </a:rPr>
              <a:t> samples.</a:t>
            </a:r>
            <a:endParaRPr lang="pt-PT" b="1">
              <a:solidFill>
                <a:srgbClr val="0E2841"/>
              </a:solidFill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Imbalance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in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Learning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22</a:t>
            </a:r>
            <a:endParaRPr lang="pt-PT" dirty="0"/>
          </a:p>
        </p:txBody>
      </p:sp>
      <p:pic>
        <p:nvPicPr>
          <p:cNvPr id="8" name="Imagem 7" descr="Uma imagem com texto, captura de ecrã, diagrama, Retângulo&#10;&#10;Descrição gerada automaticamente">
            <a:extLst>
              <a:ext uri="{FF2B5EF4-FFF2-40B4-BE49-F238E27FC236}">
                <a16:creationId xmlns:a16="http://schemas.microsoft.com/office/drawing/2014/main" id="{0D76B589-EA99-BB22-BFAC-8A94A8EB3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9" y="3939604"/>
            <a:ext cx="6096000" cy="226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113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Oversampling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Techniques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32088"/>
            <a:ext cx="11168743" cy="52199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SMOTE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(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Synthetic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Minority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Oversampling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Technique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):</a:t>
            </a:r>
            <a:endParaRPr lang="pt-PT" dirty="0"/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Increases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minority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class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samples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by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creating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synthetic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examples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(no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duplicates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);</a:t>
            </a: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New samples are </a:t>
            </a:r>
            <a:r>
              <a:rPr lang="pt-PT" err="1">
                <a:ea typeface="+mn-lt"/>
                <a:cs typeface="+mn-lt"/>
              </a:rPr>
              <a:t>generated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nterpolating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between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existing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minority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class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examples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b="1" dirty="0">
              <a:solidFill>
                <a:srgbClr val="0E2841"/>
              </a:solidFill>
              <a:ea typeface="+mn-lt"/>
              <a:cs typeface="+mn-lt"/>
            </a:endParaRPr>
          </a:p>
          <a:p>
            <a:pPr algn="just"/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Imbalance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in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Learning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22</a:t>
            </a:r>
            <a:endParaRPr lang="pt-PT" dirty="0"/>
          </a:p>
        </p:txBody>
      </p:sp>
      <p:pic>
        <p:nvPicPr>
          <p:cNvPr id="8" name="Imagem 7" descr="SMOTE explained for noobs – Synthetic Minority Over-sampling TEchnique line  by line | Rich Data">
            <a:extLst>
              <a:ext uri="{FF2B5EF4-FFF2-40B4-BE49-F238E27FC236}">
                <a16:creationId xmlns:a16="http://schemas.microsoft.com/office/drawing/2014/main" id="{1B1E9469-CE56-86F4-A1B1-7FA3E334D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029" y="3427322"/>
            <a:ext cx="6335483" cy="3084012"/>
          </a:xfrm>
          <a:prstGeom prst="rect">
            <a:avLst/>
          </a:prstGeom>
        </p:spPr>
      </p:pic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id="{2B729C56-797B-BDBA-3517-2185BFC289AE}"/>
              </a:ext>
            </a:extLst>
          </p:cNvPr>
          <p:cNvSpPr txBox="1">
            <a:spLocks/>
          </p:cNvSpPr>
          <p:nvPr/>
        </p:nvSpPr>
        <p:spPr>
          <a:xfrm>
            <a:off x="548426" y="3944660"/>
            <a:ext cx="4495801" cy="5285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20B0604020202020204" pitchFamily="34" charset="0"/>
              <a:buChar char="§"/>
            </a:pP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Reduces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risk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of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overfitting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(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compared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to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random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oversampling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).</a:t>
            </a:r>
            <a:endParaRPr lang="pt-PT"/>
          </a:p>
          <a:p>
            <a:pPr lvl="1" algn="just">
              <a:buFont typeface="Wingdings" panose="020B0604020202020204" pitchFamily="34" charset="0"/>
              <a:buChar char="§"/>
            </a:pPr>
            <a:endParaRPr lang="pt-PT" b="1" dirty="0">
              <a:solidFill>
                <a:srgbClr val="0E2841"/>
              </a:solidFill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0102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Oversampling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Techniques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SMOTE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variations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SMOTEN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:</a:t>
            </a: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SMOTE for 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nominal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(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categorical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) data.</a:t>
            </a:r>
            <a:endParaRPr lang="pt-PT" dirty="0"/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SMOTENC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:</a:t>
            </a: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SMOTE for 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nominal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and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 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continuous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data.</a:t>
            </a:r>
            <a:endParaRPr lang="pt-PT" dirty="0"/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Borderline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-SMOTE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:</a:t>
            </a: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Focus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samples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near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decision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boundary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;</a:t>
            </a:r>
            <a:endParaRPr lang="pt-PT"/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Aims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to improve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classification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of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</a:p>
          <a:p>
            <a:pPr marL="914400" lvl="2" indent="0" algn="just">
              <a:buNone/>
            </a:pP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   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difficult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borderline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cases.</a:t>
            </a:r>
            <a:endParaRPr lang="pt-PT"/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b="1" dirty="0">
              <a:solidFill>
                <a:srgbClr val="0E2841"/>
              </a:solidFill>
              <a:ea typeface="+mn-lt"/>
              <a:cs typeface="+mn-lt"/>
            </a:endParaRPr>
          </a:p>
          <a:p>
            <a:pPr algn="just"/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Imbalance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in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Learning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22</a:t>
            </a:r>
            <a:endParaRPr lang="pt-PT" dirty="0"/>
          </a:p>
        </p:txBody>
      </p:sp>
      <p:pic>
        <p:nvPicPr>
          <p:cNvPr id="9" name="Imagem 8" descr="SMOTE: Synthetic Data Augmentation for Tabular Data | by Fernando López |  Towards Data Science">
            <a:extLst>
              <a:ext uri="{FF2B5EF4-FFF2-40B4-BE49-F238E27FC236}">
                <a16:creationId xmlns:a16="http://schemas.microsoft.com/office/drawing/2014/main" id="{9B6EF0B4-9A7D-D64C-1C91-23BC01F45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941" y="4770875"/>
            <a:ext cx="5296928" cy="184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2580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19</vt:i4>
      </vt:variant>
    </vt:vector>
  </HeadingPairs>
  <TitlesOfParts>
    <vt:vector size="20" baseType="lpstr">
      <vt:lpstr>Tema do Office</vt:lpstr>
      <vt:lpstr>Apresentação do PowerPoint</vt:lpstr>
      <vt:lpstr>Data Imbalance</vt:lpstr>
      <vt:lpstr>Data Imbalance</vt:lpstr>
      <vt:lpstr>Data Imbalance</vt:lpstr>
      <vt:lpstr>Approaches to Adress Data Imbalance</vt:lpstr>
      <vt:lpstr>Data-Level Methods</vt:lpstr>
      <vt:lpstr>Oversampling Techniques</vt:lpstr>
      <vt:lpstr>Oversampling Techniques</vt:lpstr>
      <vt:lpstr>Oversampling Techniques</vt:lpstr>
      <vt:lpstr>Oversampling Techniques</vt:lpstr>
      <vt:lpstr>Oversampling Techniques</vt:lpstr>
      <vt:lpstr>Undersampling Techniques</vt:lpstr>
      <vt:lpstr>Undersampling Techniques</vt:lpstr>
      <vt:lpstr>Undersampling Techniques</vt:lpstr>
      <vt:lpstr>Undersampling Techniques</vt:lpstr>
      <vt:lpstr>Combining Under and Oversampling Techniques</vt:lpstr>
      <vt:lpstr>Approaches to Adress Data Imbalance</vt:lpstr>
      <vt:lpstr>Approaches to Adress Data Imbalance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568</cp:revision>
  <dcterms:created xsi:type="dcterms:W3CDTF">2024-05-14T19:52:08Z</dcterms:created>
  <dcterms:modified xsi:type="dcterms:W3CDTF">2024-05-15T20:48:25Z</dcterms:modified>
</cp:coreProperties>
</file>