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6" r:id="rId5"/>
    <p:sldId id="297" r:id="rId6"/>
    <p:sldId id="298" r:id="rId7"/>
    <p:sldId id="300" r:id="rId8"/>
    <p:sldId id="299" r:id="rId9"/>
    <p:sldId id="301" r:id="rId10"/>
    <p:sldId id="302" r:id="rId11"/>
    <p:sldId id="303" r:id="rId12"/>
    <p:sldId id="304" r:id="rId13"/>
    <p:sldId id="306" r:id="rId14"/>
    <p:sldId id="305" r:id="rId15"/>
    <p:sldId id="307" r:id="rId16"/>
    <p:sldId id="308" r:id="rId17"/>
    <p:sldId id="309" r:id="rId18"/>
    <p:sldId id="310" r:id="rId19"/>
    <p:sldId id="311" r:id="rId20"/>
    <p:sldId id="314" r:id="rId21"/>
    <p:sldId id="312" r:id="rId22"/>
    <p:sldId id="316" r:id="rId23"/>
    <p:sldId id="315" r:id="rId24"/>
    <p:sldId id="318" r:id="rId25"/>
    <p:sldId id="317" r:id="rId26"/>
    <p:sldId id="320" r:id="rId27"/>
    <p:sldId id="321" r:id="rId28"/>
    <p:sldId id="322" r:id="rId29"/>
    <p:sldId id="323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1370E-34EE-44EB-3FEB-A4F76BB8D28D}" v="57" dt="2024-03-14T15:22:58.730"/>
    <p1510:client id="{2980D047-40BC-42EC-21CB-F5A2274C7FD6}" v="34" dt="2024-03-12T16:45:18.950"/>
    <p1510:client id="{5A418559-2880-36D1-864D-1A5A203929F6}" v="2565" dt="2024-03-12T17:08:47.502"/>
    <p1510:client id="{E2700DF4-D132-31A3-BDD0-91964645D6F8}" v="214" dt="2024-03-13T17:18:29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14/03/2024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12.09413" TargetMode="External"/><Relationship Id="rId2" Type="http://schemas.openxmlformats.org/officeDocument/2006/relationships/hyperlink" Target="https://doi.org/10.1007/978-3-030-95860-2_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talflux.com/how-know-data-linear-non-linea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11 -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>
                <a:latin typeface="Calibri"/>
                <a:ea typeface="Calibri"/>
                <a:cs typeface="Calibri"/>
              </a:rPr>
              <a:t>Linear </a:t>
            </a:r>
            <a:r>
              <a:rPr lang="pt-PT" sz="3600" b="1" err="1">
                <a:latin typeface="Calibri"/>
                <a:ea typeface="Calibri"/>
                <a:cs typeface="Calibri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</a:rPr>
              <a:t>Cost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function</a:t>
            </a:r>
            <a:r>
              <a:rPr lang="pt-PT" b="1">
                <a:solidFill>
                  <a:schemeClr val="tx2"/>
                </a:solidFill>
              </a:rPr>
              <a:t>: </a:t>
            </a:r>
            <a:r>
              <a:rPr lang="pt-PT" err="1"/>
              <a:t>Mean</a:t>
            </a:r>
            <a:r>
              <a:rPr lang="pt-PT"/>
              <a:t> </a:t>
            </a:r>
            <a:r>
              <a:rPr lang="pt-PT" err="1"/>
              <a:t>Squared</a:t>
            </a:r>
            <a:r>
              <a:rPr lang="pt-PT"/>
              <a:t> Error (MSE)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r>
              <a:rPr lang="pt-PT" b="1">
                <a:solidFill>
                  <a:schemeClr val="tx2"/>
                </a:solidFill>
              </a:rPr>
              <a:t>J </a:t>
            </a:r>
            <a:r>
              <a:rPr lang="pt-PT" err="1"/>
              <a:t>is</a:t>
            </a:r>
            <a:r>
              <a:rPr lang="pt-PT"/>
              <a:t> a </a:t>
            </a:r>
            <a:r>
              <a:rPr lang="pt-PT" err="1"/>
              <a:t>function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model</a:t>
            </a:r>
            <a:r>
              <a:rPr lang="pt-PT"/>
              <a:t> </a:t>
            </a:r>
            <a:r>
              <a:rPr lang="pt-PT" err="1"/>
              <a:t>coefficients</a:t>
            </a:r>
            <a:r>
              <a:rPr lang="pt-PT"/>
              <a:t> </a:t>
            </a:r>
          </a:p>
          <a:p>
            <a:pPr algn="just"/>
            <a:r>
              <a:rPr lang="pt-PT" err="1"/>
              <a:t>Objective</a:t>
            </a:r>
            <a:r>
              <a:rPr lang="pt-PT"/>
              <a:t>: </a:t>
            </a:r>
            <a:r>
              <a:rPr lang="pt-PT" err="1"/>
              <a:t>identify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model</a:t>
            </a:r>
            <a:r>
              <a:rPr lang="pt-PT"/>
              <a:t> </a:t>
            </a:r>
            <a:r>
              <a:rPr lang="pt-PT" err="1"/>
              <a:t>coefficients</a:t>
            </a:r>
            <a:r>
              <a:rPr lang="pt-PT"/>
              <a:t> </a:t>
            </a:r>
            <a:r>
              <a:rPr lang="pt-PT" err="1"/>
              <a:t>that</a:t>
            </a:r>
            <a:r>
              <a:rPr lang="pt-PT"/>
              <a:t> </a:t>
            </a:r>
            <a:r>
              <a:rPr lang="pt-PT" b="1">
                <a:solidFill>
                  <a:schemeClr val="tx2"/>
                </a:solidFill>
              </a:rPr>
              <a:t>minimize J</a:t>
            </a:r>
          </a:p>
          <a:p>
            <a:pPr algn="just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2BB1ADBD-C7C2-2920-3283-42D77F29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79" y="1865599"/>
            <a:ext cx="6096000" cy="14022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792485-6428-9BCE-32C5-867642C54089}"/>
              </a:ext>
            </a:extLst>
          </p:cNvPr>
          <p:cNvSpPr txBox="1"/>
          <p:nvPr/>
        </p:nvSpPr>
        <p:spPr>
          <a:xfrm>
            <a:off x="5387473" y="3368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Predicted</a:t>
            </a:r>
            <a:r>
              <a:rPr lang="pt-PT"/>
              <a:t> </a:t>
            </a:r>
            <a:r>
              <a:rPr lang="pt-PT" err="1"/>
              <a:t>value</a:t>
            </a:r>
            <a:endParaRPr lang="pt-PT"/>
          </a:p>
          <a:p>
            <a:pPr algn="ctr"/>
            <a:r>
              <a:rPr lang="pt-PT" err="1"/>
              <a:t>given</a:t>
            </a:r>
            <a:r>
              <a:rPr lang="pt-PT"/>
              <a:t> </a:t>
            </a:r>
            <a:r>
              <a:rPr lang="pt-PT" err="1"/>
              <a:t>by</a:t>
            </a:r>
            <a:r>
              <a:rPr lang="pt-PT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B66B58-9BA9-1598-32D6-F6FEE79ECCAD}"/>
              </a:ext>
            </a:extLst>
          </p:cNvPr>
          <p:cNvSpPr txBox="1"/>
          <p:nvPr/>
        </p:nvSpPr>
        <p:spPr>
          <a:xfrm>
            <a:off x="8475578" y="336884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Real </a:t>
            </a:r>
            <a:r>
              <a:rPr lang="pt-PT" err="1"/>
              <a:t>value</a:t>
            </a:r>
            <a:endParaRPr lang="pt-PT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DB05D3FB-6410-93AA-537C-1C476A238BF5}"/>
              </a:ext>
            </a:extLst>
          </p:cNvPr>
          <p:cNvCxnSpPr/>
          <p:nvPr/>
        </p:nvCxnSpPr>
        <p:spPr>
          <a:xfrm>
            <a:off x="6708274" y="4001169"/>
            <a:ext cx="18716" cy="39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86403609-6D22-56E1-63E4-98D6641045EB}"/>
              </a:ext>
            </a:extLst>
          </p:cNvPr>
          <p:cNvCxnSpPr>
            <a:cxnSpLocks/>
          </p:cNvCxnSpPr>
          <p:nvPr/>
        </p:nvCxnSpPr>
        <p:spPr>
          <a:xfrm>
            <a:off x="6427536" y="2851484"/>
            <a:ext cx="152401" cy="4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A2576A4B-6529-5ED8-D643-E5AD523588AB}"/>
              </a:ext>
            </a:extLst>
          </p:cNvPr>
          <p:cNvCxnSpPr>
            <a:cxnSpLocks/>
          </p:cNvCxnSpPr>
          <p:nvPr/>
        </p:nvCxnSpPr>
        <p:spPr>
          <a:xfrm>
            <a:off x="7697536" y="2798010"/>
            <a:ext cx="1221874" cy="54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165D1912-4E1B-98AB-F5F7-9A11F27AF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835" y="5110129"/>
            <a:ext cx="1514475" cy="276225"/>
          </a:xfrm>
          <a:prstGeom prst="rect">
            <a:avLst/>
          </a:prstGeom>
        </p:spPr>
      </p:pic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31DB9CC0-AF75-A11F-F999-5355597BF9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06" b="-5556"/>
          <a:stretch/>
        </p:blipFill>
        <p:spPr>
          <a:xfrm>
            <a:off x="3848100" y="4506141"/>
            <a:ext cx="5553079" cy="3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6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Logistic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is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binary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outcome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belonging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a particular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logistic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also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known</a:t>
            </a:r>
            <a:r>
              <a:rPr lang="pt-PT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sigmoid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>
                <a:ea typeface="+mn-lt"/>
                <a:cs typeface="+mn-lt"/>
              </a:rPr>
              <a:t>.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ED8CD4B-F74B-63AE-931C-F77CC712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5973" y="3489159"/>
            <a:ext cx="4886158" cy="3261895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145D713-C5F1-4DD4-1129-58166DE55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511" y="4325519"/>
            <a:ext cx="3209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given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application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sigmoid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output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gives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y (output) </a:t>
            </a:r>
            <a:r>
              <a:rPr lang="pt-PT" err="1">
                <a:ea typeface="+mn-lt"/>
                <a:cs typeface="+mn-lt"/>
              </a:rPr>
              <a:t>being</a:t>
            </a:r>
            <a:r>
              <a:rPr lang="pt-PT">
                <a:ea typeface="+mn-lt"/>
                <a:cs typeface="+mn-lt"/>
              </a:rPr>
              <a:t> 1 for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example</a:t>
            </a:r>
            <a:r>
              <a:rPr lang="pt-PT">
                <a:ea typeface="+mn-lt"/>
                <a:cs typeface="+mn-lt"/>
              </a:rPr>
              <a:t> x.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ED8CD4B-F74B-63AE-931C-F77CC712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078" y="3355474"/>
            <a:ext cx="4886158" cy="3261895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145D713-C5F1-4DD4-1129-58166DE55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406" y="3349625"/>
            <a:ext cx="3209925" cy="1428750"/>
          </a:xfrm>
          <a:prstGeom prst="rect">
            <a:avLst/>
          </a:prstGeom>
        </p:spPr>
      </p:pic>
      <p:pic>
        <p:nvPicPr>
          <p:cNvPr id="6" name="Imagem 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F278D53D-0FCF-BEB2-DD81-63F8E0736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579" y="4982079"/>
            <a:ext cx="6096000" cy="11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1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Train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separate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"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binary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"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;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Treat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other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classes as a single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entity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during</a:t>
            </a:r>
            <a:r>
              <a:rPr lang="pt-PT">
                <a:ea typeface="+mn-lt"/>
                <a:cs typeface="+mn-lt"/>
              </a:rPr>
              <a:t> training;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example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belonging</a:t>
            </a:r>
            <a:r>
              <a:rPr lang="pt-PT">
                <a:ea typeface="+mn-lt"/>
                <a:cs typeface="+mn-lt"/>
              </a:rPr>
              <a:t> to a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;</a:t>
            </a:r>
            <a:endParaRPr lang="pt-PT" err="1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Apply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highest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predicted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pt-PT" b="1" err="1">
              <a:solidFill>
                <a:schemeClr val="tx2"/>
              </a:solidFill>
            </a:endParaRP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Multiclass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Cost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algn="just"/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true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label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y=1,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prediction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=0.8, error = -log(0.8) 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low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error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true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label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y=0,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prediction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=0.8, error = -log(1 – 0.8),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high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error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Combining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25A1F55-9649-53B9-9AEB-D1F7FA205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79" y="1887449"/>
            <a:ext cx="6096000" cy="1037733"/>
          </a:xfrm>
          <a:prstGeom prst="rect">
            <a:avLst/>
          </a:prstGeom>
        </p:spPr>
      </p:pic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8AAA80C-33CB-96F7-D26B-CF84B2F53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47" y="5056402"/>
            <a:ext cx="6096000" cy="71561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9ED481-436C-6CB1-9AC7-19E4913C43DD}"/>
              </a:ext>
            </a:extLst>
          </p:cNvPr>
          <p:cNvSpPr txBox="1"/>
          <p:nvPr/>
        </p:nvSpPr>
        <p:spPr>
          <a:xfrm>
            <a:off x="6069262" y="613610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Predicted</a:t>
            </a:r>
            <a:r>
              <a:rPr lang="pt-PT"/>
              <a:t> </a:t>
            </a:r>
            <a:r>
              <a:rPr lang="pt-PT" err="1"/>
              <a:t>value</a:t>
            </a:r>
            <a:endParaRPr lang="pt-PT"/>
          </a:p>
          <a:p>
            <a:pPr algn="ctr"/>
            <a:r>
              <a:rPr lang="pt-PT" err="1"/>
              <a:t>given</a:t>
            </a:r>
            <a:r>
              <a:rPr lang="pt-PT"/>
              <a:t> </a:t>
            </a:r>
            <a:r>
              <a:rPr lang="pt-PT" err="1"/>
              <a:t>by</a:t>
            </a:r>
            <a:r>
              <a:rPr lang="pt-PT"/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29E268-1605-8EE9-7808-BA94E8ECD021}"/>
              </a:ext>
            </a:extLst>
          </p:cNvPr>
          <p:cNvSpPr txBox="1"/>
          <p:nvPr/>
        </p:nvSpPr>
        <p:spPr>
          <a:xfrm>
            <a:off x="9157367" y="613610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Real </a:t>
            </a:r>
            <a:r>
              <a:rPr lang="pt-PT" err="1"/>
              <a:t>value</a:t>
            </a:r>
            <a:endParaRPr lang="pt-PT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DE26C566-1644-2980-915A-2199AA066B31}"/>
              </a:ext>
            </a:extLst>
          </p:cNvPr>
          <p:cNvCxnSpPr>
            <a:cxnSpLocks/>
          </p:cNvCxnSpPr>
          <p:nvPr/>
        </p:nvCxnSpPr>
        <p:spPr>
          <a:xfrm flipH="1" flipV="1">
            <a:off x="7168149" y="5583988"/>
            <a:ext cx="262019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076797E-1735-F1E0-5C77-C6D2385EC5A6}"/>
              </a:ext>
            </a:extLst>
          </p:cNvPr>
          <p:cNvCxnSpPr>
            <a:cxnSpLocks/>
          </p:cNvCxnSpPr>
          <p:nvPr/>
        </p:nvCxnSpPr>
        <p:spPr>
          <a:xfrm flipH="1" flipV="1">
            <a:off x="8424779" y="5597357"/>
            <a:ext cx="1157704" cy="54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B185948A-4926-ABCC-3BD0-0B764E416719}"/>
              </a:ext>
            </a:extLst>
          </p:cNvPr>
          <p:cNvCxnSpPr>
            <a:cxnSpLocks/>
          </p:cNvCxnSpPr>
          <p:nvPr/>
        </p:nvCxnSpPr>
        <p:spPr>
          <a:xfrm flipH="1" flipV="1">
            <a:off x="6259095" y="5557252"/>
            <a:ext cx="3336756" cy="62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E46F02A8-C5A6-0F1E-75E7-6A143D7D83B8}"/>
              </a:ext>
            </a:extLst>
          </p:cNvPr>
          <p:cNvCxnSpPr>
            <a:cxnSpLocks/>
          </p:cNvCxnSpPr>
          <p:nvPr/>
        </p:nvCxnSpPr>
        <p:spPr>
          <a:xfrm flipV="1">
            <a:off x="7456905" y="5557253"/>
            <a:ext cx="2277980" cy="58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m 2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38B0C78-091D-9CA7-BA29-3AD693822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579" y="5891131"/>
            <a:ext cx="3676316" cy="690476"/>
          </a:xfrm>
          <a:prstGeom prst="rect">
            <a:avLst/>
          </a:prstGeom>
        </p:spPr>
      </p:pic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84B0096A-4984-E222-FBA8-E26BD94E18F2}"/>
              </a:ext>
            </a:extLst>
          </p:cNvPr>
          <p:cNvCxnSpPr>
            <a:cxnSpLocks/>
          </p:cNvCxnSpPr>
          <p:nvPr/>
        </p:nvCxnSpPr>
        <p:spPr>
          <a:xfrm flipH="1" flipV="1">
            <a:off x="5202990" y="6372725"/>
            <a:ext cx="1291388" cy="2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1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coefficients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      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</a:rPr>
              <a:t>Parameter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estimation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consists</a:t>
            </a:r>
            <a:r>
              <a:rPr lang="pt-PT">
                <a:solidFill>
                  <a:srgbClr val="000000"/>
                </a:solidFill>
              </a:rPr>
              <a:t> in </a:t>
            </a:r>
            <a:r>
              <a:rPr lang="pt-PT" err="1">
                <a:solidFill>
                  <a:srgbClr val="000000"/>
                </a:solidFill>
              </a:rPr>
              <a:t>determining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the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values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coefficients</a:t>
            </a:r>
            <a:r>
              <a:rPr lang="pt-PT">
                <a:solidFill>
                  <a:srgbClr val="000000"/>
                </a:solidFill>
              </a:rPr>
              <a:t> (                 ) </a:t>
            </a:r>
            <a:r>
              <a:rPr lang="pt-PT" err="1">
                <a:solidFill>
                  <a:srgbClr val="000000"/>
                </a:solidFill>
              </a:rPr>
              <a:t>that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best</a:t>
            </a:r>
            <a:r>
              <a:rPr lang="pt-PT" b="1">
                <a:solidFill>
                  <a:schemeClr val="tx2"/>
                </a:solidFill>
              </a:rPr>
              <a:t> </a:t>
            </a:r>
            <a:r>
              <a:rPr lang="pt-PT" b="1" err="1">
                <a:solidFill>
                  <a:schemeClr val="tx2"/>
                </a:solidFill>
              </a:rPr>
              <a:t>fit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model</a:t>
            </a:r>
            <a:r>
              <a:rPr lang="pt-PT">
                <a:solidFill>
                  <a:srgbClr val="000000"/>
                </a:solidFill>
              </a:rPr>
              <a:t> to </a:t>
            </a:r>
            <a:r>
              <a:rPr lang="pt-PT" err="1">
                <a:solidFill>
                  <a:srgbClr val="000000"/>
                </a:solidFill>
              </a:rPr>
              <a:t>the</a:t>
            </a:r>
            <a:r>
              <a:rPr lang="pt-PT">
                <a:solidFill>
                  <a:srgbClr val="000000"/>
                </a:solidFill>
              </a:rPr>
              <a:t> training data.</a:t>
            </a:r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finding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parameters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minimize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predefined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/>
          </a:p>
          <a:p>
            <a:pPr algn="just"/>
            <a:r>
              <a:rPr lang="pt-PT"/>
              <a:t>For linear </a:t>
            </a:r>
            <a:r>
              <a:rPr lang="pt-PT" err="1"/>
              <a:t>models</a:t>
            </a:r>
            <a:r>
              <a:rPr lang="pt-PT"/>
              <a:t>, </a:t>
            </a:r>
            <a:r>
              <a:rPr lang="pt-PT" err="1"/>
              <a:t>we</a:t>
            </a:r>
            <a:r>
              <a:rPr lang="pt-PT"/>
              <a:t> can use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analytical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method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Least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Squares</a:t>
            </a:r>
            <a:r>
              <a:rPr lang="pt-PT"/>
              <a:t>, </a:t>
            </a:r>
            <a:r>
              <a:rPr lang="pt-PT" err="1"/>
              <a:t>minimizing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 error </a:t>
            </a:r>
            <a:r>
              <a:rPr lang="pt-PT" err="1"/>
              <a:t>function</a:t>
            </a:r>
            <a:r>
              <a:rPr lang="pt-PT" b="1">
                <a:solidFill>
                  <a:schemeClr val="tx2"/>
                </a:solidFill>
              </a:rPr>
              <a:t> MSE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r>
              <a:rPr lang="pt-PT" err="1"/>
              <a:t>Other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iterative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methods</a:t>
            </a:r>
            <a:r>
              <a:rPr lang="pt-PT"/>
              <a:t> </a:t>
            </a:r>
            <a:r>
              <a:rPr lang="pt-PT" err="1"/>
              <a:t>like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gradient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descent</a:t>
            </a:r>
            <a:r>
              <a:rPr lang="pt-PT"/>
              <a:t> can </a:t>
            </a:r>
            <a:r>
              <a:rPr lang="pt-PT" err="1"/>
              <a:t>also</a:t>
            </a:r>
            <a:r>
              <a:rPr lang="pt-PT"/>
              <a:t> </a:t>
            </a:r>
            <a:r>
              <a:rPr lang="pt-PT" err="1"/>
              <a:t>be</a:t>
            </a:r>
            <a:r>
              <a:rPr lang="pt-PT"/>
              <a:t> </a:t>
            </a:r>
            <a:r>
              <a:rPr lang="pt-PT" err="1"/>
              <a:t>used</a:t>
            </a:r>
            <a:r>
              <a:rPr lang="pt-PT"/>
              <a:t>.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5FF242-D1CF-D250-2A57-99211495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51" y="405732"/>
            <a:ext cx="428625" cy="685800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45AD596-6526-BB89-F670-E9B63535F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129" y="1862889"/>
            <a:ext cx="1201320" cy="2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- Least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Squares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</a:rPr>
              <a:t>Algebric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method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that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involves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solving</a:t>
            </a:r>
            <a:r>
              <a:rPr lang="pt-PT">
                <a:solidFill>
                  <a:srgbClr val="000000"/>
                </a:solidFill>
              </a:rPr>
              <a:t> a </a:t>
            </a:r>
            <a:r>
              <a:rPr lang="pt-PT" b="1" err="1">
                <a:solidFill>
                  <a:schemeClr val="tx2"/>
                </a:solidFill>
              </a:rPr>
              <a:t>system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equations</a:t>
            </a:r>
            <a:r>
              <a:rPr lang="pt-PT">
                <a:solidFill>
                  <a:srgbClr val="000000"/>
                </a:solidFill>
              </a:rPr>
              <a:t>:</a:t>
            </a:r>
          </a:p>
          <a:p>
            <a:pPr algn="just"/>
            <a:endParaRPr lang="pt-PT"/>
          </a:p>
          <a:p>
            <a:pPr algn="just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6" name="Imagem 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3D0EB49-9381-3694-E67C-C9D5AD11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84" y="2044264"/>
            <a:ext cx="6096000" cy="1392525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2899076A-B36B-E209-8C73-8EE4E4FC8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51" y="3773821"/>
            <a:ext cx="5981700" cy="8477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CF5FE8-C891-C839-A4D6-FE80292998A3}"/>
              </a:ext>
            </a:extLst>
          </p:cNvPr>
          <p:cNvSpPr txBox="1"/>
          <p:nvPr/>
        </p:nvSpPr>
        <p:spPr>
          <a:xfrm>
            <a:off x="3275263" y="5467684"/>
            <a:ext cx="49489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version</a:t>
            </a:r>
            <a:endParaRPr lang="pt-PT"/>
          </a:p>
          <a:p>
            <a:pPr algn="ctr"/>
            <a:r>
              <a:rPr lang="pt-PT"/>
              <a:t>X </a:t>
            </a:r>
            <a:r>
              <a:rPr lang="pt-PT" err="1"/>
              <a:t>consists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training data </a:t>
            </a:r>
          </a:p>
          <a:p>
            <a:pPr algn="ctr"/>
            <a:r>
              <a:rPr lang="pt-PT"/>
              <a:t>+ </a:t>
            </a:r>
          </a:p>
          <a:p>
            <a:pPr algn="ctr"/>
            <a:r>
              <a:rPr lang="pt-PT" err="1"/>
              <a:t>first</a:t>
            </a:r>
            <a:r>
              <a:rPr lang="pt-PT"/>
              <a:t> </a:t>
            </a:r>
            <a:r>
              <a:rPr lang="pt-PT" err="1"/>
              <a:t>column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 </a:t>
            </a:r>
            <a:r>
              <a:rPr lang="pt-PT" err="1"/>
              <a:t>ones</a:t>
            </a:r>
            <a:r>
              <a:rPr lang="pt-PT"/>
              <a:t> (to </a:t>
            </a:r>
            <a:r>
              <a:rPr lang="pt-PT" err="1"/>
              <a:t>account</a:t>
            </a:r>
            <a:r>
              <a:rPr lang="pt-PT"/>
              <a:t> for beta zero)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ACF7EA73-8D07-1A60-0CEE-176E1BA43F5B}"/>
              </a:ext>
            </a:extLst>
          </p:cNvPr>
          <p:cNvCxnSpPr/>
          <p:nvPr/>
        </p:nvCxnSpPr>
        <p:spPr>
          <a:xfrm flipH="1" flipV="1">
            <a:off x="5733549" y="4617285"/>
            <a:ext cx="21390" cy="91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1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Linear\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Gradient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Descent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>
                <a:solidFill>
                  <a:srgbClr val="000000"/>
                </a:solidFill>
              </a:rPr>
              <a:t>Can </a:t>
            </a:r>
            <a:r>
              <a:rPr lang="pt-PT" err="1">
                <a:solidFill>
                  <a:srgbClr val="000000"/>
                </a:solidFill>
              </a:rPr>
              <a:t>only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be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applied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if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the</a:t>
            </a:r>
            <a:r>
              <a:rPr lang="pt-PT">
                <a:solidFill>
                  <a:srgbClr val="000000"/>
                </a:solidFill>
              </a:rPr>
              <a:t> </a:t>
            </a:r>
            <a:r>
              <a:rPr lang="pt-PT" b="1" err="1">
                <a:solidFill>
                  <a:schemeClr val="tx2"/>
                </a:solidFill>
              </a:rPr>
              <a:t>cost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function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is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differentiable</a:t>
            </a:r>
            <a:r>
              <a:rPr lang="pt-PT">
                <a:solidFill>
                  <a:srgbClr val="000000"/>
                </a:solidFill>
              </a:rPr>
              <a:t>.</a:t>
            </a:r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Iterative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method</a:t>
            </a:r>
            <a:r>
              <a:rPr lang="pt-PT"/>
              <a:t> </a:t>
            </a:r>
            <a:r>
              <a:rPr lang="pt-PT" err="1"/>
              <a:t>that</a:t>
            </a:r>
            <a:r>
              <a:rPr lang="pt-PT"/>
              <a:t> </a:t>
            </a:r>
            <a:r>
              <a:rPr lang="pt-PT" err="1"/>
              <a:t>at</a:t>
            </a:r>
            <a:r>
              <a:rPr lang="pt-PT"/>
              <a:t>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iteration</a:t>
            </a:r>
            <a:r>
              <a:rPr lang="pt-PT"/>
              <a:t> </a:t>
            </a:r>
            <a:r>
              <a:rPr lang="pt-PT" err="1"/>
              <a:t>changes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parameters</a:t>
            </a:r>
            <a:r>
              <a:rPr lang="pt-PT"/>
              <a:t> in </a:t>
            </a:r>
            <a:r>
              <a:rPr lang="pt-PT" err="1"/>
              <a:t>order</a:t>
            </a:r>
            <a:r>
              <a:rPr lang="pt-PT"/>
              <a:t> to minimize </a:t>
            </a:r>
            <a:r>
              <a:rPr lang="pt-PT" err="1"/>
              <a:t>the</a:t>
            </a:r>
            <a:r>
              <a:rPr lang="pt-PT"/>
              <a:t> error </a:t>
            </a:r>
            <a:r>
              <a:rPr lang="pt-PT" err="1"/>
              <a:t>between</a:t>
            </a:r>
            <a:r>
              <a:rPr lang="pt-PT"/>
              <a:t> </a:t>
            </a:r>
            <a:r>
              <a:rPr lang="pt-PT" err="1"/>
              <a:t>predictions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true</a:t>
            </a:r>
            <a:r>
              <a:rPr lang="pt-PT"/>
              <a:t> </a:t>
            </a:r>
            <a:r>
              <a:rPr lang="pt-PT" err="1"/>
              <a:t>labels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CC9EA048-4447-2091-AA82-349773B0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16" y="3265720"/>
            <a:ext cx="6096000" cy="1623297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53333CFB-ED41-401B-30CD-CA51F6205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790" y="5300204"/>
            <a:ext cx="6096000" cy="11905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967B84-AD7E-5B04-063B-830D34B30113}"/>
              </a:ext>
            </a:extLst>
          </p:cNvPr>
          <p:cNvSpPr txBox="1"/>
          <p:nvPr/>
        </p:nvSpPr>
        <p:spPr>
          <a:xfrm>
            <a:off x="1804737" y="55211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parameters</a:t>
            </a:r>
            <a:r>
              <a:rPr lang="pt-PT"/>
              <a:t> are </a:t>
            </a:r>
            <a:r>
              <a:rPr lang="pt-PT" err="1"/>
              <a:t>updated</a:t>
            </a:r>
            <a:r>
              <a:rPr lang="pt-PT"/>
              <a:t> </a:t>
            </a:r>
            <a:r>
              <a:rPr lang="pt-PT" err="1"/>
              <a:t>following</a:t>
            </a:r>
            <a:r>
              <a:rPr lang="pt-PT"/>
              <a:t>: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B8A81237-CC0F-E9E3-7382-724B05A6B45E}"/>
              </a:ext>
            </a:extLst>
          </p:cNvPr>
          <p:cNvCxnSpPr/>
          <p:nvPr/>
        </p:nvCxnSpPr>
        <p:spPr>
          <a:xfrm>
            <a:off x="3896728" y="5841832"/>
            <a:ext cx="593558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59D64D-4AA8-5DCE-FB29-C163E6A9044A}"/>
              </a:ext>
            </a:extLst>
          </p:cNvPr>
          <p:cNvSpPr txBox="1"/>
          <p:nvPr/>
        </p:nvSpPr>
        <p:spPr>
          <a:xfrm>
            <a:off x="5213684" y="482599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Learning</a:t>
            </a:r>
            <a:r>
              <a:rPr lang="pt-PT"/>
              <a:t> rate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A2B91EE-61FA-B419-98B3-D76BE69CEF76}"/>
              </a:ext>
            </a:extLst>
          </p:cNvPr>
          <p:cNvCxnSpPr/>
          <p:nvPr/>
        </p:nvCxnSpPr>
        <p:spPr>
          <a:xfrm flipV="1">
            <a:off x="6075780" y="4376653"/>
            <a:ext cx="339559" cy="46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6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Least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Squares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Gradient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Descent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Least</a:t>
            </a:r>
            <a:r>
              <a:rPr lang="pt-PT"/>
              <a:t> </a:t>
            </a:r>
            <a:r>
              <a:rPr lang="pt-PT" err="1"/>
              <a:t>squares</a:t>
            </a:r>
            <a:r>
              <a:rPr lang="pt-PT"/>
              <a:t> </a:t>
            </a:r>
            <a:r>
              <a:rPr lang="pt-PT" err="1"/>
              <a:t>ensures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optimal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solution</a:t>
            </a:r>
            <a:r>
              <a:rPr lang="pt-PT"/>
              <a:t>. </a:t>
            </a:r>
            <a:r>
              <a:rPr lang="pt-PT" err="1"/>
              <a:t>Gradient</a:t>
            </a:r>
            <a:r>
              <a:rPr lang="pt-PT"/>
              <a:t> </a:t>
            </a:r>
            <a:r>
              <a:rPr lang="pt-PT" err="1"/>
              <a:t>descent</a:t>
            </a:r>
            <a:r>
              <a:rPr lang="pt-PT"/>
              <a:t> </a:t>
            </a:r>
            <a:r>
              <a:rPr lang="pt-PT" err="1"/>
              <a:t>may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not</a:t>
            </a:r>
            <a:r>
              <a:rPr lang="pt-PT" b="1">
                <a:solidFill>
                  <a:schemeClr val="tx2"/>
                </a:solidFill>
              </a:rPr>
              <a:t> converge / </a:t>
            </a:r>
            <a:r>
              <a:rPr lang="pt-PT" b="1" err="1">
                <a:solidFill>
                  <a:schemeClr val="tx2"/>
                </a:solidFill>
              </a:rPr>
              <a:t>get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stuck</a:t>
            </a:r>
            <a:r>
              <a:rPr lang="pt-PT"/>
              <a:t> in local </a:t>
            </a:r>
            <a:r>
              <a:rPr lang="pt-PT" err="1"/>
              <a:t>optima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Least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squares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computationally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efficien</a:t>
            </a:r>
            <a:r>
              <a:rPr lang="pt-PT" err="1">
                <a:ea typeface="+mn-lt"/>
                <a:cs typeface="+mn-lt"/>
              </a:rPr>
              <a:t>t</a:t>
            </a:r>
            <a:r>
              <a:rPr lang="pt-PT">
                <a:ea typeface="+mn-lt"/>
                <a:cs typeface="+mn-lt"/>
              </a:rPr>
              <a:t> for </a:t>
            </a:r>
            <a:r>
              <a:rPr lang="pt-PT" err="1">
                <a:ea typeface="+mn-lt"/>
                <a:cs typeface="+mn-lt"/>
              </a:rPr>
              <a:t>small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;</a:t>
            </a:r>
            <a:endParaRPr lang="pt-PT"/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Gradient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descent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large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handle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non-linear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0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F089CE0E-EA64-C1AF-98CD-99074A5B1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12" y="1508293"/>
            <a:ext cx="10092989" cy="45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>
                <a:ea typeface="+mn-lt"/>
                <a:cs typeface="+mn-lt"/>
              </a:rPr>
              <a:t>Linear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 are a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relationship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approximation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pic>
        <p:nvPicPr>
          <p:cNvPr id="8" name="Imagem 7" descr="Uma imagem com diagrama, texto, file, Gráfico&#10;&#10;Descrição gerada automaticamente">
            <a:extLst>
              <a:ext uri="{FF2B5EF4-FFF2-40B4-BE49-F238E27FC236}">
                <a16:creationId xmlns:a16="http://schemas.microsoft.com/office/drawing/2014/main" id="{497A84EE-6D18-B198-74C7-11F942E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79" y="2621923"/>
            <a:ext cx="5127509" cy="3664040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70030728-B14A-42AA-5F51-7C9613958164}"/>
              </a:ext>
            </a:extLst>
          </p:cNvPr>
          <p:cNvSpPr txBox="1">
            <a:spLocks/>
          </p:cNvSpPr>
          <p:nvPr/>
        </p:nvSpPr>
        <p:spPr>
          <a:xfrm>
            <a:off x="550572" y="2697096"/>
            <a:ext cx="5814812" cy="5070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Key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interpret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implement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Efficient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>
                <a:ea typeface="+mn-lt"/>
                <a:cs typeface="+mn-lt"/>
              </a:rPr>
              <a:t> to linear </a:t>
            </a:r>
            <a:r>
              <a:rPr lang="pt-PT" err="1">
                <a:ea typeface="+mn-lt"/>
                <a:cs typeface="+mn-lt"/>
              </a:rPr>
              <a:t>computation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both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tasks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pic>
        <p:nvPicPr>
          <p:cNvPr id="5" name="Marcador de Posição de Conteúdo 4" descr="Uma imagem com texto, Tipo de letra, padrão&#10;&#10;Descrição gerada automaticamente">
            <a:extLst>
              <a:ext uri="{FF2B5EF4-FFF2-40B4-BE49-F238E27FC236}">
                <a16:creationId xmlns:a16="http://schemas.microsoft.com/office/drawing/2014/main" id="{5655832D-4065-44C3-FA90-02B8DB6BC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329" y="1259842"/>
            <a:ext cx="9309266" cy="5112919"/>
          </a:xfrm>
        </p:spPr>
      </p:pic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0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/>
              <a:t>In linear </a:t>
            </a:r>
            <a:r>
              <a:rPr lang="pt-PT" err="1"/>
              <a:t>models</a:t>
            </a:r>
            <a:r>
              <a:rPr lang="pt-PT"/>
              <a:t>, </a:t>
            </a:r>
            <a:r>
              <a:rPr lang="pt-PT" err="1"/>
              <a:t>like</a:t>
            </a:r>
            <a:r>
              <a:rPr lang="pt-PT"/>
              <a:t> </a:t>
            </a:r>
            <a:r>
              <a:rPr lang="pt-PT" err="1">
                <a:ea typeface="+mn-lt"/>
                <a:cs typeface="+mn-lt"/>
              </a:rPr>
              <a:t>simple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multiple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doesn't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involve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complex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curves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surfaces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bending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fit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Instead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capturing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noise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irrelevant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fluctuations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happen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too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relative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amount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available</a:t>
            </a:r>
            <a:r>
              <a:rPr lang="pt-PT">
                <a:ea typeface="+mn-lt"/>
                <a:cs typeface="+mn-lt"/>
              </a:rPr>
              <a:t>. </a:t>
            </a:r>
          </a:p>
          <a:p>
            <a:pPr algn="just"/>
            <a:endParaRPr lang="pt-PT"/>
          </a:p>
          <a:p>
            <a:pPr algn="just"/>
            <a:r>
              <a:rPr lang="pt-PT"/>
              <a:t>Linear </a:t>
            </a:r>
            <a:r>
              <a:rPr lang="pt-PT" err="1"/>
              <a:t>models</a:t>
            </a:r>
            <a:r>
              <a:rPr lang="pt-PT"/>
              <a:t> are </a:t>
            </a:r>
            <a:r>
              <a:rPr lang="pt-PT" err="1"/>
              <a:t>prone</a:t>
            </a:r>
            <a:r>
              <a:rPr lang="pt-PT"/>
              <a:t> to </a:t>
            </a:r>
            <a:r>
              <a:rPr lang="pt-PT" err="1"/>
              <a:t>overfit</a:t>
            </a:r>
            <a:r>
              <a:rPr lang="pt-PT"/>
              <a:t> in </a:t>
            </a:r>
            <a:r>
              <a:rPr lang="pt-PT" err="1"/>
              <a:t>the</a:t>
            </a:r>
            <a:r>
              <a:rPr lang="pt-PT"/>
              <a:t> cases </a:t>
            </a:r>
            <a:r>
              <a:rPr lang="pt-PT" err="1"/>
              <a:t>where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number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features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is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high</a:t>
            </a:r>
            <a:r>
              <a:rPr lang="pt-PT"/>
              <a:t> (</a:t>
            </a:r>
            <a:r>
              <a:rPr lang="pt-PT" err="1"/>
              <a:t>specially</a:t>
            </a:r>
            <a:r>
              <a:rPr lang="pt-PT"/>
              <a:t> </a:t>
            </a:r>
            <a:r>
              <a:rPr lang="pt-PT" err="1"/>
              <a:t>when</a:t>
            </a:r>
            <a:r>
              <a:rPr lang="pt-PT"/>
              <a:t> </a:t>
            </a:r>
            <a:r>
              <a:rPr lang="pt-PT" err="1"/>
              <a:t>compared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number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examples</a:t>
            </a:r>
            <a:r>
              <a:rPr lang="pt-PT"/>
              <a:t>).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Overcoming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Reduce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number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features</a:t>
            </a:r>
            <a:r>
              <a:rPr lang="pt-PT"/>
              <a:t> (</a:t>
            </a:r>
            <a:r>
              <a:rPr lang="pt-PT" err="1"/>
              <a:t>coefficients</a:t>
            </a:r>
            <a:r>
              <a:rPr lang="pt-PT"/>
              <a:t>) - </a:t>
            </a:r>
            <a:r>
              <a:rPr lang="pt-PT" err="1"/>
              <a:t>feature</a:t>
            </a:r>
            <a:r>
              <a:rPr lang="pt-PT"/>
              <a:t> </a:t>
            </a:r>
            <a:r>
              <a:rPr lang="pt-PT" err="1"/>
              <a:t>selection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r>
              <a:rPr lang="pt-PT" err="1"/>
              <a:t>Regularization</a:t>
            </a:r>
            <a:r>
              <a:rPr lang="pt-PT"/>
              <a:t>: </a:t>
            </a:r>
            <a:r>
              <a:rPr lang="pt-PT" err="1"/>
              <a:t>Keep</a:t>
            </a:r>
            <a:r>
              <a:rPr lang="pt-PT"/>
              <a:t> </a:t>
            </a:r>
            <a:r>
              <a:rPr lang="pt-PT" err="1"/>
              <a:t>all</a:t>
            </a:r>
            <a:r>
              <a:rPr lang="pt-PT"/>
              <a:t> </a:t>
            </a:r>
            <a:r>
              <a:rPr lang="pt-PT" err="1"/>
              <a:t>features</a:t>
            </a:r>
            <a:r>
              <a:rPr lang="pt-PT"/>
              <a:t> </a:t>
            </a:r>
            <a:r>
              <a:rPr lang="pt-PT" err="1"/>
              <a:t>by</a:t>
            </a:r>
            <a:r>
              <a:rPr lang="pt-PT"/>
              <a:t> </a:t>
            </a:r>
            <a:r>
              <a:rPr lang="pt-PT" err="1"/>
              <a:t>try</a:t>
            </a:r>
            <a:r>
              <a:rPr lang="pt-PT"/>
              <a:t> to </a:t>
            </a:r>
            <a:r>
              <a:rPr lang="pt-PT" err="1"/>
              <a:t>reduce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magnitude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parameter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/>
              <a:t>L1 </a:t>
            </a:r>
            <a:r>
              <a:rPr lang="pt-PT" err="1"/>
              <a:t>regularization</a:t>
            </a:r>
            <a:r>
              <a:rPr lang="pt-PT"/>
              <a:t> (</a:t>
            </a:r>
            <a:r>
              <a:rPr lang="pt-PT" b="1">
                <a:solidFill>
                  <a:schemeClr val="tx2"/>
                </a:solidFill>
              </a:rPr>
              <a:t>Lasso </a:t>
            </a:r>
            <a:r>
              <a:rPr lang="pt-PT" b="1" err="1">
                <a:solidFill>
                  <a:schemeClr val="tx2"/>
                </a:solidFill>
              </a:rPr>
              <a:t>regression</a:t>
            </a:r>
            <a:r>
              <a:rPr lang="pt-PT"/>
              <a:t>)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/>
              <a:t>L2 </a:t>
            </a:r>
            <a:r>
              <a:rPr lang="pt-PT" err="1"/>
              <a:t>regularization</a:t>
            </a:r>
            <a:r>
              <a:rPr lang="pt-PT"/>
              <a:t> (</a:t>
            </a:r>
            <a:r>
              <a:rPr lang="pt-PT" b="1" err="1">
                <a:solidFill>
                  <a:schemeClr val="tx2"/>
                </a:solidFill>
              </a:rPr>
              <a:t>Ridge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refression</a:t>
            </a:r>
            <a:r>
              <a:rPr lang="pt-PT"/>
              <a:t>)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</a:rPr>
              <a:t>Elastic</a:t>
            </a:r>
            <a:r>
              <a:rPr lang="pt-PT" b="1">
                <a:solidFill>
                  <a:schemeClr val="tx2"/>
                </a:solidFill>
              </a:rPr>
              <a:t> nets</a:t>
            </a:r>
            <a:r>
              <a:rPr lang="pt-PT"/>
              <a:t> – use </a:t>
            </a:r>
            <a:r>
              <a:rPr lang="pt-PT" err="1"/>
              <a:t>both</a:t>
            </a:r>
            <a:r>
              <a:rPr lang="pt-PT"/>
              <a:t> L1 </a:t>
            </a:r>
            <a:r>
              <a:rPr lang="pt-PT" err="1"/>
              <a:t>and</a:t>
            </a:r>
            <a:r>
              <a:rPr lang="pt-PT"/>
              <a:t> L2 </a:t>
            </a:r>
            <a:r>
              <a:rPr lang="pt-PT" err="1"/>
              <a:t>regularization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4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Ridge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Idea</a:t>
            </a:r>
            <a:r>
              <a:rPr lang="pt-PT"/>
              <a:t>: </a:t>
            </a:r>
            <a:r>
              <a:rPr lang="pt-PT" b="1">
                <a:solidFill>
                  <a:schemeClr val="tx2"/>
                </a:solidFill>
              </a:rPr>
              <a:t>penalize </a:t>
            </a:r>
            <a:r>
              <a:rPr lang="pt-PT" b="1" err="1">
                <a:solidFill>
                  <a:schemeClr val="tx2"/>
                </a:solidFill>
              </a:rPr>
              <a:t>high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values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parameters</a:t>
            </a:r>
            <a:r>
              <a:rPr lang="pt-PT"/>
              <a:t> (</a:t>
            </a:r>
            <a:r>
              <a:rPr lang="pt-PT" err="1"/>
              <a:t>coefficients</a:t>
            </a:r>
            <a:r>
              <a:rPr lang="pt-PT"/>
              <a:t>) in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cost</a:t>
            </a:r>
            <a:r>
              <a:rPr lang="pt-PT"/>
              <a:t> </a:t>
            </a:r>
            <a:r>
              <a:rPr lang="pt-PT" err="1"/>
              <a:t>function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30A574A-2282-6EFA-A2E0-F68A4E35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95" y="2295049"/>
            <a:ext cx="7700210" cy="13588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132C08-3788-557E-E113-D548B026880F}"/>
              </a:ext>
            </a:extLst>
          </p:cNvPr>
          <p:cNvSpPr txBox="1"/>
          <p:nvPr/>
        </p:nvSpPr>
        <p:spPr>
          <a:xfrm>
            <a:off x="4825999" y="4358105"/>
            <a:ext cx="53099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Regularization</a:t>
            </a:r>
            <a:r>
              <a:rPr lang="pt-PT"/>
              <a:t> </a:t>
            </a:r>
            <a:r>
              <a:rPr lang="pt-PT" err="1"/>
              <a:t>parameter</a:t>
            </a:r>
            <a:r>
              <a:rPr lang="pt-PT"/>
              <a:t>:</a:t>
            </a:r>
          </a:p>
          <a:p>
            <a:r>
              <a:rPr lang="pt-PT"/>
              <a:t> - </a:t>
            </a:r>
            <a:r>
              <a:rPr lang="pt-PT" err="1"/>
              <a:t>higher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 penalize </a:t>
            </a:r>
            <a:r>
              <a:rPr lang="pt-PT" err="1"/>
              <a:t>parameter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 more</a:t>
            </a:r>
          </a:p>
          <a:p>
            <a:endParaRPr lang="pt-PT"/>
          </a:p>
          <a:p>
            <a:r>
              <a:rPr lang="pt-PT" err="1"/>
              <a:t>If</a:t>
            </a:r>
            <a:r>
              <a:rPr lang="pt-PT"/>
              <a:t> too </a:t>
            </a:r>
            <a:r>
              <a:rPr lang="pt-PT" err="1"/>
              <a:t>high</a:t>
            </a:r>
            <a:r>
              <a:rPr lang="pt-PT"/>
              <a:t>: </a:t>
            </a:r>
            <a:r>
              <a:rPr lang="pt-PT" err="1"/>
              <a:t>risk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underfitting</a:t>
            </a:r>
          </a:p>
          <a:p>
            <a:r>
              <a:rPr lang="pt-PT" err="1"/>
              <a:t>If</a:t>
            </a:r>
            <a:r>
              <a:rPr lang="pt-PT"/>
              <a:t> too </a:t>
            </a:r>
            <a:r>
              <a:rPr lang="pt-PT" err="1"/>
              <a:t>low</a:t>
            </a:r>
            <a:r>
              <a:rPr lang="pt-PT"/>
              <a:t>: </a:t>
            </a:r>
            <a:r>
              <a:rPr lang="pt-PT" err="1"/>
              <a:t>risk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overfitting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C3CF65CF-2AAC-65A0-DF7F-73171B0F0828}"/>
              </a:ext>
            </a:extLst>
          </p:cNvPr>
          <p:cNvCxnSpPr/>
          <p:nvPr/>
        </p:nvCxnSpPr>
        <p:spPr>
          <a:xfrm flipH="1">
            <a:off x="6950075" y="3208253"/>
            <a:ext cx="1465178" cy="110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1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Ridge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</a:rPr>
              <a:t>Analytical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method</a:t>
            </a:r>
            <a:r>
              <a:rPr lang="pt-PT" b="1">
                <a:solidFill>
                  <a:schemeClr val="tx2"/>
                </a:solidFill>
              </a:rPr>
              <a:t> (</a:t>
            </a:r>
            <a:r>
              <a:rPr lang="pt-PT" b="1" err="1">
                <a:solidFill>
                  <a:schemeClr val="tx2"/>
                </a:solidFill>
              </a:rPr>
              <a:t>least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squares</a:t>
            </a:r>
            <a:r>
              <a:rPr lang="pt-PT" b="1">
                <a:solidFill>
                  <a:schemeClr val="tx2"/>
                </a:solidFill>
              </a:rPr>
              <a:t>):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 descr="Uma imagem com diagrama, Tipo de letra, branco, file&#10;&#10;Descrição gerada automaticamente">
            <a:extLst>
              <a:ext uri="{FF2B5EF4-FFF2-40B4-BE49-F238E27FC236}">
                <a16:creationId xmlns:a16="http://schemas.microsoft.com/office/drawing/2014/main" id="{96A462AF-B738-80ED-619D-82DAEBF9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79" y="2781050"/>
            <a:ext cx="6619875" cy="18573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7D89F4-0244-4C46-63F4-BBFB8E0DE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319" y="3360153"/>
            <a:ext cx="428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4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Ridge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</a:rPr>
              <a:t>Gradient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descent</a:t>
            </a:r>
            <a:r>
              <a:rPr lang="pt-PT" b="1">
                <a:solidFill>
                  <a:schemeClr val="tx2"/>
                </a:solidFill>
              </a:rPr>
              <a:t>: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5FFC996-4FB3-0F1B-710E-8343EA40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101191"/>
            <a:ext cx="6096000" cy="1144988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08393DF-C40E-4893-A666-D078E44AD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946" y="3765004"/>
            <a:ext cx="6096000" cy="892098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C5AB2623-8A24-B3CD-15FA-B78B4A76B9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605" b="952"/>
          <a:stretch/>
        </p:blipFill>
        <p:spPr>
          <a:xfrm>
            <a:off x="8114631" y="4651106"/>
            <a:ext cx="1430426" cy="7108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FD1297-8760-F9A1-8481-D83D24D4FC58}"/>
              </a:ext>
            </a:extLst>
          </p:cNvPr>
          <p:cNvSpPr txBox="1"/>
          <p:nvPr/>
        </p:nvSpPr>
        <p:spPr>
          <a:xfrm>
            <a:off x="1858210" y="5467684"/>
            <a:ext cx="44276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Term</a:t>
            </a:r>
            <a:r>
              <a:rPr lang="pt-PT"/>
              <a:t> </a:t>
            </a:r>
            <a:r>
              <a:rPr lang="pt-PT" err="1"/>
              <a:t>imposed</a:t>
            </a:r>
            <a:r>
              <a:rPr lang="pt-PT"/>
              <a:t> </a:t>
            </a:r>
            <a:r>
              <a:rPr lang="pt-PT" err="1"/>
              <a:t>by</a:t>
            </a:r>
            <a:r>
              <a:rPr lang="pt-PT"/>
              <a:t> </a:t>
            </a:r>
            <a:r>
              <a:rPr lang="pt-PT" err="1"/>
              <a:t>regularization</a:t>
            </a:r>
          </a:p>
          <a:p>
            <a:r>
              <a:rPr lang="pt-PT" err="1"/>
              <a:t>It</a:t>
            </a:r>
            <a:r>
              <a:rPr lang="pt-PT"/>
              <a:t> is </a:t>
            </a:r>
            <a:r>
              <a:rPr lang="pt-PT" err="1"/>
              <a:t>always</a:t>
            </a:r>
            <a:r>
              <a:rPr lang="pt-PT"/>
              <a:t> &lt; 1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CCCEB22B-F7F4-06C3-2AE6-989A2812D6EE}"/>
              </a:ext>
            </a:extLst>
          </p:cNvPr>
          <p:cNvCxnSpPr/>
          <p:nvPr/>
        </p:nvCxnSpPr>
        <p:spPr>
          <a:xfrm flipH="1">
            <a:off x="3541128" y="4585201"/>
            <a:ext cx="1010653" cy="7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6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Lasso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Idea</a:t>
            </a:r>
            <a:r>
              <a:rPr lang="pt-PT"/>
              <a:t>: </a:t>
            </a:r>
            <a:r>
              <a:rPr lang="pt-PT" err="1"/>
              <a:t>instead</a:t>
            </a:r>
            <a:r>
              <a:rPr lang="pt-PT"/>
              <a:t> </a:t>
            </a:r>
            <a:r>
              <a:rPr lang="pt-PT" err="1"/>
              <a:t>of</a:t>
            </a:r>
            <a:r>
              <a:rPr lang="pt-PT"/>
              <a:t> </a:t>
            </a:r>
            <a:r>
              <a:rPr lang="pt-PT" err="1"/>
              <a:t>penalizing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squared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parameters</a:t>
            </a:r>
            <a:r>
              <a:rPr lang="pt-PT"/>
              <a:t> </a:t>
            </a:r>
            <a:r>
              <a:rPr lang="pt-PT" err="1"/>
              <a:t>it</a:t>
            </a:r>
            <a:r>
              <a:rPr lang="pt-PT"/>
              <a:t> penalizes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b="1" err="1"/>
              <a:t>absolute</a:t>
            </a:r>
            <a:r>
              <a:rPr lang="pt-PT" b="1"/>
              <a:t> </a:t>
            </a:r>
            <a:r>
              <a:rPr lang="pt-PT" b="1" err="1"/>
              <a:t>values</a:t>
            </a:r>
            <a:endParaRPr lang="pt-PT" b="1"/>
          </a:p>
          <a:p>
            <a:pPr algn="just"/>
            <a:endParaRPr lang="pt-PT" b="1"/>
          </a:p>
          <a:p>
            <a:pPr algn="just"/>
            <a:endParaRPr lang="pt-PT" b="1"/>
          </a:p>
          <a:p>
            <a:pPr algn="just"/>
            <a:endParaRPr lang="pt-PT" b="1"/>
          </a:p>
          <a:p>
            <a:pPr algn="just"/>
            <a:endParaRPr lang="pt-PT" b="1"/>
          </a:p>
          <a:p>
            <a:pPr algn="just"/>
            <a:endParaRPr lang="pt-PT" b="1">
              <a:ea typeface="+mn-lt"/>
              <a:cs typeface="+mn-lt"/>
            </a:endParaRPr>
          </a:p>
          <a:p>
            <a:pPr algn="just"/>
            <a:endParaRPr lang="pt-PT" b="1">
              <a:ea typeface="+mn-lt"/>
              <a:cs typeface="+mn-lt"/>
            </a:endParaRPr>
          </a:p>
          <a:p>
            <a:pPr algn="just"/>
            <a:endParaRPr lang="pt-PT" b="1"/>
          </a:p>
          <a:p>
            <a:pPr algn="just"/>
            <a:r>
              <a:rPr lang="pt-PT" err="1"/>
              <a:t>Everything</a:t>
            </a:r>
            <a:r>
              <a:rPr lang="pt-PT"/>
              <a:t> </a:t>
            </a:r>
            <a:r>
              <a:rPr lang="pt-PT" err="1"/>
              <a:t>else</a:t>
            </a:r>
            <a:r>
              <a:rPr lang="pt-PT"/>
              <a:t> </a:t>
            </a:r>
            <a:r>
              <a:rPr lang="pt-PT" err="1"/>
              <a:t>remains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same</a:t>
            </a:r>
            <a:r>
              <a:rPr lang="pt-PT"/>
              <a:t>!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30A574A-2282-6EFA-A2E0-F68A4E35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74" y="2455470"/>
            <a:ext cx="7700210" cy="1358850"/>
          </a:xfrm>
          <a:prstGeom prst="rect">
            <a:avLst/>
          </a:prstGeom>
        </p:spPr>
      </p:pic>
      <p:pic>
        <p:nvPicPr>
          <p:cNvPr id="4" name="Imagem 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495001AF-131B-ECDB-CA40-95431821E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74" y="4194132"/>
            <a:ext cx="7660105" cy="13172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A41D7B-38F9-1E6F-C9D9-EA2E57C39783}"/>
              </a:ext>
            </a:extLst>
          </p:cNvPr>
          <p:cNvSpPr txBox="1"/>
          <p:nvPr/>
        </p:nvSpPr>
        <p:spPr>
          <a:xfrm>
            <a:off x="9050421" y="283410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b="1" err="1"/>
              <a:t>Ridge</a:t>
            </a:r>
            <a:endParaRPr lang="pt-PT" sz="3200" b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DA3FFD-C7DD-B369-A1E9-E09CE559E27A}"/>
              </a:ext>
            </a:extLst>
          </p:cNvPr>
          <p:cNvSpPr txBox="1"/>
          <p:nvPr/>
        </p:nvSpPr>
        <p:spPr>
          <a:xfrm>
            <a:off x="9050420" y="455863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b="1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35855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Cost</a:t>
            </a:r>
            <a:r>
              <a:rPr lang="pt-PT"/>
              <a:t> </a:t>
            </a:r>
            <a:r>
              <a:rPr lang="pt-PT" err="1"/>
              <a:t>function</a:t>
            </a:r>
            <a:r>
              <a:rPr lang="pt-PT"/>
              <a:t>: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BE6C4D8-8EF4-EA1E-D6EF-530D6BF3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59" y="2758813"/>
            <a:ext cx="8845378" cy="9284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E5D70C-34E8-015A-8BB7-F19770D5C859}"/>
              </a:ext>
            </a:extLst>
          </p:cNvPr>
          <p:cNvSpPr txBox="1"/>
          <p:nvPr/>
        </p:nvSpPr>
        <p:spPr>
          <a:xfrm>
            <a:off x="8505568" y="153429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err="1">
                <a:solidFill>
                  <a:schemeClr val="tx2"/>
                </a:solidFill>
              </a:rPr>
              <a:t>Ridge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Regularization</a:t>
            </a:r>
            <a:endParaRPr lang="pt-PT" b="1" dirty="0">
              <a:solidFill>
                <a:schemeClr val="tx2"/>
              </a:solidFill>
            </a:endParaRP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3CFAF20-AC7B-6B87-612C-1508DCBBF1B3}"/>
              </a:ext>
            </a:extLst>
          </p:cNvPr>
          <p:cNvCxnSpPr/>
          <p:nvPr/>
        </p:nvCxnSpPr>
        <p:spPr>
          <a:xfrm>
            <a:off x="9972675" y="1971674"/>
            <a:ext cx="8237" cy="4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E57351B-7A03-357F-7007-B41FD922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460" y="4297744"/>
            <a:ext cx="8845378" cy="9192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63C3AA-E8F2-86DC-7341-023FE779A6EB}"/>
              </a:ext>
            </a:extLst>
          </p:cNvPr>
          <p:cNvSpPr txBox="1"/>
          <p:nvPr/>
        </p:nvSpPr>
        <p:spPr>
          <a:xfrm>
            <a:off x="8711514" y="599302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>
                <a:solidFill>
                  <a:schemeClr val="tx2"/>
                </a:solidFill>
              </a:rPr>
              <a:t>Lasso </a:t>
            </a:r>
            <a:r>
              <a:rPr lang="pt-PT" b="1" dirty="0" err="1">
                <a:solidFill>
                  <a:schemeClr val="tx2"/>
                </a:solidFill>
              </a:rPr>
              <a:t>Regularization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F89653A-68EC-1DC1-F1ED-625F41246927}"/>
              </a:ext>
            </a:extLst>
          </p:cNvPr>
          <p:cNvCxnSpPr>
            <a:cxnSpLocks/>
          </p:cNvCxnSpPr>
          <p:nvPr/>
        </p:nvCxnSpPr>
        <p:spPr>
          <a:xfrm flipH="1" flipV="1">
            <a:off x="9857345" y="5419210"/>
            <a:ext cx="12358" cy="53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5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13" name="Imagem 1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CC7B6D2-435B-A13B-14A9-18A359A2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75" y="3045583"/>
            <a:ext cx="3326028" cy="766837"/>
          </a:xfrm>
          <a:prstGeom prst="rect">
            <a:avLst/>
          </a:prstGeom>
        </p:spPr>
      </p:pic>
      <p:pic>
        <p:nvPicPr>
          <p:cNvPr id="14" name="Imagem 1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4FB91BF6-E45C-7834-7734-7222478DB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675" y="4106953"/>
            <a:ext cx="3439298" cy="765338"/>
          </a:xfrm>
          <a:prstGeom prst="rect">
            <a:avLst/>
          </a:prstGeom>
        </p:spPr>
      </p:pic>
      <p:pic>
        <p:nvPicPr>
          <p:cNvPr id="15" name="Imagem 1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933D361-B203-9778-4FD5-19940CED8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675" y="5772862"/>
            <a:ext cx="3439299" cy="769842"/>
          </a:xfrm>
          <a:prstGeom prst="rect">
            <a:avLst/>
          </a:prstGeom>
        </p:spPr>
      </p:pic>
      <p:pic>
        <p:nvPicPr>
          <p:cNvPr id="16" name="Imagem 1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CF73C3D-A92D-F0B3-CAC8-E6733D1B7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675" y="1984279"/>
            <a:ext cx="2388974" cy="768197"/>
          </a:xfrm>
          <a:prstGeom prst="rect">
            <a:avLst/>
          </a:prstGeom>
        </p:spPr>
      </p:pic>
      <p:pic>
        <p:nvPicPr>
          <p:cNvPr id="17" name="Imagem 16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4F4B7E62-40D2-1B6C-8470-2678580AF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229" y="4111583"/>
            <a:ext cx="1040028" cy="673702"/>
          </a:xfrm>
          <a:prstGeom prst="rect">
            <a:avLst/>
          </a:prstGeom>
        </p:spPr>
      </p:pic>
      <p:pic>
        <p:nvPicPr>
          <p:cNvPr id="18" name="Imagem 1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F1D0E73-1E47-BCA1-A1B3-9AE5C77A0D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456" y="5818488"/>
            <a:ext cx="1041572" cy="719782"/>
          </a:xfrm>
          <a:prstGeom prst="rect">
            <a:avLst/>
          </a:prstGeom>
        </p:spPr>
      </p:pic>
      <p:pic>
        <p:nvPicPr>
          <p:cNvPr id="19" name="Imagem 1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E8D2510-5367-B286-95B0-5F87239D5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2230" y="2947988"/>
            <a:ext cx="1060621" cy="673700"/>
          </a:xfrm>
          <a:prstGeom prst="rect">
            <a:avLst/>
          </a:prstGeom>
        </p:spPr>
      </p:pic>
      <p:pic>
        <p:nvPicPr>
          <p:cNvPr id="21" name="Imagem 2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861C086-F11E-EF40-2A1B-265F379A4D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2527" y="1938851"/>
            <a:ext cx="1050325" cy="673701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689E19-8872-C208-1A7F-A7DEEE41BC39}"/>
              </a:ext>
            </a:extLst>
          </p:cNvPr>
          <p:cNvSpPr txBox="1"/>
          <p:nvPr/>
        </p:nvSpPr>
        <p:spPr>
          <a:xfrm>
            <a:off x="1678460" y="122537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 err="1"/>
              <a:t>Gradient</a:t>
            </a:r>
            <a:endParaRPr lang="pt-PT" sz="240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21154F5-0196-7692-7380-5B9779ADBC03}"/>
              </a:ext>
            </a:extLst>
          </p:cNvPr>
          <p:cNvSpPr txBox="1"/>
          <p:nvPr/>
        </p:nvSpPr>
        <p:spPr>
          <a:xfrm>
            <a:off x="2203622" y="5148648"/>
            <a:ext cx="621956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/>
              <a:t>(…)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151A93-8F03-FED2-2D5E-D7BB1AE15C87}"/>
              </a:ext>
            </a:extLst>
          </p:cNvPr>
          <p:cNvSpPr txBox="1"/>
          <p:nvPr/>
        </p:nvSpPr>
        <p:spPr>
          <a:xfrm>
            <a:off x="5117757" y="5210432"/>
            <a:ext cx="621956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95291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Rencher</a:t>
            </a:r>
            <a:r>
              <a:rPr lang="pt-PT" dirty="0">
                <a:ea typeface="+mn-lt"/>
                <a:cs typeface="+mn-lt"/>
              </a:rPr>
              <a:t>, A. C., &amp; </a:t>
            </a:r>
            <a:r>
              <a:rPr lang="pt-PT" dirty="0" err="1">
                <a:ea typeface="+mn-lt"/>
                <a:cs typeface="+mn-lt"/>
              </a:rPr>
              <a:t>Schaalje</a:t>
            </a:r>
            <a:r>
              <a:rPr lang="pt-PT" dirty="0">
                <a:ea typeface="+mn-lt"/>
                <a:cs typeface="+mn-lt"/>
              </a:rPr>
              <a:t>, G. B. (2007). Linear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Statistics</a:t>
            </a:r>
            <a:r>
              <a:rPr lang="pt-PT" dirty="0">
                <a:ea typeface="+mn-lt"/>
                <a:cs typeface="+mn-lt"/>
              </a:rPr>
              <a:t> (2nd ed.) [PDF]. doi:10.1002/9780470192610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Pillonetto</a:t>
            </a:r>
            <a:r>
              <a:rPr lang="pt-PT">
                <a:ea typeface="+mn-lt"/>
                <a:cs typeface="+mn-lt"/>
              </a:rPr>
              <a:t>, G., </a:t>
            </a:r>
            <a:r>
              <a:rPr lang="pt-PT" err="1">
                <a:ea typeface="+mn-lt"/>
                <a:cs typeface="+mn-lt"/>
              </a:rPr>
              <a:t>Chen</a:t>
            </a:r>
            <a:r>
              <a:rPr lang="pt-PT">
                <a:ea typeface="+mn-lt"/>
                <a:cs typeface="+mn-lt"/>
              </a:rPr>
              <a:t>, T., </a:t>
            </a:r>
            <a:r>
              <a:rPr lang="pt-PT" err="1">
                <a:ea typeface="+mn-lt"/>
                <a:cs typeface="+mn-lt"/>
              </a:rPr>
              <a:t>Chiuso</a:t>
            </a:r>
            <a:r>
              <a:rPr lang="pt-PT">
                <a:ea typeface="+mn-lt"/>
                <a:cs typeface="+mn-lt"/>
              </a:rPr>
              <a:t>, A., De </a:t>
            </a:r>
            <a:r>
              <a:rPr lang="pt-PT" err="1">
                <a:ea typeface="+mn-lt"/>
                <a:cs typeface="+mn-lt"/>
              </a:rPr>
              <a:t>Nicolao</a:t>
            </a:r>
            <a:r>
              <a:rPr lang="pt-PT">
                <a:ea typeface="+mn-lt"/>
                <a:cs typeface="+mn-lt"/>
              </a:rPr>
              <a:t>, G., &amp; </a:t>
            </a:r>
            <a:r>
              <a:rPr lang="pt-PT" err="1">
                <a:ea typeface="+mn-lt"/>
                <a:cs typeface="+mn-lt"/>
              </a:rPr>
              <a:t>Ljung</a:t>
            </a:r>
            <a:r>
              <a:rPr lang="pt-PT">
                <a:ea typeface="+mn-lt"/>
                <a:cs typeface="+mn-lt"/>
              </a:rPr>
              <a:t>, L. (2022). </a:t>
            </a:r>
            <a:r>
              <a:rPr lang="pt-PT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. In </a:t>
            </a:r>
            <a:r>
              <a:rPr lang="pt-PT" err="1">
                <a:ea typeface="+mn-lt"/>
                <a:cs typeface="+mn-lt"/>
              </a:rPr>
              <a:t>Regularized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Identification</a:t>
            </a:r>
            <a:r>
              <a:rPr lang="pt-PT">
                <a:ea typeface="+mn-lt"/>
                <a:cs typeface="+mn-lt"/>
              </a:rPr>
              <a:t> (pp. 33–93). Springer </a:t>
            </a:r>
            <a:r>
              <a:rPr lang="pt-PT" err="1">
                <a:ea typeface="+mn-lt"/>
                <a:cs typeface="+mn-lt"/>
              </a:rPr>
              <a:t>International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Publishing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dirty="0">
                <a:ea typeface="+mn-lt"/>
                <a:cs typeface="+mn-lt"/>
                <a:hlinkClick r:id="rId2"/>
              </a:rPr>
              <a:t>https://doi.org/10.1007/978-3-030-95860-2_3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 err="1">
                <a:ea typeface="+mn-lt"/>
                <a:cs typeface="+mn-lt"/>
              </a:rPr>
              <a:t>Tran-Dinh</a:t>
            </a:r>
            <a:r>
              <a:rPr lang="pt-PT" dirty="0">
                <a:ea typeface="+mn-lt"/>
                <a:cs typeface="+mn-lt"/>
              </a:rPr>
              <a:t>, Q., &amp; van </a:t>
            </a:r>
            <a:r>
              <a:rPr lang="pt-PT" dirty="0" err="1">
                <a:ea typeface="+mn-lt"/>
                <a:cs typeface="+mn-lt"/>
              </a:rPr>
              <a:t>Dijk</a:t>
            </a:r>
            <a:r>
              <a:rPr lang="pt-PT" dirty="0">
                <a:ea typeface="+mn-lt"/>
                <a:cs typeface="+mn-lt"/>
              </a:rPr>
              <a:t>, M. (2022). </a:t>
            </a:r>
            <a:r>
              <a:rPr lang="pt-PT" dirty="0" err="1">
                <a:ea typeface="+mn-lt"/>
                <a:cs typeface="+mn-lt"/>
              </a:rPr>
              <a:t>Gradient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Descent-Type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: Background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Simple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Convergence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Analysis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Version</a:t>
            </a:r>
            <a:r>
              <a:rPr lang="pt-PT" dirty="0">
                <a:ea typeface="+mn-lt"/>
                <a:cs typeface="+mn-lt"/>
              </a:rPr>
              <a:t> 1). arXiv. </a:t>
            </a:r>
            <a:r>
              <a:rPr lang="pt-PT" dirty="0">
                <a:ea typeface="+mn-lt"/>
                <a:cs typeface="+mn-lt"/>
                <a:hlinkClick r:id="rId3"/>
              </a:rPr>
              <a:t>https://doi.org/10.48550/ARXIV.2212.09413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PT">
                <a:ea typeface="+mn-lt"/>
                <a:cs typeface="+mn-lt"/>
              </a:rPr>
              <a:t>A linear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mathematical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representation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relationship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</a:t>
            </a:r>
            <a:r>
              <a:rPr lang="pt-PT">
                <a:ea typeface="+mn-lt"/>
                <a:cs typeface="+mn-lt"/>
              </a:rPr>
              <a:t>    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more </a:t>
            </a:r>
            <a:r>
              <a:rPr lang="pt-PT" err="1">
                <a:ea typeface="+mn-lt"/>
                <a:cs typeface="+mn-lt"/>
              </a:rPr>
              <a:t>independent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                         ,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relationship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assumed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linear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Mathematically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represented</a:t>
            </a:r>
            <a:r>
              <a:rPr lang="pt-PT">
                <a:ea typeface="+mn-lt"/>
                <a:cs typeface="+mn-lt"/>
              </a:rPr>
              <a:t> as:</a:t>
            </a: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Where      is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dependent variable</a:t>
            </a:r>
            <a:r>
              <a:rPr lang="en-US">
                <a:ea typeface="+mn-lt"/>
                <a:cs typeface="+mn-lt"/>
              </a:rPr>
              <a:t>,                         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                       are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independent variables</a:t>
            </a:r>
            <a:r>
              <a:rPr lang="en-US">
                <a:ea typeface="+mn-lt"/>
                <a:cs typeface="+mn-lt"/>
              </a:rPr>
              <a:t>,      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    is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intercept</a:t>
            </a:r>
            <a:r>
              <a:rPr lang="en-US">
                <a:ea typeface="+mn-lt"/>
                <a:cs typeface="+mn-lt"/>
              </a:rPr>
              <a:t>,                        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                        are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coefficients</a:t>
            </a:r>
            <a:r>
              <a:rPr lang="en-US">
                <a:ea typeface="+mn-lt"/>
                <a:cs typeface="+mn-lt"/>
              </a:rPr>
              <a:t> and            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  is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error term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FE615D-68DC-ADC1-7975-AC5EFE3A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87" y="1809036"/>
            <a:ext cx="142875" cy="2000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422242-1056-5142-7B56-0E572CBF8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594" y="2187738"/>
            <a:ext cx="1514475" cy="1905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5B54282-557E-0B3A-81BF-5F7A867E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85" y="4145120"/>
            <a:ext cx="142875" cy="2000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1D82AC-4367-2EB2-66F2-B8A5F9116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4" y="4586522"/>
            <a:ext cx="1514475" cy="1905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B34E8CA-3B36-2A7D-A3E6-1B1133DB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46" y="5039985"/>
            <a:ext cx="266700" cy="2762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218AF85-9302-7475-BA88-28E896221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35" y="6065667"/>
            <a:ext cx="133129" cy="165547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C5520403-4A33-9892-3B1D-F11B29100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40" y="5525836"/>
            <a:ext cx="1669215" cy="298116"/>
          </a:xfrm>
          <a:prstGeom prst="rect">
            <a:avLst/>
          </a:prstGeom>
        </p:spPr>
      </p:pic>
      <p:pic>
        <p:nvPicPr>
          <p:cNvPr id="12" name="Imagem 1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731EB55-76B2-345B-6C0A-7AB770D14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932" y="3043477"/>
            <a:ext cx="5476875" cy="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Non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problems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40980" cy="50704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Limitation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In non linear cases, linear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insufficient</a:t>
            </a:r>
            <a:r>
              <a:rPr lang="pt-PT">
                <a:ea typeface="+mn-lt"/>
                <a:cs typeface="+mn-lt"/>
              </a:rPr>
              <a:t>...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pic>
        <p:nvPicPr>
          <p:cNvPr id="8" name="Imagem 7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F0A1C771-D9FE-C096-D220-FD516F06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7" y="1287268"/>
            <a:ext cx="10517745" cy="39023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7FCD3D3-0070-8E20-98DC-BF728A1FF6F4}"/>
              </a:ext>
            </a:extLst>
          </p:cNvPr>
          <p:cNvSpPr txBox="1"/>
          <p:nvPr/>
        </p:nvSpPr>
        <p:spPr>
          <a:xfrm>
            <a:off x="4190340" y="5050626"/>
            <a:ext cx="38164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>
                <a:ea typeface="+mn-lt"/>
                <a:cs typeface="+mn-lt"/>
                <a:hlinkClick r:id="rId4"/>
              </a:rPr>
              <a:t>https://vitalflux.com/how-know-data-linear-non-linear/</a:t>
            </a:r>
            <a:endParaRPr lang="pt-PT" sz="1200">
              <a:ea typeface="+mn-lt"/>
              <a:cs typeface="+mn-lt"/>
            </a:endParaRPr>
          </a:p>
          <a:p>
            <a:pPr algn="l"/>
            <a:endParaRPr lang="pt-P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03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Simple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 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Multiple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Polynomial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Logistic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99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Simple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Simple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relationship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independent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variable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dependent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variable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equation</a:t>
            </a:r>
            <a:r>
              <a:rPr lang="pt-PT">
                <a:ea typeface="+mn-lt"/>
                <a:cs typeface="+mn-lt"/>
              </a:rPr>
              <a:t> for a </a:t>
            </a:r>
            <a:r>
              <a:rPr lang="pt-PT" err="1">
                <a:ea typeface="+mn-lt"/>
                <a:cs typeface="+mn-lt"/>
              </a:rPr>
              <a:t>simple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:</a:t>
            </a:r>
            <a:endParaRPr lang="pt-PT" b="1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6AA8BF-9152-83A0-C90D-BCDA87C28C2F}"/>
              </a:ext>
            </a:extLst>
          </p:cNvPr>
          <p:cNvSpPr txBox="1"/>
          <p:nvPr/>
        </p:nvSpPr>
        <p:spPr>
          <a:xfrm>
            <a:off x="160420" y="443831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Dependent</a:t>
            </a:r>
            <a:r>
              <a:rPr lang="pt-PT"/>
              <a:t> </a:t>
            </a:r>
            <a:r>
              <a:rPr lang="pt-PT" err="1"/>
              <a:t>Variable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447AC8-037F-E90E-68FA-907B766E4F13}"/>
              </a:ext>
            </a:extLst>
          </p:cNvPr>
          <p:cNvSpPr txBox="1"/>
          <p:nvPr/>
        </p:nvSpPr>
        <p:spPr>
          <a:xfrm>
            <a:off x="2326105" y="271378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intercept</a:t>
            </a:r>
            <a:r>
              <a:rPr lang="pt-PT"/>
              <a:t> – a </a:t>
            </a:r>
            <a:r>
              <a:rPr lang="pt-PT" err="1"/>
              <a:t>constant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8AF09F-EFCF-08F5-4924-89F7EC6BDCA6}"/>
              </a:ext>
            </a:extLst>
          </p:cNvPr>
          <p:cNvSpPr txBox="1"/>
          <p:nvPr/>
        </p:nvSpPr>
        <p:spPr>
          <a:xfrm>
            <a:off x="5481051" y="282073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Independent</a:t>
            </a:r>
            <a:r>
              <a:rPr lang="pt-PT"/>
              <a:t> </a:t>
            </a:r>
            <a:r>
              <a:rPr lang="pt-PT" err="1"/>
              <a:t>Variable</a:t>
            </a:r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239643-49E7-BC0E-1769-0DDB0973123D}"/>
              </a:ext>
            </a:extLst>
          </p:cNvPr>
          <p:cNvSpPr txBox="1"/>
          <p:nvPr/>
        </p:nvSpPr>
        <p:spPr>
          <a:xfrm>
            <a:off x="7833894" y="3649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Error </a:t>
            </a:r>
            <a:r>
              <a:rPr lang="pt-PT" err="1"/>
              <a:t>component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4C1833-B16F-2972-F099-CC0B05ABDD84}"/>
              </a:ext>
            </a:extLst>
          </p:cNvPr>
          <p:cNvSpPr txBox="1"/>
          <p:nvPr/>
        </p:nvSpPr>
        <p:spPr>
          <a:xfrm>
            <a:off x="3809999" y="4799263"/>
            <a:ext cx="3759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Coefficient</a:t>
            </a:r>
            <a:r>
              <a:rPr lang="pt-PT"/>
              <a:t>\</a:t>
            </a:r>
            <a:r>
              <a:rPr lang="pt-PT" err="1"/>
              <a:t>Weight</a:t>
            </a:r>
            <a:r>
              <a:rPr lang="pt-PT"/>
              <a:t>\</a:t>
            </a:r>
            <a:r>
              <a:rPr lang="pt-PT" err="1"/>
              <a:t>Slope</a:t>
            </a:r>
            <a:r>
              <a:rPr lang="pt-PT"/>
              <a:t> - </a:t>
            </a:r>
            <a:r>
              <a:rPr lang="pt-PT" err="1"/>
              <a:t>controls</a:t>
            </a:r>
            <a:r>
              <a:rPr lang="pt-PT"/>
              <a:t> </a:t>
            </a:r>
            <a:r>
              <a:rPr lang="pt-PT" err="1"/>
              <a:t>how</a:t>
            </a:r>
            <a:r>
              <a:rPr lang="pt-PT"/>
              <a:t> </a:t>
            </a:r>
            <a:r>
              <a:rPr lang="pt-PT" err="1"/>
              <a:t>much</a:t>
            </a:r>
            <a:r>
              <a:rPr lang="pt-PT"/>
              <a:t> x </a:t>
            </a:r>
            <a:r>
              <a:rPr lang="pt-PT" err="1"/>
              <a:t>contributes</a:t>
            </a:r>
            <a:r>
              <a:rPr lang="pt-PT"/>
              <a:t> to y</a:t>
            </a:r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98B24E0-39AA-D8DA-420A-CEEB843522E6}"/>
              </a:ext>
            </a:extLst>
          </p:cNvPr>
          <p:cNvCxnSpPr/>
          <p:nvPr/>
        </p:nvCxnSpPr>
        <p:spPr>
          <a:xfrm flipV="1">
            <a:off x="1316622" y="4109285"/>
            <a:ext cx="887663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9D6983B-4A80-FB62-A871-ABC3CC15EC2A}"/>
              </a:ext>
            </a:extLst>
          </p:cNvPr>
          <p:cNvCxnSpPr>
            <a:cxnSpLocks/>
          </p:cNvCxnSpPr>
          <p:nvPr/>
        </p:nvCxnSpPr>
        <p:spPr>
          <a:xfrm>
            <a:off x="3656095" y="3074569"/>
            <a:ext cx="18716" cy="40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00812A6D-F6D7-C225-E9BF-88946BF1A1CE}"/>
              </a:ext>
            </a:extLst>
          </p:cNvPr>
          <p:cNvCxnSpPr>
            <a:cxnSpLocks/>
          </p:cNvCxnSpPr>
          <p:nvPr/>
        </p:nvCxnSpPr>
        <p:spPr>
          <a:xfrm flipH="1" flipV="1">
            <a:off x="5131970" y="4202865"/>
            <a:ext cx="422441" cy="62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A86E3F8A-64C1-8E3C-F81B-D99B581471FF}"/>
              </a:ext>
            </a:extLst>
          </p:cNvPr>
          <p:cNvCxnSpPr>
            <a:cxnSpLocks/>
          </p:cNvCxnSpPr>
          <p:nvPr/>
        </p:nvCxnSpPr>
        <p:spPr>
          <a:xfrm flipH="1">
            <a:off x="7016919" y="3823200"/>
            <a:ext cx="823493" cy="1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9CB31BC-B9EB-DB6C-5608-3DD5DC5FACE1}"/>
              </a:ext>
            </a:extLst>
          </p:cNvPr>
          <p:cNvCxnSpPr>
            <a:cxnSpLocks/>
          </p:cNvCxnSpPr>
          <p:nvPr/>
        </p:nvCxnSpPr>
        <p:spPr>
          <a:xfrm flipH="1">
            <a:off x="5853864" y="3341937"/>
            <a:ext cx="756653" cy="24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m 20" descr="Uma imagem com file, diagrama, círculo, Gráfico&#10;&#10;Descrição gerada automaticamente">
            <a:extLst>
              <a:ext uri="{FF2B5EF4-FFF2-40B4-BE49-F238E27FC236}">
                <a16:creationId xmlns:a16="http://schemas.microsoft.com/office/drawing/2014/main" id="{DFCC2383-169E-21E7-8E21-A2AF4890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102" y="4131677"/>
            <a:ext cx="2354848" cy="2324435"/>
          </a:xfrm>
          <a:prstGeom prst="rect">
            <a:avLst/>
          </a:prstGeom>
        </p:spPr>
      </p:pic>
      <p:pic>
        <p:nvPicPr>
          <p:cNvPr id="22" name="Imagem 2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EFB8FC4-924C-EB95-D472-2D1915C64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685" y="3533940"/>
            <a:ext cx="4711367" cy="6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3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Multiple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Multiple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simple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incorporate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multiple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independent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equation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multiple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:</a:t>
            </a:r>
            <a:endParaRPr lang="pt-PT" b="1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6AA8BF-9152-83A0-C90D-BCDA87C28C2F}"/>
              </a:ext>
            </a:extLst>
          </p:cNvPr>
          <p:cNvSpPr txBox="1"/>
          <p:nvPr/>
        </p:nvSpPr>
        <p:spPr>
          <a:xfrm>
            <a:off x="133683" y="487947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Dependent</a:t>
            </a:r>
            <a:r>
              <a:rPr lang="pt-PT"/>
              <a:t> </a:t>
            </a:r>
            <a:r>
              <a:rPr lang="pt-PT" err="1"/>
              <a:t>Variable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447AC8-037F-E90E-68FA-907B766E4F13}"/>
              </a:ext>
            </a:extLst>
          </p:cNvPr>
          <p:cNvSpPr txBox="1"/>
          <p:nvPr/>
        </p:nvSpPr>
        <p:spPr>
          <a:xfrm>
            <a:off x="1871579" y="271378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intercept</a:t>
            </a:r>
            <a:r>
              <a:rPr lang="pt-PT"/>
              <a:t> – a </a:t>
            </a:r>
            <a:r>
              <a:rPr lang="pt-PT" err="1"/>
              <a:t>constant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8AF09F-EFCF-08F5-4924-89F7EC6BDCA6}"/>
              </a:ext>
            </a:extLst>
          </p:cNvPr>
          <p:cNvSpPr txBox="1"/>
          <p:nvPr/>
        </p:nvSpPr>
        <p:spPr>
          <a:xfrm>
            <a:off x="5374104" y="259347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Independent</a:t>
            </a:r>
            <a:r>
              <a:rPr lang="pt-PT"/>
              <a:t> </a:t>
            </a:r>
            <a:r>
              <a:rPr lang="pt-PT" err="1"/>
              <a:t>Variables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239643-49E7-BC0E-1769-0DDB0973123D}"/>
              </a:ext>
            </a:extLst>
          </p:cNvPr>
          <p:cNvSpPr txBox="1"/>
          <p:nvPr/>
        </p:nvSpPr>
        <p:spPr>
          <a:xfrm>
            <a:off x="9210842" y="36896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Error </a:t>
            </a:r>
            <a:r>
              <a:rPr lang="pt-PT" err="1"/>
              <a:t>component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4C1833-B16F-2972-F099-CC0B05ABDD84}"/>
              </a:ext>
            </a:extLst>
          </p:cNvPr>
          <p:cNvSpPr txBox="1"/>
          <p:nvPr/>
        </p:nvSpPr>
        <p:spPr>
          <a:xfrm>
            <a:off x="3903578" y="4799263"/>
            <a:ext cx="34383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Coefficients</a:t>
            </a:r>
            <a:r>
              <a:rPr lang="pt-PT"/>
              <a:t>\</a:t>
            </a:r>
            <a:r>
              <a:rPr lang="pt-PT" err="1"/>
              <a:t>Weights</a:t>
            </a:r>
            <a:r>
              <a:rPr lang="pt-PT"/>
              <a:t>\</a:t>
            </a:r>
            <a:r>
              <a:rPr lang="pt-PT" err="1"/>
              <a:t>Slopes</a:t>
            </a:r>
            <a:r>
              <a:rPr lang="pt-PT"/>
              <a:t> - </a:t>
            </a:r>
            <a:r>
              <a:rPr lang="pt-PT" err="1"/>
              <a:t>controls</a:t>
            </a:r>
            <a:r>
              <a:rPr lang="pt-PT"/>
              <a:t> </a:t>
            </a:r>
            <a:r>
              <a:rPr lang="pt-PT" err="1"/>
              <a:t>how</a:t>
            </a:r>
            <a:r>
              <a:rPr lang="pt-PT"/>
              <a:t> </a:t>
            </a:r>
            <a:r>
              <a:rPr lang="pt-PT" err="1"/>
              <a:t>much</a:t>
            </a:r>
            <a:r>
              <a:rPr lang="pt-PT"/>
              <a:t> </a:t>
            </a:r>
            <a:r>
              <a:rPr lang="pt-PT" err="1"/>
              <a:t>each</a:t>
            </a:r>
            <a:r>
              <a:rPr lang="pt-PT"/>
              <a:t> x </a:t>
            </a:r>
            <a:r>
              <a:rPr lang="pt-PT" err="1"/>
              <a:t>contributes</a:t>
            </a:r>
            <a:r>
              <a:rPr lang="pt-PT"/>
              <a:t> to y</a:t>
            </a:r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98B24E0-39AA-D8DA-420A-CEEB843522E6}"/>
              </a:ext>
            </a:extLst>
          </p:cNvPr>
          <p:cNvCxnSpPr/>
          <p:nvPr/>
        </p:nvCxnSpPr>
        <p:spPr>
          <a:xfrm flipH="1" flipV="1">
            <a:off x="1201654" y="4229600"/>
            <a:ext cx="8020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9D6983B-4A80-FB62-A871-ABC3CC15EC2A}"/>
              </a:ext>
            </a:extLst>
          </p:cNvPr>
          <p:cNvCxnSpPr>
            <a:cxnSpLocks/>
          </p:cNvCxnSpPr>
          <p:nvPr/>
        </p:nvCxnSpPr>
        <p:spPr>
          <a:xfrm flipH="1">
            <a:off x="2378075" y="3061201"/>
            <a:ext cx="663073" cy="45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A86E3F8A-64C1-8E3C-F81B-D99B581471FF}"/>
              </a:ext>
            </a:extLst>
          </p:cNvPr>
          <p:cNvCxnSpPr>
            <a:cxnSpLocks/>
          </p:cNvCxnSpPr>
          <p:nvPr/>
        </p:nvCxnSpPr>
        <p:spPr>
          <a:xfrm flipH="1">
            <a:off x="8327025" y="3890042"/>
            <a:ext cx="823493" cy="1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DE1EA390-D64C-D39C-8308-6A4DB980A8E7}"/>
              </a:ext>
            </a:extLst>
          </p:cNvPr>
          <p:cNvCxnSpPr>
            <a:cxnSpLocks/>
          </p:cNvCxnSpPr>
          <p:nvPr/>
        </p:nvCxnSpPr>
        <p:spPr>
          <a:xfrm flipH="1">
            <a:off x="5105231" y="3074567"/>
            <a:ext cx="1558759" cy="5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56D81398-0DAB-FFD0-261C-0EBF7173DBC3}"/>
              </a:ext>
            </a:extLst>
          </p:cNvPr>
          <p:cNvCxnSpPr>
            <a:cxnSpLocks/>
          </p:cNvCxnSpPr>
          <p:nvPr/>
        </p:nvCxnSpPr>
        <p:spPr>
          <a:xfrm flipH="1">
            <a:off x="3606798" y="3074566"/>
            <a:ext cx="3083927" cy="51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810E261-F832-F347-0383-5965DDDB89E3}"/>
              </a:ext>
            </a:extLst>
          </p:cNvPr>
          <p:cNvCxnSpPr>
            <a:cxnSpLocks/>
          </p:cNvCxnSpPr>
          <p:nvPr/>
        </p:nvCxnSpPr>
        <p:spPr>
          <a:xfrm>
            <a:off x="6677359" y="3106985"/>
            <a:ext cx="525879" cy="59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24838FBA-CB90-6F23-27EA-F3AEE38E0826}"/>
              </a:ext>
            </a:extLst>
          </p:cNvPr>
          <p:cNvCxnSpPr>
            <a:cxnSpLocks/>
          </p:cNvCxnSpPr>
          <p:nvPr/>
        </p:nvCxnSpPr>
        <p:spPr>
          <a:xfrm flipH="1" flipV="1">
            <a:off x="3287128" y="4136021"/>
            <a:ext cx="1959809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01DF9595-6CD9-2396-CCC7-2DCEE4D37F98}"/>
              </a:ext>
            </a:extLst>
          </p:cNvPr>
          <p:cNvCxnSpPr>
            <a:cxnSpLocks/>
          </p:cNvCxnSpPr>
          <p:nvPr/>
        </p:nvCxnSpPr>
        <p:spPr>
          <a:xfrm flipH="1" flipV="1">
            <a:off x="4583863" y="4189494"/>
            <a:ext cx="636337" cy="56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E278D040-4A0A-99EB-7991-6C917B1C4FFE}"/>
              </a:ext>
            </a:extLst>
          </p:cNvPr>
          <p:cNvCxnSpPr>
            <a:cxnSpLocks/>
          </p:cNvCxnSpPr>
          <p:nvPr/>
        </p:nvCxnSpPr>
        <p:spPr>
          <a:xfrm flipV="1">
            <a:off x="5233568" y="4137859"/>
            <a:ext cx="1423737" cy="63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Imagem 27" descr="Uma imagem com texto, diagrama, file, esboço&#10;&#10;Descrição gerada automaticamente">
            <a:extLst>
              <a:ext uri="{FF2B5EF4-FFF2-40B4-BE49-F238E27FC236}">
                <a16:creationId xmlns:a16="http://schemas.microsoft.com/office/drawing/2014/main" id="{876710A0-D596-7021-14D5-ED797589E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16" r="50658" b="441"/>
          <a:stretch/>
        </p:blipFill>
        <p:spPr>
          <a:xfrm>
            <a:off x="8956841" y="4234877"/>
            <a:ext cx="2473165" cy="2186736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FB597D7E-6B64-1303-3072-554C6D7CC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90" y="3636858"/>
            <a:ext cx="7134225" cy="4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5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Polynomial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Polynomial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fitting</a:t>
            </a:r>
            <a:r>
              <a:rPr lang="pt-PT">
                <a:ea typeface="+mn-lt"/>
                <a:cs typeface="+mn-lt"/>
              </a:rPr>
              <a:t> a curve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introducing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polynomial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terms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equation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polynomial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>
                <a:ea typeface="+mn-lt"/>
                <a:cs typeface="+mn-lt"/>
              </a:rPr>
              <a:t>NOTE: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term</a:t>
            </a:r>
            <a:r>
              <a:rPr lang="pt-PT">
                <a:ea typeface="+mn-lt"/>
                <a:cs typeface="+mn-lt"/>
              </a:rPr>
              <a:t> "linear" in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refers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linearity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coefficients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necessarily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linearity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relationship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. 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>
                <a:ea typeface="+mn-lt"/>
                <a:cs typeface="+mn-lt"/>
              </a:rPr>
              <a:t>In </a:t>
            </a:r>
            <a:r>
              <a:rPr lang="pt-PT" err="1">
                <a:ea typeface="+mn-lt"/>
                <a:cs typeface="+mn-lt"/>
              </a:rPr>
              <a:t>polynomial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although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relationship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variables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using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polynomial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appear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curved</a:t>
            </a:r>
            <a:r>
              <a:rPr lang="pt-PT">
                <a:ea typeface="+mn-lt"/>
                <a:cs typeface="+mn-lt"/>
              </a:rPr>
              <a:t>),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estimation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still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respect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coefficients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FF93005-8A45-BBE6-5FF1-27E391887CE6}"/>
              </a:ext>
            </a:extLst>
          </p:cNvPr>
          <p:cNvSpPr txBox="1"/>
          <p:nvPr/>
        </p:nvSpPr>
        <p:spPr>
          <a:xfrm>
            <a:off x="5227052" y="211221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Polynomial</a:t>
            </a:r>
            <a:r>
              <a:rPr lang="pt-PT"/>
              <a:t> </a:t>
            </a:r>
            <a:r>
              <a:rPr lang="pt-PT" err="1"/>
              <a:t>terms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1FD365CF-6734-1AB5-18AA-AD0D64B064AA}"/>
              </a:ext>
            </a:extLst>
          </p:cNvPr>
          <p:cNvCxnSpPr/>
          <p:nvPr/>
        </p:nvCxnSpPr>
        <p:spPr>
          <a:xfrm flipH="1">
            <a:off x="5163720" y="2472991"/>
            <a:ext cx="965534" cy="31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CC77CDB-C29F-067D-2194-015D3A02BB7B}"/>
              </a:ext>
            </a:extLst>
          </p:cNvPr>
          <p:cNvCxnSpPr>
            <a:cxnSpLocks/>
          </p:cNvCxnSpPr>
          <p:nvPr/>
        </p:nvCxnSpPr>
        <p:spPr>
          <a:xfrm>
            <a:off x="6142622" y="2472991"/>
            <a:ext cx="1993565" cy="31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3E8ED573-E66C-5434-1910-5E169D0DD0AC}"/>
              </a:ext>
            </a:extLst>
          </p:cNvPr>
          <p:cNvCxnSpPr>
            <a:cxnSpLocks/>
          </p:cNvCxnSpPr>
          <p:nvPr/>
        </p:nvCxnSpPr>
        <p:spPr>
          <a:xfrm>
            <a:off x="6138779" y="2492042"/>
            <a:ext cx="67176" cy="22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4C559B1-FFBD-2866-86EA-389967E9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17" y="2790588"/>
            <a:ext cx="6096000" cy="4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8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Polynomial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pic>
        <p:nvPicPr>
          <p:cNvPr id="4" name="Marcador de Posição de Conteúdo 3" descr="Uma imagem com diagrama, file, Gráfico&#10;&#10;Descrição gerada automaticamente">
            <a:extLst>
              <a:ext uri="{FF2B5EF4-FFF2-40B4-BE49-F238E27FC236}">
                <a16:creationId xmlns:a16="http://schemas.microsoft.com/office/drawing/2014/main" id="{6A3B4983-EEC1-83AA-1E35-BFC99444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36" y="2480796"/>
            <a:ext cx="5486400" cy="4114800"/>
          </a:xfrm>
        </p:spPr>
      </p:pic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FF93005-8A45-BBE6-5FF1-27E391887CE6}"/>
              </a:ext>
            </a:extLst>
          </p:cNvPr>
          <p:cNvSpPr txBox="1"/>
          <p:nvPr/>
        </p:nvSpPr>
        <p:spPr>
          <a:xfrm>
            <a:off x="5227052" y="139031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Polynomial</a:t>
            </a:r>
            <a:r>
              <a:rPr lang="pt-PT"/>
              <a:t> </a:t>
            </a:r>
            <a:r>
              <a:rPr lang="pt-PT" err="1"/>
              <a:t>terms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1FD365CF-6734-1AB5-18AA-AD0D64B064AA}"/>
              </a:ext>
            </a:extLst>
          </p:cNvPr>
          <p:cNvCxnSpPr/>
          <p:nvPr/>
        </p:nvCxnSpPr>
        <p:spPr>
          <a:xfrm flipH="1">
            <a:off x="5125620" y="1751096"/>
            <a:ext cx="1003634" cy="34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CC77CDB-C29F-067D-2194-015D3A02BB7B}"/>
              </a:ext>
            </a:extLst>
          </p:cNvPr>
          <p:cNvCxnSpPr>
            <a:cxnSpLocks/>
          </p:cNvCxnSpPr>
          <p:nvPr/>
        </p:nvCxnSpPr>
        <p:spPr>
          <a:xfrm>
            <a:off x="6152147" y="1760621"/>
            <a:ext cx="1898315" cy="36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3E8ED573-E66C-5434-1910-5E169D0DD0AC}"/>
              </a:ext>
            </a:extLst>
          </p:cNvPr>
          <p:cNvCxnSpPr>
            <a:cxnSpLocks/>
          </p:cNvCxnSpPr>
          <p:nvPr/>
        </p:nvCxnSpPr>
        <p:spPr>
          <a:xfrm>
            <a:off x="6138779" y="1770147"/>
            <a:ext cx="76701" cy="27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1A4E888-1A14-E4C1-4114-030DA302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10" y="2133878"/>
            <a:ext cx="6096000" cy="4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29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Linear Models</vt:lpstr>
      <vt:lpstr>Linear Models</vt:lpstr>
      <vt:lpstr>Non linear problems</vt:lpstr>
      <vt:lpstr>Linear Models</vt:lpstr>
      <vt:lpstr>Simple Linear Regression</vt:lpstr>
      <vt:lpstr>Multiple Linear Regression</vt:lpstr>
      <vt:lpstr>Polynomial Regression</vt:lpstr>
      <vt:lpstr>Polynomial Regression</vt:lpstr>
      <vt:lpstr>Linear Regression</vt:lpstr>
      <vt:lpstr>Logistic Regression</vt:lpstr>
      <vt:lpstr>Logistic Regression</vt:lpstr>
      <vt:lpstr>Logistic Regression </vt:lpstr>
      <vt:lpstr>Logistic Regression - Multiclass</vt:lpstr>
      <vt:lpstr>Parameter estimation (coefficients       )</vt:lpstr>
      <vt:lpstr>Linear Regression - Least Squares</vt:lpstr>
      <vt:lpstr>Linear\Logistic Regression – Gradient Descent</vt:lpstr>
      <vt:lpstr>Least Squares vs Gradient Descent</vt:lpstr>
      <vt:lpstr>Overfitting in Linear Models</vt:lpstr>
      <vt:lpstr>Overfitting in Linear Models</vt:lpstr>
      <vt:lpstr>Overfitting in Linear Models</vt:lpstr>
      <vt:lpstr>Overcoming Overfitting in Linear Models</vt:lpstr>
      <vt:lpstr>Ridge Regression</vt:lpstr>
      <vt:lpstr>Ridge Regression</vt:lpstr>
      <vt:lpstr>Ridge Regression</vt:lpstr>
      <vt:lpstr>Lasso Regression</vt:lpstr>
      <vt:lpstr>Regularization in Logistic Regression</vt:lpstr>
      <vt:lpstr>Regularization in Logistic Regression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119</cp:revision>
  <dcterms:created xsi:type="dcterms:W3CDTF">2024-03-12T11:19:15Z</dcterms:created>
  <dcterms:modified xsi:type="dcterms:W3CDTF">2024-03-14T15:24:54Z</dcterms:modified>
</cp:coreProperties>
</file>