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93" r:id="rId3"/>
    <p:sldId id="325" r:id="rId4"/>
    <p:sldId id="326" r:id="rId5"/>
    <p:sldId id="327" r:id="rId6"/>
    <p:sldId id="328" r:id="rId7"/>
    <p:sldId id="329" r:id="rId8"/>
    <p:sldId id="330" r:id="rId9"/>
    <p:sldId id="356" r:id="rId10"/>
    <p:sldId id="355" r:id="rId11"/>
    <p:sldId id="331" r:id="rId12"/>
    <p:sldId id="332" r:id="rId13"/>
    <p:sldId id="333" r:id="rId14"/>
    <p:sldId id="342" r:id="rId15"/>
    <p:sldId id="334" r:id="rId16"/>
    <p:sldId id="343" r:id="rId17"/>
    <p:sldId id="335" r:id="rId18"/>
    <p:sldId id="344" r:id="rId19"/>
    <p:sldId id="345" r:id="rId20"/>
    <p:sldId id="336" r:id="rId21"/>
    <p:sldId id="346" r:id="rId22"/>
    <p:sldId id="347" r:id="rId23"/>
    <p:sldId id="348" r:id="rId24"/>
    <p:sldId id="337" r:id="rId25"/>
    <p:sldId id="338" r:id="rId26"/>
    <p:sldId id="340" r:id="rId27"/>
    <p:sldId id="341" r:id="rId28"/>
    <p:sldId id="349" r:id="rId29"/>
    <p:sldId id="350" r:id="rId30"/>
    <p:sldId id="352" r:id="rId31"/>
    <p:sldId id="351" r:id="rId32"/>
    <p:sldId id="353" r:id="rId33"/>
    <p:sldId id="324" r:id="rId34"/>
    <p:sldId id="354" r:id="rId35"/>
    <p:sldId id="358" r:id="rId36"/>
    <p:sldId id="357" r:id="rId3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37FCE5-F9C4-2CFD-1A2A-8D8372BF2D0C}" v="2712" dt="2024-03-17T22:41:11.705"/>
    <p1510:client id="{96AFDA0B-36F2-B128-9DCD-D57851A710B8}" v="2594" dt="2024-03-18T18:12:22.0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18/03/2024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18/03/2024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18/03/2024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18/03/2024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18/03/2024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18/03/2024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18/03/2024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18/03/2024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18/03/2024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18/03/2024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18/03/2024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18/03/2024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wikipedia.org/wiki/Entropy_(information_theory)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pNl-JwwplA" TargetMode="External"/><Relationship Id="rId2" Type="http://schemas.openxmlformats.org/officeDocument/2006/relationships/hyperlink" Target="https://www.youtube.com/watch?v=_L39rN6gz7Y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www.youtube.com/watch?v=D0efHEJsfHo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atacamp.com/tutorial/decision-tree-classification-python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07/s11162-019-09546-y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err="1">
                <a:solidFill>
                  <a:srgbClr val="092953"/>
                </a:solidFill>
                <a:latin typeface="Cambria"/>
                <a:ea typeface="Cambria"/>
              </a:rPr>
              <a:t>Machine</a:t>
            </a:r>
            <a:r>
              <a:rPr lang="pt-PT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b="1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endParaRPr lang="pt-PT" b="1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>
                <a:ea typeface="+mn-lt"/>
                <a:cs typeface="+mn-lt"/>
              </a:rPr>
              <a:t>Ciência de Dados Aplicada</a:t>
            </a:r>
          </a:p>
          <a:p>
            <a:r>
              <a:rPr lang="pt-PT" sz="2000" b="1"/>
              <a:t>2023/2024</a:t>
            </a:r>
            <a:endParaRPr lang="pt-PT" sz="2000" b="1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dirty="0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 dirty="0">
                <a:solidFill>
                  <a:srgbClr val="595959"/>
                </a:solidFill>
                <a:latin typeface="Calibri"/>
                <a:cs typeface="Calibri"/>
              </a:rPr>
              <a:t> 12 - T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479200" y="4242795"/>
            <a:ext cx="72428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dirty="0" err="1">
                <a:latin typeface="Calibri"/>
                <a:ea typeface="Calibri"/>
                <a:cs typeface="Calibri"/>
              </a:rPr>
              <a:t>Tree-Based</a:t>
            </a:r>
            <a:r>
              <a:rPr lang="pt-PT" sz="3600" b="1" dirty="0">
                <a:latin typeface="Calibri"/>
                <a:ea typeface="Calibri"/>
                <a:cs typeface="Calibri"/>
              </a:rPr>
              <a:t> 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Models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–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Part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Decision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 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Trees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>
                <a:ea typeface="+mn-lt"/>
                <a:cs typeface="+mn-lt"/>
              </a:rPr>
              <a:t>Linear </a:t>
            </a:r>
            <a:r>
              <a:rPr lang="pt-PT" dirty="0" err="1">
                <a:ea typeface="+mn-lt"/>
                <a:cs typeface="+mn-lt"/>
              </a:rPr>
              <a:t>models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vs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Decision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Trees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Tree-Based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12</a:t>
            </a:r>
            <a:endParaRPr lang="pt-PT" dirty="0"/>
          </a:p>
        </p:txBody>
      </p:sp>
      <p:pic>
        <p:nvPicPr>
          <p:cNvPr id="10" name="Imagem 9" descr="Uma imagem com diagrama, file, Saturação de cores, Retângulo&#10;&#10;Descrição gerada automaticamente">
            <a:extLst>
              <a:ext uri="{FF2B5EF4-FFF2-40B4-BE49-F238E27FC236}">
                <a16:creationId xmlns:a16="http://schemas.microsoft.com/office/drawing/2014/main" id="{D59850CB-4B1B-0124-A584-7F3F135D9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130" y="2113547"/>
            <a:ext cx="4604186" cy="447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00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Decision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Trees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Decision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Nodes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 err="1"/>
              <a:t>Binary</a:t>
            </a:r>
            <a:r>
              <a:rPr lang="pt-PT" dirty="0"/>
              <a:t> </a:t>
            </a:r>
            <a:r>
              <a:rPr lang="pt-PT" dirty="0" err="1"/>
              <a:t>Feature</a:t>
            </a:r>
            <a:endParaRPr lang="pt-PT"/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 err="1">
                <a:ea typeface="+mn-lt"/>
                <a:cs typeface="+mn-lt"/>
              </a:rPr>
              <a:t>Categorical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Feature</a:t>
            </a:r>
            <a:endParaRPr lang="pt-PT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 err="1">
                <a:ea typeface="+mn-lt"/>
                <a:cs typeface="+mn-lt"/>
              </a:rPr>
              <a:t>Numeric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Feature</a:t>
            </a:r>
            <a:endParaRPr lang="pt-PT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Tree-Based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12</a:t>
            </a:r>
            <a:endParaRPr lang="pt-PT" dirty="0"/>
          </a:p>
        </p:txBody>
      </p:sp>
      <p:pic>
        <p:nvPicPr>
          <p:cNvPr id="8" name="Imagem 7" descr="Uma imagem com diagrama, texto, file, Tipo de letra&#10;&#10;Descrição gerada automaticamente">
            <a:extLst>
              <a:ext uri="{FF2B5EF4-FFF2-40B4-BE49-F238E27FC236}">
                <a16:creationId xmlns:a16="http://schemas.microsoft.com/office/drawing/2014/main" id="{457A99DA-CFA6-E3BD-C859-0EA9E21A8E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3" b="73884"/>
          <a:stretch/>
        </p:blipFill>
        <p:spPr>
          <a:xfrm>
            <a:off x="3230802" y="1106726"/>
            <a:ext cx="2713714" cy="1223879"/>
          </a:xfrm>
          <a:prstGeom prst="rect">
            <a:avLst/>
          </a:prstGeom>
        </p:spPr>
      </p:pic>
      <p:pic>
        <p:nvPicPr>
          <p:cNvPr id="11" name="Imagem 10" descr="Uma imagem com diagrama, texto, file, Tipo de letra&#10;&#10;Descrição gerada automaticamente">
            <a:extLst>
              <a:ext uri="{FF2B5EF4-FFF2-40B4-BE49-F238E27FC236}">
                <a16:creationId xmlns:a16="http://schemas.microsoft.com/office/drawing/2014/main" id="{CE28A97C-1E19-1D4C-4532-55B91565C4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402" r="383" b="33482"/>
          <a:stretch/>
        </p:blipFill>
        <p:spPr>
          <a:xfrm>
            <a:off x="4295513" y="2975193"/>
            <a:ext cx="2713714" cy="1223883"/>
          </a:xfrm>
          <a:prstGeom prst="rect">
            <a:avLst/>
          </a:prstGeom>
        </p:spPr>
      </p:pic>
      <p:pic>
        <p:nvPicPr>
          <p:cNvPr id="12" name="Imagem 11" descr="Uma imagem com diagrama, texto, file, Tipo de letra&#10;&#10;Descrição gerada automaticamente">
            <a:extLst>
              <a:ext uri="{FF2B5EF4-FFF2-40B4-BE49-F238E27FC236}">
                <a16:creationId xmlns:a16="http://schemas.microsoft.com/office/drawing/2014/main" id="{35C677DF-BB1D-6F27-30A6-F4F2F0AA8F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777" r="383" b="-223"/>
          <a:stretch/>
        </p:blipFill>
        <p:spPr>
          <a:xfrm>
            <a:off x="3606582" y="5146370"/>
            <a:ext cx="2713714" cy="119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342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Decision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Trees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Leaf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Types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 err="1"/>
              <a:t>Classification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 err="1">
                <a:ea typeface="+mn-lt"/>
                <a:cs typeface="+mn-lt"/>
              </a:rPr>
              <a:t>Regression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 err="1">
                <a:ea typeface="+mn-lt"/>
                <a:cs typeface="+mn-lt"/>
              </a:rPr>
              <a:t>Probability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Estimate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Tree-Based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12</a:t>
            </a:r>
            <a:endParaRPr lang="pt-PT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5491832-8408-61F2-0AB3-13FE1D8A3EA4}"/>
              </a:ext>
            </a:extLst>
          </p:cNvPr>
          <p:cNvSpPr/>
          <p:nvPr/>
        </p:nvSpPr>
        <p:spPr>
          <a:xfrm>
            <a:off x="3324066" y="1019113"/>
            <a:ext cx="1377863" cy="124216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rgbClr val="0E2841"/>
                </a:solidFill>
              </a:rPr>
              <a:t>y = 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D07BFB-9283-FBB3-2F41-DF0CA00DF1F5}"/>
              </a:ext>
            </a:extLst>
          </p:cNvPr>
          <p:cNvSpPr/>
          <p:nvPr/>
        </p:nvSpPr>
        <p:spPr>
          <a:xfrm>
            <a:off x="3324066" y="2929332"/>
            <a:ext cx="1377863" cy="124216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dirty="0">
                <a:solidFill>
                  <a:srgbClr val="0E2841"/>
                </a:solidFill>
              </a:rPr>
              <a:t>y= 76.5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1735C30-CAB6-2098-CDE5-17189A370518}"/>
              </a:ext>
            </a:extLst>
          </p:cNvPr>
          <p:cNvSpPr/>
          <p:nvPr/>
        </p:nvSpPr>
        <p:spPr>
          <a:xfrm>
            <a:off x="4461845" y="4599469"/>
            <a:ext cx="2066794" cy="19519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dirty="0">
                <a:solidFill>
                  <a:srgbClr val="0E2841"/>
                </a:solidFill>
                <a:ea typeface="+mn-lt"/>
                <a:cs typeface="+mn-lt"/>
              </a:rPr>
              <a:t>P(y=0) = 0.2 </a:t>
            </a:r>
            <a:endParaRPr lang="pt-PT" dirty="0">
              <a:solidFill>
                <a:srgbClr val="0E2841"/>
              </a:solidFill>
            </a:endParaRPr>
          </a:p>
          <a:p>
            <a:pPr algn="ctr"/>
            <a:endParaRPr lang="pt-PT">
              <a:solidFill>
                <a:srgbClr val="0E2841"/>
              </a:solidFill>
            </a:endParaRPr>
          </a:p>
          <a:p>
            <a:pPr algn="ctr"/>
            <a:r>
              <a:rPr lang="pt-PT" dirty="0">
                <a:solidFill>
                  <a:srgbClr val="0E2841"/>
                </a:solidFill>
                <a:ea typeface="+mn-lt"/>
                <a:cs typeface="+mn-lt"/>
              </a:rPr>
              <a:t>P(y=1) = 0.3 </a:t>
            </a:r>
            <a:endParaRPr lang="pt-PT">
              <a:solidFill>
                <a:srgbClr val="0E2841"/>
              </a:solidFill>
            </a:endParaRPr>
          </a:p>
          <a:p>
            <a:pPr algn="ctr"/>
            <a:endParaRPr lang="pt-PT">
              <a:solidFill>
                <a:srgbClr val="0E2841"/>
              </a:solidFill>
            </a:endParaRPr>
          </a:p>
          <a:p>
            <a:pPr algn="ctr"/>
            <a:r>
              <a:rPr lang="pt-PT" dirty="0">
                <a:solidFill>
                  <a:srgbClr val="0E2841"/>
                </a:solidFill>
                <a:ea typeface="+mn-lt"/>
                <a:cs typeface="+mn-lt"/>
              </a:rPr>
              <a:t>P(y=2) = 0.5</a:t>
            </a:r>
            <a:endParaRPr lang="pt-PT" dirty="0">
              <a:solidFill>
                <a:srgbClr val="0E28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449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Decision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Trees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Algorithm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err="1">
                <a:ea typeface="+mn-lt"/>
                <a:cs typeface="+mn-lt"/>
              </a:rPr>
              <a:t>Trees</a:t>
            </a:r>
            <a:r>
              <a:rPr lang="pt-PT" dirty="0">
                <a:ea typeface="+mn-lt"/>
                <a:cs typeface="+mn-lt"/>
              </a:rPr>
              <a:t> are </a:t>
            </a:r>
            <a:r>
              <a:rPr lang="pt-PT" err="1">
                <a:ea typeface="+mn-lt"/>
                <a:cs typeface="+mn-lt"/>
              </a:rPr>
              <a:t>built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using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greedy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algorithm</a:t>
            </a:r>
            <a:r>
              <a:rPr lang="pt-PT" dirty="0">
                <a:ea typeface="+mn-lt"/>
                <a:cs typeface="+mn-lt"/>
              </a:rPr>
              <a:t>: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Recursive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binary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partitioning</a:t>
            </a:r>
            <a:endParaRPr lang="pt-PT" b="1">
              <a:solidFill>
                <a:schemeClr val="tx2"/>
              </a:solidFill>
              <a:ea typeface="+mn-lt"/>
              <a:cs typeface="+mn-lt"/>
            </a:endParaRPr>
          </a:p>
          <a:p>
            <a:pPr algn="just"/>
            <a:endParaRPr lang="pt-PT" sz="2400" dirty="0">
              <a:ea typeface="+mn-lt"/>
              <a:cs typeface="+mn-lt"/>
            </a:endParaRPr>
          </a:p>
          <a:p>
            <a:pPr algn="just"/>
            <a:r>
              <a:rPr lang="pt-PT" sz="2400" dirty="0" err="1"/>
              <a:t>This</a:t>
            </a:r>
            <a:r>
              <a:rPr lang="pt-PT" sz="2400" dirty="0"/>
              <a:t> </a:t>
            </a:r>
            <a:r>
              <a:rPr lang="pt-PT" sz="2400" dirty="0" err="1"/>
              <a:t>involves</a:t>
            </a:r>
            <a:r>
              <a:rPr lang="pt-PT" sz="2400" dirty="0"/>
              <a:t> </a:t>
            </a:r>
            <a:r>
              <a:rPr lang="pt-PT" sz="2400" dirty="0" err="1"/>
              <a:t>the</a:t>
            </a:r>
            <a:r>
              <a:rPr lang="pt-PT" sz="2400" dirty="0"/>
              <a:t> </a:t>
            </a:r>
            <a:r>
              <a:rPr lang="pt-PT" sz="2400" dirty="0" err="1"/>
              <a:t>following</a:t>
            </a:r>
            <a:r>
              <a:rPr lang="pt-PT" sz="2400" dirty="0"/>
              <a:t> steps: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sz="2000" err="1">
                <a:ea typeface="+mn-lt"/>
                <a:cs typeface="+mn-lt"/>
              </a:rPr>
              <a:t>The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err="1">
                <a:ea typeface="+mn-lt"/>
                <a:cs typeface="+mn-lt"/>
              </a:rPr>
              <a:t>definition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err="1">
                <a:ea typeface="+mn-lt"/>
                <a:cs typeface="+mn-lt"/>
              </a:rPr>
              <a:t>of</a:t>
            </a:r>
            <a:r>
              <a:rPr lang="pt-PT" sz="2000" dirty="0">
                <a:ea typeface="+mn-lt"/>
                <a:cs typeface="+mn-lt"/>
              </a:rPr>
              <a:t> a </a:t>
            </a:r>
            <a:r>
              <a:rPr lang="pt-PT" sz="2000" b="1" err="1">
                <a:solidFill>
                  <a:schemeClr val="tx2"/>
                </a:solidFill>
                <a:ea typeface="+mn-lt"/>
                <a:cs typeface="+mn-lt"/>
              </a:rPr>
              <a:t>splititing</a:t>
            </a:r>
            <a:r>
              <a:rPr lang="pt-PT" sz="2000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sz="2000" b="1" err="1">
                <a:solidFill>
                  <a:schemeClr val="tx2"/>
                </a:solidFill>
                <a:ea typeface="+mn-lt"/>
                <a:cs typeface="+mn-lt"/>
              </a:rPr>
              <a:t>criterion</a:t>
            </a:r>
            <a:r>
              <a:rPr lang="pt-PT" sz="2000" dirty="0">
                <a:ea typeface="+mn-lt"/>
                <a:cs typeface="+mn-lt"/>
              </a:rPr>
              <a:t>;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sz="2000" dirty="0" err="1">
                <a:ea typeface="+mn-lt"/>
                <a:cs typeface="+mn-lt"/>
              </a:rPr>
              <a:t>The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definition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of</a:t>
            </a:r>
            <a:r>
              <a:rPr lang="pt-PT" sz="2000" dirty="0">
                <a:ea typeface="+mn-lt"/>
                <a:cs typeface="+mn-lt"/>
              </a:rPr>
              <a:t> a </a:t>
            </a:r>
            <a:r>
              <a:rPr lang="pt-PT" sz="2000" b="1" dirty="0" err="1">
                <a:solidFill>
                  <a:schemeClr val="tx2"/>
                </a:solidFill>
                <a:ea typeface="+mn-lt"/>
                <a:cs typeface="+mn-lt"/>
              </a:rPr>
              <a:t>stopping</a:t>
            </a:r>
            <a:r>
              <a:rPr lang="pt-PT" sz="2000" b="1" dirty="0">
                <a:solidFill>
                  <a:schemeClr val="tx2"/>
                </a:solidFill>
                <a:ea typeface="+mn-lt"/>
                <a:cs typeface="+mn-lt"/>
              </a:rPr>
              <a:t> rule</a:t>
            </a:r>
            <a:r>
              <a:rPr lang="pt-PT" sz="2000" dirty="0">
                <a:ea typeface="+mn-lt"/>
                <a:cs typeface="+mn-lt"/>
              </a:rPr>
              <a:t>;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sz="2000" dirty="0" err="1">
                <a:ea typeface="+mn-lt"/>
                <a:cs typeface="+mn-lt"/>
              </a:rPr>
              <a:t>Tree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b="1" dirty="0" err="1">
                <a:solidFill>
                  <a:schemeClr val="tx2"/>
                </a:solidFill>
                <a:ea typeface="+mn-lt"/>
                <a:cs typeface="+mn-lt"/>
              </a:rPr>
              <a:t>pruning</a:t>
            </a:r>
            <a:r>
              <a:rPr lang="pt-PT" sz="2000" dirty="0">
                <a:ea typeface="+mn-lt"/>
                <a:cs typeface="+mn-lt"/>
              </a:rPr>
              <a:t>.</a:t>
            </a:r>
          </a:p>
          <a:p>
            <a:pPr lvl="1" algn="just">
              <a:buFont typeface="Wingdings" panose="020B0604020202020204" pitchFamily="34" charset="0"/>
              <a:buChar char="§"/>
            </a:pPr>
            <a:endParaRPr lang="pt-PT" sz="2000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Tree-Based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12</a:t>
            </a:r>
            <a:endParaRPr lang="pt-PT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79CB11D-4E09-8050-AB78-C88F8DD33C06}"/>
              </a:ext>
            </a:extLst>
          </p:cNvPr>
          <p:cNvSpPr txBox="1"/>
          <p:nvPr/>
        </p:nvSpPr>
        <p:spPr>
          <a:xfrm>
            <a:off x="6797842" y="2436394"/>
            <a:ext cx="441759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b="1" err="1">
                <a:solidFill>
                  <a:schemeClr val="tx2"/>
                </a:solidFill>
              </a:rPr>
              <a:t>Greedy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err="1"/>
              <a:t>means</a:t>
            </a:r>
            <a:r>
              <a:rPr lang="pt-PT" dirty="0"/>
              <a:t> </a:t>
            </a:r>
            <a:r>
              <a:rPr lang="pt-PT" err="1"/>
              <a:t>that</a:t>
            </a:r>
            <a:r>
              <a:rPr lang="pt-PT" dirty="0"/>
              <a:t> </a:t>
            </a:r>
            <a:r>
              <a:rPr lang="pt-PT" err="1"/>
              <a:t>each</a:t>
            </a:r>
            <a:r>
              <a:rPr lang="pt-PT" dirty="0"/>
              <a:t> </a:t>
            </a:r>
            <a:r>
              <a:rPr lang="pt-PT" err="1"/>
              <a:t>split</a:t>
            </a:r>
            <a:r>
              <a:rPr lang="pt-PT" dirty="0"/>
              <a:t> </a:t>
            </a:r>
            <a:r>
              <a:rPr lang="pt-PT" err="1"/>
              <a:t>is</a:t>
            </a:r>
            <a:r>
              <a:rPr lang="pt-PT" dirty="0"/>
              <a:t> </a:t>
            </a:r>
            <a:r>
              <a:rPr lang="pt-PT" err="1"/>
              <a:t>made</a:t>
            </a:r>
            <a:r>
              <a:rPr lang="pt-PT" dirty="0"/>
              <a:t> in </a:t>
            </a:r>
            <a:r>
              <a:rPr lang="pt-PT" err="1"/>
              <a:t>order</a:t>
            </a:r>
            <a:r>
              <a:rPr lang="pt-PT" dirty="0"/>
              <a:t> to minimize a </a:t>
            </a:r>
            <a:r>
              <a:rPr lang="pt-PT" err="1"/>
              <a:t>loss</a:t>
            </a:r>
            <a:r>
              <a:rPr lang="pt-PT" dirty="0"/>
              <a:t> </a:t>
            </a:r>
            <a:r>
              <a:rPr lang="pt-PT" b="1" err="1">
                <a:solidFill>
                  <a:schemeClr val="tx2"/>
                </a:solidFill>
              </a:rPr>
              <a:t>without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looking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ahead</a:t>
            </a:r>
            <a:r>
              <a:rPr lang="pt-PT" dirty="0"/>
              <a:t> </a:t>
            </a:r>
            <a:r>
              <a:rPr lang="pt-PT" err="1"/>
              <a:t>at</a:t>
            </a:r>
            <a:r>
              <a:rPr lang="pt-PT" dirty="0"/>
              <a:t> future </a:t>
            </a:r>
            <a:r>
              <a:rPr lang="pt-PT" err="1"/>
              <a:t>splits</a:t>
            </a:r>
            <a:r>
              <a:rPr lang="pt-PT" dirty="0"/>
              <a:t>!</a:t>
            </a:r>
            <a:endParaRPr lang="pt-PT"/>
          </a:p>
        </p:txBody>
      </p:sp>
      <p:cxnSp>
        <p:nvCxnSpPr>
          <p:cNvPr id="9" name="Conexão reta unidirecional 8">
            <a:extLst>
              <a:ext uri="{FF2B5EF4-FFF2-40B4-BE49-F238E27FC236}">
                <a16:creationId xmlns:a16="http://schemas.microsoft.com/office/drawing/2014/main" id="{FD6226AD-4ED6-B583-3413-198186680A4C}"/>
              </a:ext>
            </a:extLst>
          </p:cNvPr>
          <p:cNvCxnSpPr/>
          <p:nvPr/>
        </p:nvCxnSpPr>
        <p:spPr>
          <a:xfrm>
            <a:off x="5551070" y="1871412"/>
            <a:ext cx="1285373" cy="86426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134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Decision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Trees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Splitting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Criteria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sz="2400" dirty="0" err="1">
                <a:ea typeface="+mn-lt"/>
                <a:cs typeface="+mn-lt"/>
              </a:rPr>
              <a:t>At</a:t>
            </a:r>
            <a:r>
              <a:rPr lang="pt-PT" sz="2400" dirty="0">
                <a:ea typeface="+mn-lt"/>
                <a:cs typeface="+mn-lt"/>
              </a:rPr>
              <a:t> </a:t>
            </a:r>
            <a:r>
              <a:rPr lang="pt-PT" sz="2400" dirty="0" err="1">
                <a:ea typeface="+mn-lt"/>
                <a:cs typeface="+mn-lt"/>
              </a:rPr>
              <a:t>each</a:t>
            </a:r>
            <a:r>
              <a:rPr lang="pt-PT" sz="2400" dirty="0">
                <a:ea typeface="+mn-lt"/>
                <a:cs typeface="+mn-lt"/>
              </a:rPr>
              <a:t> step, a </a:t>
            </a:r>
            <a:r>
              <a:rPr lang="pt-PT" sz="2400" dirty="0" err="1">
                <a:ea typeface="+mn-lt"/>
                <a:cs typeface="+mn-lt"/>
              </a:rPr>
              <a:t>new</a:t>
            </a:r>
            <a:r>
              <a:rPr lang="pt-PT" sz="2400" dirty="0">
                <a:ea typeface="+mn-lt"/>
                <a:cs typeface="+mn-lt"/>
              </a:rPr>
              <a:t> </a:t>
            </a:r>
            <a:r>
              <a:rPr lang="pt-PT" sz="2400" dirty="0" err="1">
                <a:ea typeface="+mn-lt"/>
                <a:cs typeface="+mn-lt"/>
              </a:rPr>
              <a:t>split</a:t>
            </a:r>
            <a:r>
              <a:rPr lang="pt-PT" sz="2400" dirty="0">
                <a:ea typeface="+mn-lt"/>
                <a:cs typeface="+mn-lt"/>
              </a:rPr>
              <a:t> </a:t>
            </a:r>
            <a:r>
              <a:rPr lang="pt-PT" sz="2400" dirty="0" err="1">
                <a:ea typeface="+mn-lt"/>
                <a:cs typeface="+mn-lt"/>
              </a:rPr>
              <a:t>is</a:t>
            </a:r>
            <a:r>
              <a:rPr lang="pt-PT" sz="2400" dirty="0">
                <a:ea typeface="+mn-lt"/>
                <a:cs typeface="+mn-lt"/>
              </a:rPr>
              <a:t> </a:t>
            </a:r>
            <a:r>
              <a:rPr lang="pt-PT" sz="2400" dirty="0" err="1">
                <a:ea typeface="+mn-lt"/>
                <a:cs typeface="+mn-lt"/>
              </a:rPr>
              <a:t>picked</a:t>
            </a:r>
            <a:r>
              <a:rPr lang="pt-PT" sz="2400" dirty="0">
                <a:ea typeface="+mn-lt"/>
                <a:cs typeface="+mn-lt"/>
              </a:rPr>
              <a:t> </a:t>
            </a:r>
            <a:r>
              <a:rPr lang="pt-PT" sz="2400" dirty="0" err="1">
                <a:ea typeface="+mn-lt"/>
                <a:cs typeface="+mn-lt"/>
              </a:rPr>
              <a:t>by</a:t>
            </a:r>
            <a:r>
              <a:rPr lang="pt-PT" sz="2400" dirty="0">
                <a:ea typeface="+mn-lt"/>
                <a:cs typeface="+mn-lt"/>
              </a:rPr>
              <a:t> </a:t>
            </a:r>
            <a:r>
              <a:rPr lang="pt-PT" sz="2400" b="1" dirty="0" err="1">
                <a:solidFill>
                  <a:schemeClr val="tx2"/>
                </a:solidFill>
                <a:ea typeface="+mn-lt"/>
                <a:cs typeface="+mn-lt"/>
              </a:rPr>
              <a:t>finding</a:t>
            </a:r>
            <a:r>
              <a:rPr lang="pt-PT" sz="2400" b="1" dirty="0">
                <a:solidFill>
                  <a:schemeClr val="tx2"/>
                </a:solidFill>
                <a:ea typeface="+mn-lt"/>
                <a:cs typeface="+mn-lt"/>
              </a:rPr>
              <a:t> </a:t>
            </a:r>
            <a:r>
              <a:rPr lang="pt-PT" sz="2400" b="1" dirty="0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sz="2400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sz="2400" b="1" dirty="0" err="1">
                <a:solidFill>
                  <a:schemeClr val="tx2"/>
                </a:solidFill>
                <a:ea typeface="+mn-lt"/>
                <a:cs typeface="+mn-lt"/>
              </a:rPr>
              <a:t>featue</a:t>
            </a:r>
            <a:r>
              <a:rPr lang="pt-PT" sz="2400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sz="2400" b="1" dirty="0" err="1">
                <a:solidFill>
                  <a:schemeClr val="tx2"/>
                </a:solidFill>
                <a:ea typeface="+mn-lt"/>
                <a:cs typeface="+mn-lt"/>
              </a:rPr>
              <a:t>x</a:t>
            </a:r>
            <a:r>
              <a:rPr lang="pt-PT" sz="2400" b="1" baseline="-25000" dirty="0" err="1">
                <a:solidFill>
                  <a:schemeClr val="tx2"/>
                </a:solidFill>
                <a:ea typeface="+mn-lt"/>
                <a:cs typeface="+mn-lt"/>
              </a:rPr>
              <a:t>j</a:t>
            </a:r>
            <a:r>
              <a:rPr lang="pt-PT" sz="2400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sz="2400" b="1" dirty="0" err="1">
                <a:solidFill>
                  <a:schemeClr val="tx2"/>
                </a:solidFill>
                <a:ea typeface="+mn-lt"/>
                <a:cs typeface="+mn-lt"/>
              </a:rPr>
              <a:t>and</a:t>
            </a:r>
            <a:r>
              <a:rPr lang="pt-PT" sz="2400" b="1" dirty="0">
                <a:solidFill>
                  <a:schemeClr val="tx2"/>
                </a:solidFill>
                <a:ea typeface="+mn-lt"/>
                <a:cs typeface="+mn-lt"/>
              </a:rPr>
              <a:t> </a:t>
            </a:r>
            <a:r>
              <a:rPr lang="pt-PT" sz="2400" b="1" dirty="0" err="1">
                <a:solidFill>
                  <a:schemeClr val="tx2"/>
                </a:solidFill>
                <a:ea typeface="+mn-lt"/>
                <a:cs typeface="+mn-lt"/>
              </a:rPr>
              <a:t>split</a:t>
            </a:r>
            <a:r>
              <a:rPr lang="pt-PT" sz="2400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sz="2400" b="1" dirty="0" err="1">
                <a:solidFill>
                  <a:schemeClr val="tx2"/>
                </a:solidFill>
                <a:ea typeface="+mn-lt"/>
                <a:cs typeface="+mn-lt"/>
              </a:rPr>
              <a:t>point</a:t>
            </a:r>
            <a:r>
              <a:rPr lang="pt-PT" sz="2400" b="1" dirty="0">
                <a:solidFill>
                  <a:schemeClr val="tx2"/>
                </a:solidFill>
                <a:ea typeface="+mn-lt"/>
                <a:cs typeface="+mn-lt"/>
              </a:rPr>
              <a:t> s</a:t>
            </a:r>
            <a:r>
              <a:rPr lang="pt-PT" sz="2400" dirty="0">
                <a:ea typeface="+mn-lt"/>
                <a:cs typeface="+mn-lt"/>
              </a:rPr>
              <a:t> </a:t>
            </a:r>
            <a:r>
              <a:rPr lang="pt-PT" sz="2400" dirty="0" err="1">
                <a:ea typeface="+mn-lt"/>
                <a:cs typeface="+mn-lt"/>
              </a:rPr>
              <a:t>that</a:t>
            </a:r>
            <a:r>
              <a:rPr lang="pt-PT" sz="2400" dirty="0">
                <a:ea typeface="+mn-lt"/>
                <a:cs typeface="+mn-lt"/>
              </a:rPr>
              <a:t> </a:t>
            </a:r>
            <a:r>
              <a:rPr lang="pt-PT" sz="2400" b="1" dirty="0" err="1">
                <a:solidFill>
                  <a:schemeClr val="tx2"/>
                </a:solidFill>
                <a:ea typeface="+mn-lt"/>
                <a:cs typeface="+mn-lt"/>
              </a:rPr>
              <a:t>best</a:t>
            </a:r>
            <a:r>
              <a:rPr lang="pt-PT" sz="2400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sz="2400" b="1" dirty="0" err="1">
                <a:solidFill>
                  <a:schemeClr val="tx2"/>
                </a:solidFill>
                <a:ea typeface="+mn-lt"/>
                <a:cs typeface="+mn-lt"/>
              </a:rPr>
              <a:t>partitions</a:t>
            </a:r>
            <a:r>
              <a:rPr lang="pt-PT" sz="2400" b="1" dirty="0">
                <a:solidFill>
                  <a:schemeClr val="tx2"/>
                </a:solidFill>
                <a:ea typeface="+mn-lt"/>
                <a:cs typeface="+mn-lt"/>
              </a:rPr>
              <a:t> </a:t>
            </a:r>
            <a:r>
              <a:rPr lang="pt-PT" sz="2400" b="1" dirty="0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sz="2400" b="1" dirty="0">
                <a:solidFill>
                  <a:schemeClr val="tx2"/>
                </a:solidFill>
                <a:ea typeface="+mn-lt"/>
                <a:cs typeface="+mn-lt"/>
              </a:rPr>
              <a:t> data </a:t>
            </a:r>
            <a:r>
              <a:rPr lang="pt-PT" sz="2400" b="1" dirty="0" err="1">
                <a:solidFill>
                  <a:schemeClr val="tx2"/>
                </a:solidFill>
                <a:ea typeface="+mn-lt"/>
                <a:cs typeface="+mn-lt"/>
              </a:rPr>
              <a:t>into</a:t>
            </a:r>
            <a:r>
              <a:rPr lang="pt-PT" sz="2400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sz="2400" b="1" dirty="0" err="1">
                <a:solidFill>
                  <a:schemeClr val="tx2"/>
                </a:solidFill>
                <a:ea typeface="+mn-lt"/>
                <a:cs typeface="+mn-lt"/>
              </a:rPr>
              <a:t>two</a:t>
            </a:r>
            <a:r>
              <a:rPr lang="pt-PT" sz="2400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sz="2400" b="1" dirty="0" err="1">
                <a:solidFill>
                  <a:schemeClr val="tx2"/>
                </a:solidFill>
                <a:ea typeface="+mn-lt"/>
                <a:cs typeface="+mn-lt"/>
              </a:rPr>
              <a:t>half-spaces</a:t>
            </a:r>
            <a:r>
              <a:rPr lang="pt-PT" sz="2400" dirty="0">
                <a:ea typeface="+mn-lt"/>
                <a:cs typeface="+mn-lt"/>
              </a:rPr>
              <a:t>.</a:t>
            </a:r>
            <a:endParaRPr lang="pt-PT"/>
          </a:p>
          <a:p>
            <a:pPr algn="just"/>
            <a:endParaRPr lang="pt-PT" sz="2400" dirty="0">
              <a:ea typeface="+mn-lt"/>
              <a:cs typeface="+mn-lt"/>
            </a:endParaRPr>
          </a:p>
          <a:p>
            <a:pPr algn="just"/>
            <a:endParaRPr lang="pt-PT" sz="2400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sz="2000" dirty="0">
                <a:ea typeface="+mn-lt"/>
                <a:cs typeface="+mn-lt"/>
              </a:rPr>
              <a:t>For </a:t>
            </a:r>
            <a:r>
              <a:rPr lang="pt-PT" sz="2000" b="1" err="1">
                <a:solidFill>
                  <a:schemeClr val="tx2"/>
                </a:solidFill>
                <a:ea typeface="+mn-lt"/>
                <a:cs typeface="+mn-lt"/>
              </a:rPr>
              <a:t>regression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err="1">
                <a:ea typeface="+mn-lt"/>
                <a:cs typeface="+mn-lt"/>
              </a:rPr>
              <a:t>we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err="1">
                <a:ea typeface="+mn-lt"/>
                <a:cs typeface="+mn-lt"/>
              </a:rPr>
              <a:t>want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err="1">
                <a:ea typeface="+mn-lt"/>
                <a:cs typeface="+mn-lt"/>
              </a:rPr>
              <a:t>the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err="1">
                <a:ea typeface="+mn-lt"/>
                <a:cs typeface="+mn-lt"/>
              </a:rPr>
              <a:t>split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err="1">
                <a:ea typeface="+mn-lt"/>
                <a:cs typeface="+mn-lt"/>
              </a:rPr>
              <a:t>that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b="1" dirty="0">
                <a:solidFill>
                  <a:schemeClr val="tx2"/>
                </a:solidFill>
                <a:ea typeface="+mn-lt"/>
                <a:cs typeface="+mn-lt"/>
              </a:rPr>
              <a:t>minimizes </a:t>
            </a:r>
            <a:r>
              <a:rPr lang="pt-PT" sz="2000" b="1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sz="2000" b="1" dirty="0">
                <a:solidFill>
                  <a:schemeClr val="tx2"/>
                </a:solidFill>
                <a:ea typeface="+mn-lt"/>
                <a:cs typeface="+mn-lt"/>
              </a:rPr>
              <a:t> residual sum os </a:t>
            </a:r>
            <a:r>
              <a:rPr lang="pt-PT" sz="2000" b="1" err="1">
                <a:solidFill>
                  <a:schemeClr val="tx2"/>
                </a:solidFill>
                <a:ea typeface="+mn-lt"/>
                <a:cs typeface="+mn-lt"/>
              </a:rPr>
              <a:t>squares</a:t>
            </a:r>
            <a:r>
              <a:rPr lang="pt-PT" sz="2000" dirty="0">
                <a:ea typeface="+mn-lt"/>
                <a:cs typeface="+mn-lt"/>
              </a:rPr>
              <a:t> (RSS)</a:t>
            </a:r>
          </a:p>
          <a:p>
            <a:pPr lvl="1" algn="just">
              <a:buFont typeface="Wingdings" panose="020B0604020202020204" pitchFamily="34" charset="0"/>
              <a:buChar char="§"/>
            </a:pPr>
            <a:endParaRPr lang="pt-PT" sz="2000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sz="2000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sz="2000" dirty="0">
              <a:ea typeface="+mn-lt"/>
              <a:cs typeface="+mn-lt"/>
            </a:endParaRPr>
          </a:p>
          <a:p>
            <a:pPr marL="457200" lvl="1" indent="0" algn="just">
              <a:buNone/>
            </a:pPr>
            <a:r>
              <a:rPr lang="pt-PT" sz="2000" err="1">
                <a:ea typeface="+mn-lt"/>
                <a:cs typeface="+mn-lt"/>
              </a:rPr>
              <a:t>where</a:t>
            </a:r>
            <a:r>
              <a:rPr lang="pt-PT" sz="2000" dirty="0">
                <a:ea typeface="+mn-lt"/>
                <a:cs typeface="+mn-lt"/>
              </a:rPr>
              <a:t>         </a:t>
            </a:r>
            <a:r>
              <a:rPr lang="pt-PT" sz="2000" err="1">
                <a:ea typeface="+mn-lt"/>
                <a:cs typeface="+mn-lt"/>
              </a:rPr>
              <a:t>is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err="1">
                <a:ea typeface="+mn-lt"/>
                <a:cs typeface="+mn-lt"/>
              </a:rPr>
              <a:t>the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err="1">
                <a:ea typeface="+mn-lt"/>
                <a:cs typeface="+mn-lt"/>
              </a:rPr>
              <a:t>mean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err="1">
                <a:ea typeface="+mn-lt"/>
                <a:cs typeface="+mn-lt"/>
              </a:rPr>
              <a:t>values</a:t>
            </a:r>
            <a:r>
              <a:rPr lang="pt-PT" sz="2000" dirty="0">
                <a:ea typeface="+mn-lt"/>
                <a:cs typeface="+mn-lt"/>
              </a:rPr>
              <a:t> for </a:t>
            </a:r>
            <a:r>
              <a:rPr lang="pt-PT" sz="2000" err="1">
                <a:ea typeface="+mn-lt"/>
                <a:cs typeface="+mn-lt"/>
              </a:rPr>
              <a:t>the</a:t>
            </a:r>
            <a:r>
              <a:rPr lang="pt-PT" sz="2000" dirty="0">
                <a:ea typeface="+mn-lt"/>
                <a:cs typeface="+mn-lt"/>
              </a:rPr>
              <a:t> training data </a:t>
            </a:r>
            <a:r>
              <a:rPr lang="pt-PT" sz="2000" err="1">
                <a:ea typeface="+mn-lt"/>
                <a:cs typeface="+mn-lt"/>
              </a:rPr>
              <a:t>whithin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err="1">
                <a:ea typeface="+mn-lt"/>
                <a:cs typeface="+mn-lt"/>
              </a:rPr>
              <a:t>the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err="1">
                <a:ea typeface="+mn-lt"/>
                <a:cs typeface="+mn-lt"/>
              </a:rPr>
              <a:t>j</a:t>
            </a:r>
            <a:r>
              <a:rPr lang="pt-PT" sz="2000" baseline="30000" err="1">
                <a:ea typeface="+mn-lt"/>
                <a:cs typeface="+mn-lt"/>
              </a:rPr>
              <a:t>th</a:t>
            </a:r>
            <a:r>
              <a:rPr lang="pt-PT" sz="2000" dirty="0">
                <a:ea typeface="+mn-lt"/>
                <a:cs typeface="+mn-lt"/>
              </a:rPr>
              <a:t> box.</a:t>
            </a:r>
          </a:p>
          <a:p>
            <a:pPr lvl="1" algn="just">
              <a:buFont typeface="Wingdings" panose="020B0604020202020204" pitchFamily="34" charset="0"/>
              <a:buChar char="§"/>
            </a:pPr>
            <a:endParaRPr lang="pt-PT" sz="2000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sz="2000" dirty="0">
                <a:ea typeface="+mn-lt"/>
                <a:cs typeface="+mn-lt"/>
              </a:rPr>
              <a:t>For </a:t>
            </a:r>
            <a:r>
              <a:rPr lang="pt-PT" sz="2000" b="1" dirty="0" err="1">
                <a:solidFill>
                  <a:schemeClr val="tx2"/>
                </a:solidFill>
                <a:ea typeface="+mn-lt"/>
                <a:cs typeface="+mn-lt"/>
              </a:rPr>
              <a:t>classification</a:t>
            </a:r>
            <a:r>
              <a:rPr lang="pt-PT" sz="2000" dirty="0">
                <a:ea typeface="+mn-lt"/>
                <a:cs typeface="+mn-lt"/>
              </a:rPr>
              <a:t>, </a:t>
            </a:r>
            <a:r>
              <a:rPr lang="pt-PT" sz="2000" dirty="0" err="1">
                <a:ea typeface="+mn-lt"/>
                <a:cs typeface="+mn-lt"/>
              </a:rPr>
              <a:t>we</a:t>
            </a:r>
            <a:r>
              <a:rPr lang="pt-PT" sz="2000" dirty="0">
                <a:ea typeface="+mn-lt"/>
                <a:cs typeface="+mn-lt"/>
              </a:rPr>
              <a:t> can use: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sz="1600" dirty="0" err="1">
                <a:ea typeface="+mn-lt"/>
                <a:cs typeface="+mn-lt"/>
              </a:rPr>
              <a:t>Entropy</a:t>
            </a:r>
            <a:r>
              <a:rPr lang="pt-PT" sz="1600" dirty="0">
                <a:ea typeface="+mn-lt"/>
                <a:cs typeface="+mn-lt"/>
              </a:rPr>
              <a:t> </a:t>
            </a:r>
            <a:r>
              <a:rPr lang="pt-PT" sz="1600" dirty="0" err="1">
                <a:ea typeface="+mn-lt"/>
                <a:cs typeface="+mn-lt"/>
              </a:rPr>
              <a:t>and</a:t>
            </a:r>
            <a:r>
              <a:rPr lang="pt-PT" sz="1600" dirty="0">
                <a:ea typeface="+mn-lt"/>
                <a:cs typeface="+mn-lt"/>
              </a:rPr>
              <a:t> </a:t>
            </a:r>
            <a:r>
              <a:rPr lang="pt-PT" sz="1600" dirty="0" err="1">
                <a:ea typeface="+mn-lt"/>
                <a:cs typeface="+mn-lt"/>
              </a:rPr>
              <a:t>Information</a:t>
            </a:r>
            <a:r>
              <a:rPr lang="pt-PT" sz="1600" dirty="0">
                <a:ea typeface="+mn-lt"/>
                <a:cs typeface="+mn-lt"/>
              </a:rPr>
              <a:t> </a:t>
            </a:r>
            <a:r>
              <a:rPr lang="pt-PT" sz="1600" dirty="0" err="1">
                <a:ea typeface="+mn-lt"/>
                <a:cs typeface="+mn-lt"/>
              </a:rPr>
              <a:t>Gain</a:t>
            </a:r>
            <a:endParaRPr lang="pt-PT" sz="1600">
              <a:ea typeface="+mn-lt"/>
              <a:cs typeface="+mn-lt"/>
            </a:endParaRP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sz="1600" dirty="0">
                <a:ea typeface="+mn-lt"/>
                <a:cs typeface="+mn-lt"/>
              </a:rPr>
              <a:t>Gini Index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Tree-Based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12</a:t>
            </a:r>
            <a:endParaRPr lang="pt-PT" dirty="0"/>
          </a:p>
        </p:txBody>
      </p:sp>
      <p:pic>
        <p:nvPicPr>
          <p:cNvPr id="10" name="Imagem 9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D720B09E-FFD5-B2F9-4D40-1442E384D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087" y="3353164"/>
            <a:ext cx="3419475" cy="93345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E6E27E8-EF61-03CF-1D5B-0AF5C3752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0532" y="4368827"/>
            <a:ext cx="328809" cy="27257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EFCF605-BD21-6C79-091A-F6DAB8C787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0081" y="2219075"/>
            <a:ext cx="5071811" cy="46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628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Decision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Trees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Entropy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and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Information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Gain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>
                <a:ea typeface="+mn-lt"/>
                <a:cs typeface="+mn-lt"/>
              </a:rPr>
              <a:t>"</a:t>
            </a:r>
            <a:r>
              <a:rPr lang="pt-PT" i="1" dirty="0">
                <a:ea typeface="+mn-lt"/>
                <a:cs typeface="+mn-lt"/>
                <a:hlinkClick r:id="rId2"/>
              </a:rPr>
              <a:t>In information theory, the entropy of a random variable is the average level of “information”, “uncertainty” or “surprise”, inherent in the variable’s possible outcomes.</a:t>
            </a:r>
            <a:r>
              <a:rPr lang="pt-PT" dirty="0">
                <a:ea typeface="+mn-lt"/>
                <a:cs typeface="+mn-lt"/>
              </a:rPr>
              <a:t>" </a:t>
            </a:r>
            <a:endParaRPr lang="pt-PT">
              <a:ea typeface="+mn-lt"/>
              <a:cs typeface="+mn-lt"/>
            </a:endParaRPr>
          </a:p>
          <a:p>
            <a:pPr algn="just"/>
            <a:endParaRPr lang="pt-PT" dirty="0"/>
          </a:p>
          <a:p>
            <a:pPr algn="just"/>
            <a:r>
              <a:rPr lang="pt-PT" dirty="0"/>
              <a:t>In </a:t>
            </a:r>
            <a:r>
              <a:rPr lang="pt-PT" err="1"/>
              <a:t>the</a:t>
            </a:r>
            <a:r>
              <a:rPr lang="pt-PT" dirty="0"/>
              <a:t> </a:t>
            </a:r>
            <a:r>
              <a:rPr lang="pt-PT" err="1"/>
              <a:t>context</a:t>
            </a:r>
            <a:r>
              <a:rPr lang="pt-PT" dirty="0"/>
              <a:t> </a:t>
            </a:r>
            <a:r>
              <a:rPr lang="pt-PT" err="1"/>
              <a:t>of</a:t>
            </a:r>
            <a:r>
              <a:rPr lang="pt-PT" dirty="0"/>
              <a:t> </a:t>
            </a:r>
            <a:r>
              <a:rPr lang="pt-PT" err="1"/>
              <a:t>Decision</a:t>
            </a:r>
            <a:r>
              <a:rPr lang="pt-PT" dirty="0"/>
              <a:t> </a:t>
            </a:r>
            <a:r>
              <a:rPr lang="pt-PT" err="1"/>
              <a:t>Trees</a:t>
            </a:r>
            <a:r>
              <a:rPr lang="pt-PT" dirty="0"/>
              <a:t>, </a:t>
            </a:r>
            <a:r>
              <a:rPr lang="pt-PT" err="1"/>
              <a:t>entropy</a:t>
            </a:r>
            <a:r>
              <a:rPr lang="pt-PT" dirty="0"/>
              <a:t> </a:t>
            </a:r>
            <a:r>
              <a:rPr lang="pt-PT" err="1"/>
              <a:t>measures</a:t>
            </a:r>
            <a:r>
              <a:rPr lang="pt-PT" dirty="0"/>
              <a:t> </a:t>
            </a:r>
            <a:r>
              <a:rPr lang="pt-PT" err="1"/>
              <a:t>the</a:t>
            </a:r>
            <a:r>
              <a:rPr lang="pt-PT" dirty="0"/>
              <a:t> </a:t>
            </a:r>
            <a:r>
              <a:rPr lang="pt-PT" b="1" err="1">
                <a:solidFill>
                  <a:schemeClr val="tx2"/>
                </a:solidFill>
              </a:rPr>
              <a:t>disorder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or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impurity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of</a:t>
            </a:r>
            <a:r>
              <a:rPr lang="pt-PT" b="1" dirty="0">
                <a:solidFill>
                  <a:schemeClr val="tx2"/>
                </a:solidFill>
              </a:rPr>
              <a:t> a node</a:t>
            </a:r>
            <a:r>
              <a:rPr lang="pt-PT" dirty="0"/>
              <a:t>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Tree-Based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12</a:t>
            </a:r>
            <a:endParaRPr lang="pt-PT" dirty="0"/>
          </a:p>
        </p:txBody>
      </p:sp>
      <p:pic>
        <p:nvPicPr>
          <p:cNvPr id="8" name="Imagem 7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6CC205A5-A9E4-0385-4039-28C349479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7011" y="4306228"/>
            <a:ext cx="4355795" cy="136194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E062D7F-F7A3-D52B-6FA5-3FA3A1DCEBCC}"/>
              </a:ext>
            </a:extLst>
          </p:cNvPr>
          <p:cNvSpPr txBox="1"/>
          <p:nvPr/>
        </p:nvSpPr>
        <p:spPr>
          <a:xfrm>
            <a:off x="369599" y="5754556"/>
            <a:ext cx="65427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dirty="0"/>
              <a:t>p</a:t>
            </a:r>
            <a:r>
              <a:rPr lang="pt-PT" baseline="-25000" dirty="0"/>
              <a:t>i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 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probability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randomly</a:t>
            </a:r>
            <a:r>
              <a:rPr lang="pt-PT" dirty="0"/>
              <a:t> </a:t>
            </a:r>
            <a:r>
              <a:rPr lang="pt-PT" dirty="0" err="1"/>
              <a:t>picking</a:t>
            </a:r>
            <a:r>
              <a:rPr lang="pt-PT" dirty="0"/>
              <a:t> </a:t>
            </a:r>
            <a:r>
              <a:rPr lang="pt-PT" dirty="0" err="1"/>
              <a:t>an</a:t>
            </a:r>
            <a:r>
              <a:rPr lang="pt-PT" dirty="0"/>
              <a:t> </a:t>
            </a:r>
            <a:r>
              <a:rPr lang="pt-PT" dirty="0" err="1"/>
              <a:t>example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class</a:t>
            </a:r>
            <a:r>
              <a:rPr lang="pt-PT" dirty="0"/>
              <a:t> i.</a:t>
            </a:r>
          </a:p>
        </p:txBody>
      </p:sp>
      <p:pic>
        <p:nvPicPr>
          <p:cNvPr id="11" name="Imagem 10" descr="Uma imagem com círculo, captura de ecrã, design&#10;&#10;Descrição gerada automaticamente">
            <a:extLst>
              <a:ext uri="{FF2B5EF4-FFF2-40B4-BE49-F238E27FC236}">
                <a16:creationId xmlns:a16="http://schemas.microsoft.com/office/drawing/2014/main" id="{8FBE9945-0820-601F-353E-C213655A0C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1519" y="4167119"/>
            <a:ext cx="4588832" cy="163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30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Decision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Trees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Entropy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and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Information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Gain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Tree-Based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12</a:t>
            </a:r>
            <a:endParaRPr lang="pt-PT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914A871-7E56-3A30-1998-AB53B1C0B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476" y="2043696"/>
            <a:ext cx="8903917" cy="38956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E59E15D-8282-5E07-1A37-8352BD780D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527" y="3362292"/>
            <a:ext cx="10553178" cy="372124"/>
          </a:xfrm>
          <a:prstGeom prst="rect">
            <a:avLst/>
          </a:prstGeom>
        </p:spPr>
      </p:pic>
      <p:sp>
        <p:nvSpPr>
          <p:cNvPr id="13" name="Seta: Para Baixo 12">
            <a:extLst>
              <a:ext uri="{FF2B5EF4-FFF2-40B4-BE49-F238E27FC236}">
                <a16:creationId xmlns:a16="http://schemas.microsoft.com/office/drawing/2014/main" id="{8C72AA56-1F08-BC4F-945B-91C820A6462B}"/>
              </a:ext>
            </a:extLst>
          </p:cNvPr>
          <p:cNvSpPr/>
          <p:nvPr/>
        </p:nvSpPr>
        <p:spPr>
          <a:xfrm>
            <a:off x="5847264" y="2702435"/>
            <a:ext cx="396657" cy="574109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244B376-A976-E963-B197-D4F2B53ADA98}"/>
              </a:ext>
            </a:extLst>
          </p:cNvPr>
          <p:cNvSpPr/>
          <p:nvPr/>
        </p:nvSpPr>
        <p:spPr>
          <a:xfrm>
            <a:off x="6750868" y="2810389"/>
            <a:ext cx="4697260" cy="148224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F4DF3B94-80C2-D804-469C-01549754DE36}"/>
              </a:ext>
            </a:extLst>
          </p:cNvPr>
          <p:cNvCxnSpPr/>
          <p:nvPr/>
        </p:nvCxnSpPr>
        <p:spPr>
          <a:xfrm flipH="1">
            <a:off x="6313119" y="4286620"/>
            <a:ext cx="2822530" cy="39248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Imagem 15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704E1E43-69E5-9E33-FB52-5519D4633F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902" y="4825163"/>
            <a:ext cx="11388247" cy="60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771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Decision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Trees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Entropy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and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Information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Gain</a:t>
            </a:r>
          </a:p>
        </p:txBody>
      </p:sp>
      <p:pic>
        <p:nvPicPr>
          <p:cNvPr id="8" name="Marcador de Posição de Conteúdo 7" descr="Uma imagem com texto, captura de ecrã, círculo, diagrama&#10;&#10;Descrição gerada automaticamente">
            <a:extLst>
              <a:ext uri="{FF2B5EF4-FFF2-40B4-BE49-F238E27FC236}">
                <a16:creationId xmlns:a16="http://schemas.microsoft.com/office/drawing/2014/main" id="{F1261F82-2691-F9B6-E29F-BEDA3B5F7C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587" y="1277090"/>
            <a:ext cx="4769140" cy="4928991"/>
          </a:xfr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Tree-Based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12</a:t>
            </a:r>
            <a:endParaRPr lang="pt-PT" dirty="0"/>
          </a:p>
        </p:txBody>
      </p:sp>
      <p:pic>
        <p:nvPicPr>
          <p:cNvPr id="9" name="Imagem 8" descr="Uma imagem com texto, círculo, diagrama, captura de ecrã&#10;&#10;Descrição gerada automaticamente">
            <a:extLst>
              <a:ext uri="{FF2B5EF4-FFF2-40B4-BE49-F238E27FC236}">
                <a16:creationId xmlns:a16="http://schemas.microsoft.com/office/drawing/2014/main" id="{7FD72650-CDB3-4613-9E03-57895B23CA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6048" y="1329847"/>
            <a:ext cx="5419493" cy="454277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883B8C8-B586-8F2A-85D1-9D5EC3475D41}"/>
              </a:ext>
            </a:extLst>
          </p:cNvPr>
          <p:cNvSpPr txBox="1"/>
          <p:nvPr/>
        </p:nvSpPr>
        <p:spPr>
          <a:xfrm>
            <a:off x="5345811" y="2975343"/>
            <a:ext cx="274319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4400" b="1" dirty="0">
                <a:solidFill>
                  <a:schemeClr val="tx2"/>
                </a:solidFill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2705866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Decision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Trees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Entropy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and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Information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Gain</a:t>
            </a:r>
          </a:p>
        </p:txBody>
      </p:sp>
      <p:pic>
        <p:nvPicPr>
          <p:cNvPr id="8" name="Marcador de Posição de Conteúdo 7" descr="Uma imagem com texto, captura de ecrã, círculo, diagrama&#10;&#10;Descrição gerada automaticamente">
            <a:extLst>
              <a:ext uri="{FF2B5EF4-FFF2-40B4-BE49-F238E27FC236}">
                <a16:creationId xmlns:a16="http://schemas.microsoft.com/office/drawing/2014/main" id="{F1261F82-2691-F9B6-E29F-BEDA3B5F7C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587" y="1277090"/>
            <a:ext cx="4769140" cy="4928991"/>
          </a:xfr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Tree-Based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12</a:t>
            </a:r>
            <a:endParaRPr lang="pt-PT" dirty="0"/>
          </a:p>
        </p:txBody>
      </p:sp>
      <p:pic>
        <p:nvPicPr>
          <p:cNvPr id="3" name="Imagem 2" descr="Uma imagem com Tipo de letra, texto, file, branco&#10;&#10;Descrição gerada automaticamente">
            <a:extLst>
              <a:ext uri="{FF2B5EF4-FFF2-40B4-BE49-F238E27FC236}">
                <a16:creationId xmlns:a16="http://schemas.microsoft.com/office/drawing/2014/main" id="{DB4591A0-F362-62F5-E4E5-887B37D15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6742" y="1486617"/>
            <a:ext cx="4233145" cy="690628"/>
          </a:xfrm>
          <a:prstGeom prst="rect">
            <a:avLst/>
          </a:prstGeom>
        </p:spPr>
      </p:pic>
      <p:pic>
        <p:nvPicPr>
          <p:cNvPr id="11" name="Imagem 10" descr="Uma imagem com texto, Tipo de letra, captura de ecrã, escrita à mão&#10;&#10;Descrição gerada automaticamente">
            <a:extLst>
              <a:ext uri="{FF2B5EF4-FFF2-40B4-BE49-F238E27FC236}">
                <a16:creationId xmlns:a16="http://schemas.microsoft.com/office/drawing/2014/main" id="{96200A1D-73E2-58AE-B55E-F495BE3DAE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3570" y="2217106"/>
            <a:ext cx="4239491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275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Decision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Trees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Entropy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and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Information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Gain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Tree-Based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12</a:t>
            </a:r>
            <a:endParaRPr lang="pt-PT" dirty="0"/>
          </a:p>
        </p:txBody>
      </p:sp>
      <p:pic>
        <p:nvPicPr>
          <p:cNvPr id="9" name="Imagem 8" descr="Uma imagem com texto, círculo, diagrama, captura de ecrã&#10;&#10;Descrição gerada automaticamente">
            <a:extLst>
              <a:ext uri="{FF2B5EF4-FFF2-40B4-BE49-F238E27FC236}">
                <a16:creationId xmlns:a16="http://schemas.microsoft.com/office/drawing/2014/main" id="{7FD72650-CDB3-4613-9E03-57895B23C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103" y="1538614"/>
            <a:ext cx="5419493" cy="4542771"/>
          </a:xfrm>
          <a:prstGeom prst="rect">
            <a:avLst/>
          </a:prstGeom>
        </p:spPr>
      </p:pic>
      <p:pic>
        <p:nvPicPr>
          <p:cNvPr id="13" name="Imagem 12" descr="Uma imagem com Tipo de letra, texto, file, branco&#10;&#10;Descrição gerada automaticamente">
            <a:extLst>
              <a:ext uri="{FF2B5EF4-FFF2-40B4-BE49-F238E27FC236}">
                <a16:creationId xmlns:a16="http://schemas.microsoft.com/office/drawing/2014/main" id="{B1DD8A84-896C-46ED-2426-99B7229E5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2441" y="1538809"/>
            <a:ext cx="3867803" cy="627998"/>
          </a:xfrm>
          <a:prstGeom prst="rect">
            <a:avLst/>
          </a:prstGeom>
        </p:spPr>
      </p:pic>
      <p:pic>
        <p:nvPicPr>
          <p:cNvPr id="14" name="Imagem 13" descr="Uma imagem com texto, Tipo de letra, captura de ecrã, escrita à mão&#10;&#10;Descrição gerada automaticamente">
            <a:extLst>
              <a:ext uri="{FF2B5EF4-FFF2-40B4-BE49-F238E27FC236}">
                <a16:creationId xmlns:a16="http://schemas.microsoft.com/office/drawing/2014/main" id="{389E7162-BEB1-E2C1-4906-A62BC6B7A9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4596" y="2342367"/>
            <a:ext cx="445146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1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Feature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Space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985326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Linearly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separable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data</a:t>
            </a:r>
            <a:r>
              <a:rPr lang="pt-PT" dirty="0">
                <a:ea typeface="+mn-lt"/>
                <a:cs typeface="+mn-lt"/>
              </a:rPr>
              <a:t> –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feature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space</a:t>
            </a:r>
            <a:r>
              <a:rPr lang="pt-PT" dirty="0">
                <a:ea typeface="+mn-lt"/>
                <a:cs typeface="+mn-lt"/>
              </a:rPr>
              <a:t> can </a:t>
            </a:r>
            <a:r>
              <a:rPr lang="pt-PT" err="1">
                <a:ea typeface="+mn-lt"/>
                <a:cs typeface="+mn-lt"/>
              </a:rPr>
              <a:t>be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well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separated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by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err="1">
                <a:ea typeface="+mn-lt"/>
                <a:cs typeface="+mn-lt"/>
              </a:rPr>
              <a:t>line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hyperplane</a:t>
            </a:r>
            <a:r>
              <a:rPr lang="pt-PT" dirty="0">
                <a:ea typeface="+mn-lt"/>
                <a:cs typeface="+mn-lt"/>
              </a:rPr>
              <a:t>;</a:t>
            </a:r>
            <a:endParaRPr lang="pt-PT" dirty="0"/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Linearly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inseparable</a:t>
            </a:r>
            <a:r>
              <a:rPr lang="pt-PT" dirty="0">
                <a:ea typeface="+mn-lt"/>
                <a:cs typeface="+mn-lt"/>
              </a:rPr>
              <a:t> data –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feature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space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cannot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effectively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divided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by</a:t>
            </a:r>
            <a:r>
              <a:rPr lang="pt-PT" dirty="0">
                <a:ea typeface="+mn-lt"/>
                <a:cs typeface="+mn-lt"/>
              </a:rPr>
              <a:t> a single </a:t>
            </a:r>
            <a:r>
              <a:rPr lang="pt-PT" dirty="0" err="1">
                <a:ea typeface="+mn-lt"/>
                <a:cs typeface="+mn-lt"/>
              </a:rPr>
              <a:t>line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hyperplane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 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Tree-Based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12</a:t>
            </a:r>
            <a:endParaRPr lang="pt-PT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FB88C85-1E4D-6F87-EA06-8BB83A5096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76" b="7801"/>
          <a:stretch/>
        </p:blipFill>
        <p:spPr>
          <a:xfrm>
            <a:off x="199674" y="3513389"/>
            <a:ext cx="6747363" cy="309983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4411732C-21FD-F12F-F9A6-E0C4BFDE69AE}"/>
              </a:ext>
            </a:extLst>
          </p:cNvPr>
          <p:cNvSpPr txBox="1"/>
          <p:nvPr/>
        </p:nvSpPr>
        <p:spPr>
          <a:xfrm>
            <a:off x="7740316" y="5180583"/>
            <a:ext cx="421500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dirty="0"/>
              <a:t>Note </a:t>
            </a:r>
            <a:r>
              <a:rPr lang="pt-PT" err="1"/>
              <a:t>that</a:t>
            </a:r>
            <a:r>
              <a:rPr lang="pt-PT" dirty="0"/>
              <a:t> </a:t>
            </a:r>
            <a:r>
              <a:rPr lang="pt-PT" err="1"/>
              <a:t>the</a:t>
            </a:r>
            <a:r>
              <a:rPr lang="pt-PT" dirty="0"/>
              <a:t> classes are </a:t>
            </a:r>
            <a:r>
              <a:rPr lang="pt-PT" err="1"/>
              <a:t>still</a:t>
            </a:r>
            <a:r>
              <a:rPr lang="pt-PT" dirty="0"/>
              <a:t> </a:t>
            </a:r>
            <a:r>
              <a:rPr lang="pt-PT" err="1"/>
              <a:t>well</a:t>
            </a:r>
            <a:r>
              <a:rPr lang="pt-PT" dirty="0"/>
              <a:t> </a:t>
            </a:r>
            <a:r>
              <a:rPr lang="pt-PT" err="1"/>
              <a:t>separated</a:t>
            </a:r>
            <a:r>
              <a:rPr lang="pt-PT" dirty="0"/>
              <a:t> in </a:t>
            </a:r>
            <a:r>
              <a:rPr lang="pt-PT" err="1"/>
              <a:t>the</a:t>
            </a:r>
            <a:r>
              <a:rPr lang="pt-PT" dirty="0"/>
              <a:t> </a:t>
            </a:r>
            <a:r>
              <a:rPr lang="pt-PT" err="1"/>
              <a:t>feature</a:t>
            </a:r>
            <a:r>
              <a:rPr lang="pt-PT" dirty="0"/>
              <a:t> </a:t>
            </a:r>
            <a:r>
              <a:rPr lang="pt-PT" err="1"/>
              <a:t>space</a:t>
            </a:r>
            <a:r>
              <a:rPr lang="pt-PT" dirty="0"/>
              <a:t>, </a:t>
            </a:r>
            <a:r>
              <a:rPr lang="pt-PT" err="1"/>
              <a:t>but</a:t>
            </a:r>
            <a:r>
              <a:rPr lang="pt-PT" dirty="0"/>
              <a:t> </a:t>
            </a:r>
            <a:r>
              <a:rPr lang="pt-PT" err="1"/>
              <a:t>the</a:t>
            </a:r>
            <a:r>
              <a:rPr lang="pt-PT" dirty="0"/>
              <a:t> </a:t>
            </a:r>
            <a:r>
              <a:rPr lang="pt-PT" b="1" err="1">
                <a:solidFill>
                  <a:schemeClr val="tx2"/>
                </a:solidFill>
              </a:rPr>
              <a:t>decision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boundaries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cannot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be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described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by</a:t>
            </a:r>
            <a:r>
              <a:rPr lang="pt-PT" b="1" dirty="0">
                <a:solidFill>
                  <a:schemeClr val="tx2"/>
                </a:solidFill>
              </a:rPr>
              <a:t> single linear </a:t>
            </a:r>
            <a:r>
              <a:rPr lang="pt-PT" b="1" err="1">
                <a:solidFill>
                  <a:schemeClr val="tx2"/>
                </a:solidFill>
              </a:rPr>
              <a:t>equations</a:t>
            </a:r>
            <a:r>
              <a:rPr lang="pt-PT" dirty="0"/>
              <a:t>.</a:t>
            </a:r>
            <a:endParaRPr lang="pt-PT"/>
          </a:p>
        </p:txBody>
      </p:sp>
      <p:cxnSp>
        <p:nvCxnSpPr>
          <p:cNvPr id="14" name="Conexão: Ângulo Reto 13">
            <a:extLst>
              <a:ext uri="{FF2B5EF4-FFF2-40B4-BE49-F238E27FC236}">
                <a16:creationId xmlns:a16="http://schemas.microsoft.com/office/drawing/2014/main" id="{759BFE5E-A38E-ACDA-F3B3-72EA478F65F5}"/>
              </a:ext>
            </a:extLst>
          </p:cNvPr>
          <p:cNvCxnSpPr/>
          <p:nvPr/>
        </p:nvCxnSpPr>
        <p:spPr>
          <a:xfrm>
            <a:off x="6892055" y="4778288"/>
            <a:ext cx="914400" cy="914400"/>
          </a:xfrm>
          <a:prstGeom prst="bent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505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Decision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Trees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 Gini Index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 err="1"/>
              <a:t>The</a:t>
            </a:r>
            <a:r>
              <a:rPr lang="pt-PT" dirty="0">
                <a:ea typeface="+mn-lt"/>
                <a:cs typeface="+mn-lt"/>
              </a:rPr>
              <a:t> Gini Index </a:t>
            </a:r>
            <a:r>
              <a:rPr lang="pt-PT" dirty="0" err="1">
                <a:ea typeface="+mn-lt"/>
                <a:cs typeface="+mn-lt"/>
              </a:rPr>
              <a:t>measures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probability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misclassifying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dirty="0" err="1">
                <a:ea typeface="+mn-lt"/>
                <a:cs typeface="+mn-lt"/>
              </a:rPr>
              <a:t>randomly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chosen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element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based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label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distribution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 err="1">
                <a:ea typeface="+mn-lt"/>
                <a:cs typeface="+mn-lt"/>
              </a:rPr>
              <a:t>Lower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values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indicate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higher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purity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better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separation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classes in a </a:t>
            </a:r>
            <a:r>
              <a:rPr lang="pt-PT" dirty="0" err="1">
                <a:ea typeface="+mn-lt"/>
                <a:cs typeface="+mn-lt"/>
              </a:rPr>
              <a:t>decision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tree</a:t>
            </a:r>
            <a:r>
              <a:rPr lang="pt-PT" dirty="0">
                <a:ea typeface="+mn-lt"/>
                <a:cs typeface="+mn-lt"/>
              </a:rPr>
              <a:t> node.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Tree-Based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12</a:t>
            </a:r>
            <a:endParaRPr lang="pt-PT" dirty="0"/>
          </a:p>
        </p:txBody>
      </p:sp>
      <p:pic>
        <p:nvPicPr>
          <p:cNvPr id="8" name="Imagem 7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8097C12A-AE82-5A01-6CA6-296CE3B25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695" y="3813544"/>
            <a:ext cx="3485888" cy="114195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1137EAD-C938-2432-8946-C1CBB12295AA}"/>
              </a:ext>
            </a:extLst>
          </p:cNvPr>
          <p:cNvSpPr txBox="1"/>
          <p:nvPr/>
        </p:nvSpPr>
        <p:spPr>
          <a:xfrm>
            <a:off x="2978640" y="5092132"/>
            <a:ext cx="67306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dirty="0" err="1">
                <a:ea typeface="+mn-lt"/>
                <a:cs typeface="+mn-lt"/>
              </a:rPr>
              <a:t>where</a:t>
            </a:r>
            <a:r>
              <a:rPr lang="pt-PT" dirty="0">
                <a:ea typeface="+mn-lt"/>
                <a:cs typeface="+mn-lt"/>
              </a:rPr>
              <a:t> j </a:t>
            </a:r>
            <a:r>
              <a:rPr lang="pt-PT" dirty="0" err="1">
                <a:ea typeface="+mn-lt"/>
                <a:cs typeface="+mn-lt"/>
              </a:rPr>
              <a:t>represents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number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classes in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target </a:t>
            </a:r>
            <a:r>
              <a:rPr lang="pt-PT" dirty="0" err="1">
                <a:ea typeface="+mn-lt"/>
                <a:cs typeface="+mn-lt"/>
              </a:rPr>
              <a:t>variable</a:t>
            </a:r>
            <a:endParaRPr lang="pt-PT" dirty="0" err="1"/>
          </a:p>
        </p:txBody>
      </p:sp>
      <p:pic>
        <p:nvPicPr>
          <p:cNvPr id="10" name="Imagem 9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171E71DB-E0B9-D342-A143-CB257E99B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3785" y="3813132"/>
            <a:ext cx="4516676" cy="1027133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693AFF86-25CE-6206-7772-01FFE26288F9}"/>
              </a:ext>
            </a:extLst>
          </p:cNvPr>
          <p:cNvSpPr txBox="1"/>
          <p:nvPr/>
        </p:nvSpPr>
        <p:spPr>
          <a:xfrm>
            <a:off x="5133473" y="4211052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dirty="0"/>
              <a:t>OR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E31AA1A-2D32-CF41-7BBD-7E1F3F6E5C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361" y="5835783"/>
            <a:ext cx="4400550" cy="304800"/>
          </a:xfrm>
          <a:prstGeom prst="rect">
            <a:avLst/>
          </a:prstGeom>
        </p:spPr>
      </p:pic>
      <p:pic>
        <p:nvPicPr>
          <p:cNvPr id="13" name="Imagem 12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29C7CBAD-B3E3-3646-0820-DF7E4C88C0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0119" y="5836605"/>
            <a:ext cx="6847561" cy="34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416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Decision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Trees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 Gini Index</a:t>
            </a:r>
          </a:p>
        </p:txBody>
      </p:sp>
      <p:pic>
        <p:nvPicPr>
          <p:cNvPr id="8" name="Marcador de Posição de Conteúdo 7" descr="Uma imagem com texto, captura de ecrã, círculo, diagrama&#10;&#10;Descrição gerada automaticamente">
            <a:extLst>
              <a:ext uri="{FF2B5EF4-FFF2-40B4-BE49-F238E27FC236}">
                <a16:creationId xmlns:a16="http://schemas.microsoft.com/office/drawing/2014/main" id="{F1261F82-2691-F9B6-E29F-BEDA3B5F7C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587" y="1277090"/>
            <a:ext cx="4769140" cy="4928991"/>
          </a:xfr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Tree-Based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12</a:t>
            </a:r>
            <a:endParaRPr lang="pt-PT" dirty="0"/>
          </a:p>
        </p:txBody>
      </p:sp>
      <p:pic>
        <p:nvPicPr>
          <p:cNvPr id="9" name="Imagem 8" descr="Uma imagem com texto, círculo, diagrama, captura de ecrã&#10;&#10;Descrição gerada automaticamente">
            <a:extLst>
              <a:ext uri="{FF2B5EF4-FFF2-40B4-BE49-F238E27FC236}">
                <a16:creationId xmlns:a16="http://schemas.microsoft.com/office/drawing/2014/main" id="{7FD72650-CDB3-4613-9E03-57895B23CA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6048" y="1329847"/>
            <a:ext cx="5419493" cy="454277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883B8C8-B586-8F2A-85D1-9D5EC3475D41}"/>
              </a:ext>
            </a:extLst>
          </p:cNvPr>
          <p:cNvSpPr txBox="1"/>
          <p:nvPr/>
        </p:nvSpPr>
        <p:spPr>
          <a:xfrm>
            <a:off x="5345811" y="2975343"/>
            <a:ext cx="274319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4400" b="1" dirty="0">
                <a:solidFill>
                  <a:schemeClr val="tx2"/>
                </a:solidFill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2003269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Decision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Trees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 Gini Index</a:t>
            </a:r>
          </a:p>
        </p:txBody>
      </p:sp>
      <p:pic>
        <p:nvPicPr>
          <p:cNvPr id="8" name="Marcador de Posição de Conteúdo 7" descr="Uma imagem com texto, captura de ecrã, círculo, diagrama&#10;&#10;Descrição gerada automaticamente">
            <a:extLst>
              <a:ext uri="{FF2B5EF4-FFF2-40B4-BE49-F238E27FC236}">
                <a16:creationId xmlns:a16="http://schemas.microsoft.com/office/drawing/2014/main" id="{F1261F82-2691-F9B6-E29F-BEDA3B5F7C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587" y="1277090"/>
            <a:ext cx="4769140" cy="4928991"/>
          </a:xfr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Tree-Based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12</a:t>
            </a:r>
            <a:endParaRPr lang="pt-PT" dirty="0"/>
          </a:p>
        </p:txBody>
      </p:sp>
      <p:pic>
        <p:nvPicPr>
          <p:cNvPr id="9" name="Imagem 8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22E604BB-C3BC-6368-3566-DEE9F9544A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5186" y="2191935"/>
            <a:ext cx="5734050" cy="619125"/>
          </a:xfrm>
          <a:prstGeom prst="rect">
            <a:avLst/>
          </a:prstGeom>
        </p:spPr>
      </p:pic>
      <p:pic>
        <p:nvPicPr>
          <p:cNvPr id="10" name="Imagem 9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37917E60-81C3-76CB-FD16-C351DCEF4A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5481" y="3106975"/>
            <a:ext cx="5969696" cy="654485"/>
          </a:xfrm>
          <a:prstGeom prst="rect">
            <a:avLst/>
          </a:prstGeom>
        </p:spPr>
      </p:pic>
      <p:pic>
        <p:nvPicPr>
          <p:cNvPr id="13" name="Imagem 12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15FB97E8-755B-179A-958A-212D425E09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4348" y="4633318"/>
            <a:ext cx="507682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793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Decision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Trees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 Gini Index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Tree-Based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12</a:t>
            </a:r>
            <a:endParaRPr lang="pt-PT" dirty="0"/>
          </a:p>
        </p:txBody>
      </p:sp>
      <p:pic>
        <p:nvPicPr>
          <p:cNvPr id="9" name="Imagem 8" descr="Uma imagem com texto, círculo, diagrama, captura de ecrã&#10;&#10;Descrição gerada automaticamente">
            <a:extLst>
              <a:ext uri="{FF2B5EF4-FFF2-40B4-BE49-F238E27FC236}">
                <a16:creationId xmlns:a16="http://schemas.microsoft.com/office/drawing/2014/main" id="{7FD72650-CDB3-4613-9E03-57895B23C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103" y="1538614"/>
            <a:ext cx="5419493" cy="4542771"/>
          </a:xfrm>
          <a:prstGeom prst="rect">
            <a:avLst/>
          </a:prstGeom>
        </p:spPr>
      </p:pic>
      <p:pic>
        <p:nvPicPr>
          <p:cNvPr id="3" name="Imagem 2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D379BDDF-562C-DB1C-6CE4-40C50E0302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6323" y="1721429"/>
            <a:ext cx="4857750" cy="628650"/>
          </a:xfrm>
          <a:prstGeom prst="rect">
            <a:avLst/>
          </a:prstGeom>
        </p:spPr>
      </p:pic>
      <p:pic>
        <p:nvPicPr>
          <p:cNvPr id="8" name="Imagem 7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5CB011A1-0C48-4479-4B0A-27F37A361D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9735" y="2647689"/>
            <a:ext cx="5295378" cy="654485"/>
          </a:xfrm>
          <a:prstGeom prst="rect">
            <a:avLst/>
          </a:prstGeom>
        </p:spPr>
      </p:pic>
      <p:pic>
        <p:nvPicPr>
          <p:cNvPr id="10" name="Imagem 9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6E7240A3-6E9E-6DF4-6EAA-1A9988D23D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3444" y="3676379"/>
            <a:ext cx="5410200" cy="619125"/>
          </a:xfrm>
          <a:prstGeom prst="rect">
            <a:avLst/>
          </a:prstGeom>
        </p:spPr>
      </p:pic>
      <p:pic>
        <p:nvPicPr>
          <p:cNvPr id="11" name="Imagem 10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3C83D693-D528-218A-08AB-A60FB7CE1B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0994" y="5226229"/>
            <a:ext cx="6096000" cy="55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084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Decision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Trees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Splitting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Criteria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 err="1"/>
              <a:t>Why</a:t>
            </a:r>
            <a:r>
              <a:rPr lang="pt-PT" dirty="0"/>
              <a:t> </a:t>
            </a:r>
            <a:r>
              <a:rPr lang="pt-PT" dirty="0" err="1"/>
              <a:t>not</a:t>
            </a:r>
            <a:r>
              <a:rPr lang="pt-PT" dirty="0"/>
              <a:t> minimize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missclassification</a:t>
            </a:r>
            <a:r>
              <a:rPr lang="pt-PT" dirty="0"/>
              <a:t> error?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Tree-Based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12</a:t>
            </a:r>
            <a:endParaRPr lang="pt-PT" dirty="0"/>
          </a:p>
        </p:txBody>
      </p:sp>
      <p:pic>
        <p:nvPicPr>
          <p:cNvPr id="8" name="Imagem 7" descr="Uma imagem com texto, file, diagrama, Gráfico&#10;&#10;Descrição gerada automaticamente">
            <a:extLst>
              <a:ext uri="{FF2B5EF4-FFF2-40B4-BE49-F238E27FC236}">
                <a16:creationId xmlns:a16="http://schemas.microsoft.com/office/drawing/2014/main" id="{52E1292D-167E-A67C-5553-BFBDE3B5A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301" y="2005023"/>
            <a:ext cx="8089726" cy="445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850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Decision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Trees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Stopping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Rules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986836" cy="507040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just"/>
            <a:r>
              <a:rPr lang="pt-PT" b="1" err="1">
                <a:solidFill>
                  <a:schemeClr val="tx2"/>
                </a:solidFill>
              </a:rPr>
              <a:t>Maximum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depth</a:t>
            </a:r>
            <a:r>
              <a:rPr lang="pt-PT" b="1" dirty="0">
                <a:solidFill>
                  <a:schemeClr val="tx2"/>
                </a:solidFill>
              </a:rPr>
              <a:t>: </a:t>
            </a:r>
            <a:r>
              <a:rPr lang="pt-PT" err="1">
                <a:ea typeface="+mn-lt"/>
                <a:cs typeface="+mn-lt"/>
              </a:rPr>
              <a:t>limits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depth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tree</a:t>
            </a:r>
            <a:r>
              <a:rPr lang="pt-PT">
                <a:ea typeface="+mn-lt"/>
                <a:cs typeface="+mn-lt"/>
              </a:rPr>
              <a:t>;</a:t>
            </a:r>
            <a:endParaRPr lang="pt-PT" dirty="0"/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Minimum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samples per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leaf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limits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minimum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number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samples a </a:t>
            </a:r>
            <a:r>
              <a:rPr lang="pt-PT" err="1">
                <a:ea typeface="+mn-lt"/>
                <a:cs typeface="+mn-lt"/>
              </a:rPr>
              <a:t>leaf</a:t>
            </a:r>
            <a:r>
              <a:rPr lang="pt-PT">
                <a:ea typeface="+mn-lt"/>
                <a:cs typeface="+mn-lt"/>
              </a:rPr>
              <a:t> node can </a:t>
            </a:r>
            <a:r>
              <a:rPr lang="pt-PT" err="1">
                <a:ea typeface="+mn-lt"/>
                <a:cs typeface="+mn-lt"/>
              </a:rPr>
              <a:t>have</a:t>
            </a:r>
            <a:r>
              <a:rPr lang="pt-PT">
                <a:ea typeface="+mn-lt"/>
                <a:cs typeface="+mn-lt"/>
              </a:rPr>
              <a:t>;</a:t>
            </a: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Minimum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samples per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split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limits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minimum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number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samples </a:t>
            </a:r>
            <a:r>
              <a:rPr lang="pt-PT" err="1">
                <a:ea typeface="+mn-lt"/>
                <a:cs typeface="+mn-lt"/>
              </a:rPr>
              <a:t>required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perform</a:t>
            </a:r>
            <a:r>
              <a:rPr lang="pt-PT">
                <a:ea typeface="+mn-lt"/>
                <a:cs typeface="+mn-lt"/>
              </a:rPr>
              <a:t> a </a:t>
            </a:r>
            <a:r>
              <a:rPr lang="pt-PT" err="1">
                <a:ea typeface="+mn-lt"/>
                <a:cs typeface="+mn-lt"/>
              </a:rPr>
              <a:t>split</a:t>
            </a:r>
            <a:r>
              <a:rPr lang="pt-PT">
                <a:ea typeface="+mn-lt"/>
                <a:cs typeface="+mn-lt"/>
              </a:rPr>
              <a:t>;</a:t>
            </a: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Maximum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number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of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leaf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nodes: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caps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total </a:t>
            </a:r>
            <a:r>
              <a:rPr lang="pt-PT" err="1">
                <a:ea typeface="+mn-lt"/>
                <a:cs typeface="+mn-lt"/>
              </a:rPr>
              <a:t>number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lead </a:t>
            </a:r>
            <a:r>
              <a:rPr lang="pt-PT">
                <a:ea typeface="+mn-lt"/>
                <a:cs typeface="+mn-lt"/>
              </a:rPr>
              <a:t>nodes in a </a:t>
            </a:r>
            <a:r>
              <a:rPr lang="pt-PT" err="1">
                <a:ea typeface="+mn-lt"/>
                <a:cs typeface="+mn-lt"/>
              </a:rPr>
              <a:t>tree</a:t>
            </a:r>
            <a:r>
              <a:rPr lang="pt-PT">
                <a:ea typeface="+mn-lt"/>
                <a:cs typeface="+mn-lt"/>
              </a:rPr>
              <a:t>;</a:t>
            </a: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Impurity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threshold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err="1">
                <a:ea typeface="+mn-lt"/>
                <a:cs typeface="+mn-lt"/>
              </a:rPr>
              <a:t>split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only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performed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reduces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impurity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by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err="1">
                <a:ea typeface="+mn-lt"/>
                <a:cs typeface="+mn-lt"/>
              </a:rPr>
              <a:t>certain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amount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algn="just"/>
            <a:endParaRPr lang="pt-PT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Tree-Based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12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27808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Decision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Trees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just"/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flexibility</a:t>
            </a:r>
            <a:r>
              <a:rPr lang="pt-PT" dirty="0">
                <a:ea typeface="+mn-lt"/>
                <a:cs typeface="+mn-lt"/>
              </a:rPr>
              <a:t>/</a:t>
            </a:r>
            <a:r>
              <a:rPr lang="pt-PT" err="1">
                <a:ea typeface="+mn-lt"/>
                <a:cs typeface="+mn-lt"/>
              </a:rPr>
              <a:t>complexity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decision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trees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mainly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decided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tree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depth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marL="800100" lvl="1" indent="-342900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To </a:t>
            </a:r>
            <a:r>
              <a:rPr lang="pt-PT" err="1">
                <a:ea typeface="+mn-lt"/>
                <a:cs typeface="+mn-lt"/>
              </a:rPr>
              <a:t>obtain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small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bias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need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err="1">
                <a:ea typeface="+mn-lt"/>
                <a:cs typeface="+mn-lt"/>
              </a:rPr>
              <a:t>deep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tree</a:t>
            </a:r>
            <a:r>
              <a:rPr lang="pt-PT" dirty="0">
                <a:ea typeface="+mn-lt"/>
                <a:cs typeface="+mn-lt"/>
              </a:rPr>
              <a:t>!</a:t>
            </a:r>
          </a:p>
          <a:p>
            <a:pPr marL="800100" lvl="1" indent="-342900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However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this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results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high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variance</a:t>
            </a:r>
            <a:r>
              <a:rPr lang="pt-PT" dirty="0">
                <a:ea typeface="+mn-lt"/>
                <a:cs typeface="+mn-lt"/>
              </a:rPr>
              <a:t>!</a:t>
            </a: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>
                <a:ea typeface="+mn-lt"/>
                <a:cs typeface="+mn-lt"/>
              </a:rPr>
              <a:t>To improve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 performance: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Pruning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grow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deep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trees</a:t>
            </a:r>
            <a:r>
              <a:rPr lang="pt-PT" dirty="0">
                <a:ea typeface="+mn-lt"/>
                <a:cs typeface="+mn-lt"/>
              </a:rPr>
              <a:t> (</a:t>
            </a:r>
            <a:r>
              <a:rPr lang="pt-PT" dirty="0" err="1">
                <a:ea typeface="+mn-lt"/>
                <a:cs typeface="+mn-lt"/>
              </a:rPr>
              <a:t>small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bias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high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variance</a:t>
            </a:r>
            <a:r>
              <a:rPr lang="pt-PT" dirty="0">
                <a:ea typeface="+mn-lt"/>
                <a:cs typeface="+mn-lt"/>
              </a:rPr>
              <a:t>) </a:t>
            </a:r>
            <a:r>
              <a:rPr lang="pt-PT" dirty="0" err="1">
                <a:ea typeface="+mn-lt"/>
                <a:cs typeface="+mn-lt"/>
              </a:rPr>
              <a:t>which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then</a:t>
            </a:r>
            <a:r>
              <a:rPr lang="pt-PT" dirty="0">
                <a:ea typeface="+mn-lt"/>
                <a:cs typeface="+mn-lt"/>
              </a:rPr>
              <a:t> are </a:t>
            </a:r>
            <a:r>
              <a:rPr lang="pt-PT" dirty="0" err="1">
                <a:ea typeface="+mn-lt"/>
                <a:cs typeface="+mn-lt"/>
              </a:rPr>
              <a:t>pruned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into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smaller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ones</a:t>
            </a:r>
            <a:r>
              <a:rPr lang="pt-PT" dirty="0">
                <a:ea typeface="+mn-lt"/>
                <a:cs typeface="+mn-lt"/>
              </a:rPr>
              <a:t> (</a:t>
            </a:r>
            <a:r>
              <a:rPr lang="pt-PT" dirty="0" err="1">
                <a:ea typeface="+mn-lt"/>
                <a:cs typeface="+mn-lt"/>
              </a:rPr>
              <a:t>reduce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variance</a:t>
            </a:r>
            <a:r>
              <a:rPr lang="pt-PT" dirty="0">
                <a:ea typeface="+mn-lt"/>
                <a:cs typeface="+mn-lt"/>
              </a:rPr>
              <a:t>);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b="1" dirty="0">
                <a:solidFill>
                  <a:schemeClr val="tx2"/>
                </a:solidFill>
              </a:rPr>
              <a:t>Ensemble </a:t>
            </a:r>
            <a:r>
              <a:rPr lang="pt-PT" b="1" dirty="0" err="1">
                <a:solidFill>
                  <a:schemeClr val="tx2"/>
                </a:solidFill>
              </a:rPr>
              <a:t>methods</a:t>
            </a:r>
            <a:r>
              <a:rPr lang="pt-PT" b="1" dirty="0">
                <a:solidFill>
                  <a:schemeClr val="tx2"/>
                </a:solidFill>
              </a:rPr>
              <a:t> (</a:t>
            </a:r>
            <a:r>
              <a:rPr lang="pt-PT" b="1" dirty="0" err="1">
                <a:solidFill>
                  <a:schemeClr val="tx2"/>
                </a:solidFill>
              </a:rPr>
              <a:t>next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dirty="0" err="1">
                <a:solidFill>
                  <a:schemeClr val="tx2"/>
                </a:solidFill>
              </a:rPr>
              <a:t>session</a:t>
            </a:r>
            <a:r>
              <a:rPr lang="pt-PT" b="1" dirty="0">
                <a:solidFill>
                  <a:schemeClr val="tx2"/>
                </a:solidFill>
              </a:rPr>
              <a:t>):</a:t>
            </a:r>
            <a:r>
              <a:rPr lang="pt-PT" dirty="0"/>
              <a:t> combine </a:t>
            </a:r>
            <a:r>
              <a:rPr lang="pt-PT" dirty="0" err="1"/>
              <a:t>multiple</a:t>
            </a:r>
            <a:r>
              <a:rPr lang="pt-PT" dirty="0"/>
              <a:t> </a:t>
            </a:r>
            <a:r>
              <a:rPr lang="pt-PT" dirty="0" err="1"/>
              <a:t>simple</a:t>
            </a:r>
            <a:r>
              <a:rPr lang="pt-PT" dirty="0"/>
              <a:t> </a:t>
            </a:r>
            <a:r>
              <a:rPr lang="pt-PT" dirty="0" err="1"/>
              <a:t>trees</a:t>
            </a:r>
            <a:r>
              <a:rPr lang="pt-PT" dirty="0"/>
              <a:t>.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Bagging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Random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Forests</a:t>
            </a:r>
            <a:endParaRPr lang="pt-PT" dirty="0">
              <a:ea typeface="+mn-lt"/>
              <a:cs typeface="+mn-lt"/>
            </a:endParaRP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Boosted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trees</a:t>
            </a: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Tree-Based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12</a:t>
            </a:r>
            <a:endParaRPr lang="pt-PT" dirty="0"/>
          </a:p>
        </p:txBody>
      </p:sp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B68E9B57-8FA7-9757-3FF1-11D6B462BF66}"/>
              </a:ext>
            </a:extLst>
          </p:cNvPr>
          <p:cNvSpPr/>
          <p:nvPr/>
        </p:nvSpPr>
        <p:spPr>
          <a:xfrm>
            <a:off x="3930316" y="2887578"/>
            <a:ext cx="220578" cy="501315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9" name="Imagem 8" descr="Uma imagem com texto, file, diagrama, Tipo de letra&#10;&#10;Descrição gerada automaticamente">
            <a:extLst>
              <a:ext uri="{FF2B5EF4-FFF2-40B4-BE49-F238E27FC236}">
                <a16:creationId xmlns:a16="http://schemas.microsoft.com/office/drawing/2014/main" id="{EB9C2312-4B23-CFEA-92FB-2B1541850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579" y="2098801"/>
            <a:ext cx="4000500" cy="265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792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Decision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Trees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Tree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Pruning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b="1" dirty="0" err="1">
                <a:solidFill>
                  <a:schemeClr val="tx2"/>
                </a:solidFill>
              </a:rPr>
              <a:t>Deep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dirty="0" err="1">
                <a:solidFill>
                  <a:schemeClr val="tx2"/>
                </a:solidFill>
              </a:rPr>
              <a:t>trees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dirty="0" err="1">
                <a:solidFill>
                  <a:schemeClr val="tx2"/>
                </a:solidFill>
              </a:rPr>
              <a:t>often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dirty="0" err="1">
                <a:solidFill>
                  <a:schemeClr val="tx2"/>
                </a:solidFill>
              </a:rPr>
              <a:t>overfit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training data </a:t>
            </a:r>
            <a:r>
              <a:rPr lang="pt-PT" dirty="0" err="1"/>
              <a:t>resulting</a:t>
            </a:r>
            <a:r>
              <a:rPr lang="pt-PT" dirty="0"/>
              <a:t> in </a:t>
            </a:r>
            <a:r>
              <a:rPr lang="pt-PT" b="1" dirty="0" err="1">
                <a:solidFill>
                  <a:schemeClr val="tx2"/>
                </a:solidFill>
              </a:rPr>
              <a:t>poor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dirty="0" err="1">
                <a:solidFill>
                  <a:schemeClr val="tx2"/>
                </a:solidFill>
              </a:rPr>
              <a:t>test</a:t>
            </a:r>
            <a:r>
              <a:rPr lang="pt-PT" b="1" dirty="0">
                <a:solidFill>
                  <a:schemeClr val="tx2"/>
                </a:solidFill>
              </a:rPr>
              <a:t> performance</a:t>
            </a:r>
            <a:r>
              <a:rPr lang="pt-PT" dirty="0"/>
              <a:t>;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 err="1">
                <a:ea typeface="+mn-lt"/>
                <a:cs typeface="+mn-lt"/>
              </a:rPr>
              <a:t>We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could</a:t>
            </a:r>
            <a:r>
              <a:rPr lang="pt-PT" dirty="0">
                <a:ea typeface="+mn-lt"/>
                <a:cs typeface="+mn-lt"/>
              </a:rPr>
              <a:t> stop </a:t>
            </a:r>
            <a:r>
              <a:rPr lang="pt-PT" dirty="0" err="1">
                <a:ea typeface="+mn-lt"/>
                <a:cs typeface="+mn-lt"/>
              </a:rPr>
              <a:t>spliting</a:t>
            </a:r>
            <a:r>
              <a:rPr lang="pt-PT" dirty="0">
                <a:ea typeface="+mn-lt"/>
                <a:cs typeface="+mn-lt"/>
              </a:rPr>
              <a:t> as </a:t>
            </a:r>
            <a:r>
              <a:rPr lang="pt-PT" dirty="0" err="1">
                <a:ea typeface="+mn-lt"/>
                <a:cs typeface="+mn-lt"/>
              </a:rPr>
              <a:t>soon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information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gain</a:t>
            </a:r>
            <a:r>
              <a:rPr lang="pt-PT" dirty="0">
                <a:ea typeface="+mn-lt"/>
                <a:cs typeface="+mn-lt"/>
              </a:rPr>
              <a:t> does </a:t>
            </a:r>
            <a:r>
              <a:rPr lang="pt-PT" dirty="0" err="1">
                <a:ea typeface="+mn-lt"/>
                <a:cs typeface="+mn-lt"/>
              </a:rPr>
              <a:t>not</a:t>
            </a:r>
            <a:r>
              <a:rPr lang="pt-PT" dirty="0">
                <a:ea typeface="+mn-lt"/>
                <a:cs typeface="+mn-lt"/>
              </a:rPr>
              <a:t> improve </a:t>
            </a:r>
            <a:r>
              <a:rPr lang="pt-PT" dirty="0" err="1">
                <a:ea typeface="+mn-lt"/>
                <a:cs typeface="+mn-lt"/>
              </a:rPr>
              <a:t>at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least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dirty="0" err="1">
                <a:ea typeface="+mn-lt"/>
                <a:cs typeface="+mn-lt"/>
              </a:rPr>
              <a:t>pre-specified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amount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err="1">
                <a:ea typeface="+mn-lt"/>
                <a:cs typeface="+mn-lt"/>
              </a:rPr>
              <a:t>However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"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weak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"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splits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 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early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can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sometimes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lead to a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really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good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split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later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Solution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 </a:t>
            </a:r>
            <a:r>
              <a:rPr lang="pt-PT" err="1">
                <a:ea typeface="+mn-lt"/>
                <a:cs typeface="+mn-lt"/>
              </a:rPr>
              <a:t>Grow</a:t>
            </a:r>
            <a:r>
              <a:rPr lang="pt-PT" dirty="0">
                <a:ea typeface="+mn-lt"/>
                <a:cs typeface="+mn-lt"/>
              </a:rPr>
              <a:t> a </a:t>
            </a:r>
            <a:r>
              <a:rPr lang="pt-PT" err="1">
                <a:ea typeface="+mn-lt"/>
                <a:cs typeface="+mn-lt"/>
              </a:rPr>
              <a:t>deep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tree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prune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it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back</a:t>
            </a:r>
            <a:r>
              <a:rPr lang="pt-PT" dirty="0">
                <a:ea typeface="+mn-lt"/>
                <a:cs typeface="+mn-lt"/>
              </a:rPr>
              <a:t>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Tree-Based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12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229841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Decision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Trees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Cost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Complexity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Pruning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776284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b="1" err="1">
                <a:solidFill>
                  <a:schemeClr val="tx2"/>
                </a:solidFill>
              </a:rPr>
              <a:t>Cost</a:t>
            </a:r>
            <a:r>
              <a:rPr lang="pt-PT" b="1" dirty="0">
                <a:solidFill>
                  <a:schemeClr val="tx2"/>
                </a:solidFill>
              </a:rPr>
              <a:t> </a:t>
            </a:r>
            <a:r>
              <a:rPr lang="pt-PT" b="1" err="1">
                <a:solidFill>
                  <a:schemeClr val="tx2"/>
                </a:solidFill>
              </a:rPr>
              <a:t>complexity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pruning</a:t>
            </a:r>
            <a:r>
              <a:rPr lang="pt-PT" dirty="0"/>
              <a:t> </a:t>
            </a:r>
            <a:r>
              <a:rPr lang="pt-PT" err="1"/>
              <a:t>aka</a:t>
            </a:r>
            <a:r>
              <a:rPr lang="pt-PT" dirty="0"/>
              <a:t> </a:t>
            </a:r>
            <a:r>
              <a:rPr lang="pt-PT" b="1" err="1">
                <a:solidFill>
                  <a:schemeClr val="tx2"/>
                </a:solidFill>
              </a:rPr>
              <a:t>weakest</a:t>
            </a:r>
            <a:r>
              <a:rPr lang="pt-PT" b="1" dirty="0">
                <a:solidFill>
                  <a:schemeClr val="tx2"/>
                </a:solidFill>
              </a:rPr>
              <a:t> link </a:t>
            </a:r>
            <a:r>
              <a:rPr lang="pt-PT" b="1" err="1">
                <a:solidFill>
                  <a:schemeClr val="tx2"/>
                </a:solidFill>
              </a:rPr>
              <a:t>pruning</a:t>
            </a:r>
            <a:r>
              <a:rPr lang="pt-PT" dirty="0"/>
              <a:t>: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 err="1">
                <a:ea typeface="+mn-lt"/>
                <a:cs typeface="+mn-lt"/>
              </a:rPr>
              <a:t>Mathematically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cost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complexity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measure</a:t>
            </a:r>
            <a:r>
              <a:rPr lang="pt-PT" dirty="0">
                <a:ea typeface="+mn-lt"/>
                <a:cs typeface="+mn-lt"/>
              </a:rPr>
              <a:t> for a </a:t>
            </a:r>
            <a:r>
              <a:rPr lang="pt-PT" dirty="0" err="1">
                <a:ea typeface="+mn-lt"/>
                <a:cs typeface="+mn-lt"/>
              </a:rPr>
              <a:t>tree</a:t>
            </a:r>
            <a:r>
              <a:rPr lang="pt-PT" dirty="0">
                <a:ea typeface="+mn-lt"/>
                <a:cs typeface="+mn-lt"/>
              </a:rPr>
              <a:t> T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given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by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pt-PT" dirty="0" err="1">
                <a:ea typeface="+mn-lt"/>
                <a:cs typeface="+mn-lt"/>
              </a:rPr>
              <a:t>Where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marL="0" indent="0" algn="just">
              <a:buNone/>
            </a:pPr>
            <a:r>
              <a:rPr lang="pt-PT" dirty="0">
                <a:ea typeface="+mn-lt"/>
                <a:cs typeface="+mn-lt"/>
              </a:rPr>
              <a:t> *               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risk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tree</a:t>
            </a:r>
            <a:r>
              <a:rPr lang="pt-PT" dirty="0">
                <a:ea typeface="+mn-lt"/>
                <a:cs typeface="+mn-lt"/>
              </a:rPr>
              <a:t> T (</a:t>
            </a:r>
            <a:r>
              <a:rPr lang="pt-PT" dirty="0" err="1">
                <a:ea typeface="+mn-lt"/>
                <a:cs typeface="+mn-lt"/>
              </a:rPr>
              <a:t>overall</a:t>
            </a:r>
            <a:r>
              <a:rPr lang="pt-PT" dirty="0">
                <a:ea typeface="+mn-lt"/>
                <a:cs typeface="+mn-lt"/>
              </a:rPr>
              <a:t> RSS, Gini/</a:t>
            </a:r>
            <a:r>
              <a:rPr lang="pt-PT" dirty="0" err="1">
                <a:ea typeface="+mn-lt"/>
                <a:cs typeface="+mn-lt"/>
              </a:rPr>
              <a:t>Entropy</a:t>
            </a:r>
            <a:r>
              <a:rPr lang="pt-PT" dirty="0">
                <a:ea typeface="+mn-lt"/>
                <a:cs typeface="+mn-lt"/>
              </a:rPr>
              <a:t>/</a:t>
            </a:r>
            <a:r>
              <a:rPr lang="pt-PT" dirty="0" err="1">
                <a:ea typeface="+mn-lt"/>
                <a:cs typeface="+mn-lt"/>
              </a:rPr>
              <a:t>etc</a:t>
            </a:r>
            <a:r>
              <a:rPr lang="pt-PT" dirty="0">
                <a:ea typeface="+mn-lt"/>
                <a:cs typeface="+mn-lt"/>
              </a:rPr>
              <a:t>)</a:t>
            </a:r>
          </a:p>
          <a:p>
            <a:pPr marL="0" indent="0" algn="just">
              <a:buNone/>
            </a:pPr>
            <a:r>
              <a:rPr lang="pt-PT" dirty="0">
                <a:ea typeface="+mn-lt"/>
                <a:cs typeface="+mn-lt"/>
              </a:rPr>
              <a:t> *       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number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leaf</a:t>
            </a:r>
            <a:r>
              <a:rPr lang="pt-PT" dirty="0">
                <a:ea typeface="+mn-lt"/>
                <a:cs typeface="+mn-lt"/>
              </a:rPr>
              <a:t> nodes in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tree</a:t>
            </a:r>
            <a:r>
              <a:rPr lang="pt-PT" dirty="0">
                <a:ea typeface="+mn-lt"/>
                <a:cs typeface="+mn-lt"/>
              </a:rPr>
              <a:t> T</a:t>
            </a:r>
          </a:p>
          <a:p>
            <a:pPr marL="0" indent="0" algn="just">
              <a:buNone/>
            </a:pPr>
            <a:r>
              <a:rPr lang="pt-PT" dirty="0">
                <a:ea typeface="+mn-lt"/>
                <a:cs typeface="+mn-lt"/>
              </a:rPr>
              <a:t> *       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penalty/</a:t>
            </a:r>
            <a:r>
              <a:rPr lang="pt-PT" dirty="0" err="1">
                <a:ea typeface="+mn-lt"/>
                <a:cs typeface="+mn-lt"/>
              </a:rPr>
              <a:t>regularization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parameter</a:t>
            </a:r>
            <a:endParaRPr lang="pt-PT" dirty="0" err="1"/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Tree-Based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12</a:t>
            </a:r>
            <a:endParaRPr lang="pt-PT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3B2FF2E-E2EC-BE01-9BBD-6775B97D1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011" y="3156284"/>
            <a:ext cx="5185109" cy="555457"/>
          </a:xfrm>
          <a:prstGeom prst="rect">
            <a:avLst/>
          </a:prstGeom>
        </p:spPr>
      </p:pic>
      <p:pic>
        <p:nvPicPr>
          <p:cNvPr id="9" name="Imagem 8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D66C0243-CC32-686F-946F-D18094E795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224" r="193" b="1786"/>
          <a:stretch/>
        </p:blipFill>
        <p:spPr>
          <a:xfrm>
            <a:off x="1252537" y="4940968"/>
            <a:ext cx="390044" cy="355039"/>
          </a:xfrm>
          <a:prstGeom prst="rect">
            <a:avLst/>
          </a:prstGeom>
        </p:spPr>
      </p:pic>
      <p:pic>
        <p:nvPicPr>
          <p:cNvPr id="10" name="Imagem 9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15A35AE4-9CAA-3313-077C-53BD7A07D9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664" r="31081" b="1786"/>
          <a:stretch/>
        </p:blipFill>
        <p:spPr>
          <a:xfrm>
            <a:off x="1212433" y="4399546"/>
            <a:ext cx="1010430" cy="405171"/>
          </a:xfrm>
          <a:prstGeom prst="rect">
            <a:avLst/>
          </a:prstGeom>
        </p:spPr>
      </p:pic>
      <p:pic>
        <p:nvPicPr>
          <p:cNvPr id="11" name="Imagem 10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D1753C5A-4248-9E8F-685D-D057E35C8D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923" r="11182" b="1786"/>
          <a:stretch/>
        </p:blipFill>
        <p:spPr>
          <a:xfrm>
            <a:off x="1212432" y="5352046"/>
            <a:ext cx="391028" cy="43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646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Decision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Trees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Cost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Complexity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 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Pruning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Objective</a:t>
            </a:r>
            <a:r>
              <a:rPr lang="pt-PT" dirty="0">
                <a:ea typeface="+mn-lt"/>
                <a:cs typeface="+mn-lt"/>
              </a:rPr>
              <a:t>: minimize</a:t>
            </a:r>
          </a:p>
          <a:p>
            <a:pPr algn="just"/>
            <a:endParaRPr lang="pt-PT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Tree-Based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12</a:t>
            </a:r>
            <a:endParaRPr lang="pt-PT" dirty="0"/>
          </a:p>
        </p:txBody>
      </p:sp>
      <p:pic>
        <p:nvPicPr>
          <p:cNvPr id="8" name="Imagem 7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AD79ACB5-AFDF-A270-5432-ACC11ECB5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1351548"/>
            <a:ext cx="6470984" cy="78606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D3B2035-0B4A-D19F-4B25-83D627893581}"/>
              </a:ext>
            </a:extLst>
          </p:cNvPr>
          <p:cNvSpPr txBox="1"/>
          <p:nvPr/>
        </p:nvSpPr>
        <p:spPr>
          <a:xfrm>
            <a:off x="8572500" y="2827421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dirty="0" err="1"/>
              <a:t>Risk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 </a:t>
            </a:r>
            <a:r>
              <a:rPr lang="pt-PT" dirty="0" err="1"/>
              <a:t>leaf</a:t>
            </a:r>
            <a:r>
              <a:rPr lang="pt-PT" dirty="0"/>
              <a:t> node t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BDCF152-81B6-EC0A-4702-23A688637438}"/>
              </a:ext>
            </a:extLst>
          </p:cNvPr>
          <p:cNvSpPr txBox="1"/>
          <p:nvPr/>
        </p:nvSpPr>
        <p:spPr>
          <a:xfrm>
            <a:off x="2887579" y="2827421"/>
            <a:ext cx="335480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err="1"/>
              <a:t>Proportion</a:t>
            </a:r>
            <a:r>
              <a:rPr lang="pt-PT" dirty="0"/>
              <a:t> </a:t>
            </a:r>
            <a:r>
              <a:rPr lang="pt-PT" err="1"/>
              <a:t>of</a:t>
            </a:r>
            <a:r>
              <a:rPr lang="pt-PT" dirty="0"/>
              <a:t> samples </a:t>
            </a:r>
            <a:endParaRPr lang="pt-PT"/>
          </a:p>
          <a:p>
            <a:pPr algn="ctr"/>
            <a:r>
              <a:rPr lang="pt-PT" dirty="0"/>
              <a:t>in </a:t>
            </a:r>
            <a:r>
              <a:rPr lang="pt-PT" dirty="0" err="1"/>
              <a:t>leaf</a:t>
            </a:r>
            <a:r>
              <a:rPr lang="pt-PT" dirty="0"/>
              <a:t> node t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CB99EDF-7511-0428-88B1-DA3219F07F0F}"/>
              </a:ext>
            </a:extLst>
          </p:cNvPr>
          <p:cNvSpPr txBox="1"/>
          <p:nvPr/>
        </p:nvSpPr>
        <p:spPr>
          <a:xfrm>
            <a:off x="6186236" y="282742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dirty="0" err="1"/>
              <a:t>Metric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leaf</a:t>
            </a:r>
            <a:r>
              <a:rPr lang="pt-PT" dirty="0"/>
              <a:t> node t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9788A75-F4A5-96CF-4042-99FBAED7DF8A}"/>
              </a:ext>
            </a:extLst>
          </p:cNvPr>
          <p:cNvSpPr txBox="1"/>
          <p:nvPr/>
        </p:nvSpPr>
        <p:spPr>
          <a:xfrm>
            <a:off x="641683" y="282742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dirty="0" err="1"/>
              <a:t>Risk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tree</a:t>
            </a:r>
            <a:r>
              <a:rPr lang="pt-PT" dirty="0"/>
              <a:t> T</a:t>
            </a:r>
          </a:p>
        </p:txBody>
      </p:sp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DD3238F8-6DC6-D769-0D02-81E96E5233D5}"/>
              </a:ext>
            </a:extLst>
          </p:cNvPr>
          <p:cNvCxnSpPr/>
          <p:nvPr/>
        </p:nvCxnSpPr>
        <p:spPr>
          <a:xfrm>
            <a:off x="8130339" y="1893972"/>
            <a:ext cx="1044742" cy="90437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77A02DFF-03D7-81F7-DFD9-718BB931F9B5}"/>
              </a:ext>
            </a:extLst>
          </p:cNvPr>
          <p:cNvCxnSpPr>
            <a:cxnSpLocks/>
          </p:cNvCxnSpPr>
          <p:nvPr/>
        </p:nvCxnSpPr>
        <p:spPr>
          <a:xfrm>
            <a:off x="5463339" y="1783682"/>
            <a:ext cx="1375611" cy="11049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103DC483-C803-775D-B885-5F2C13FD7105}"/>
              </a:ext>
            </a:extLst>
          </p:cNvPr>
          <p:cNvCxnSpPr>
            <a:cxnSpLocks/>
          </p:cNvCxnSpPr>
          <p:nvPr/>
        </p:nvCxnSpPr>
        <p:spPr>
          <a:xfrm flipH="1">
            <a:off x="4452686" y="1823786"/>
            <a:ext cx="368968" cy="98458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3B014257-45C0-93BD-C68F-01FBFA2DDD00}"/>
              </a:ext>
            </a:extLst>
          </p:cNvPr>
          <p:cNvCxnSpPr>
            <a:cxnSpLocks/>
          </p:cNvCxnSpPr>
          <p:nvPr/>
        </p:nvCxnSpPr>
        <p:spPr>
          <a:xfrm flipH="1">
            <a:off x="1424740" y="1893972"/>
            <a:ext cx="860258" cy="90437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9F0C2B5-DA23-DFC3-0884-9E1FC4E66EC8}"/>
              </a:ext>
            </a:extLst>
          </p:cNvPr>
          <p:cNvSpPr txBox="1"/>
          <p:nvPr/>
        </p:nvSpPr>
        <p:spPr>
          <a:xfrm>
            <a:off x="230605" y="3549316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smaler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better</a:t>
            </a:r>
          </a:p>
        </p:txBody>
      </p:sp>
      <p:cxnSp>
        <p:nvCxnSpPr>
          <p:cNvPr id="18" name="Conexão reta unidirecional 17">
            <a:extLst>
              <a:ext uri="{FF2B5EF4-FFF2-40B4-BE49-F238E27FC236}">
                <a16:creationId xmlns:a16="http://schemas.microsoft.com/office/drawing/2014/main" id="{79B66269-6FA2-6BD5-D023-FDCB5DC36718}"/>
              </a:ext>
            </a:extLst>
          </p:cNvPr>
          <p:cNvCxnSpPr>
            <a:cxnSpLocks/>
          </p:cNvCxnSpPr>
          <p:nvPr/>
        </p:nvCxnSpPr>
        <p:spPr>
          <a:xfrm>
            <a:off x="1312445" y="3197392"/>
            <a:ext cx="2006" cy="43313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Imagem 19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0839C2C4-30C8-4076-857F-4FF0F8E50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0038" y="4329363"/>
            <a:ext cx="5185109" cy="555457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6110296E-683C-EFF4-D7A1-223906605184}"/>
              </a:ext>
            </a:extLst>
          </p:cNvPr>
          <p:cNvSpPr txBox="1"/>
          <p:nvPr/>
        </p:nvSpPr>
        <p:spPr>
          <a:xfrm>
            <a:off x="7138736" y="5514473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dirty="0" err="1"/>
              <a:t>Gives</a:t>
            </a:r>
            <a:r>
              <a:rPr lang="pt-PT" dirty="0"/>
              <a:t> </a:t>
            </a:r>
            <a:r>
              <a:rPr lang="pt-PT" dirty="0" err="1"/>
              <a:t>us</a:t>
            </a:r>
            <a:r>
              <a:rPr lang="pt-PT" dirty="0"/>
              <a:t> </a:t>
            </a:r>
            <a:r>
              <a:rPr lang="pt-PT" dirty="0" err="1"/>
              <a:t>cost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F35E4AC-087B-4C13-08D1-4A4CD2AB74E2}"/>
              </a:ext>
            </a:extLst>
          </p:cNvPr>
          <p:cNvSpPr txBox="1"/>
          <p:nvPr/>
        </p:nvSpPr>
        <p:spPr>
          <a:xfrm>
            <a:off x="9444788" y="5514473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dirty="0" err="1"/>
              <a:t>Gives</a:t>
            </a:r>
            <a:r>
              <a:rPr lang="pt-PT" dirty="0"/>
              <a:t> </a:t>
            </a:r>
            <a:r>
              <a:rPr lang="pt-PT" dirty="0" err="1"/>
              <a:t>us</a:t>
            </a:r>
            <a:r>
              <a:rPr lang="pt-PT" dirty="0"/>
              <a:t> </a:t>
            </a:r>
            <a:r>
              <a:rPr lang="pt-PT" dirty="0" err="1"/>
              <a:t>complexity</a:t>
            </a:r>
          </a:p>
        </p:txBody>
      </p:sp>
      <p:cxnSp>
        <p:nvCxnSpPr>
          <p:cNvPr id="23" name="Conexão reta unidirecional 22">
            <a:extLst>
              <a:ext uri="{FF2B5EF4-FFF2-40B4-BE49-F238E27FC236}">
                <a16:creationId xmlns:a16="http://schemas.microsoft.com/office/drawing/2014/main" id="{826413E8-B2BF-8C08-4C94-817A3916C4B0}"/>
              </a:ext>
            </a:extLst>
          </p:cNvPr>
          <p:cNvCxnSpPr>
            <a:cxnSpLocks/>
          </p:cNvCxnSpPr>
          <p:nvPr/>
        </p:nvCxnSpPr>
        <p:spPr>
          <a:xfrm>
            <a:off x="9052760" y="4921918"/>
            <a:ext cx="894348" cy="64368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xão reta unidirecional 23">
            <a:extLst>
              <a:ext uri="{FF2B5EF4-FFF2-40B4-BE49-F238E27FC236}">
                <a16:creationId xmlns:a16="http://schemas.microsoft.com/office/drawing/2014/main" id="{3C39D5B2-0BF3-9E13-77AE-854B67B6B5DE}"/>
              </a:ext>
            </a:extLst>
          </p:cNvPr>
          <p:cNvCxnSpPr>
            <a:cxnSpLocks/>
          </p:cNvCxnSpPr>
          <p:nvPr/>
        </p:nvCxnSpPr>
        <p:spPr>
          <a:xfrm flipH="1">
            <a:off x="7951871" y="4881812"/>
            <a:ext cx="509336" cy="6336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2A0B19B7-A600-1E75-5C60-83C2DB951789}"/>
              </a:ext>
            </a:extLst>
          </p:cNvPr>
          <p:cNvSpPr txBox="1"/>
          <p:nvPr/>
        </p:nvSpPr>
        <p:spPr>
          <a:xfrm>
            <a:off x="7830551" y="6085973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dirty="0" err="1"/>
              <a:t>Cost</a:t>
            </a:r>
            <a:r>
              <a:rPr lang="pt-PT" dirty="0"/>
              <a:t> </a:t>
            </a:r>
            <a:r>
              <a:rPr lang="pt-PT" dirty="0" err="1"/>
              <a:t>complexity</a:t>
            </a:r>
            <a:r>
              <a:rPr lang="pt-PT" dirty="0"/>
              <a:t> </a:t>
            </a:r>
            <a:r>
              <a:rPr lang="pt-PT" dirty="0" err="1"/>
              <a:t>pruning</a:t>
            </a:r>
          </a:p>
        </p:txBody>
      </p:sp>
    </p:spTree>
    <p:extLst>
      <p:ext uri="{BB962C8B-B14F-4D97-AF65-F5344CB8AC3E}">
        <p14:creationId xmlns:p14="http://schemas.microsoft.com/office/powerpoint/2010/main" val="319319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Feature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Space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 err="1">
                <a:ea typeface="+mn-lt"/>
                <a:cs typeface="+mn-lt"/>
              </a:rPr>
              <a:t>Although</a:t>
            </a:r>
            <a:r>
              <a:rPr lang="pt-PT" dirty="0">
                <a:ea typeface="+mn-lt"/>
                <a:cs typeface="+mn-lt"/>
              </a:rPr>
              <a:t> linear </a:t>
            </a:r>
            <a:r>
              <a:rPr lang="pt-PT" dirty="0" err="1">
                <a:ea typeface="+mn-lt"/>
                <a:cs typeface="+mn-lt"/>
              </a:rPr>
              <a:t>models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linear </a:t>
            </a:r>
            <a:r>
              <a:rPr lang="pt-PT" dirty="0" err="1">
                <a:ea typeface="+mn-lt"/>
                <a:cs typeface="+mn-lt"/>
              </a:rPr>
              <a:t>boundaries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offer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intuitive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interpretation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interpreting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nonlinear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decision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boundaries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presents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challenges</a:t>
            </a:r>
            <a:r>
              <a:rPr lang="pt-PT" dirty="0">
                <a:ea typeface="+mn-lt"/>
                <a:cs typeface="+mn-lt"/>
              </a:rPr>
              <a:t>. </a:t>
            </a:r>
            <a:endParaRPr lang="pt-PT"/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 err="1">
                <a:ea typeface="+mn-lt"/>
                <a:cs typeface="+mn-lt"/>
              </a:rPr>
              <a:t>Therefore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there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dirty="0" err="1">
                <a:ea typeface="+mn-lt"/>
                <a:cs typeface="+mn-lt"/>
              </a:rPr>
              <a:t>need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build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models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that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 </a:t>
            </a:r>
            <a:r>
              <a:rPr lang="pt-PT" err="1">
                <a:ea typeface="+mn-lt"/>
                <a:cs typeface="+mn-lt"/>
              </a:rPr>
              <a:t>allow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complex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decision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boundaries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are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easy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to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interpret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 dirty="0"/>
          </a:p>
          <a:p>
            <a:pPr algn="just"/>
            <a:endParaRPr lang="pt-PT" dirty="0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 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Tree-Based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12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45633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Decision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Trees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Cost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Complexity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 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Pruning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b="1" err="1">
                <a:solidFill>
                  <a:schemeClr val="tx2"/>
                </a:solidFill>
              </a:rPr>
              <a:t>Pruning</a:t>
            </a:r>
            <a:r>
              <a:rPr lang="pt-PT" b="1" dirty="0">
                <a:solidFill>
                  <a:schemeClr val="tx2"/>
                </a:solidFill>
              </a:rPr>
              <a:t> rule:</a:t>
            </a:r>
            <a:r>
              <a:rPr lang="pt-PT" dirty="0"/>
              <a:t> </a:t>
            </a:r>
            <a:endParaRPr lang="pt-PT"/>
          </a:p>
          <a:p>
            <a:pPr marL="800100" lvl="1" indent="-342900" algn="just">
              <a:buFont typeface="Wingdings" panose="020B0604020202020204" pitchFamily="34" charset="0"/>
              <a:buChar char="§"/>
            </a:pPr>
            <a:r>
              <a:rPr lang="pt-PT" dirty="0" err="1"/>
              <a:t>prune</a:t>
            </a:r>
            <a:r>
              <a:rPr lang="pt-PT" dirty="0"/>
              <a:t> </a:t>
            </a:r>
            <a:r>
              <a:rPr lang="pt-PT" dirty="0" err="1"/>
              <a:t>all</a:t>
            </a:r>
            <a:r>
              <a:rPr lang="pt-PT" dirty="0"/>
              <a:t> </a:t>
            </a:r>
            <a:r>
              <a:rPr lang="pt-PT" dirty="0" err="1"/>
              <a:t>child</a:t>
            </a:r>
            <a:r>
              <a:rPr lang="pt-PT" dirty="0"/>
              <a:t> nodes </a:t>
            </a:r>
            <a:r>
              <a:rPr lang="pt-PT" dirty="0" err="1"/>
              <a:t>of</a:t>
            </a:r>
            <a:r>
              <a:rPr lang="pt-PT" dirty="0"/>
              <a:t> t </a:t>
            </a:r>
            <a:r>
              <a:rPr lang="pt-PT" dirty="0" err="1"/>
              <a:t>if</a:t>
            </a:r>
            <a:r>
              <a:rPr lang="pt-PT" dirty="0"/>
              <a:t>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Tree-Based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12</a:t>
            </a:r>
            <a:endParaRPr lang="pt-PT" dirty="0"/>
          </a:p>
        </p:txBody>
      </p:sp>
      <p:pic>
        <p:nvPicPr>
          <p:cNvPr id="19" name="Imagem 18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5F9021DE-B578-9C74-CE01-C2DFF2320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657" y="2435081"/>
            <a:ext cx="9575131" cy="1105520"/>
          </a:xfrm>
          <a:prstGeom prst="rect">
            <a:avLst/>
          </a:prstGeom>
        </p:spPr>
      </p:pic>
      <p:sp>
        <p:nvSpPr>
          <p:cNvPr id="25" name="Chaveta à esquerda 24">
            <a:extLst>
              <a:ext uri="{FF2B5EF4-FFF2-40B4-BE49-F238E27FC236}">
                <a16:creationId xmlns:a16="http://schemas.microsoft.com/office/drawing/2014/main" id="{78EC086C-3350-AB26-0586-7239C5DCF137}"/>
              </a:ext>
            </a:extLst>
          </p:cNvPr>
          <p:cNvSpPr/>
          <p:nvPr/>
        </p:nvSpPr>
        <p:spPr>
          <a:xfrm rot="16200000">
            <a:off x="1892448" y="2295024"/>
            <a:ext cx="386053" cy="2197768"/>
          </a:xfrm>
          <a:prstGeom prst="lef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Chaveta à esquerda 25">
            <a:extLst>
              <a:ext uri="{FF2B5EF4-FFF2-40B4-BE49-F238E27FC236}">
                <a16:creationId xmlns:a16="http://schemas.microsoft.com/office/drawing/2014/main" id="{C4670661-1498-B4EB-703B-C7C9A02802DC}"/>
              </a:ext>
            </a:extLst>
          </p:cNvPr>
          <p:cNvSpPr/>
          <p:nvPr/>
        </p:nvSpPr>
        <p:spPr>
          <a:xfrm rot="16200000">
            <a:off x="4850210" y="2064419"/>
            <a:ext cx="386053" cy="2658978"/>
          </a:xfrm>
          <a:prstGeom prst="lef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9AF35BE-0A94-AD97-2799-BCCCC2479984}"/>
              </a:ext>
            </a:extLst>
          </p:cNvPr>
          <p:cNvSpPr txBox="1"/>
          <p:nvPr/>
        </p:nvSpPr>
        <p:spPr>
          <a:xfrm>
            <a:off x="1604210" y="3599447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dirty="0"/>
              <a:t>Penalty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94EFA3E-81F3-3857-56B6-2C2DCA5ABC0F}"/>
              </a:ext>
            </a:extLst>
          </p:cNvPr>
          <p:cNvSpPr txBox="1"/>
          <p:nvPr/>
        </p:nvSpPr>
        <p:spPr>
          <a:xfrm>
            <a:off x="4551946" y="358942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dirty="0" err="1"/>
              <a:t>Reward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CC70E3B7-E1EB-CD70-ACAC-A5515B0FAF2F}"/>
              </a:ext>
            </a:extLst>
          </p:cNvPr>
          <p:cNvSpPr txBox="1"/>
          <p:nvPr/>
        </p:nvSpPr>
        <p:spPr>
          <a:xfrm>
            <a:off x="8201525" y="4221078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dirty="0" err="1"/>
              <a:t>Prunning</a:t>
            </a:r>
            <a:r>
              <a:rPr lang="pt-PT" dirty="0"/>
              <a:t> Rule</a:t>
            </a:r>
          </a:p>
        </p:txBody>
      </p:sp>
      <p:cxnSp>
        <p:nvCxnSpPr>
          <p:cNvPr id="30" name="Conexão reta unidirecional 29">
            <a:extLst>
              <a:ext uri="{FF2B5EF4-FFF2-40B4-BE49-F238E27FC236}">
                <a16:creationId xmlns:a16="http://schemas.microsoft.com/office/drawing/2014/main" id="{11622C21-CCC8-7781-9165-9CC306AB9E2C}"/>
              </a:ext>
            </a:extLst>
          </p:cNvPr>
          <p:cNvCxnSpPr/>
          <p:nvPr/>
        </p:nvCxnSpPr>
        <p:spPr>
          <a:xfrm>
            <a:off x="9037721" y="3683669"/>
            <a:ext cx="12031" cy="60358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1359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m texto, captura de ecrã, Tipo de letra, escrita à mão&#10;&#10;Descrição gerada automaticamente">
            <a:extLst>
              <a:ext uri="{FF2B5EF4-FFF2-40B4-BE49-F238E27FC236}">
                <a16:creationId xmlns:a16="http://schemas.microsoft.com/office/drawing/2014/main" id="{6628A01D-E2C3-757D-10D8-738600BAA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224" y="1371601"/>
            <a:ext cx="6565657" cy="480661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Decision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Trees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Cost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Complexity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Pruning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sz="2400" dirty="0">
                <a:ea typeface="+mn-lt"/>
                <a:cs typeface="+mn-lt"/>
              </a:rPr>
              <a:t>R(t) = 0.168 * (54/150) = 0.06048</a:t>
            </a:r>
          </a:p>
          <a:p>
            <a:pPr algn="just"/>
            <a:r>
              <a:rPr lang="pt-PT" sz="2400" dirty="0">
                <a:ea typeface="+mn-lt"/>
                <a:cs typeface="+mn-lt"/>
              </a:rPr>
              <a:t>R(</a:t>
            </a:r>
            <a:r>
              <a:rPr lang="pt-PT" sz="2400" dirty="0" err="1">
                <a:ea typeface="+mn-lt"/>
                <a:cs typeface="+mn-lt"/>
              </a:rPr>
              <a:t>T</a:t>
            </a:r>
            <a:r>
              <a:rPr lang="pt-PT" sz="2400" baseline="-25000" dirty="0" err="1">
                <a:ea typeface="+mn-lt"/>
                <a:cs typeface="+mn-lt"/>
              </a:rPr>
              <a:t>t</a:t>
            </a:r>
            <a:r>
              <a:rPr lang="pt-PT" sz="2400" dirty="0">
                <a:ea typeface="+mn-lt"/>
                <a:cs typeface="+mn-lt"/>
              </a:rPr>
              <a:t>) = 0.0408 * (58/150) + 0.4444 * (6/150) </a:t>
            </a:r>
            <a:endParaRPr lang="pt-PT" dirty="0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pt-PT" sz="2400" dirty="0">
                <a:ea typeface="+mn-lt"/>
                <a:cs typeface="+mn-lt"/>
              </a:rPr>
              <a:t>               = 0.033552</a:t>
            </a:r>
            <a:endParaRPr lang="pt-PT" dirty="0"/>
          </a:p>
          <a:p>
            <a:pPr algn="just"/>
            <a:r>
              <a:rPr lang="pt-PT" sz="2400" dirty="0">
                <a:ea typeface="+mn-lt"/>
                <a:cs typeface="+mn-lt"/>
              </a:rPr>
              <a:t>|T| = 2</a:t>
            </a:r>
          </a:p>
          <a:p>
            <a:pPr algn="just"/>
            <a:r>
              <a:rPr lang="pt-PT" sz="2400" dirty="0">
                <a:ea typeface="+mn-lt"/>
                <a:cs typeface="+mn-lt"/>
              </a:rPr>
              <a:t>                      = (0.06048 - 0.033552) / (2-1)</a:t>
            </a:r>
          </a:p>
          <a:p>
            <a:pPr marL="0" indent="0" algn="just">
              <a:buNone/>
            </a:pPr>
            <a:r>
              <a:rPr lang="pt-PT" sz="2400" dirty="0">
                <a:ea typeface="+mn-lt"/>
                <a:cs typeface="+mn-lt"/>
              </a:rPr>
              <a:t>                          = 0.026928</a:t>
            </a:r>
          </a:p>
          <a:p>
            <a:pPr algn="just"/>
            <a:r>
              <a:rPr lang="pt-PT" sz="2400" dirty="0" err="1">
                <a:ea typeface="+mn-lt"/>
                <a:cs typeface="+mn-lt"/>
              </a:rPr>
              <a:t>So</a:t>
            </a:r>
            <a:r>
              <a:rPr lang="pt-PT" sz="2400" dirty="0">
                <a:ea typeface="+mn-lt"/>
                <a:cs typeface="+mn-lt"/>
              </a:rPr>
              <a:t>, </a:t>
            </a:r>
            <a:r>
              <a:rPr lang="pt-PT" sz="2400" dirty="0" err="1">
                <a:ea typeface="+mn-lt"/>
                <a:cs typeface="+mn-lt"/>
              </a:rPr>
              <a:t>if</a:t>
            </a:r>
            <a:r>
              <a:rPr lang="pt-PT" sz="2400" dirty="0">
                <a:ea typeface="+mn-lt"/>
                <a:cs typeface="+mn-lt"/>
              </a:rPr>
              <a:t>:</a:t>
            </a:r>
          </a:p>
          <a:p>
            <a:pPr marL="800100" lvl="1" indent="-342900" algn="just">
              <a:buFont typeface="Wingdings" panose="020B0604020202020204" pitchFamily="34" charset="0"/>
              <a:buChar char="§"/>
            </a:pPr>
            <a:r>
              <a:rPr lang="pt-PT" sz="2000" dirty="0">
                <a:ea typeface="+mn-lt"/>
                <a:cs typeface="+mn-lt"/>
              </a:rPr>
              <a:t>  = 0.02 </a:t>
            </a:r>
            <a:r>
              <a:rPr lang="pt-PT" sz="2000" dirty="0" err="1">
                <a:ea typeface="+mn-lt"/>
                <a:cs typeface="+mn-lt"/>
              </a:rPr>
              <a:t>we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don't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prune</a:t>
            </a:r>
            <a:endParaRPr lang="pt-PT" sz="2000" dirty="0">
              <a:ea typeface="+mn-lt"/>
              <a:cs typeface="+mn-lt"/>
            </a:endParaRPr>
          </a:p>
          <a:p>
            <a:pPr marL="800100" lvl="1" indent="-342900" algn="just">
              <a:buFont typeface="Wingdings" panose="020B0604020202020204" pitchFamily="34" charset="0"/>
              <a:buChar char="§"/>
            </a:pPr>
            <a:r>
              <a:rPr lang="pt-PT" sz="2000" dirty="0">
                <a:ea typeface="+mn-lt"/>
                <a:cs typeface="+mn-lt"/>
              </a:rPr>
              <a:t>  = 0.03 </a:t>
            </a:r>
            <a:r>
              <a:rPr lang="pt-PT" sz="2000" dirty="0" err="1">
                <a:ea typeface="+mn-lt"/>
                <a:cs typeface="+mn-lt"/>
              </a:rPr>
              <a:t>we</a:t>
            </a:r>
            <a:r>
              <a:rPr lang="pt-PT" sz="2000" dirty="0">
                <a:ea typeface="+mn-lt"/>
                <a:cs typeface="+mn-lt"/>
              </a:rPr>
              <a:t> do </a:t>
            </a:r>
            <a:r>
              <a:rPr lang="pt-PT" sz="2000" dirty="0" err="1">
                <a:ea typeface="+mn-lt"/>
                <a:cs typeface="+mn-lt"/>
              </a:rPr>
              <a:t>prune</a:t>
            </a:r>
            <a:endParaRPr lang="pt-PT" sz="2000" dirty="0">
              <a:ea typeface="+mn-lt"/>
              <a:cs typeface="+mn-lt"/>
            </a:endParaRPr>
          </a:p>
          <a:p>
            <a:pPr marL="800100" lvl="1" indent="-342900" algn="just">
              <a:buFont typeface="Wingdings" panose="020B0604020202020204" pitchFamily="34" charset="0"/>
              <a:buChar char="§"/>
            </a:pPr>
            <a:endParaRPr lang="pt-PT" sz="2000" dirty="0">
              <a:ea typeface="+mn-lt"/>
              <a:cs typeface="+mn-lt"/>
            </a:endParaRPr>
          </a:p>
          <a:p>
            <a:pPr marL="342900" indent="-342900" algn="just"/>
            <a:r>
              <a:rPr lang="pt-PT" sz="2400" b="1" dirty="0">
                <a:solidFill>
                  <a:schemeClr val="tx2"/>
                </a:solidFill>
                <a:ea typeface="+mn-lt"/>
                <a:cs typeface="+mn-lt"/>
              </a:rPr>
              <a:t>Question:</a:t>
            </a:r>
          </a:p>
          <a:p>
            <a:pPr marL="800100" lvl="1" indent="-342900" algn="just">
              <a:buFont typeface="Wingdings" panose="020B0604020202020204" pitchFamily="34" charset="0"/>
              <a:buChar char="§"/>
            </a:pPr>
            <a:r>
              <a:rPr lang="pt-PT" sz="2000" b="1" dirty="0" err="1">
                <a:solidFill>
                  <a:schemeClr val="tx2"/>
                </a:solidFill>
                <a:ea typeface="+mn-lt"/>
                <a:cs typeface="+mn-lt"/>
              </a:rPr>
              <a:t>How</a:t>
            </a:r>
            <a:r>
              <a:rPr lang="pt-PT" sz="2000" b="1" dirty="0">
                <a:solidFill>
                  <a:schemeClr val="tx2"/>
                </a:solidFill>
                <a:ea typeface="+mn-lt"/>
                <a:cs typeface="+mn-lt"/>
              </a:rPr>
              <a:t> to </a:t>
            </a:r>
            <a:r>
              <a:rPr lang="pt-PT" sz="2000" b="1" dirty="0" err="1">
                <a:solidFill>
                  <a:schemeClr val="tx2"/>
                </a:solidFill>
                <a:ea typeface="+mn-lt"/>
                <a:cs typeface="+mn-lt"/>
              </a:rPr>
              <a:t>choose</a:t>
            </a:r>
            <a:r>
              <a:rPr lang="pt-PT" sz="2000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sz="2000" b="1" dirty="0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sz="2000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sz="2000" b="1" dirty="0" err="1">
                <a:solidFill>
                  <a:schemeClr val="tx2"/>
                </a:solidFill>
                <a:ea typeface="+mn-lt"/>
                <a:cs typeface="+mn-lt"/>
              </a:rPr>
              <a:t>value</a:t>
            </a:r>
            <a:r>
              <a:rPr lang="pt-PT" sz="2000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sz="2000" b="1" dirty="0" err="1">
                <a:solidFill>
                  <a:schemeClr val="tx2"/>
                </a:solidFill>
                <a:ea typeface="+mn-lt"/>
                <a:cs typeface="+mn-lt"/>
              </a:rPr>
              <a:t>of</a:t>
            </a:r>
            <a:r>
              <a:rPr lang="pt-PT" sz="2000" b="1" dirty="0">
                <a:solidFill>
                  <a:schemeClr val="tx2"/>
                </a:solidFill>
                <a:ea typeface="+mn-lt"/>
                <a:cs typeface="+mn-lt"/>
              </a:rPr>
              <a:t>     ?</a:t>
            </a:r>
          </a:p>
          <a:p>
            <a:pPr algn="just"/>
            <a:endParaRPr lang="pt-PT" sz="2400" dirty="0">
              <a:ea typeface="+mn-lt"/>
              <a:cs typeface="+mn-lt"/>
            </a:endParaRPr>
          </a:p>
          <a:p>
            <a:pPr algn="just"/>
            <a:endParaRPr lang="pt-PT" sz="2400" dirty="0">
              <a:ea typeface="+mn-lt"/>
              <a:cs typeface="+mn-lt"/>
            </a:endParaRPr>
          </a:p>
          <a:p>
            <a:pPr marL="0" indent="0" algn="just">
              <a:buNone/>
            </a:pPr>
            <a:endParaRPr lang="pt-PT" sz="2400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Tree-Based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12</a:t>
            </a:r>
            <a:endParaRPr lang="pt-PT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08B6B90-2EB8-16DC-9303-DA7CA33684CB}"/>
              </a:ext>
            </a:extLst>
          </p:cNvPr>
          <p:cNvSpPr/>
          <p:nvPr/>
        </p:nvSpPr>
        <p:spPr>
          <a:xfrm>
            <a:off x="6356684" y="3930315"/>
            <a:ext cx="2215815" cy="112294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1" name="Imagem 10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EC5C21DC-9743-F5A3-8AD2-F46DAB5B40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593" r="-105" b="-1019"/>
          <a:stretch/>
        </p:blipFill>
        <p:spPr>
          <a:xfrm>
            <a:off x="842210" y="3156975"/>
            <a:ext cx="1356428" cy="555311"/>
          </a:xfrm>
          <a:prstGeom prst="rect">
            <a:avLst/>
          </a:prstGeom>
        </p:spPr>
      </p:pic>
      <p:pic>
        <p:nvPicPr>
          <p:cNvPr id="13" name="Imagem 12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250D7B4A-45D9-8779-0EE2-6E5F72D71F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361" r="32618" b="901"/>
          <a:stretch/>
        </p:blipFill>
        <p:spPr>
          <a:xfrm>
            <a:off x="1243262" y="4330054"/>
            <a:ext cx="335900" cy="644377"/>
          </a:xfrm>
          <a:prstGeom prst="rect">
            <a:avLst/>
          </a:prstGeom>
        </p:spPr>
      </p:pic>
      <p:pic>
        <p:nvPicPr>
          <p:cNvPr id="15" name="Imagem 14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8F2FACEF-7A37-6E30-49EC-461A5C29AB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361" r="32618" b="901"/>
          <a:stretch/>
        </p:blipFill>
        <p:spPr>
          <a:xfrm>
            <a:off x="1243261" y="4650895"/>
            <a:ext cx="335900" cy="644377"/>
          </a:xfrm>
          <a:prstGeom prst="rect">
            <a:avLst/>
          </a:prstGeom>
        </p:spPr>
      </p:pic>
      <p:pic>
        <p:nvPicPr>
          <p:cNvPr id="16" name="Imagem 15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EA33A993-FA98-AEC6-455B-6C4EE15E72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361" r="32618" b="901"/>
          <a:stretch/>
        </p:blipFill>
        <p:spPr>
          <a:xfrm>
            <a:off x="4481760" y="5793895"/>
            <a:ext cx="335900" cy="64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2938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Decision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Trees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Cost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Complexity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Pruning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just"/>
            <a:r>
              <a:rPr lang="pt-PT" sz="2400" b="1" dirty="0">
                <a:solidFill>
                  <a:schemeClr val="tx2"/>
                </a:solidFill>
                <a:ea typeface="+mn-lt"/>
                <a:cs typeface="+mn-lt"/>
              </a:rPr>
              <a:t>Question:</a:t>
            </a:r>
            <a:endParaRPr lang="pt-PT"/>
          </a:p>
          <a:p>
            <a:pPr marL="800100" lvl="1" indent="-342900" algn="just">
              <a:buFont typeface="Wingdings" panose="020B0604020202020204" pitchFamily="34" charset="0"/>
              <a:buChar char="§"/>
            </a:pPr>
            <a:r>
              <a:rPr lang="pt-PT" sz="2000" b="1" dirty="0" err="1">
                <a:solidFill>
                  <a:schemeClr val="tx2"/>
                </a:solidFill>
                <a:ea typeface="+mn-lt"/>
                <a:cs typeface="+mn-lt"/>
              </a:rPr>
              <a:t>How</a:t>
            </a:r>
            <a:r>
              <a:rPr lang="pt-PT" sz="2000" b="1" dirty="0">
                <a:solidFill>
                  <a:schemeClr val="tx2"/>
                </a:solidFill>
                <a:ea typeface="+mn-lt"/>
                <a:cs typeface="+mn-lt"/>
              </a:rPr>
              <a:t> to </a:t>
            </a:r>
            <a:r>
              <a:rPr lang="pt-PT" sz="2000" b="1" dirty="0" err="1">
                <a:solidFill>
                  <a:schemeClr val="tx2"/>
                </a:solidFill>
                <a:ea typeface="+mn-lt"/>
                <a:cs typeface="+mn-lt"/>
              </a:rPr>
              <a:t>choose</a:t>
            </a:r>
            <a:r>
              <a:rPr lang="pt-PT" sz="2000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sz="2000" b="1" dirty="0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sz="2000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sz="2000" b="1" dirty="0" err="1">
                <a:solidFill>
                  <a:schemeClr val="tx2"/>
                </a:solidFill>
                <a:ea typeface="+mn-lt"/>
                <a:cs typeface="+mn-lt"/>
              </a:rPr>
              <a:t>value</a:t>
            </a:r>
            <a:r>
              <a:rPr lang="pt-PT" sz="2000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sz="2000" b="1" dirty="0" err="1">
                <a:solidFill>
                  <a:schemeClr val="tx2"/>
                </a:solidFill>
                <a:ea typeface="+mn-lt"/>
                <a:cs typeface="+mn-lt"/>
              </a:rPr>
              <a:t>of</a:t>
            </a:r>
            <a:r>
              <a:rPr lang="pt-PT" sz="2000" b="1" dirty="0">
                <a:solidFill>
                  <a:schemeClr val="tx2"/>
                </a:solidFill>
                <a:ea typeface="+mn-lt"/>
                <a:cs typeface="+mn-lt"/>
              </a:rPr>
              <a:t>     ?</a:t>
            </a:r>
          </a:p>
          <a:p>
            <a:pPr marL="800100" lvl="1" indent="-342900" algn="just">
              <a:buFont typeface="Wingdings" panose="020B0604020202020204" pitchFamily="34" charset="0"/>
              <a:buChar char="§"/>
            </a:pPr>
            <a:endParaRPr lang="pt-PT" sz="2000" b="1" dirty="0">
              <a:solidFill>
                <a:schemeClr val="tx2"/>
              </a:solidFill>
              <a:ea typeface="+mn-lt"/>
              <a:cs typeface="+mn-lt"/>
            </a:endParaRPr>
          </a:p>
          <a:p>
            <a:pPr marL="342900" indent="-342900" algn="just"/>
            <a:r>
              <a:rPr lang="pt-PT" sz="2400" err="1">
                <a:ea typeface="+mn-lt"/>
                <a:cs typeface="+mn-lt"/>
              </a:rPr>
              <a:t>Using</a:t>
            </a:r>
            <a:r>
              <a:rPr lang="pt-PT" sz="2400" dirty="0">
                <a:ea typeface="+mn-lt"/>
                <a:cs typeface="+mn-lt"/>
              </a:rPr>
              <a:t> cross-</a:t>
            </a:r>
            <a:r>
              <a:rPr lang="pt-PT" sz="2400" err="1">
                <a:ea typeface="+mn-lt"/>
                <a:cs typeface="+mn-lt"/>
              </a:rPr>
              <a:t>validation</a:t>
            </a:r>
            <a:r>
              <a:rPr lang="pt-PT" sz="2400" dirty="0">
                <a:ea typeface="+mn-lt"/>
                <a:cs typeface="+mn-lt"/>
              </a:rPr>
              <a:t>!</a:t>
            </a:r>
          </a:p>
          <a:p>
            <a:pPr algn="just"/>
            <a:endParaRPr lang="pt-PT" sz="2400" dirty="0">
              <a:ea typeface="+mn-lt"/>
              <a:cs typeface="+mn-lt"/>
            </a:endParaRPr>
          </a:p>
          <a:p>
            <a:pPr algn="just"/>
            <a:endParaRPr lang="pt-PT" sz="2400" dirty="0">
              <a:ea typeface="+mn-lt"/>
              <a:cs typeface="+mn-lt"/>
            </a:endParaRPr>
          </a:p>
          <a:p>
            <a:pPr marL="0" indent="0" algn="just">
              <a:buNone/>
            </a:pPr>
            <a:endParaRPr lang="pt-PT" sz="2400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Tree-Based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12</a:t>
            </a:r>
            <a:endParaRPr lang="pt-PT" dirty="0"/>
          </a:p>
        </p:txBody>
      </p:sp>
      <p:pic>
        <p:nvPicPr>
          <p:cNvPr id="15" name="Imagem 14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8F2FACEF-7A37-6E30-49EC-461A5C29AB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361" r="32618" b="901"/>
          <a:stretch/>
        </p:blipFill>
        <p:spPr>
          <a:xfrm>
            <a:off x="4511840" y="1562790"/>
            <a:ext cx="335900" cy="644377"/>
          </a:xfrm>
          <a:prstGeom prst="rect">
            <a:avLst/>
          </a:prstGeom>
        </p:spPr>
      </p:pic>
      <p:pic>
        <p:nvPicPr>
          <p:cNvPr id="10" name="Imagem 9" descr="Uma imagem com texto, diagrama, captura de ecrã, file&#10;&#10;Descrição gerada automaticamente">
            <a:extLst>
              <a:ext uri="{FF2B5EF4-FFF2-40B4-BE49-F238E27FC236}">
                <a16:creationId xmlns:a16="http://schemas.microsoft.com/office/drawing/2014/main" id="{C2EA690D-E548-0FFB-AFF5-6A2106437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7247" y="1742574"/>
            <a:ext cx="6489030" cy="4886825"/>
          </a:xfrm>
          <a:prstGeom prst="rect">
            <a:avLst/>
          </a:prstGeom>
        </p:spPr>
      </p:pic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04C3EE40-F0CB-F70A-CD1B-EC9117C8F8C7}"/>
              </a:ext>
            </a:extLst>
          </p:cNvPr>
          <p:cNvCxnSpPr/>
          <p:nvPr/>
        </p:nvCxnSpPr>
        <p:spPr>
          <a:xfrm>
            <a:off x="7664115" y="4415589"/>
            <a:ext cx="32085" cy="163629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0799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Decision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Trees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Depth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vs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Error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68" y="3436756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pt-PT" dirty="0"/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>
                <a:ea typeface="+mn-lt"/>
                <a:cs typeface="+mn-lt"/>
              </a:rPr>
              <a:t>Looks </a:t>
            </a:r>
            <a:r>
              <a:rPr lang="pt-PT" dirty="0" err="1">
                <a:ea typeface="+mn-lt"/>
                <a:cs typeface="+mn-lt"/>
              </a:rPr>
              <a:t>like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dirty="0" err="1">
                <a:ea typeface="+mn-lt"/>
                <a:cs typeface="+mn-lt"/>
              </a:rPr>
              <a:t>small</a:t>
            </a:r>
            <a:r>
              <a:rPr lang="pt-PT" dirty="0">
                <a:ea typeface="+mn-lt"/>
                <a:cs typeface="+mn-lt"/>
              </a:rPr>
              <a:t> 3-leaf </a:t>
            </a:r>
            <a:r>
              <a:rPr lang="pt-PT" dirty="0" err="1">
                <a:ea typeface="+mn-lt"/>
                <a:cs typeface="+mn-lt"/>
              </a:rPr>
              <a:t>tree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has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lowest</a:t>
            </a:r>
            <a:r>
              <a:rPr lang="pt-PT" dirty="0">
                <a:ea typeface="+mn-lt"/>
                <a:cs typeface="+mn-lt"/>
              </a:rPr>
              <a:t> CV error!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 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Tree-Based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12</a:t>
            </a:r>
            <a:endParaRPr lang="pt-PT" dirty="0"/>
          </a:p>
        </p:txBody>
      </p:sp>
      <p:pic>
        <p:nvPicPr>
          <p:cNvPr id="10" name="Imagem 9" descr="Uma imagem com texto, diagrama, file, Gráfico&#10;&#10;Descrição gerada automaticamente">
            <a:extLst>
              <a:ext uri="{FF2B5EF4-FFF2-40B4-BE49-F238E27FC236}">
                <a16:creationId xmlns:a16="http://schemas.microsoft.com/office/drawing/2014/main" id="{7B916084-362C-B179-F715-9BB4F21A3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358" y="970547"/>
            <a:ext cx="7135283" cy="492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3025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Decision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Trees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Advantages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796336" cy="5070408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Interpretability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easy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understand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interpret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making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suitable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err="1">
                <a:ea typeface="+mn-lt"/>
                <a:cs typeface="+mn-lt"/>
              </a:rPr>
              <a:t>explaining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reasoning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behind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decisions</a:t>
            </a:r>
            <a:r>
              <a:rPr lang="pt-PT" dirty="0">
                <a:ea typeface="+mn-lt"/>
                <a:cs typeface="+mn-lt"/>
              </a:rPr>
              <a:t> to non-experts.</a:t>
            </a:r>
            <a:endParaRPr lang="pt-PT" dirty="0"/>
          </a:p>
          <a:p>
            <a:pPr algn="just"/>
            <a:endParaRPr lang="pt-PT"/>
          </a:p>
          <a:p>
            <a:pPr algn="just"/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No Data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Preprocessing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  <a:r>
              <a:rPr lang="pt-PT" dirty="0">
                <a:ea typeface="+mn-lt"/>
                <a:cs typeface="+mn-lt"/>
              </a:rPr>
              <a:t> can </a:t>
            </a:r>
            <a:r>
              <a:rPr lang="pt-PT" err="1">
                <a:ea typeface="+mn-lt"/>
                <a:cs typeface="+mn-lt"/>
              </a:rPr>
              <a:t>handle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both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numerical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categorical</a:t>
            </a:r>
            <a:r>
              <a:rPr lang="pt-PT" dirty="0">
                <a:ea typeface="+mn-lt"/>
                <a:cs typeface="+mn-lt"/>
              </a:rPr>
              <a:t> data </a:t>
            </a:r>
            <a:r>
              <a:rPr lang="pt-PT" err="1">
                <a:ea typeface="+mn-lt"/>
                <a:cs typeface="+mn-lt"/>
              </a:rPr>
              <a:t>without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requiring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extensive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preprocessing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such</a:t>
            </a:r>
            <a:r>
              <a:rPr lang="pt-PT" dirty="0">
                <a:ea typeface="+mn-lt"/>
                <a:cs typeface="+mn-lt"/>
              </a:rPr>
              <a:t> as </a:t>
            </a:r>
            <a:r>
              <a:rPr lang="pt-PT" err="1">
                <a:ea typeface="+mn-lt"/>
                <a:cs typeface="+mn-lt"/>
              </a:rPr>
              <a:t>normalization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scaling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 dirty="0"/>
          </a:p>
          <a:p>
            <a:pPr algn="just"/>
            <a:endParaRPr lang="pt-PT"/>
          </a:p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Handles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Non-linear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Relationships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  <a:r>
              <a:rPr lang="pt-PT" dirty="0">
                <a:ea typeface="+mn-lt"/>
                <a:cs typeface="+mn-lt"/>
              </a:rPr>
              <a:t> can capture non-linear </a:t>
            </a:r>
            <a:r>
              <a:rPr lang="pt-PT" err="1">
                <a:ea typeface="+mn-lt"/>
                <a:cs typeface="+mn-lt"/>
              </a:rPr>
              <a:t>relationships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between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target </a:t>
            </a:r>
            <a:r>
              <a:rPr lang="pt-PT" err="1">
                <a:ea typeface="+mn-lt"/>
                <a:cs typeface="+mn-lt"/>
              </a:rPr>
              <a:t>variable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without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explicitly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modeling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them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 dirty="0"/>
          </a:p>
          <a:p>
            <a:pPr algn="just"/>
            <a:endParaRPr lang="pt-PT"/>
          </a:p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Handles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Missing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Values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  <a:r>
              <a:rPr lang="pt-PT" dirty="0">
                <a:ea typeface="+mn-lt"/>
                <a:cs typeface="+mn-lt"/>
              </a:rPr>
              <a:t> can </a:t>
            </a:r>
            <a:r>
              <a:rPr lang="pt-PT" err="1">
                <a:ea typeface="+mn-lt"/>
                <a:cs typeface="+mn-lt"/>
              </a:rPr>
              <a:t>handle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missing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values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simply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excluding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from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splitting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process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making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robust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missing</a:t>
            </a:r>
            <a:r>
              <a:rPr lang="pt-PT" dirty="0">
                <a:ea typeface="+mn-lt"/>
                <a:cs typeface="+mn-lt"/>
              </a:rPr>
              <a:t> data.</a:t>
            </a:r>
            <a:endParaRPr lang="pt-PT" dirty="0"/>
          </a:p>
          <a:p>
            <a:pPr algn="just"/>
            <a:endParaRPr lang="pt-PT"/>
          </a:p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Feature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Importance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provide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err="1">
                <a:ea typeface="+mn-lt"/>
                <a:cs typeface="+mn-lt"/>
              </a:rPr>
              <a:t>measure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feature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importance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which</a:t>
            </a:r>
            <a:r>
              <a:rPr lang="pt-PT" dirty="0">
                <a:ea typeface="+mn-lt"/>
                <a:cs typeface="+mn-lt"/>
              </a:rPr>
              <a:t> can </a:t>
            </a:r>
            <a:r>
              <a:rPr lang="pt-PT" err="1">
                <a:ea typeface="+mn-lt"/>
                <a:cs typeface="+mn-lt"/>
              </a:rPr>
              <a:t>help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identify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most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influential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dataset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 dirty="0"/>
          </a:p>
          <a:p>
            <a:pPr algn="just"/>
            <a:endParaRPr lang="pt-PT"/>
          </a:p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Efficiency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have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err="1">
                <a:ea typeface="+mn-lt"/>
                <a:cs typeface="+mn-lt"/>
              </a:rPr>
              <a:t>relatively</a:t>
            </a:r>
            <a:r>
              <a:rPr lang="pt-PT" dirty="0">
                <a:ea typeface="+mn-lt"/>
                <a:cs typeface="+mn-lt"/>
              </a:rPr>
              <a:t> fast training time, </a:t>
            </a:r>
            <a:r>
              <a:rPr lang="pt-PT" err="1">
                <a:ea typeface="+mn-lt"/>
                <a:cs typeface="+mn-lt"/>
              </a:rPr>
              <a:t>especially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err="1">
                <a:ea typeface="+mn-lt"/>
                <a:cs typeface="+mn-lt"/>
              </a:rPr>
              <a:t>smaller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datasets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compared</a:t>
            </a:r>
            <a:r>
              <a:rPr lang="pt-PT" dirty="0">
                <a:ea typeface="+mn-lt"/>
                <a:cs typeface="+mn-lt"/>
              </a:rPr>
              <a:t> to more </a:t>
            </a:r>
            <a:r>
              <a:rPr lang="pt-PT" err="1">
                <a:ea typeface="+mn-lt"/>
                <a:cs typeface="+mn-lt"/>
              </a:rPr>
              <a:t>complex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algorithms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Tree-Based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12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567013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Decision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Trees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Limitations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157283" cy="517067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just"/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Overfitting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dirty="0">
                <a:ea typeface="+mn-lt"/>
                <a:cs typeface="+mn-lt"/>
              </a:rPr>
              <a:t>are </a:t>
            </a:r>
            <a:r>
              <a:rPr lang="pt-PT" dirty="0" err="1">
                <a:ea typeface="+mn-lt"/>
                <a:cs typeface="+mn-lt"/>
              </a:rPr>
              <a:t>prone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overfitting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especially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when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grow</a:t>
            </a:r>
            <a:r>
              <a:rPr lang="pt-PT" dirty="0">
                <a:ea typeface="+mn-lt"/>
                <a:cs typeface="+mn-lt"/>
              </a:rPr>
              <a:t> too </a:t>
            </a:r>
            <a:r>
              <a:rPr lang="pt-PT" dirty="0" err="1">
                <a:ea typeface="+mn-lt"/>
                <a:cs typeface="+mn-lt"/>
              </a:rPr>
              <a:t>deep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or</a:t>
            </a:r>
            <a:r>
              <a:rPr lang="pt-PT" dirty="0">
                <a:ea typeface="+mn-lt"/>
                <a:cs typeface="+mn-lt"/>
              </a:rPr>
              <a:t> are </a:t>
            </a:r>
            <a:r>
              <a:rPr lang="pt-PT" dirty="0" err="1">
                <a:ea typeface="+mn-lt"/>
                <a:cs typeface="+mn-lt"/>
              </a:rPr>
              <a:t>not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pruned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properly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capturing</a:t>
            </a:r>
            <a:r>
              <a:rPr lang="pt-PT" dirty="0">
                <a:ea typeface="+mn-lt"/>
                <a:cs typeface="+mn-lt"/>
              </a:rPr>
              <a:t> noise </a:t>
            </a:r>
            <a:r>
              <a:rPr lang="pt-PT" dirty="0" err="1">
                <a:ea typeface="+mn-lt"/>
                <a:cs typeface="+mn-lt"/>
              </a:rPr>
              <a:t>or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specific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patterns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training data </a:t>
            </a:r>
            <a:r>
              <a:rPr lang="pt-PT" dirty="0" err="1">
                <a:ea typeface="+mn-lt"/>
                <a:cs typeface="+mn-lt"/>
              </a:rPr>
              <a:t>that</a:t>
            </a:r>
            <a:r>
              <a:rPr lang="pt-PT" dirty="0">
                <a:ea typeface="+mn-lt"/>
                <a:cs typeface="+mn-lt"/>
              </a:rPr>
              <a:t> do </a:t>
            </a:r>
            <a:r>
              <a:rPr lang="pt-PT" dirty="0" err="1">
                <a:ea typeface="+mn-lt"/>
                <a:cs typeface="+mn-lt"/>
              </a:rPr>
              <a:t>not</a:t>
            </a:r>
            <a:r>
              <a:rPr lang="pt-PT" dirty="0">
                <a:ea typeface="+mn-lt"/>
                <a:cs typeface="+mn-lt"/>
              </a:rPr>
              <a:t> generalize </a:t>
            </a:r>
            <a:r>
              <a:rPr lang="pt-PT" dirty="0" err="1">
                <a:ea typeface="+mn-lt"/>
                <a:cs typeface="+mn-lt"/>
              </a:rPr>
              <a:t>well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/>
          </a:p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Instability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small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variations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data can lead to </a:t>
            </a:r>
            <a:r>
              <a:rPr lang="pt-PT" err="1">
                <a:ea typeface="+mn-lt"/>
                <a:cs typeface="+mn-lt"/>
              </a:rPr>
              <a:t>different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tree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structures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making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decision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trees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unstable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sensitive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changes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training data.</a:t>
            </a:r>
          </a:p>
          <a:p>
            <a:pPr algn="just"/>
            <a:endParaRPr lang="pt-PT"/>
          </a:p>
          <a:p>
            <a:pPr algn="just"/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Bias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Toward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Dominant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Classes: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err="1">
                <a:ea typeface="+mn-lt"/>
                <a:cs typeface="+mn-lt"/>
              </a:rPr>
              <a:t>classification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tasks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imbalanced</a:t>
            </a:r>
            <a:r>
              <a:rPr lang="pt-PT" dirty="0">
                <a:ea typeface="+mn-lt"/>
                <a:cs typeface="+mn-lt"/>
              </a:rPr>
              <a:t> classes, </a:t>
            </a:r>
            <a:r>
              <a:rPr lang="pt-PT" err="1">
                <a:ea typeface="+mn-lt"/>
                <a:cs typeface="+mn-lt"/>
              </a:rPr>
              <a:t>decision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trees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may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exhibit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err="1">
                <a:ea typeface="+mn-lt"/>
                <a:cs typeface="+mn-lt"/>
              </a:rPr>
              <a:t>bias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toward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dominant</a:t>
            </a:r>
            <a:r>
              <a:rPr lang="pt-PT" dirty="0">
                <a:ea typeface="+mn-lt"/>
                <a:cs typeface="+mn-lt"/>
              </a:rPr>
              <a:t> classes, </a:t>
            </a:r>
            <a:r>
              <a:rPr lang="pt-PT" err="1">
                <a:ea typeface="+mn-lt"/>
                <a:cs typeface="+mn-lt"/>
              </a:rPr>
              <a:t>leading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poor</a:t>
            </a:r>
            <a:r>
              <a:rPr lang="pt-PT" dirty="0">
                <a:ea typeface="+mn-lt"/>
                <a:cs typeface="+mn-lt"/>
              </a:rPr>
              <a:t> performance </a:t>
            </a:r>
            <a:r>
              <a:rPr lang="pt-PT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minority</a:t>
            </a:r>
            <a:r>
              <a:rPr lang="pt-PT" dirty="0">
                <a:ea typeface="+mn-lt"/>
                <a:cs typeface="+mn-lt"/>
              </a:rPr>
              <a:t> classes.</a:t>
            </a:r>
          </a:p>
          <a:p>
            <a:pPr algn="just"/>
            <a:endParaRPr lang="pt-PT"/>
          </a:p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Greedy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Nature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  <a:r>
              <a:rPr lang="pt-PT" dirty="0">
                <a:ea typeface="+mn-lt"/>
                <a:cs typeface="+mn-lt"/>
              </a:rPr>
              <a:t> use a </a:t>
            </a:r>
            <a:r>
              <a:rPr lang="pt-PT" err="1">
                <a:ea typeface="+mn-lt"/>
                <a:cs typeface="+mn-lt"/>
              </a:rPr>
              <a:t>greedy</a:t>
            </a:r>
            <a:r>
              <a:rPr lang="pt-PT" dirty="0">
                <a:ea typeface="+mn-lt"/>
                <a:cs typeface="+mn-lt"/>
              </a:rPr>
              <a:t>, top-</a:t>
            </a:r>
            <a:r>
              <a:rPr lang="pt-PT" err="1">
                <a:ea typeface="+mn-lt"/>
                <a:cs typeface="+mn-lt"/>
              </a:rPr>
              <a:t>down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approach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recursively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partition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feature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space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which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may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not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always</a:t>
            </a:r>
            <a:r>
              <a:rPr lang="pt-PT" dirty="0">
                <a:ea typeface="+mn-lt"/>
                <a:cs typeface="+mn-lt"/>
              </a:rPr>
              <a:t> lead to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globally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optimal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tree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structure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Tree-Based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12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623761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Resources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err="1">
                <a:ea typeface="+mn-lt"/>
                <a:cs typeface="+mn-lt"/>
              </a:rPr>
              <a:t>Koning</a:t>
            </a:r>
            <a:r>
              <a:rPr lang="pt-PT" dirty="0">
                <a:ea typeface="+mn-lt"/>
                <a:cs typeface="+mn-lt"/>
              </a:rPr>
              <a:t>, M., &amp; Smith, C. (2017). </a:t>
            </a:r>
            <a:r>
              <a:rPr lang="pt-PT" err="1">
                <a:ea typeface="+mn-lt"/>
                <a:cs typeface="+mn-lt"/>
              </a:rPr>
              <a:t>Decision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trees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random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forests</a:t>
            </a:r>
            <a:r>
              <a:rPr lang="pt-PT" dirty="0">
                <a:ea typeface="+mn-lt"/>
                <a:cs typeface="+mn-lt"/>
              </a:rPr>
              <a:t>. </a:t>
            </a:r>
            <a:r>
              <a:rPr lang="pt-PT" err="1">
                <a:ea typeface="+mn-lt"/>
                <a:cs typeface="+mn-lt"/>
              </a:rPr>
              <a:t>Independently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Published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 dirty="0"/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>
                <a:ea typeface="+mn-lt"/>
                <a:cs typeface="+mn-lt"/>
                <a:hlinkClick r:id="rId2"/>
              </a:rPr>
              <a:t>https://www.youtube.com/watch?v=_L39rN6gz7Y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>
                <a:ea typeface="+mn-lt"/>
                <a:cs typeface="+mn-lt"/>
                <a:hlinkClick r:id="rId2"/>
              </a:rPr>
              <a:t>https://www.youtube.com/watch?v=_L39rN6gz7Y</a:t>
            </a: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>
                <a:ea typeface="+mn-lt"/>
                <a:cs typeface="+mn-lt"/>
                <a:hlinkClick r:id="rId3"/>
              </a:rPr>
              <a:t>https://www.youtube.com/watch?v=wpNl-JwwplA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>
                <a:ea typeface="+mn-lt"/>
                <a:cs typeface="+mn-lt"/>
                <a:hlinkClick r:id="rId4"/>
              </a:rPr>
              <a:t>https://www.youtube.com/watch?v=D0efHEJsfHo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Tree-Based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12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49604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Interpretable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Models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6799546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 err="1"/>
              <a:t>People</a:t>
            </a:r>
            <a:r>
              <a:rPr lang="pt-PT" dirty="0"/>
              <a:t> </a:t>
            </a:r>
            <a:r>
              <a:rPr lang="pt-PT" dirty="0" err="1">
                <a:ea typeface="+mn-lt"/>
                <a:cs typeface="+mn-lt"/>
              </a:rPr>
              <a:t>from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diverse</a:t>
            </a:r>
            <a:r>
              <a:rPr lang="pt-PT" dirty="0">
                <a:ea typeface="+mn-lt"/>
                <a:cs typeface="+mn-lt"/>
              </a:rPr>
              <a:t> backgrounds </a:t>
            </a:r>
            <a:r>
              <a:rPr lang="pt-PT" dirty="0" err="1">
                <a:ea typeface="+mn-lt"/>
                <a:cs typeface="+mn-lt"/>
              </a:rPr>
              <a:t>have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historically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relied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interpretable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models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distinguish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between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various</a:t>
            </a:r>
            <a:r>
              <a:rPr lang="pt-PT" dirty="0">
                <a:ea typeface="+mn-lt"/>
                <a:cs typeface="+mn-lt"/>
              </a:rPr>
              <a:t> classes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objects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phenomena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 dirty="0"/>
          </a:p>
          <a:p>
            <a:pPr algn="just"/>
            <a:endParaRPr lang="pt-PT" dirty="0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 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Tree-Based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12</a:t>
            </a:r>
            <a:endParaRPr lang="pt-PT" dirty="0"/>
          </a:p>
        </p:txBody>
      </p:sp>
      <p:pic>
        <p:nvPicPr>
          <p:cNvPr id="9" name="Imagem 8" descr="Uma imagem com texto, captura de ecrã, diagrama, Tipo de letra&#10;&#10;Descrição gerada automaticamente">
            <a:extLst>
              <a:ext uri="{FF2B5EF4-FFF2-40B4-BE49-F238E27FC236}">
                <a16:creationId xmlns:a16="http://schemas.microsoft.com/office/drawing/2014/main" id="{18A76A89-AEC7-A2CA-6CD4-8C16045E63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13" t="12690" r="16244" b="11974"/>
          <a:stretch/>
        </p:blipFill>
        <p:spPr>
          <a:xfrm>
            <a:off x="7258284" y="1323392"/>
            <a:ext cx="4761349" cy="5187592"/>
          </a:xfrm>
          <a:prstGeom prst="rect">
            <a:avLst/>
          </a:prstGeom>
        </p:spPr>
      </p:pic>
      <p:pic>
        <p:nvPicPr>
          <p:cNvPr id="10" name="Imagem 9" descr="Uma imagem com diagrama, texto, Esquema, Desenho técnico&#10;&#10;Descrição gerada automaticamente">
            <a:extLst>
              <a:ext uri="{FF2B5EF4-FFF2-40B4-BE49-F238E27FC236}">
                <a16:creationId xmlns:a16="http://schemas.microsoft.com/office/drawing/2014/main" id="{76E1D77D-2E8C-3231-27E5-09BA443D3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014" y="3067571"/>
            <a:ext cx="6192554" cy="339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113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Tree-Based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Models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err="1"/>
              <a:t>Flow</a:t>
            </a:r>
            <a:r>
              <a:rPr lang="pt-PT" dirty="0"/>
              <a:t> </a:t>
            </a:r>
            <a:r>
              <a:rPr lang="pt-PT" err="1"/>
              <a:t>charts</a:t>
            </a:r>
            <a:r>
              <a:rPr lang="pt-PT" dirty="0"/>
              <a:t> </a:t>
            </a:r>
            <a:r>
              <a:rPr lang="pt-PT" err="1"/>
              <a:t>like</a:t>
            </a:r>
            <a:r>
              <a:rPr lang="pt-PT" dirty="0"/>
              <a:t> in </a:t>
            </a:r>
            <a:r>
              <a:rPr lang="pt-PT" err="1"/>
              <a:t>the</a:t>
            </a:r>
            <a:r>
              <a:rPr lang="pt-PT" dirty="0"/>
              <a:t> </a:t>
            </a:r>
            <a:r>
              <a:rPr lang="pt-PT" err="1"/>
              <a:t>previous</a:t>
            </a:r>
            <a:r>
              <a:rPr lang="pt-PT" dirty="0"/>
              <a:t> </a:t>
            </a:r>
            <a:r>
              <a:rPr lang="pt-PT" err="1"/>
              <a:t>examples</a:t>
            </a:r>
            <a:r>
              <a:rPr lang="pt-PT" dirty="0"/>
              <a:t> can </a:t>
            </a:r>
            <a:r>
              <a:rPr lang="pt-PT" err="1"/>
              <a:t>be</a:t>
            </a:r>
            <a:r>
              <a:rPr lang="pt-PT" dirty="0"/>
              <a:t> </a:t>
            </a:r>
            <a:r>
              <a:rPr lang="pt-PT" err="1"/>
              <a:t>formulated</a:t>
            </a:r>
            <a:r>
              <a:rPr lang="pt-PT" dirty="0"/>
              <a:t> as </a:t>
            </a:r>
            <a:r>
              <a:rPr lang="pt-PT" err="1"/>
              <a:t>mathematical</a:t>
            </a:r>
            <a:r>
              <a:rPr lang="pt-PT" dirty="0"/>
              <a:t> </a:t>
            </a:r>
            <a:r>
              <a:rPr lang="pt-PT" err="1"/>
              <a:t>models</a:t>
            </a:r>
            <a:r>
              <a:rPr lang="pt-PT" dirty="0"/>
              <a:t> (</a:t>
            </a:r>
            <a:r>
              <a:rPr lang="pt-PT" b="1" err="1">
                <a:solidFill>
                  <a:schemeClr val="tx2"/>
                </a:solidFill>
              </a:rPr>
              <a:t>graphs</a:t>
            </a:r>
            <a:r>
              <a:rPr lang="pt-PT" dirty="0"/>
              <a:t>) for </a:t>
            </a:r>
            <a:r>
              <a:rPr lang="pt-PT" err="1"/>
              <a:t>classification</a:t>
            </a:r>
            <a:r>
              <a:rPr lang="pt-PT" dirty="0"/>
              <a:t> </a:t>
            </a:r>
            <a:r>
              <a:rPr lang="pt-PT" err="1"/>
              <a:t>and</a:t>
            </a:r>
            <a:r>
              <a:rPr lang="pt-PT" dirty="0"/>
              <a:t> </a:t>
            </a:r>
            <a:r>
              <a:rPr lang="pt-PT" err="1"/>
              <a:t>regression</a:t>
            </a:r>
            <a:r>
              <a:rPr lang="pt-PT" dirty="0"/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 err="1">
                <a:ea typeface="+mn-lt"/>
                <a:cs typeface="+mn-lt"/>
              </a:rPr>
              <a:t>These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models</a:t>
            </a:r>
            <a:r>
              <a:rPr lang="pt-PT" dirty="0">
                <a:ea typeface="+mn-lt"/>
                <a:cs typeface="+mn-lt"/>
              </a:rPr>
              <a:t> are: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Interpretable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humans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Have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complex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decision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boundaries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decision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boundaries</a:t>
            </a:r>
            <a:r>
              <a:rPr lang="pt-PT" dirty="0">
                <a:ea typeface="+mn-lt"/>
                <a:cs typeface="+mn-lt"/>
              </a:rPr>
              <a:t> are a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combination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of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linear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boundaries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that</a:t>
            </a:r>
            <a:r>
              <a:rPr lang="pt-PT" dirty="0">
                <a:ea typeface="+mn-lt"/>
                <a:cs typeface="+mn-lt"/>
              </a:rPr>
              <a:t> are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mathematically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 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simple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to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describe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 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Tree-Based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12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97684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Decision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Trees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206" y="2017551"/>
            <a:ext cx="6642970" cy="507040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sz="2000" b="1" dirty="0">
                <a:solidFill>
                  <a:schemeClr val="tx2"/>
                </a:solidFill>
                <a:ea typeface="+mn-lt"/>
                <a:cs typeface="+mn-lt"/>
              </a:rPr>
              <a:t>Nodes: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err="1">
                <a:ea typeface="+mn-lt"/>
                <a:cs typeface="+mn-lt"/>
              </a:rPr>
              <a:t>Represent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err="1">
                <a:ea typeface="+mn-lt"/>
                <a:cs typeface="+mn-lt"/>
              </a:rPr>
              <a:t>decision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err="1">
                <a:ea typeface="+mn-lt"/>
                <a:cs typeface="+mn-lt"/>
              </a:rPr>
              <a:t>points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err="1">
                <a:ea typeface="+mn-lt"/>
                <a:cs typeface="+mn-lt"/>
              </a:rPr>
              <a:t>or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err="1">
                <a:ea typeface="+mn-lt"/>
                <a:cs typeface="+mn-lt"/>
              </a:rPr>
              <a:t>conditions</a:t>
            </a:r>
            <a:r>
              <a:rPr lang="pt-PT" sz="2000" dirty="0">
                <a:ea typeface="+mn-lt"/>
                <a:cs typeface="+mn-lt"/>
              </a:rPr>
              <a:t>.</a:t>
            </a:r>
          </a:p>
          <a:p>
            <a:pPr lvl="1" algn="just">
              <a:buFont typeface="Wingdings" panose="020B0604020202020204" pitchFamily="34" charset="0"/>
              <a:buChar char="§"/>
            </a:pPr>
            <a:endParaRPr lang="pt-PT" sz="2000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sz="2000" b="1" err="1">
                <a:solidFill>
                  <a:schemeClr val="tx2"/>
                </a:solidFill>
                <a:ea typeface="+mn-lt"/>
                <a:cs typeface="+mn-lt"/>
              </a:rPr>
              <a:t>Edges</a:t>
            </a:r>
            <a:r>
              <a:rPr lang="pt-PT" sz="2000" b="1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err="1">
                <a:ea typeface="+mn-lt"/>
                <a:cs typeface="+mn-lt"/>
              </a:rPr>
              <a:t>Connect</a:t>
            </a:r>
            <a:r>
              <a:rPr lang="pt-PT" sz="2000" dirty="0">
                <a:ea typeface="+mn-lt"/>
                <a:cs typeface="+mn-lt"/>
              </a:rPr>
              <a:t> nodes </a:t>
            </a:r>
            <a:r>
              <a:rPr lang="pt-PT" sz="2000" err="1">
                <a:ea typeface="+mn-lt"/>
                <a:cs typeface="+mn-lt"/>
              </a:rPr>
              <a:t>and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err="1">
                <a:ea typeface="+mn-lt"/>
                <a:cs typeface="+mn-lt"/>
              </a:rPr>
              <a:t>represent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err="1">
                <a:ea typeface="+mn-lt"/>
                <a:cs typeface="+mn-lt"/>
              </a:rPr>
              <a:t>the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err="1">
                <a:ea typeface="+mn-lt"/>
                <a:cs typeface="+mn-lt"/>
              </a:rPr>
              <a:t>outcomes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err="1">
                <a:ea typeface="+mn-lt"/>
                <a:cs typeface="+mn-lt"/>
              </a:rPr>
              <a:t>of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err="1">
                <a:ea typeface="+mn-lt"/>
                <a:cs typeface="+mn-lt"/>
              </a:rPr>
              <a:t>decisions</a:t>
            </a:r>
            <a:r>
              <a:rPr lang="pt-PT" sz="2000" dirty="0">
                <a:ea typeface="+mn-lt"/>
                <a:cs typeface="+mn-lt"/>
              </a:rPr>
              <a:t>.</a:t>
            </a:r>
          </a:p>
          <a:p>
            <a:pPr lvl="1" algn="just">
              <a:buFont typeface="Wingdings" panose="020B0604020202020204" pitchFamily="34" charset="0"/>
              <a:buChar char="§"/>
            </a:pPr>
            <a:endParaRPr lang="pt-PT" sz="2000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sz="2000" b="1" err="1">
                <a:solidFill>
                  <a:schemeClr val="tx2"/>
                </a:solidFill>
                <a:ea typeface="+mn-lt"/>
                <a:cs typeface="+mn-lt"/>
              </a:rPr>
              <a:t>Root</a:t>
            </a:r>
            <a:r>
              <a:rPr lang="pt-PT" sz="2000" b="1" dirty="0">
                <a:solidFill>
                  <a:schemeClr val="tx2"/>
                </a:solidFill>
                <a:ea typeface="+mn-lt"/>
                <a:cs typeface="+mn-lt"/>
              </a:rPr>
              <a:t> Node: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err="1">
                <a:ea typeface="+mn-lt"/>
                <a:cs typeface="+mn-lt"/>
              </a:rPr>
              <a:t>The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err="1">
                <a:ea typeface="+mn-lt"/>
                <a:cs typeface="+mn-lt"/>
              </a:rPr>
              <a:t>initial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err="1">
                <a:ea typeface="+mn-lt"/>
                <a:cs typeface="+mn-lt"/>
              </a:rPr>
              <a:t>decision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err="1">
                <a:ea typeface="+mn-lt"/>
                <a:cs typeface="+mn-lt"/>
              </a:rPr>
              <a:t>point</a:t>
            </a:r>
            <a:r>
              <a:rPr lang="pt-PT" sz="2000" dirty="0">
                <a:ea typeface="+mn-lt"/>
                <a:cs typeface="+mn-lt"/>
              </a:rPr>
              <a:t>, </a:t>
            </a:r>
            <a:r>
              <a:rPr lang="pt-PT" sz="2000" err="1">
                <a:ea typeface="+mn-lt"/>
                <a:cs typeface="+mn-lt"/>
              </a:rPr>
              <a:t>representing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err="1">
                <a:ea typeface="+mn-lt"/>
                <a:cs typeface="+mn-lt"/>
              </a:rPr>
              <a:t>the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err="1">
                <a:ea typeface="+mn-lt"/>
                <a:cs typeface="+mn-lt"/>
              </a:rPr>
              <a:t>entire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err="1">
                <a:ea typeface="+mn-lt"/>
                <a:cs typeface="+mn-lt"/>
              </a:rPr>
              <a:t>dataset</a:t>
            </a:r>
            <a:r>
              <a:rPr lang="pt-PT" sz="2000" dirty="0">
                <a:ea typeface="+mn-lt"/>
                <a:cs typeface="+mn-lt"/>
              </a:rPr>
              <a:t>.</a:t>
            </a:r>
          </a:p>
          <a:p>
            <a:pPr lvl="1" algn="just">
              <a:buFont typeface="Wingdings" panose="020B0604020202020204" pitchFamily="34" charset="0"/>
              <a:buChar char="§"/>
            </a:pPr>
            <a:endParaRPr lang="pt-PT" sz="2000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sz="2000" b="1" err="1">
                <a:solidFill>
                  <a:schemeClr val="tx2"/>
                </a:solidFill>
                <a:ea typeface="+mn-lt"/>
                <a:cs typeface="+mn-lt"/>
              </a:rPr>
              <a:t>Decision</a:t>
            </a:r>
            <a:r>
              <a:rPr lang="pt-PT" sz="2000" b="1" dirty="0">
                <a:solidFill>
                  <a:schemeClr val="tx2"/>
                </a:solidFill>
                <a:ea typeface="+mn-lt"/>
                <a:cs typeface="+mn-lt"/>
              </a:rPr>
              <a:t> Nodes: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err="1">
                <a:ea typeface="+mn-lt"/>
                <a:cs typeface="+mn-lt"/>
              </a:rPr>
              <a:t>Decision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err="1">
                <a:ea typeface="+mn-lt"/>
                <a:cs typeface="+mn-lt"/>
              </a:rPr>
              <a:t>points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err="1">
                <a:ea typeface="+mn-lt"/>
                <a:cs typeface="+mn-lt"/>
              </a:rPr>
              <a:t>where</a:t>
            </a:r>
            <a:r>
              <a:rPr lang="pt-PT" sz="2000" dirty="0">
                <a:ea typeface="+mn-lt"/>
                <a:cs typeface="+mn-lt"/>
              </a:rPr>
              <a:t> a </a:t>
            </a:r>
            <a:r>
              <a:rPr lang="pt-PT" sz="2000" err="1">
                <a:ea typeface="+mn-lt"/>
                <a:cs typeface="+mn-lt"/>
              </a:rPr>
              <a:t>split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err="1">
                <a:ea typeface="+mn-lt"/>
                <a:cs typeface="+mn-lt"/>
              </a:rPr>
              <a:t>is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err="1">
                <a:ea typeface="+mn-lt"/>
                <a:cs typeface="+mn-lt"/>
              </a:rPr>
              <a:t>made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err="1">
                <a:ea typeface="+mn-lt"/>
                <a:cs typeface="+mn-lt"/>
              </a:rPr>
              <a:t>based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err="1">
                <a:ea typeface="+mn-lt"/>
                <a:cs typeface="+mn-lt"/>
              </a:rPr>
              <a:t>on</a:t>
            </a:r>
            <a:r>
              <a:rPr lang="pt-PT" sz="2000" dirty="0">
                <a:ea typeface="+mn-lt"/>
                <a:cs typeface="+mn-lt"/>
              </a:rPr>
              <a:t> a </a:t>
            </a:r>
            <a:r>
              <a:rPr lang="pt-PT" sz="2000" err="1">
                <a:ea typeface="+mn-lt"/>
                <a:cs typeface="+mn-lt"/>
              </a:rPr>
              <a:t>feature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err="1">
                <a:ea typeface="+mn-lt"/>
                <a:cs typeface="+mn-lt"/>
              </a:rPr>
              <a:t>or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err="1">
                <a:ea typeface="+mn-lt"/>
                <a:cs typeface="+mn-lt"/>
              </a:rPr>
              <a:t>attribute</a:t>
            </a:r>
            <a:r>
              <a:rPr lang="pt-PT" sz="2000" dirty="0">
                <a:ea typeface="+mn-lt"/>
                <a:cs typeface="+mn-lt"/>
              </a:rPr>
              <a:t>.</a:t>
            </a:r>
          </a:p>
          <a:p>
            <a:pPr lvl="1" algn="just">
              <a:buFont typeface="Wingdings" panose="020B0604020202020204" pitchFamily="34" charset="0"/>
              <a:buChar char="§"/>
            </a:pPr>
            <a:endParaRPr lang="pt-PT" sz="2000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sz="2000" b="1" dirty="0" err="1">
                <a:solidFill>
                  <a:schemeClr val="tx2"/>
                </a:solidFill>
                <a:ea typeface="+mn-lt"/>
                <a:cs typeface="+mn-lt"/>
              </a:rPr>
              <a:t>Leaf</a:t>
            </a:r>
            <a:r>
              <a:rPr lang="pt-PT" sz="2000" b="1" dirty="0">
                <a:solidFill>
                  <a:schemeClr val="tx2"/>
                </a:solidFill>
                <a:ea typeface="+mn-lt"/>
                <a:cs typeface="+mn-lt"/>
              </a:rPr>
              <a:t> Nodes:</a:t>
            </a:r>
            <a:r>
              <a:rPr lang="pt-PT" sz="2000" dirty="0">
                <a:ea typeface="+mn-lt"/>
                <a:cs typeface="+mn-lt"/>
              </a:rPr>
              <a:t> Terminal nodes </a:t>
            </a:r>
            <a:r>
              <a:rPr lang="pt-PT" sz="2000" dirty="0" err="1">
                <a:ea typeface="+mn-lt"/>
                <a:cs typeface="+mn-lt"/>
              </a:rPr>
              <a:t>representing</a:t>
            </a:r>
            <a:r>
              <a:rPr lang="pt-PT" sz="2000" dirty="0">
                <a:ea typeface="+mn-lt"/>
                <a:cs typeface="+mn-lt"/>
              </a:rPr>
              <a:t> final </a:t>
            </a:r>
            <a:r>
              <a:rPr lang="pt-PT" sz="2000" dirty="0" err="1">
                <a:ea typeface="+mn-lt"/>
                <a:cs typeface="+mn-lt"/>
              </a:rPr>
              <a:t>outcomes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or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predictions</a:t>
            </a:r>
            <a:r>
              <a:rPr lang="pt-PT" sz="2000" dirty="0">
                <a:ea typeface="+mn-lt"/>
                <a:cs typeface="+mn-lt"/>
              </a:rPr>
              <a:t>.</a:t>
            </a:r>
            <a:endParaRPr lang="pt-PT" sz="2000"/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 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Tree-Based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12</a:t>
            </a:r>
            <a:endParaRPr lang="pt-PT" dirty="0"/>
          </a:p>
        </p:txBody>
      </p:sp>
      <p:pic>
        <p:nvPicPr>
          <p:cNvPr id="8" name="Imagem 7" descr="Uma imagem com texto, captura de ecrã, diagrama, Tipo de letra&#10;&#10;Descrição gerada automaticamente">
            <a:extLst>
              <a:ext uri="{FF2B5EF4-FFF2-40B4-BE49-F238E27FC236}">
                <a16:creationId xmlns:a16="http://schemas.microsoft.com/office/drawing/2014/main" id="{D1F2FF1E-03D4-B4EC-112C-4B396B64C6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04" t="3695" r="12477" b="10569"/>
          <a:stretch/>
        </p:blipFill>
        <p:spPr>
          <a:xfrm>
            <a:off x="7286934" y="2811201"/>
            <a:ext cx="4792627" cy="3304546"/>
          </a:xfrm>
          <a:prstGeom prst="rect">
            <a:avLst/>
          </a:prstGeom>
        </p:spPr>
      </p:pic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886731D2-F57D-4C95-FB3C-57956B7CCBEC}"/>
              </a:ext>
            </a:extLst>
          </p:cNvPr>
          <p:cNvSpPr txBox="1">
            <a:spLocks/>
          </p:cNvSpPr>
          <p:nvPr/>
        </p:nvSpPr>
        <p:spPr>
          <a:xfrm>
            <a:off x="543839" y="1320599"/>
            <a:ext cx="10515600" cy="5070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dirty="0" err="1">
                <a:ea typeface="+mn-lt"/>
                <a:cs typeface="+mn-lt"/>
              </a:rPr>
              <a:t>Mathematically</a:t>
            </a:r>
            <a:r>
              <a:rPr lang="pt-PT" dirty="0">
                <a:ea typeface="+mn-lt"/>
                <a:cs typeface="+mn-lt"/>
              </a:rPr>
              <a:t>, a </a:t>
            </a:r>
            <a:r>
              <a:rPr lang="pt-PT" dirty="0" err="1">
                <a:ea typeface="+mn-lt"/>
                <a:cs typeface="+mn-lt"/>
              </a:rPr>
              <a:t>decision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tree</a:t>
            </a:r>
            <a:r>
              <a:rPr lang="pt-PT" dirty="0">
                <a:ea typeface="+mn-lt"/>
                <a:cs typeface="+mn-lt"/>
              </a:rPr>
              <a:t> can </a:t>
            </a:r>
            <a:r>
              <a:rPr lang="pt-PT" dirty="0" err="1">
                <a:ea typeface="+mn-lt"/>
                <a:cs typeface="+mn-lt"/>
              </a:rPr>
              <a:t>be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defined</a:t>
            </a:r>
            <a:r>
              <a:rPr lang="pt-PT" dirty="0">
                <a:ea typeface="+mn-lt"/>
                <a:cs typeface="+mn-lt"/>
              </a:rPr>
              <a:t> as a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directed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acyclic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graph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comprising</a:t>
            </a:r>
            <a:r>
              <a:rPr lang="pt-PT" dirty="0">
                <a:ea typeface="+mn-lt"/>
                <a:cs typeface="+mn-lt"/>
              </a:rPr>
              <a:t>: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10609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m texto, diagrama, desenho&#10;&#10;Descrição gerada automaticamente">
            <a:extLst>
              <a:ext uri="{FF2B5EF4-FFF2-40B4-BE49-F238E27FC236}">
                <a16:creationId xmlns:a16="http://schemas.microsoft.com/office/drawing/2014/main" id="{96867317-FEA8-1623-FDD8-906C1655E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178" y="581461"/>
            <a:ext cx="7056329" cy="444247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Decision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Trees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pt-PT" dirty="0"/>
          </a:p>
          <a:p>
            <a:pPr algn="just"/>
            <a:endParaRPr lang="pt-PT" dirty="0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 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Tree-Based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12</a:t>
            </a:r>
            <a:endParaRPr lang="pt-PT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EF5D7DB-7981-E79E-D4DF-433B6CB0CE1E}"/>
              </a:ext>
            </a:extLst>
          </p:cNvPr>
          <p:cNvSpPr txBox="1"/>
          <p:nvPr/>
        </p:nvSpPr>
        <p:spPr>
          <a:xfrm>
            <a:off x="1155086" y="4934596"/>
            <a:ext cx="855736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200" dirty="0">
                <a:ea typeface="+mn-lt"/>
                <a:cs typeface="+mn-lt"/>
                <a:hlinkClick r:id="rId4"/>
              </a:rPr>
              <a:t>https://www.datacamp.com/tutorial/decision-tree-classification-python</a:t>
            </a:r>
            <a:endParaRPr lang="pt-PT" sz="1200" dirty="0">
              <a:ea typeface="+mn-lt"/>
              <a:cs typeface="+mn-lt"/>
            </a:endParaRPr>
          </a:p>
          <a:p>
            <a:pPr algn="ctr"/>
            <a:endParaRPr lang="pt-PT" sz="1200" dirty="0"/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0AEA9C03-5E7D-F6D5-F9EA-6DC6EFBB3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026771"/>
              </p:ext>
            </p:extLst>
          </p:nvPr>
        </p:nvGraphicFramePr>
        <p:xfrm>
          <a:off x="2011680" y="5398759"/>
          <a:ext cx="81686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160">
                  <a:extLst>
                    <a:ext uri="{9D8B030D-6E8A-4147-A177-3AD203B41FA5}">
                      <a16:colId xmlns:a16="http://schemas.microsoft.com/office/drawing/2014/main" val="35003221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4103773106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4211171217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2137353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Smoker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908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High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Risk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672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775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6711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m diagrama&#10;&#10;Descrição gerada automaticamente">
            <a:extLst>
              <a:ext uri="{FF2B5EF4-FFF2-40B4-BE49-F238E27FC236}">
                <a16:creationId xmlns:a16="http://schemas.microsoft.com/office/drawing/2014/main" id="{CB44F76B-E3E2-8536-44F5-D5663B48D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445" y="2762992"/>
            <a:ext cx="8194110" cy="351929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Decision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 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Trees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err="1">
                <a:ea typeface="+mn-lt"/>
                <a:cs typeface="+mn-lt"/>
              </a:rPr>
              <a:t>Tree-based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based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methods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work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partitioning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feature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space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into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rectangles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algn="just"/>
            <a:r>
              <a:rPr lang="pt-PT" err="1">
                <a:ea typeface="+mn-lt"/>
                <a:cs typeface="+mn-lt"/>
              </a:rPr>
              <a:t>Predictions</a:t>
            </a:r>
            <a:r>
              <a:rPr lang="pt-PT" dirty="0">
                <a:ea typeface="+mn-lt"/>
                <a:cs typeface="+mn-lt"/>
              </a:rPr>
              <a:t> are </a:t>
            </a:r>
            <a:r>
              <a:rPr lang="pt-PT" err="1">
                <a:ea typeface="+mn-lt"/>
                <a:cs typeface="+mn-lt"/>
              </a:rPr>
              <a:t>made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either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averaging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values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based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most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frequently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class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err="1">
                <a:ea typeface="+mn-lt"/>
                <a:cs typeface="+mn-lt"/>
              </a:rPr>
              <a:t>each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rectangle</a:t>
            </a:r>
            <a:r>
              <a:rPr lang="pt-PT" dirty="0">
                <a:ea typeface="+mn-lt"/>
                <a:cs typeface="+mn-lt"/>
              </a:rPr>
              <a:t>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Tree-Based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12</a:t>
            </a:r>
            <a:endParaRPr lang="pt-PT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A96E80B-77DD-2EE4-A55A-74E17D7A5ED4}"/>
              </a:ext>
            </a:extLst>
          </p:cNvPr>
          <p:cNvSpPr txBox="1"/>
          <p:nvPr/>
        </p:nvSpPr>
        <p:spPr>
          <a:xfrm>
            <a:off x="2148790" y="6234582"/>
            <a:ext cx="8160705" cy="5693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000" err="1">
                <a:ea typeface="+mn-lt"/>
                <a:cs typeface="+mn-lt"/>
              </a:rPr>
              <a:t>Beaulac</a:t>
            </a:r>
            <a:r>
              <a:rPr lang="pt-PT" sz="1000" dirty="0">
                <a:ea typeface="+mn-lt"/>
                <a:cs typeface="+mn-lt"/>
              </a:rPr>
              <a:t>, C., &amp; </a:t>
            </a:r>
            <a:r>
              <a:rPr lang="pt-PT" sz="1000" err="1">
                <a:ea typeface="+mn-lt"/>
                <a:cs typeface="+mn-lt"/>
              </a:rPr>
              <a:t>Rosenthal</a:t>
            </a:r>
            <a:r>
              <a:rPr lang="pt-PT" sz="1000" dirty="0">
                <a:ea typeface="+mn-lt"/>
                <a:cs typeface="+mn-lt"/>
              </a:rPr>
              <a:t>, J. S. (2019). </a:t>
            </a:r>
            <a:r>
              <a:rPr lang="pt-PT" sz="1000" err="1">
                <a:ea typeface="+mn-lt"/>
                <a:cs typeface="+mn-lt"/>
              </a:rPr>
              <a:t>Predicting</a:t>
            </a:r>
            <a:r>
              <a:rPr lang="pt-PT" sz="1000" dirty="0">
                <a:ea typeface="+mn-lt"/>
                <a:cs typeface="+mn-lt"/>
              </a:rPr>
              <a:t> </a:t>
            </a:r>
            <a:r>
              <a:rPr lang="pt-PT" sz="1000" err="1">
                <a:ea typeface="+mn-lt"/>
                <a:cs typeface="+mn-lt"/>
              </a:rPr>
              <a:t>University</a:t>
            </a:r>
            <a:r>
              <a:rPr lang="pt-PT" sz="1000" dirty="0">
                <a:ea typeface="+mn-lt"/>
                <a:cs typeface="+mn-lt"/>
              </a:rPr>
              <a:t> </a:t>
            </a:r>
            <a:r>
              <a:rPr lang="pt-PT" sz="1000" err="1">
                <a:ea typeface="+mn-lt"/>
                <a:cs typeface="+mn-lt"/>
              </a:rPr>
              <a:t>Students</a:t>
            </a:r>
            <a:r>
              <a:rPr lang="pt-PT" sz="1000" dirty="0">
                <a:ea typeface="+mn-lt"/>
                <a:cs typeface="+mn-lt"/>
              </a:rPr>
              <a:t>’ </a:t>
            </a:r>
            <a:r>
              <a:rPr lang="pt-PT" sz="1000" err="1">
                <a:ea typeface="+mn-lt"/>
                <a:cs typeface="+mn-lt"/>
              </a:rPr>
              <a:t>Academic</a:t>
            </a:r>
            <a:r>
              <a:rPr lang="pt-PT" sz="1000" dirty="0">
                <a:ea typeface="+mn-lt"/>
                <a:cs typeface="+mn-lt"/>
              </a:rPr>
              <a:t> </a:t>
            </a:r>
            <a:r>
              <a:rPr lang="pt-PT" sz="1000" err="1">
                <a:ea typeface="+mn-lt"/>
                <a:cs typeface="+mn-lt"/>
              </a:rPr>
              <a:t>Success</a:t>
            </a:r>
            <a:r>
              <a:rPr lang="pt-PT" sz="1000" dirty="0">
                <a:ea typeface="+mn-lt"/>
                <a:cs typeface="+mn-lt"/>
              </a:rPr>
              <a:t> </a:t>
            </a:r>
            <a:r>
              <a:rPr lang="pt-PT" sz="1000" err="1">
                <a:ea typeface="+mn-lt"/>
                <a:cs typeface="+mn-lt"/>
              </a:rPr>
              <a:t>and</a:t>
            </a:r>
            <a:r>
              <a:rPr lang="pt-PT" sz="1000" dirty="0">
                <a:ea typeface="+mn-lt"/>
                <a:cs typeface="+mn-lt"/>
              </a:rPr>
              <a:t> Major </a:t>
            </a:r>
            <a:r>
              <a:rPr lang="pt-PT" sz="1000" err="1">
                <a:ea typeface="+mn-lt"/>
                <a:cs typeface="+mn-lt"/>
              </a:rPr>
              <a:t>Using</a:t>
            </a:r>
            <a:r>
              <a:rPr lang="pt-PT" sz="1000" dirty="0">
                <a:ea typeface="+mn-lt"/>
                <a:cs typeface="+mn-lt"/>
              </a:rPr>
              <a:t> </a:t>
            </a:r>
            <a:r>
              <a:rPr lang="pt-PT" sz="1000" err="1">
                <a:ea typeface="+mn-lt"/>
                <a:cs typeface="+mn-lt"/>
              </a:rPr>
              <a:t>Random</a:t>
            </a:r>
            <a:r>
              <a:rPr lang="pt-PT" sz="1000" dirty="0">
                <a:ea typeface="+mn-lt"/>
                <a:cs typeface="+mn-lt"/>
              </a:rPr>
              <a:t> </a:t>
            </a:r>
            <a:r>
              <a:rPr lang="pt-PT" sz="1000" err="1">
                <a:ea typeface="+mn-lt"/>
                <a:cs typeface="+mn-lt"/>
              </a:rPr>
              <a:t>Forests</a:t>
            </a:r>
            <a:r>
              <a:rPr lang="pt-PT" sz="1000" dirty="0">
                <a:ea typeface="+mn-lt"/>
                <a:cs typeface="+mn-lt"/>
              </a:rPr>
              <a:t>. In Research in </a:t>
            </a:r>
            <a:r>
              <a:rPr lang="pt-PT" sz="1000" err="1">
                <a:ea typeface="+mn-lt"/>
                <a:cs typeface="+mn-lt"/>
              </a:rPr>
              <a:t>Higher</a:t>
            </a:r>
            <a:r>
              <a:rPr lang="pt-PT" sz="1000" dirty="0">
                <a:ea typeface="+mn-lt"/>
                <a:cs typeface="+mn-lt"/>
              </a:rPr>
              <a:t> </a:t>
            </a:r>
            <a:r>
              <a:rPr lang="pt-PT" sz="1000" err="1">
                <a:ea typeface="+mn-lt"/>
                <a:cs typeface="+mn-lt"/>
              </a:rPr>
              <a:t>Education</a:t>
            </a:r>
            <a:r>
              <a:rPr lang="pt-PT" sz="1000" dirty="0">
                <a:ea typeface="+mn-lt"/>
                <a:cs typeface="+mn-lt"/>
              </a:rPr>
              <a:t> (Vol. 60, </a:t>
            </a:r>
            <a:r>
              <a:rPr lang="pt-PT" sz="1000" err="1">
                <a:ea typeface="+mn-lt"/>
                <a:cs typeface="+mn-lt"/>
              </a:rPr>
              <a:t>Issue</a:t>
            </a:r>
            <a:r>
              <a:rPr lang="pt-PT" sz="1000" dirty="0">
                <a:ea typeface="+mn-lt"/>
                <a:cs typeface="+mn-lt"/>
              </a:rPr>
              <a:t> 7, pp. 1048–1064). Springer </a:t>
            </a:r>
            <a:r>
              <a:rPr lang="pt-PT" sz="1000" err="1">
                <a:ea typeface="+mn-lt"/>
                <a:cs typeface="+mn-lt"/>
              </a:rPr>
              <a:t>Science</a:t>
            </a:r>
            <a:r>
              <a:rPr lang="pt-PT" sz="1000" dirty="0">
                <a:ea typeface="+mn-lt"/>
                <a:cs typeface="+mn-lt"/>
              </a:rPr>
              <a:t> </a:t>
            </a:r>
            <a:r>
              <a:rPr lang="pt-PT" sz="1000" err="1">
                <a:ea typeface="+mn-lt"/>
                <a:cs typeface="+mn-lt"/>
              </a:rPr>
              <a:t>and</a:t>
            </a:r>
            <a:r>
              <a:rPr lang="pt-PT" sz="1000" dirty="0">
                <a:ea typeface="+mn-lt"/>
                <a:cs typeface="+mn-lt"/>
              </a:rPr>
              <a:t> Business Media LLC. </a:t>
            </a:r>
            <a:r>
              <a:rPr lang="pt-PT" sz="1000" dirty="0">
                <a:ea typeface="+mn-lt"/>
                <a:cs typeface="+mn-lt"/>
                <a:hlinkClick r:id="rId4"/>
              </a:rPr>
              <a:t>https://doi.org/10.1007/s11162-019-09546-y</a:t>
            </a:r>
            <a:endParaRPr lang="pt-PT" sz="1000">
              <a:ea typeface="+mn-lt"/>
              <a:cs typeface="+mn-lt"/>
            </a:endParaRPr>
          </a:p>
          <a:p>
            <a:endParaRPr lang="pt-PT" sz="1100" dirty="0"/>
          </a:p>
        </p:txBody>
      </p:sp>
    </p:spTree>
    <p:extLst>
      <p:ext uri="{BB962C8B-B14F-4D97-AF65-F5344CB8AC3E}">
        <p14:creationId xmlns:p14="http://schemas.microsoft.com/office/powerpoint/2010/main" val="1246492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Decision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 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Trees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Tree-Based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12</a:t>
            </a:r>
            <a:endParaRPr lang="pt-PT" dirty="0"/>
          </a:p>
        </p:txBody>
      </p:sp>
      <p:pic>
        <p:nvPicPr>
          <p:cNvPr id="12" name="Marcador de Posição de Conteúdo 11" descr="Uma imagem com diagrama, esboço, origami, desenho&#10;&#10;Descrição gerada automaticamente">
            <a:extLst>
              <a:ext uri="{FF2B5EF4-FFF2-40B4-BE49-F238E27FC236}">
                <a16:creationId xmlns:a16="http://schemas.microsoft.com/office/drawing/2014/main" id="{BB4AD3ED-FAF4-C00F-4CBE-9FFC542F4E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06676" y="379789"/>
            <a:ext cx="5812412" cy="6100010"/>
          </a:xfr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3F5560DF-BEC5-9B22-45A0-FE9D5331FA2C}"/>
              </a:ext>
            </a:extLst>
          </p:cNvPr>
          <p:cNvSpPr/>
          <p:nvPr/>
        </p:nvSpPr>
        <p:spPr>
          <a:xfrm>
            <a:off x="3709737" y="892341"/>
            <a:ext cx="401052" cy="16944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FCD562E-7665-6B73-A263-B135A4CC818C}"/>
              </a:ext>
            </a:extLst>
          </p:cNvPr>
          <p:cNvSpPr txBox="1"/>
          <p:nvPr/>
        </p:nvSpPr>
        <p:spPr>
          <a:xfrm>
            <a:off x="1423736" y="13335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will</a:t>
            </a:r>
            <a:r>
              <a:rPr lang="pt-PT" dirty="0"/>
              <a:t> </a:t>
            </a:r>
            <a:r>
              <a:rPr lang="pt-PT" dirty="0" err="1"/>
              <a:t>never</a:t>
            </a:r>
            <a:r>
              <a:rPr lang="pt-PT" dirty="0"/>
              <a:t> </a:t>
            </a:r>
            <a:r>
              <a:rPr lang="pt-PT" dirty="0" err="1"/>
              <a:t>get</a:t>
            </a:r>
            <a:r>
              <a:rPr lang="pt-PT" dirty="0"/>
              <a:t> a </a:t>
            </a:r>
            <a:r>
              <a:rPr lang="pt-PT" dirty="0" err="1"/>
              <a:t>split</a:t>
            </a:r>
            <a:r>
              <a:rPr lang="pt-PT" dirty="0"/>
              <a:t> </a:t>
            </a:r>
            <a:r>
              <a:rPr lang="pt-PT" dirty="0" err="1"/>
              <a:t>like</a:t>
            </a:r>
            <a:r>
              <a:rPr lang="pt-PT" dirty="0"/>
              <a:t> </a:t>
            </a:r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one</a:t>
            </a:r>
            <a:r>
              <a:rPr lang="pt-PT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041921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36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36</vt:i4>
      </vt:variant>
    </vt:vector>
  </HeadingPairs>
  <TitlesOfParts>
    <vt:vector size="37" baseType="lpstr">
      <vt:lpstr>Tema do Office</vt:lpstr>
      <vt:lpstr>Apresentação do PowerPoint</vt:lpstr>
      <vt:lpstr>Feature Space</vt:lpstr>
      <vt:lpstr>Feature Space</vt:lpstr>
      <vt:lpstr>Interpretable Models</vt:lpstr>
      <vt:lpstr>Tree-Based Models</vt:lpstr>
      <vt:lpstr>Decision Trees</vt:lpstr>
      <vt:lpstr>Decision Trees</vt:lpstr>
      <vt:lpstr>Decision Trees</vt:lpstr>
      <vt:lpstr>Decision Trees</vt:lpstr>
      <vt:lpstr>Decision Trees</vt:lpstr>
      <vt:lpstr>Decision Trees: Decision Nodes</vt:lpstr>
      <vt:lpstr>Decision Trees: Leaf Types</vt:lpstr>
      <vt:lpstr>Decision Trees: Algorithm</vt:lpstr>
      <vt:lpstr>Decision Trees: Splitting Criteria</vt:lpstr>
      <vt:lpstr>Decision Trees: Entropy and Information Gain</vt:lpstr>
      <vt:lpstr>Decision Trees: Entropy and Information Gain</vt:lpstr>
      <vt:lpstr>Decision Trees: Entropy and Information Gain</vt:lpstr>
      <vt:lpstr>Decision Trees: Entropy and Information Gain</vt:lpstr>
      <vt:lpstr>Decision Trees: Entropy and Information Gain</vt:lpstr>
      <vt:lpstr>Decision Trees: Gini Index</vt:lpstr>
      <vt:lpstr>Decision Trees: Gini Index</vt:lpstr>
      <vt:lpstr>Decision Trees: Gini Index</vt:lpstr>
      <vt:lpstr>Decision Trees: Gini Index</vt:lpstr>
      <vt:lpstr>Decision Trees: Splitting Criteria</vt:lpstr>
      <vt:lpstr>Decision Trees: Stopping Rules</vt:lpstr>
      <vt:lpstr>Decision Trees</vt:lpstr>
      <vt:lpstr>Decision Trees: Tree Pruning</vt:lpstr>
      <vt:lpstr>Decision Trees: Cost Complexity Pruning</vt:lpstr>
      <vt:lpstr>Decision Trees: Cost Complexity Pruning</vt:lpstr>
      <vt:lpstr>Decision Trees: Cost Complexity Pruning</vt:lpstr>
      <vt:lpstr>Decision Trees: Cost Complexity Pruning</vt:lpstr>
      <vt:lpstr>Decision Trees: Cost Complexity Pruning</vt:lpstr>
      <vt:lpstr>Decision Trees: Depth vs Error</vt:lpstr>
      <vt:lpstr>Decision Trees: Advantages</vt:lpstr>
      <vt:lpstr>Decision Trees: Limitations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1290</cp:revision>
  <dcterms:created xsi:type="dcterms:W3CDTF">2024-03-17T16:10:17Z</dcterms:created>
  <dcterms:modified xsi:type="dcterms:W3CDTF">2024-03-18T18:13:10Z</dcterms:modified>
</cp:coreProperties>
</file>