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40" r:id="rId3"/>
    <p:sldId id="359" r:id="rId4"/>
    <p:sldId id="357" r:id="rId5"/>
    <p:sldId id="360" r:id="rId6"/>
    <p:sldId id="361" r:id="rId7"/>
    <p:sldId id="367" r:id="rId8"/>
    <p:sldId id="366" r:id="rId9"/>
    <p:sldId id="368" r:id="rId10"/>
    <p:sldId id="362" r:id="rId11"/>
    <p:sldId id="369" r:id="rId12"/>
    <p:sldId id="370" r:id="rId13"/>
    <p:sldId id="371" r:id="rId14"/>
    <p:sldId id="358" r:id="rId15"/>
    <p:sldId id="373" r:id="rId16"/>
    <p:sldId id="372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FEDA0-CD48-D666-CBED-8096A40DE86A}" v="69" dt="2024-04-11T13:40:32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11/04/2024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11/04/2024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11/04/2024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11/04/2024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11/04/2024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11/04/2024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11/04/2024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11/04/2024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11/04/2024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11/04/2024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11/04/2024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11/04/2024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Q870aTKqiM" TargetMode="External"/><Relationship Id="rId2" Type="http://schemas.openxmlformats.org/officeDocument/2006/relationships/hyperlink" Target="https://www.youtube.com/watch?v=J4Wdy0Wc_xQ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youtube.com/watch?v=tjy0yL1rRRU" TargetMode="External"/><Relationship Id="rId4" Type="http://schemas.openxmlformats.org/officeDocument/2006/relationships/hyperlink" Target="https://www.youtube.com/watch?v=Xz0x-8-cgaQ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09/access.2020.298196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edium.com/analytics-vidhya/bootstrapping-and-oob-samples-in-random-forests-6e083b6bc34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/>
              <a:t>2023/2024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16 - T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Tree-Based</a:t>
            </a:r>
            <a:r>
              <a:rPr lang="pt-PT" sz="3600" b="1" dirty="0">
                <a:latin typeface="Calibri"/>
                <a:ea typeface="Calibri"/>
                <a:cs typeface="Calibri"/>
              </a:rPr>
              <a:t> 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Models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–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Part</a:t>
            </a:r>
            <a:r>
              <a:rPr lang="pt-PT" sz="3600" b="1" dirty="0">
                <a:latin typeface="Calibri"/>
                <a:ea typeface="Calibri"/>
                <a:cs typeface="Calibri"/>
              </a:rPr>
              <a:t> 2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Bagging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Random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Forests</a:t>
            </a:r>
          </a:p>
        </p:txBody>
      </p:sp>
      <p:pic>
        <p:nvPicPr>
          <p:cNvPr id="8" name="Marcador de Posição de Conteúdo 7" descr="Uma imagem com texto, captura de ecrã, diagrama, Tipo de letra&#10;&#10;Descrição gerada automaticamente">
            <a:extLst>
              <a:ext uri="{FF2B5EF4-FFF2-40B4-BE49-F238E27FC236}">
                <a16:creationId xmlns:a16="http://schemas.microsoft.com/office/drawing/2014/main" id="{00608939-6C94-138E-E97A-358BE1D4C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1593" y="1091685"/>
            <a:ext cx="6187650" cy="5428456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16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37577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Advantages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Random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Forests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Reduced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Overfitting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Random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forests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mitigate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overfitting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by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aggregating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predictions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multiple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decision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trees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solidFill>
                <a:schemeClr val="tx2"/>
              </a:solidFill>
              <a:ea typeface="+mn-lt"/>
              <a:cs typeface="+mn-lt"/>
            </a:endParaRPr>
          </a:p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Improved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Performance: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Random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forests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often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provide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higher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 performance 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compared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to individual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decision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trees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especially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for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complex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datasets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solidFill>
                <a:schemeClr val="tx2"/>
              </a:solidFill>
              <a:ea typeface="+mn-lt"/>
              <a:cs typeface="+mn-lt"/>
            </a:endParaRPr>
          </a:p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Reduced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Bias: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ensemble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nature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random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forests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reduces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bias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that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may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be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present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in individual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decision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trees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solidFill>
                <a:schemeClr val="tx2"/>
              </a:solidFill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Parallelization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Training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individual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decision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trees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within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a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random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forest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can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be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easily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parallelized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leading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faster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computation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16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90291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Boosting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726152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Boosting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works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in a similar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way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bagging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except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that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trees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are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grown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sequentially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: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each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tree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is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grown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using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information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from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previously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grown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trees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solidFill>
                <a:schemeClr val="tx2"/>
              </a:solidFill>
            </a:endParaRPr>
          </a:p>
          <a:p>
            <a:pPr algn="just"/>
            <a:r>
              <a:rPr lang="pt-PT" err="1">
                <a:solidFill>
                  <a:schemeClr val="tx2"/>
                </a:solidFill>
              </a:rPr>
              <a:t>Each</a:t>
            </a:r>
            <a:r>
              <a:rPr lang="pt-PT" dirty="0">
                <a:solidFill>
                  <a:schemeClr val="tx2"/>
                </a:solidFill>
              </a:rPr>
              <a:t> </a:t>
            </a:r>
            <a:r>
              <a:rPr lang="pt-PT" err="1">
                <a:solidFill>
                  <a:schemeClr val="tx2"/>
                </a:solidFill>
              </a:rPr>
              <a:t>subsequent</a:t>
            </a:r>
            <a:r>
              <a:rPr lang="pt-PT" dirty="0">
                <a:solidFill>
                  <a:schemeClr val="tx2"/>
                </a:solidFill>
              </a:rPr>
              <a:t> </a:t>
            </a:r>
            <a:r>
              <a:rPr lang="pt-PT" err="1">
                <a:solidFill>
                  <a:schemeClr val="tx2"/>
                </a:solidFill>
              </a:rPr>
              <a:t>tree</a:t>
            </a:r>
            <a:r>
              <a:rPr lang="pt-PT" dirty="0">
                <a:solidFill>
                  <a:schemeClr val="tx2"/>
                </a:solidFill>
              </a:rPr>
              <a:t> </a:t>
            </a:r>
            <a:r>
              <a:rPr lang="pt-PT" err="1">
                <a:solidFill>
                  <a:schemeClr val="tx2"/>
                </a:solidFill>
              </a:rPr>
              <a:t>focus</a:t>
            </a:r>
            <a:r>
              <a:rPr lang="pt-PT" dirty="0">
                <a:solidFill>
                  <a:schemeClr val="tx2"/>
                </a:solidFill>
              </a:rPr>
              <a:t> </a:t>
            </a:r>
            <a:r>
              <a:rPr lang="pt-PT" err="1">
                <a:solidFill>
                  <a:schemeClr val="tx2"/>
                </a:solidFill>
              </a:rPr>
              <a:t>on</a:t>
            </a:r>
            <a:r>
              <a:rPr lang="pt-PT" dirty="0">
                <a:solidFill>
                  <a:schemeClr val="tx2"/>
                </a:solidFill>
              </a:rPr>
              <a:t> </a:t>
            </a:r>
            <a:r>
              <a:rPr lang="pt-PT" err="1">
                <a:solidFill>
                  <a:schemeClr val="tx2"/>
                </a:solidFill>
              </a:rPr>
              <a:t>the</a:t>
            </a:r>
            <a:r>
              <a:rPr lang="pt-PT" dirty="0">
                <a:solidFill>
                  <a:schemeClr val="tx2"/>
                </a:solidFill>
              </a:rPr>
              <a:t> </a:t>
            </a:r>
            <a:r>
              <a:rPr lang="pt-PT" b="1" dirty="0">
                <a:solidFill>
                  <a:schemeClr val="tx2"/>
                </a:solidFill>
              </a:rPr>
              <a:t>training </a:t>
            </a:r>
            <a:r>
              <a:rPr lang="pt-PT" b="1" err="1">
                <a:solidFill>
                  <a:schemeClr val="tx2"/>
                </a:solidFill>
              </a:rPr>
              <a:t>examples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that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the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previous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ones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got</a:t>
            </a:r>
            <a:r>
              <a:rPr lang="pt-PT" b="1" dirty="0">
                <a:solidFill>
                  <a:schemeClr val="tx2"/>
                </a:solidFill>
              </a:rPr>
              <a:t> </a:t>
            </a:r>
            <a:r>
              <a:rPr lang="pt-PT" b="1" err="1">
                <a:solidFill>
                  <a:schemeClr val="tx2"/>
                </a:solidFill>
              </a:rPr>
              <a:t>wrong</a:t>
            </a:r>
            <a:r>
              <a:rPr lang="pt-PT" dirty="0">
                <a:solidFill>
                  <a:schemeClr val="tx2"/>
                </a:solidFill>
              </a:rPr>
              <a:t>.</a:t>
            </a:r>
          </a:p>
          <a:p>
            <a:pPr algn="just"/>
            <a:endParaRPr lang="pt-PT" dirty="0">
              <a:solidFill>
                <a:schemeClr val="tx2"/>
              </a:solidFill>
            </a:endParaRPr>
          </a:p>
          <a:p>
            <a:pPr algn="just"/>
            <a:r>
              <a:rPr lang="pt-PT" dirty="0">
                <a:solidFill>
                  <a:schemeClr val="tx2"/>
                </a:solidFill>
              </a:rPr>
              <a:t>To </a:t>
            </a:r>
            <a:r>
              <a:rPr lang="pt-PT" err="1">
                <a:solidFill>
                  <a:schemeClr val="tx2"/>
                </a:solidFill>
              </a:rPr>
              <a:t>focus</a:t>
            </a:r>
            <a:r>
              <a:rPr lang="pt-PT" dirty="0">
                <a:solidFill>
                  <a:schemeClr val="tx2"/>
                </a:solidFill>
              </a:rPr>
              <a:t> </a:t>
            </a:r>
            <a:r>
              <a:rPr lang="pt-PT" err="1">
                <a:solidFill>
                  <a:schemeClr val="tx2"/>
                </a:solidFill>
              </a:rPr>
              <a:t>on</a:t>
            </a:r>
            <a:r>
              <a:rPr lang="pt-PT" dirty="0">
                <a:solidFill>
                  <a:schemeClr val="tx2"/>
                </a:solidFill>
              </a:rPr>
              <a:t> </a:t>
            </a:r>
            <a:r>
              <a:rPr lang="pt-PT" err="1">
                <a:solidFill>
                  <a:schemeClr val="tx2"/>
                </a:solidFill>
              </a:rPr>
              <a:t>specific</a:t>
            </a:r>
            <a:r>
              <a:rPr lang="pt-PT" dirty="0">
                <a:solidFill>
                  <a:schemeClr val="tx2"/>
                </a:solidFill>
              </a:rPr>
              <a:t> </a:t>
            </a:r>
            <a:r>
              <a:rPr lang="pt-PT" err="1">
                <a:solidFill>
                  <a:schemeClr val="tx2"/>
                </a:solidFill>
              </a:rPr>
              <a:t>examples</a:t>
            </a:r>
            <a:r>
              <a:rPr lang="pt-PT" dirty="0">
                <a:solidFill>
                  <a:schemeClr val="tx2"/>
                </a:solidFill>
              </a:rPr>
              <a:t>, </a:t>
            </a:r>
            <a:r>
              <a:rPr lang="pt-PT" err="1">
                <a:solidFill>
                  <a:schemeClr val="tx2"/>
                </a:solidFill>
              </a:rPr>
              <a:t>boosting</a:t>
            </a:r>
            <a:r>
              <a:rPr lang="pt-PT" dirty="0">
                <a:solidFill>
                  <a:schemeClr val="tx2"/>
                </a:solidFill>
              </a:rPr>
              <a:t> uses a </a:t>
            </a:r>
            <a:r>
              <a:rPr lang="pt-PT" b="1" err="1">
                <a:solidFill>
                  <a:schemeClr val="tx2"/>
                </a:solidFill>
              </a:rPr>
              <a:t>weighted</a:t>
            </a:r>
            <a:r>
              <a:rPr lang="pt-PT" b="1" dirty="0">
                <a:solidFill>
                  <a:schemeClr val="tx2"/>
                </a:solidFill>
              </a:rPr>
              <a:t> training set</a:t>
            </a:r>
            <a:r>
              <a:rPr lang="pt-PT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16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99099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Boosting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726152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>
              <a:solidFill>
                <a:schemeClr val="tx2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16</a:t>
            </a:r>
            <a:endParaRPr lang="pt-PT" dirty="0"/>
          </a:p>
        </p:txBody>
      </p:sp>
      <p:pic>
        <p:nvPicPr>
          <p:cNvPr id="8" name="Imagem 7" descr="Uma imagem com diagrama, file, padrão&#10;&#10;Descrição gerada automaticamente">
            <a:extLst>
              <a:ext uri="{FF2B5EF4-FFF2-40B4-BE49-F238E27FC236}">
                <a16:creationId xmlns:a16="http://schemas.microsoft.com/office/drawing/2014/main" id="{7854395F-2E2C-7AA2-6181-C68B8B453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416" y="1318766"/>
            <a:ext cx="8295735" cy="508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AdaBoost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Given</a:t>
            </a:r>
            <a:r>
              <a:rPr lang="pt-PT" dirty="0">
                <a:ea typeface="+mn-lt"/>
                <a:cs typeface="+mn-lt"/>
              </a:rPr>
              <a:t> a base </a:t>
            </a:r>
            <a:r>
              <a:rPr lang="pt-PT" err="1">
                <a:ea typeface="+mn-lt"/>
                <a:cs typeface="+mn-lt"/>
              </a:rPr>
              <a:t>classifier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key</a:t>
            </a:r>
            <a:r>
              <a:rPr lang="pt-PT" dirty="0">
                <a:ea typeface="+mn-lt"/>
                <a:cs typeface="+mn-lt"/>
              </a:rPr>
              <a:t> steps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AdaBoost</a:t>
            </a:r>
            <a:r>
              <a:rPr lang="pt-PT" dirty="0">
                <a:ea typeface="+mn-lt"/>
                <a:cs typeface="+mn-lt"/>
              </a:rPr>
              <a:t> are:</a:t>
            </a:r>
          </a:p>
          <a:p>
            <a:pPr marL="914400" lvl="1" indent="-457200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iteration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re-weight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training samples 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assigning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larger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weights</a:t>
            </a:r>
            <a:r>
              <a:rPr lang="pt-PT" dirty="0">
                <a:ea typeface="+mn-lt"/>
                <a:cs typeface="+mn-lt"/>
              </a:rPr>
              <a:t> to samples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were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classified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incorrectly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marL="914400" lvl="1" indent="-457200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Train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new</a:t>
            </a:r>
            <a:r>
              <a:rPr lang="pt-PT" dirty="0">
                <a:ea typeface="+mn-lt"/>
                <a:cs typeface="+mn-lt"/>
              </a:rPr>
              <a:t> base </a:t>
            </a:r>
            <a:r>
              <a:rPr lang="pt-PT" err="1">
                <a:ea typeface="+mn-lt"/>
                <a:cs typeface="+mn-lt"/>
              </a:rPr>
              <a:t>classifier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re-weighted</a:t>
            </a:r>
            <a:r>
              <a:rPr lang="pt-PT" dirty="0">
                <a:ea typeface="+mn-lt"/>
                <a:cs typeface="+mn-lt"/>
              </a:rPr>
              <a:t> samples.</a:t>
            </a:r>
          </a:p>
          <a:p>
            <a:pPr marL="914400" lvl="1" indent="-457200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Add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ensemble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classifiers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appropriate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weight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marL="914400" lvl="1" indent="-457200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Repeat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process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many</a:t>
            </a:r>
            <a:r>
              <a:rPr lang="pt-PT" dirty="0">
                <a:ea typeface="+mn-lt"/>
                <a:cs typeface="+mn-lt"/>
              </a:rPr>
              <a:t> times.</a:t>
            </a:r>
          </a:p>
          <a:p>
            <a:pPr marL="914400" lvl="1" indent="-457200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r>
              <a:rPr lang="pt-PT" sz="2600" err="1">
                <a:latin typeface="Aptos"/>
                <a:ea typeface="+mn-lt"/>
                <a:cs typeface="Arial"/>
              </a:rPr>
              <a:t>Requirements</a:t>
            </a:r>
            <a:r>
              <a:rPr lang="pt-PT" sz="2600" dirty="0">
                <a:ea typeface="+mn-lt"/>
                <a:cs typeface="+mn-lt"/>
              </a:rPr>
              <a:t> for base </a:t>
            </a:r>
            <a:r>
              <a:rPr lang="pt-PT" sz="2600" err="1">
                <a:ea typeface="+mn-lt"/>
                <a:cs typeface="+mn-lt"/>
              </a:rPr>
              <a:t>classifier</a:t>
            </a:r>
            <a:r>
              <a:rPr lang="pt-PT" sz="2600" dirty="0">
                <a:ea typeface="+mn-lt"/>
                <a:cs typeface="+mn-lt"/>
              </a:rPr>
              <a:t>:</a:t>
            </a:r>
            <a:endParaRPr lang="pt-PT" dirty="0">
              <a:ea typeface="+mn-lt"/>
              <a:cs typeface="+mn-lt"/>
            </a:endParaRPr>
          </a:p>
          <a:p>
            <a:pPr lvl="1" indent="-457200" algn="just">
              <a:buFont typeface="Wingdings" panose="020B0604020202020204" pitchFamily="34" charset="0"/>
              <a:buChar char="§"/>
            </a:pPr>
            <a:r>
              <a:rPr lang="pt-PT" sz="2200" err="1">
                <a:ea typeface="+mn-lt"/>
                <a:cs typeface="+mn-lt"/>
              </a:rPr>
              <a:t>Needs</a:t>
            </a:r>
            <a:r>
              <a:rPr lang="pt-PT" sz="2200" dirty="0">
                <a:ea typeface="+mn-lt"/>
                <a:cs typeface="+mn-lt"/>
              </a:rPr>
              <a:t> to minimize </a:t>
            </a:r>
            <a:r>
              <a:rPr lang="pt-PT" sz="2200" err="1">
                <a:ea typeface="+mn-lt"/>
                <a:cs typeface="+mn-lt"/>
              </a:rPr>
              <a:t>weighted</a:t>
            </a:r>
            <a:r>
              <a:rPr lang="pt-PT" sz="2200" dirty="0">
                <a:ea typeface="+mn-lt"/>
                <a:cs typeface="+mn-lt"/>
              </a:rPr>
              <a:t> error.</a:t>
            </a:r>
          </a:p>
          <a:p>
            <a:pPr lvl="1" indent="-457200" algn="just">
              <a:buFont typeface="Wingdings" panose="020B0604020202020204" pitchFamily="34" charset="0"/>
              <a:buChar char="§"/>
            </a:pPr>
            <a:r>
              <a:rPr lang="pt-PT" sz="2200" dirty="0">
                <a:ea typeface="+mn-lt"/>
                <a:cs typeface="+mn-lt"/>
              </a:rPr>
              <a:t>Ensemble </a:t>
            </a:r>
            <a:r>
              <a:rPr lang="pt-PT" sz="2200" dirty="0" err="1">
                <a:ea typeface="+mn-lt"/>
                <a:cs typeface="+mn-lt"/>
              </a:rPr>
              <a:t>may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get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very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large</a:t>
            </a:r>
            <a:r>
              <a:rPr lang="pt-PT" sz="2200" dirty="0">
                <a:ea typeface="+mn-lt"/>
                <a:cs typeface="+mn-lt"/>
              </a:rPr>
              <a:t>, </a:t>
            </a:r>
            <a:r>
              <a:rPr lang="pt-PT" sz="2200" dirty="0" err="1">
                <a:ea typeface="+mn-lt"/>
                <a:cs typeface="+mn-lt"/>
              </a:rPr>
              <a:t>so</a:t>
            </a:r>
            <a:r>
              <a:rPr lang="pt-PT" sz="2200" dirty="0">
                <a:ea typeface="+mn-lt"/>
                <a:cs typeface="+mn-lt"/>
              </a:rPr>
              <a:t> base </a:t>
            </a:r>
            <a:r>
              <a:rPr lang="pt-PT" sz="2200" dirty="0" err="1">
                <a:ea typeface="+mn-lt"/>
                <a:cs typeface="+mn-lt"/>
              </a:rPr>
              <a:t>classifier</a:t>
            </a:r>
            <a:r>
              <a:rPr lang="pt-PT" sz="2200" dirty="0">
                <a:ea typeface="+mn-lt"/>
                <a:cs typeface="+mn-lt"/>
              </a:rPr>
              <a:t> must </a:t>
            </a:r>
            <a:r>
              <a:rPr lang="pt-PT" sz="2200" dirty="0" err="1">
                <a:ea typeface="+mn-lt"/>
                <a:cs typeface="+mn-lt"/>
              </a:rPr>
              <a:t>be</a:t>
            </a:r>
            <a:r>
              <a:rPr lang="pt-PT" sz="2200" dirty="0">
                <a:ea typeface="+mn-lt"/>
                <a:cs typeface="+mn-lt"/>
              </a:rPr>
              <a:t> fast. </a:t>
            </a:r>
            <a:r>
              <a:rPr lang="pt-PT" sz="2200" dirty="0" err="1">
                <a:ea typeface="+mn-lt"/>
                <a:cs typeface="+mn-lt"/>
              </a:rPr>
              <a:t>It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turns</a:t>
            </a:r>
            <a:r>
              <a:rPr lang="pt-PT" sz="2200" dirty="0">
                <a:ea typeface="+mn-lt"/>
                <a:cs typeface="+mn-lt"/>
              </a:rPr>
              <a:t> out </a:t>
            </a:r>
            <a:r>
              <a:rPr lang="pt-PT" sz="2200" dirty="0" err="1">
                <a:ea typeface="+mn-lt"/>
                <a:cs typeface="+mn-lt"/>
              </a:rPr>
              <a:t>that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any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so-called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weak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learner</a:t>
            </a:r>
            <a:r>
              <a:rPr lang="pt-PT" sz="2200" dirty="0">
                <a:ea typeface="+mn-lt"/>
                <a:cs typeface="+mn-lt"/>
              </a:rPr>
              <a:t>/</a:t>
            </a:r>
            <a:r>
              <a:rPr lang="pt-PT" sz="2200" dirty="0" err="1">
                <a:ea typeface="+mn-lt"/>
                <a:cs typeface="+mn-lt"/>
              </a:rPr>
              <a:t>classifier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suffices</a:t>
            </a:r>
            <a:r>
              <a:rPr lang="pt-PT" sz="2200" dirty="0">
                <a:ea typeface="+mn-lt"/>
                <a:cs typeface="+mn-lt"/>
              </a:rPr>
              <a:t> (e.g. </a:t>
            </a:r>
            <a:r>
              <a:rPr lang="pt-PT" sz="2200" dirty="0" err="1">
                <a:ea typeface="+mn-lt"/>
                <a:cs typeface="+mn-lt"/>
              </a:rPr>
              <a:t>decison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trees</a:t>
            </a:r>
            <a:r>
              <a:rPr lang="pt-PT" sz="2200" dirty="0">
                <a:ea typeface="+mn-lt"/>
                <a:cs typeface="+mn-lt"/>
              </a:rPr>
              <a:t>).</a:t>
            </a:r>
            <a:endParaRPr lang="pt-PT" sz="2200"/>
          </a:p>
          <a:p>
            <a:pPr algn="just"/>
            <a:endParaRPr lang="pt-PT" sz="2600" dirty="0">
              <a:ea typeface="+mn-lt"/>
              <a:cs typeface="+mn-lt"/>
            </a:endParaRPr>
          </a:p>
          <a:p>
            <a:pPr algn="just"/>
            <a:r>
              <a:rPr lang="pt-PT" sz="2600" err="1">
                <a:ea typeface="+mn-lt"/>
                <a:cs typeface="+mn-lt"/>
              </a:rPr>
              <a:t>Individually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b="1" err="1">
                <a:solidFill>
                  <a:schemeClr val="tx2"/>
                </a:solidFill>
                <a:ea typeface="+mn-lt"/>
                <a:cs typeface="+mn-lt"/>
              </a:rPr>
              <a:t>weak</a:t>
            </a:r>
            <a:r>
              <a:rPr lang="pt-PT" sz="26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sz="2600" b="1" err="1">
                <a:solidFill>
                  <a:schemeClr val="tx2"/>
                </a:solidFill>
                <a:ea typeface="+mn-lt"/>
                <a:cs typeface="+mn-lt"/>
              </a:rPr>
              <a:t>learners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may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have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err="1">
                <a:solidFill>
                  <a:schemeClr val="tx2"/>
                </a:solidFill>
                <a:ea typeface="+mn-lt"/>
                <a:cs typeface="+mn-lt"/>
              </a:rPr>
              <a:t>high</a:t>
            </a:r>
            <a:r>
              <a:rPr lang="pt-PT" sz="26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sz="2600" b="1" err="1">
                <a:solidFill>
                  <a:schemeClr val="tx2"/>
                </a:solidFill>
                <a:ea typeface="+mn-lt"/>
                <a:cs typeface="+mn-lt"/>
              </a:rPr>
              <a:t>bias</a:t>
            </a:r>
            <a:r>
              <a:rPr lang="pt-PT" sz="2600" dirty="0">
                <a:ea typeface="+mn-lt"/>
                <a:cs typeface="+mn-lt"/>
              </a:rPr>
              <a:t> (</a:t>
            </a:r>
            <a:r>
              <a:rPr lang="pt-PT" sz="2600" err="1">
                <a:ea typeface="+mn-lt"/>
                <a:cs typeface="+mn-lt"/>
              </a:rPr>
              <a:t>underfit</a:t>
            </a:r>
            <a:r>
              <a:rPr lang="pt-PT" sz="2600" dirty="0">
                <a:ea typeface="+mn-lt"/>
                <a:cs typeface="+mn-lt"/>
              </a:rPr>
              <a:t>). </a:t>
            </a:r>
            <a:r>
              <a:rPr lang="pt-PT" sz="2600" err="1">
                <a:ea typeface="+mn-lt"/>
                <a:cs typeface="+mn-lt"/>
              </a:rPr>
              <a:t>By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making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each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classifier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focus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previous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mistakes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err="1">
                <a:ea typeface="+mn-lt"/>
                <a:cs typeface="+mn-lt"/>
              </a:rPr>
              <a:t>AdaBoost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err="1">
                <a:solidFill>
                  <a:schemeClr val="tx2"/>
                </a:solidFill>
                <a:ea typeface="+mn-lt"/>
                <a:cs typeface="+mn-lt"/>
              </a:rPr>
              <a:t>reduces</a:t>
            </a:r>
            <a:r>
              <a:rPr lang="pt-PT" sz="26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sz="2600" b="1" err="1">
                <a:solidFill>
                  <a:schemeClr val="tx2"/>
                </a:solidFill>
                <a:ea typeface="+mn-lt"/>
                <a:cs typeface="+mn-lt"/>
              </a:rPr>
              <a:t>bias</a:t>
            </a:r>
            <a:r>
              <a:rPr lang="pt-PT" sz="2600" dirty="0">
                <a:ea typeface="+mn-lt"/>
                <a:cs typeface="+mn-lt"/>
              </a:rPr>
              <a:t>.</a:t>
            </a: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16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44739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Bagging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Boosting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Recap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Bagging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boosting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ensemble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learning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methods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can improve performance;</a:t>
            </a:r>
            <a:endParaRPr lang="pt-PT" dirty="0" err="1">
              <a:ea typeface="+mn-lt"/>
              <a:cs typeface="+mn-lt"/>
            </a:endParaRPr>
          </a:p>
          <a:p>
            <a:pPr algn="just"/>
            <a:endParaRPr lang="pt-PT" dirty="0"/>
          </a:p>
          <a:p>
            <a:pPr algn="just"/>
            <a:r>
              <a:rPr lang="pt-PT" b="1" err="1">
                <a:solidFill>
                  <a:schemeClr val="tx2"/>
                </a:solidFill>
              </a:rPr>
              <a:t>Bagging</a:t>
            </a:r>
            <a:r>
              <a:rPr lang="pt-PT" b="1" dirty="0">
                <a:solidFill>
                  <a:schemeClr val="tx2"/>
                </a:solidFill>
              </a:rPr>
              <a:t>:</a:t>
            </a:r>
          </a:p>
          <a:p>
            <a:pPr lvl="1" indent="-457200" algn="just">
              <a:buFont typeface="Wingdings" panose="020B0604020202020204" pitchFamily="34" charset="0"/>
              <a:buChar char="§"/>
            </a:pPr>
            <a:r>
              <a:rPr lang="pt-PT" dirty="0" err="1"/>
              <a:t>Reduces</a:t>
            </a:r>
            <a:r>
              <a:rPr lang="pt-PT" dirty="0"/>
              <a:t> </a:t>
            </a:r>
            <a:r>
              <a:rPr lang="pt-PT" dirty="0" err="1"/>
              <a:t>variance</a:t>
            </a:r>
            <a:r>
              <a:rPr lang="pt-PT" dirty="0"/>
              <a:t>;</a:t>
            </a:r>
          </a:p>
          <a:p>
            <a:pPr lvl="1" indent="-457200" algn="just">
              <a:buFont typeface="Wingdings" panose="020B0604020202020204" pitchFamily="34" charset="0"/>
              <a:buChar char="§"/>
            </a:pPr>
            <a:r>
              <a:rPr lang="pt-PT" dirty="0"/>
              <a:t>Bias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changed</a:t>
            </a:r>
            <a:r>
              <a:rPr lang="pt-PT" dirty="0"/>
              <a:t> (</a:t>
            </a:r>
            <a:r>
              <a:rPr lang="pt-PT" dirty="0" err="1"/>
              <a:t>much</a:t>
            </a:r>
            <a:r>
              <a:rPr lang="pt-PT" dirty="0"/>
              <a:t>);</a:t>
            </a:r>
          </a:p>
          <a:p>
            <a:pPr lvl="1" indent="-457200" algn="just">
              <a:buFont typeface="Wingdings" panose="020B0604020202020204" pitchFamily="34" charset="0"/>
              <a:buChar char="§"/>
            </a:pPr>
            <a:r>
              <a:rPr lang="pt-PT" dirty="0" err="1"/>
              <a:t>Parallel</a:t>
            </a:r>
            <a:r>
              <a:rPr lang="pt-PT" dirty="0"/>
              <a:t>;</a:t>
            </a:r>
          </a:p>
          <a:p>
            <a:pPr lvl="1" indent="-457200" algn="just">
              <a:buFont typeface="Wingdings" panose="020B0604020202020204" pitchFamily="34" charset="0"/>
              <a:buChar char="§"/>
            </a:pPr>
            <a:r>
              <a:rPr lang="pt-PT" dirty="0" err="1"/>
              <a:t>Want</a:t>
            </a:r>
            <a:r>
              <a:rPr lang="pt-PT" dirty="0"/>
              <a:t> to minimiza </a:t>
            </a:r>
            <a:r>
              <a:rPr lang="pt-PT" dirty="0" err="1"/>
              <a:t>correlation</a:t>
            </a:r>
            <a:r>
              <a:rPr lang="pt-PT" dirty="0"/>
              <a:t> </a:t>
            </a:r>
            <a:r>
              <a:rPr lang="pt-PT" dirty="0" err="1"/>
              <a:t>between</a:t>
            </a:r>
            <a:r>
              <a:rPr lang="pt-PT" dirty="0"/>
              <a:t> ensemble </a:t>
            </a:r>
            <a:r>
              <a:rPr lang="pt-PT" dirty="0" err="1"/>
              <a:t>elements</a:t>
            </a:r>
            <a:r>
              <a:rPr lang="pt-PT" dirty="0"/>
              <a:t>.</a:t>
            </a:r>
          </a:p>
          <a:p>
            <a:pPr lvl="1" indent="-457200" algn="just">
              <a:buFont typeface="Wingdings" panose="020B0604020202020204" pitchFamily="34" charset="0"/>
              <a:buChar char="§"/>
            </a:pPr>
            <a:endParaRPr lang="pt-PT" dirty="0"/>
          </a:p>
          <a:p>
            <a:pPr algn="just"/>
            <a:r>
              <a:rPr lang="pt-PT" b="1" err="1">
                <a:solidFill>
                  <a:schemeClr val="tx2"/>
                </a:solidFill>
              </a:rPr>
              <a:t>Boosting</a:t>
            </a:r>
            <a:r>
              <a:rPr lang="pt-PT" b="1" dirty="0">
                <a:solidFill>
                  <a:schemeClr val="tx2"/>
                </a:solidFill>
              </a:rPr>
              <a:t>:</a:t>
            </a:r>
          </a:p>
          <a:p>
            <a:pPr lvl="1" indent="-457200" algn="just">
              <a:buFont typeface="Wingdings" panose="020B0604020202020204" pitchFamily="34" charset="0"/>
              <a:buChar char="§"/>
            </a:pPr>
            <a:r>
              <a:rPr lang="pt-PT" dirty="0" err="1"/>
              <a:t>Reduces</a:t>
            </a:r>
            <a:r>
              <a:rPr lang="pt-PT" dirty="0"/>
              <a:t> </a:t>
            </a:r>
            <a:r>
              <a:rPr lang="pt-PT" dirty="0" err="1"/>
              <a:t>bias</a:t>
            </a:r>
            <a:r>
              <a:rPr lang="pt-PT" dirty="0"/>
              <a:t>;</a:t>
            </a:r>
          </a:p>
          <a:p>
            <a:pPr lvl="1" indent="-457200" algn="just">
              <a:buFont typeface="Wingdings" panose="020B0604020202020204" pitchFamily="34" charset="0"/>
              <a:buChar char="§"/>
            </a:pPr>
            <a:r>
              <a:rPr lang="pt-PT" dirty="0" err="1"/>
              <a:t>Increases</a:t>
            </a:r>
            <a:r>
              <a:rPr lang="pt-PT" dirty="0"/>
              <a:t> </a:t>
            </a:r>
            <a:r>
              <a:rPr lang="pt-PT" dirty="0" err="1"/>
              <a:t>variance</a:t>
            </a:r>
            <a:r>
              <a:rPr lang="pt-PT" dirty="0"/>
              <a:t>;</a:t>
            </a:r>
          </a:p>
          <a:p>
            <a:pPr lvl="1" indent="-457200" algn="just">
              <a:buFont typeface="Wingdings" panose="020B0604020202020204" pitchFamily="34" charset="0"/>
              <a:buChar char="§"/>
            </a:pPr>
            <a:r>
              <a:rPr lang="pt-PT" dirty="0" err="1"/>
              <a:t>Sequential</a:t>
            </a:r>
            <a:r>
              <a:rPr lang="pt-PT" dirty="0"/>
              <a:t>;</a:t>
            </a:r>
          </a:p>
          <a:p>
            <a:pPr lvl="1" indent="-457200" algn="just">
              <a:buFont typeface="Wingdings" panose="020B0604020202020204" pitchFamily="34" charset="0"/>
              <a:buChar char="§"/>
            </a:pPr>
            <a:r>
              <a:rPr lang="pt-PT" dirty="0" err="1"/>
              <a:t>High</a:t>
            </a:r>
            <a:r>
              <a:rPr lang="pt-PT" dirty="0"/>
              <a:t> </a:t>
            </a:r>
            <a:r>
              <a:rPr lang="pt-PT" dirty="0" err="1"/>
              <a:t>fependency</a:t>
            </a:r>
            <a:r>
              <a:rPr lang="pt-PT" dirty="0"/>
              <a:t> </a:t>
            </a:r>
            <a:r>
              <a:rPr lang="pt-PT" dirty="0" err="1"/>
              <a:t>between</a:t>
            </a:r>
            <a:r>
              <a:rPr lang="pt-PT" dirty="0"/>
              <a:t> ensemble </a:t>
            </a:r>
            <a:r>
              <a:rPr lang="pt-PT" dirty="0" err="1"/>
              <a:t>elements</a:t>
            </a:r>
            <a:r>
              <a:rPr lang="pt-PT" dirty="0"/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16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53548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Resources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Collins</a:t>
            </a:r>
            <a:r>
              <a:rPr lang="pt-PT" dirty="0">
                <a:ea typeface="+mn-lt"/>
                <a:cs typeface="+mn-lt"/>
              </a:rPr>
              <a:t>, R. (2018). </a:t>
            </a:r>
            <a:r>
              <a:rPr lang="pt-PT" dirty="0" err="1">
                <a:ea typeface="+mn-lt"/>
                <a:cs typeface="+mn-lt"/>
              </a:rPr>
              <a:t>Machine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bagging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boosting</a:t>
            </a:r>
            <a:r>
              <a:rPr lang="pt-PT" dirty="0">
                <a:ea typeface="+mn-lt"/>
                <a:cs typeface="+mn-lt"/>
              </a:rPr>
              <a:t>. </a:t>
            </a:r>
            <a:r>
              <a:rPr lang="pt-PT" dirty="0" err="1">
                <a:ea typeface="+mn-lt"/>
                <a:cs typeface="+mn-lt"/>
              </a:rPr>
              <a:t>Independently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Published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/>
          </a:p>
          <a:p>
            <a:pPr algn="just"/>
            <a:r>
              <a:rPr lang="pt-PT" dirty="0">
                <a:ea typeface="+mn-lt"/>
                <a:cs typeface="+mn-lt"/>
                <a:hlinkClick r:id="rId2"/>
              </a:rPr>
              <a:t>https://www.youtube.com/watch?v=J4Wdy0Wc_xQ</a:t>
            </a:r>
            <a:endParaRPr lang="pt-PT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  <a:hlinkClick r:id="rId3"/>
              </a:rPr>
              <a:t>https://www.youtube.com/watch?v=sQ870aTKqiM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  <a:hlinkClick r:id="rId4"/>
              </a:rPr>
              <a:t>https://www.youtube.com/watch?v=Xz0x-8-cgaQ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  <a:hlinkClick r:id="rId5"/>
              </a:rPr>
              <a:t>https://www.youtube.com/watch?v=tjy0yL1rRRU</a:t>
            </a: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16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8811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Why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are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Decision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Trees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poor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predictors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?</a:t>
            </a:r>
            <a:endParaRPr lang="pt-PT" sz="3600" dirty="0">
              <a:solidFill>
                <a:srgbClr val="092953"/>
              </a:solidFill>
              <a:latin typeface="Aptos Display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Decision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trees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tend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have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high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variance</a:t>
            </a:r>
            <a:r>
              <a:rPr lang="pt-PT" dirty="0">
                <a:ea typeface="+mn-lt"/>
                <a:cs typeface="+mn-lt"/>
              </a:rPr>
              <a:t>. A </a:t>
            </a:r>
            <a:r>
              <a:rPr lang="pt-PT" dirty="0" err="1">
                <a:ea typeface="+mn-lt"/>
                <a:cs typeface="+mn-lt"/>
              </a:rPr>
              <a:t>small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change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training data can </a:t>
            </a:r>
            <a:r>
              <a:rPr lang="pt-PT" dirty="0" err="1">
                <a:ea typeface="+mn-lt"/>
                <a:cs typeface="+mn-lt"/>
              </a:rPr>
              <a:t>produce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big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changes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estimated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Tree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To improve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 performance: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Pruning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(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last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session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):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grow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deep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trees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small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bias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high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variance</a:t>
            </a:r>
            <a:r>
              <a:rPr lang="pt-PT" dirty="0">
                <a:ea typeface="+mn-lt"/>
                <a:cs typeface="+mn-lt"/>
              </a:rPr>
              <a:t>) </a:t>
            </a:r>
            <a:r>
              <a:rPr lang="pt-PT" dirty="0" err="1">
                <a:ea typeface="+mn-lt"/>
                <a:cs typeface="+mn-lt"/>
              </a:rPr>
              <a:t>which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then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dirty="0" err="1">
                <a:ea typeface="+mn-lt"/>
                <a:cs typeface="+mn-lt"/>
              </a:rPr>
              <a:t>pruned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into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smaller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ones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reduce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variance</a:t>
            </a:r>
            <a:r>
              <a:rPr lang="pt-PT" dirty="0">
                <a:ea typeface="+mn-lt"/>
                <a:cs typeface="+mn-lt"/>
              </a:rPr>
              <a:t>);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dirty="0">
                <a:solidFill>
                  <a:schemeClr val="tx2"/>
                </a:solidFill>
              </a:rPr>
              <a:t>Ensemble </a:t>
            </a:r>
            <a:r>
              <a:rPr lang="pt-PT" b="1" dirty="0" err="1">
                <a:solidFill>
                  <a:schemeClr val="tx2"/>
                </a:solidFill>
              </a:rPr>
              <a:t>methods</a:t>
            </a:r>
            <a:r>
              <a:rPr lang="pt-PT" b="1" dirty="0">
                <a:solidFill>
                  <a:schemeClr val="tx2"/>
                </a:solidFill>
              </a:rPr>
              <a:t> (</a:t>
            </a:r>
            <a:r>
              <a:rPr lang="pt-PT" b="1" dirty="0" err="1">
                <a:solidFill>
                  <a:schemeClr val="tx2"/>
                </a:solidFill>
              </a:rPr>
              <a:t>today's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session</a:t>
            </a:r>
            <a:r>
              <a:rPr lang="pt-PT" b="1" dirty="0">
                <a:solidFill>
                  <a:schemeClr val="tx2"/>
                </a:solidFill>
              </a:rPr>
              <a:t>):</a:t>
            </a:r>
            <a:r>
              <a:rPr lang="pt-PT" dirty="0"/>
              <a:t> combine </a:t>
            </a:r>
            <a:r>
              <a:rPr lang="pt-PT" dirty="0" err="1"/>
              <a:t>multiple</a:t>
            </a:r>
            <a:r>
              <a:rPr lang="pt-PT" dirty="0"/>
              <a:t> </a:t>
            </a:r>
            <a:r>
              <a:rPr lang="pt-PT" dirty="0" err="1"/>
              <a:t>simple</a:t>
            </a:r>
            <a:r>
              <a:rPr lang="pt-PT" dirty="0"/>
              <a:t> </a:t>
            </a:r>
            <a:r>
              <a:rPr lang="pt-PT" dirty="0" err="1"/>
              <a:t>trees</a:t>
            </a:r>
            <a:r>
              <a:rPr lang="pt-PT" dirty="0"/>
              <a:t>.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Bagging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Random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Forests</a:t>
            </a:r>
            <a:endParaRPr lang="pt-PT" dirty="0">
              <a:ea typeface="+mn-lt"/>
              <a:cs typeface="+mn-lt"/>
            </a:endParaRP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Boosted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trees</a:t>
            </a: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16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5679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Bagging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Let's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revisit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concept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Cross-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Validation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why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performs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better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Holdout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method</a:t>
            </a:r>
            <a:r>
              <a:rPr lang="pt-PT" dirty="0">
                <a:ea typeface="+mn-lt"/>
                <a:cs typeface="+mn-lt"/>
              </a:rPr>
              <a:t>!</a:t>
            </a:r>
            <a:endParaRPr lang="pt-PT" dirty="0"/>
          </a:p>
          <a:p>
            <a:pPr algn="just"/>
            <a:endParaRPr lang="pt-PT"/>
          </a:p>
          <a:p>
            <a:pPr algn="just"/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Holdout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method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often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overestimates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error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provides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highly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different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error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estimates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if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you</a:t>
            </a:r>
            <a:r>
              <a:rPr lang="pt-PT" dirty="0">
                <a:ea typeface="+mn-lt"/>
                <a:cs typeface="+mn-lt"/>
              </a:rPr>
              <a:t> alter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test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split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algn="just"/>
            <a:endParaRPr lang="pt-PT" dirty="0"/>
          </a:p>
          <a:p>
            <a:pPr algn="just"/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other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hand</a:t>
            </a:r>
            <a:r>
              <a:rPr lang="pt-PT" dirty="0">
                <a:ea typeface="+mn-lt"/>
                <a:cs typeface="+mn-lt"/>
              </a:rPr>
              <a:t>, K-</a:t>
            </a:r>
            <a:r>
              <a:rPr lang="pt-PT" err="1">
                <a:ea typeface="+mn-lt"/>
                <a:cs typeface="+mn-lt"/>
              </a:rPr>
              <a:t>fold</a:t>
            </a:r>
            <a:r>
              <a:rPr lang="pt-PT" dirty="0">
                <a:ea typeface="+mn-lt"/>
                <a:cs typeface="+mn-lt"/>
              </a:rPr>
              <a:t> Cross-</a:t>
            </a:r>
            <a:r>
              <a:rPr lang="pt-PT" err="1">
                <a:ea typeface="+mn-lt"/>
                <a:cs typeface="+mn-lt"/>
              </a:rPr>
              <a:t>Validation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generates</a:t>
            </a:r>
            <a:r>
              <a:rPr lang="pt-PT" dirty="0">
                <a:ea typeface="+mn-lt"/>
                <a:cs typeface="+mn-lt"/>
              </a:rPr>
              <a:t> more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consistent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error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estimates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averaging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across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K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distinct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estimates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error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err="1">
                <a:ea typeface="+mn-lt"/>
                <a:cs typeface="+mn-lt"/>
              </a:rPr>
              <a:t>one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fold</a:t>
            </a:r>
            <a:r>
              <a:rPr lang="pt-PT" dirty="0">
                <a:ea typeface="+mn-lt"/>
                <a:cs typeface="+mn-lt"/>
              </a:rPr>
              <a:t>).</a:t>
            </a:r>
            <a:endParaRPr lang="pt-PT" dirty="0"/>
          </a:p>
          <a:p>
            <a:pPr algn="just"/>
            <a:endParaRPr lang="pt-PT"/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Bagging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err="1">
                <a:ea typeface="+mn-lt"/>
                <a:cs typeface="+mn-lt"/>
              </a:rPr>
              <a:t>Bootstrap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AGGregatING</a:t>
            </a:r>
            <a:r>
              <a:rPr lang="pt-PT" dirty="0">
                <a:ea typeface="+mn-lt"/>
                <a:cs typeface="+mn-lt"/>
              </a:rPr>
              <a:t>) </a:t>
            </a:r>
            <a:r>
              <a:rPr lang="pt-PT" err="1">
                <a:ea typeface="+mn-lt"/>
                <a:cs typeface="+mn-lt"/>
              </a:rPr>
              <a:t>operates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a similar </a:t>
            </a:r>
            <a:r>
              <a:rPr lang="pt-PT" err="1">
                <a:ea typeface="+mn-lt"/>
                <a:cs typeface="+mn-lt"/>
              </a:rPr>
              <a:t>objective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reducing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variance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predictor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prone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high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averaging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across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multiple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estimates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16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4168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Bagging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r>
              <a:rPr lang="pt-PT" dirty="0">
                <a:ea typeface="+mn-lt"/>
                <a:cs typeface="+mn-lt"/>
              </a:rPr>
              <a:t>In </a:t>
            </a:r>
            <a:r>
              <a:rPr lang="pt-PT" err="1">
                <a:ea typeface="+mn-lt"/>
                <a:cs typeface="+mn-lt"/>
              </a:rPr>
              <a:t>other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words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averaging</a:t>
            </a:r>
            <a:r>
              <a:rPr lang="pt-PT" dirty="0">
                <a:ea typeface="+mn-lt"/>
                <a:cs typeface="+mn-lt"/>
              </a:rPr>
              <a:t> a set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observations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reduces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variance</a:t>
            </a:r>
            <a:r>
              <a:rPr lang="pt-PT" dirty="0">
                <a:ea typeface="+mn-lt"/>
                <a:cs typeface="+mn-lt"/>
              </a:rPr>
              <a:t>. </a:t>
            </a:r>
            <a:endParaRPr lang="pt-PT" dirty="0" err="1">
              <a:ea typeface="+mn-lt"/>
              <a:cs typeface="+mn-lt"/>
            </a:endParaRPr>
          </a:p>
          <a:p>
            <a:pPr algn="just"/>
            <a:endParaRPr lang="pt-PT" dirty="0" err="1">
              <a:ea typeface="+mn-lt"/>
              <a:cs typeface="+mn-lt"/>
            </a:endParaRPr>
          </a:p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Obvious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problem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have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access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one</a:t>
            </a:r>
            <a:r>
              <a:rPr lang="pt-PT" dirty="0">
                <a:ea typeface="+mn-lt"/>
                <a:cs typeface="+mn-lt"/>
              </a:rPr>
              <a:t> training </a:t>
            </a:r>
            <a:r>
              <a:rPr lang="pt-PT" dirty="0" err="1">
                <a:ea typeface="+mn-lt"/>
                <a:cs typeface="+mn-lt"/>
              </a:rPr>
              <a:t>dataset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Solution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u="sng" err="1">
                <a:ea typeface="+mn-lt"/>
                <a:cs typeface="+mn-lt"/>
              </a:rPr>
              <a:t>Bootstrap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data!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Sample n times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replacement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original training data;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Repeat</a:t>
            </a:r>
            <a:r>
              <a:rPr lang="pt-PT" dirty="0">
                <a:ea typeface="+mn-lt"/>
                <a:cs typeface="+mn-lt"/>
              </a:rPr>
              <a:t> B times to </a:t>
            </a:r>
            <a:r>
              <a:rPr lang="pt-PT" dirty="0" err="1">
                <a:ea typeface="+mn-lt"/>
                <a:cs typeface="+mn-lt"/>
              </a:rPr>
              <a:t>generate</a:t>
            </a:r>
            <a:r>
              <a:rPr lang="pt-PT" dirty="0">
                <a:ea typeface="+mn-lt"/>
                <a:cs typeface="+mn-lt"/>
              </a:rPr>
              <a:t> B ”</a:t>
            </a:r>
            <a:r>
              <a:rPr lang="pt-PT" dirty="0" err="1">
                <a:ea typeface="+mn-lt"/>
                <a:cs typeface="+mn-lt"/>
              </a:rPr>
              <a:t>bootstrapped</a:t>
            </a:r>
            <a:r>
              <a:rPr lang="pt-PT" dirty="0">
                <a:ea typeface="+mn-lt"/>
                <a:cs typeface="+mn-lt"/>
              </a:rPr>
              <a:t>” training </a:t>
            </a:r>
            <a:r>
              <a:rPr lang="pt-PT" dirty="0" err="1">
                <a:ea typeface="+mn-lt"/>
                <a:cs typeface="+mn-lt"/>
              </a:rPr>
              <a:t>datasets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For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bootstrapped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dataset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train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decision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tree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Averaging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predictions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tree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trained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different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bootstrapped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datasets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called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bootstrap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aggregation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Bagging</a:t>
            </a:r>
            <a:r>
              <a:rPr lang="pt-PT" dirty="0">
                <a:ea typeface="+mn-lt"/>
                <a:cs typeface="+mn-lt"/>
              </a:rPr>
              <a:t>).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16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4960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Bagging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 err="1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16</a:t>
            </a:r>
            <a:endParaRPr lang="pt-PT" dirty="0"/>
          </a:p>
        </p:txBody>
      </p:sp>
      <p:pic>
        <p:nvPicPr>
          <p:cNvPr id="8" name="Imagem 7" descr="Uma imagem com texto, diagrama, captura de ecrã, file&#10;&#10;Descrição gerada automaticamente">
            <a:extLst>
              <a:ext uri="{FF2B5EF4-FFF2-40B4-BE49-F238E27FC236}">
                <a16:creationId xmlns:a16="http://schemas.microsoft.com/office/drawing/2014/main" id="{57B6F3FC-20A9-E094-7890-44105AD81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082" y="965474"/>
            <a:ext cx="7787138" cy="523484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48D95A-7A1B-CDB3-C673-F1B38086BE8F}"/>
              </a:ext>
            </a:extLst>
          </p:cNvPr>
          <p:cNvSpPr txBox="1"/>
          <p:nvPr/>
        </p:nvSpPr>
        <p:spPr>
          <a:xfrm>
            <a:off x="1945105" y="6199887"/>
            <a:ext cx="80408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ea typeface="+mn-lt"/>
                <a:cs typeface="+mn-lt"/>
              </a:rPr>
              <a:t>Le</a:t>
            </a:r>
            <a:r>
              <a:rPr lang="pt-PT" sz="900" dirty="0">
                <a:ea typeface="+mn-lt"/>
                <a:cs typeface="+mn-lt"/>
              </a:rPr>
              <a:t>, T.-T.-H., Kang, H., &amp; Kim, H. (2020). </a:t>
            </a:r>
            <a:r>
              <a:rPr lang="pt-PT" sz="900" err="1">
                <a:ea typeface="+mn-lt"/>
                <a:cs typeface="+mn-lt"/>
              </a:rPr>
              <a:t>Household</a:t>
            </a:r>
            <a:r>
              <a:rPr lang="pt-PT" sz="900" dirty="0">
                <a:ea typeface="+mn-lt"/>
                <a:cs typeface="+mn-lt"/>
              </a:rPr>
              <a:t> </a:t>
            </a:r>
            <a:r>
              <a:rPr lang="pt-PT" sz="900" err="1">
                <a:ea typeface="+mn-lt"/>
                <a:cs typeface="+mn-lt"/>
              </a:rPr>
              <a:t>Appliance</a:t>
            </a:r>
            <a:r>
              <a:rPr lang="pt-PT" sz="900" dirty="0">
                <a:ea typeface="+mn-lt"/>
                <a:cs typeface="+mn-lt"/>
              </a:rPr>
              <a:t> </a:t>
            </a:r>
            <a:r>
              <a:rPr lang="pt-PT" sz="900" err="1">
                <a:ea typeface="+mn-lt"/>
                <a:cs typeface="+mn-lt"/>
              </a:rPr>
              <a:t>Classification</a:t>
            </a:r>
            <a:r>
              <a:rPr lang="pt-PT" sz="900" dirty="0">
                <a:ea typeface="+mn-lt"/>
                <a:cs typeface="+mn-lt"/>
              </a:rPr>
              <a:t> </a:t>
            </a:r>
            <a:r>
              <a:rPr lang="pt-PT" sz="900" err="1">
                <a:ea typeface="+mn-lt"/>
                <a:cs typeface="+mn-lt"/>
              </a:rPr>
              <a:t>Using</a:t>
            </a:r>
            <a:r>
              <a:rPr lang="pt-PT" sz="900" dirty="0">
                <a:ea typeface="+mn-lt"/>
                <a:cs typeface="+mn-lt"/>
              </a:rPr>
              <a:t> </a:t>
            </a:r>
            <a:r>
              <a:rPr lang="pt-PT" sz="900" err="1">
                <a:ea typeface="+mn-lt"/>
                <a:cs typeface="+mn-lt"/>
              </a:rPr>
              <a:t>Lower</a:t>
            </a:r>
            <a:r>
              <a:rPr lang="pt-PT" sz="900" dirty="0">
                <a:ea typeface="+mn-lt"/>
                <a:cs typeface="+mn-lt"/>
              </a:rPr>
              <a:t> </a:t>
            </a:r>
            <a:r>
              <a:rPr lang="pt-PT" sz="900" err="1">
                <a:ea typeface="+mn-lt"/>
                <a:cs typeface="+mn-lt"/>
              </a:rPr>
              <a:t>Odd-Numbered</a:t>
            </a:r>
            <a:r>
              <a:rPr lang="pt-PT" sz="900" dirty="0">
                <a:ea typeface="+mn-lt"/>
                <a:cs typeface="+mn-lt"/>
              </a:rPr>
              <a:t> </a:t>
            </a:r>
            <a:r>
              <a:rPr lang="pt-PT" sz="900" err="1">
                <a:ea typeface="+mn-lt"/>
                <a:cs typeface="+mn-lt"/>
              </a:rPr>
              <a:t>Harmonics</a:t>
            </a:r>
            <a:r>
              <a:rPr lang="pt-PT" sz="900" dirty="0">
                <a:ea typeface="+mn-lt"/>
                <a:cs typeface="+mn-lt"/>
              </a:rPr>
              <a:t> </a:t>
            </a:r>
            <a:r>
              <a:rPr lang="pt-PT" sz="900" err="1">
                <a:ea typeface="+mn-lt"/>
                <a:cs typeface="+mn-lt"/>
              </a:rPr>
              <a:t>and</a:t>
            </a:r>
            <a:r>
              <a:rPr lang="pt-PT" sz="900" dirty="0">
                <a:ea typeface="+mn-lt"/>
                <a:cs typeface="+mn-lt"/>
              </a:rPr>
              <a:t> </a:t>
            </a:r>
            <a:r>
              <a:rPr lang="pt-PT" sz="900" err="1">
                <a:ea typeface="+mn-lt"/>
                <a:cs typeface="+mn-lt"/>
              </a:rPr>
              <a:t>the</a:t>
            </a:r>
            <a:r>
              <a:rPr lang="pt-PT" sz="900" dirty="0">
                <a:ea typeface="+mn-lt"/>
                <a:cs typeface="+mn-lt"/>
              </a:rPr>
              <a:t> </a:t>
            </a:r>
            <a:r>
              <a:rPr lang="pt-PT" sz="900" err="1">
                <a:ea typeface="+mn-lt"/>
                <a:cs typeface="+mn-lt"/>
              </a:rPr>
              <a:t>Bagging</a:t>
            </a:r>
            <a:r>
              <a:rPr lang="pt-PT" sz="900" dirty="0">
                <a:ea typeface="+mn-lt"/>
                <a:cs typeface="+mn-lt"/>
              </a:rPr>
              <a:t> </a:t>
            </a:r>
            <a:r>
              <a:rPr lang="pt-PT" sz="900" err="1">
                <a:ea typeface="+mn-lt"/>
                <a:cs typeface="+mn-lt"/>
              </a:rPr>
              <a:t>Decision</a:t>
            </a:r>
            <a:r>
              <a:rPr lang="pt-PT" sz="900" dirty="0">
                <a:ea typeface="+mn-lt"/>
                <a:cs typeface="+mn-lt"/>
              </a:rPr>
              <a:t> </a:t>
            </a:r>
            <a:r>
              <a:rPr lang="pt-PT" sz="900" err="1">
                <a:ea typeface="+mn-lt"/>
                <a:cs typeface="+mn-lt"/>
              </a:rPr>
              <a:t>Tree</a:t>
            </a:r>
            <a:r>
              <a:rPr lang="pt-PT" sz="900" dirty="0">
                <a:ea typeface="+mn-lt"/>
                <a:cs typeface="+mn-lt"/>
              </a:rPr>
              <a:t>. In IEEE Access (Vol. 8, pp. 55937–55952). </a:t>
            </a:r>
            <a:r>
              <a:rPr lang="pt-PT" sz="900" err="1">
                <a:ea typeface="+mn-lt"/>
                <a:cs typeface="+mn-lt"/>
              </a:rPr>
              <a:t>Institute</a:t>
            </a:r>
            <a:r>
              <a:rPr lang="pt-PT" sz="900" dirty="0">
                <a:ea typeface="+mn-lt"/>
                <a:cs typeface="+mn-lt"/>
              </a:rPr>
              <a:t> </a:t>
            </a:r>
            <a:r>
              <a:rPr lang="pt-PT" sz="900" err="1">
                <a:ea typeface="+mn-lt"/>
                <a:cs typeface="+mn-lt"/>
              </a:rPr>
              <a:t>of</a:t>
            </a:r>
            <a:r>
              <a:rPr lang="pt-PT" sz="900" dirty="0">
                <a:ea typeface="+mn-lt"/>
                <a:cs typeface="+mn-lt"/>
              </a:rPr>
              <a:t> </a:t>
            </a:r>
            <a:r>
              <a:rPr lang="pt-PT" sz="900" err="1">
                <a:ea typeface="+mn-lt"/>
                <a:cs typeface="+mn-lt"/>
              </a:rPr>
              <a:t>Electrical</a:t>
            </a:r>
            <a:r>
              <a:rPr lang="pt-PT" sz="900" dirty="0">
                <a:ea typeface="+mn-lt"/>
                <a:cs typeface="+mn-lt"/>
              </a:rPr>
              <a:t> </a:t>
            </a:r>
            <a:r>
              <a:rPr lang="pt-PT" sz="900" err="1">
                <a:ea typeface="+mn-lt"/>
                <a:cs typeface="+mn-lt"/>
              </a:rPr>
              <a:t>and</a:t>
            </a:r>
            <a:r>
              <a:rPr lang="pt-PT" sz="900" dirty="0">
                <a:ea typeface="+mn-lt"/>
                <a:cs typeface="+mn-lt"/>
              </a:rPr>
              <a:t> </a:t>
            </a:r>
            <a:r>
              <a:rPr lang="pt-PT" sz="900" err="1">
                <a:ea typeface="+mn-lt"/>
                <a:cs typeface="+mn-lt"/>
              </a:rPr>
              <a:t>Electronics</a:t>
            </a:r>
            <a:r>
              <a:rPr lang="pt-PT" sz="900" dirty="0">
                <a:ea typeface="+mn-lt"/>
                <a:cs typeface="+mn-lt"/>
              </a:rPr>
              <a:t> </a:t>
            </a:r>
            <a:r>
              <a:rPr lang="pt-PT" sz="900" err="1">
                <a:ea typeface="+mn-lt"/>
                <a:cs typeface="+mn-lt"/>
              </a:rPr>
              <a:t>Engineers</a:t>
            </a:r>
            <a:r>
              <a:rPr lang="pt-PT" sz="900" dirty="0">
                <a:ea typeface="+mn-lt"/>
                <a:cs typeface="+mn-lt"/>
              </a:rPr>
              <a:t> (IEEE). </a:t>
            </a:r>
            <a:r>
              <a:rPr lang="pt-PT" sz="900" dirty="0">
                <a:ea typeface="+mn-lt"/>
                <a:cs typeface="+mn-lt"/>
                <a:hlinkClick r:id="rId4"/>
              </a:rPr>
              <a:t>https://doi.org/10.1109/access.2020.2981969</a:t>
            </a:r>
            <a:endParaRPr lang="pt-PT" sz="900" dirty="0">
              <a:ea typeface="+mn-lt"/>
              <a:cs typeface="+mn-lt"/>
            </a:endParaRPr>
          </a:p>
          <a:p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56D76F1-536F-B00D-56B1-4B9247024FA4}"/>
              </a:ext>
            </a:extLst>
          </p:cNvPr>
          <p:cNvSpPr txBox="1"/>
          <p:nvPr/>
        </p:nvSpPr>
        <p:spPr>
          <a:xfrm>
            <a:off x="1284306" y="5098991"/>
            <a:ext cx="15864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err="1"/>
              <a:t>Average</a:t>
            </a:r>
            <a:r>
              <a:rPr lang="pt-PT" dirty="0"/>
              <a:t> for </a:t>
            </a:r>
            <a:r>
              <a:rPr lang="pt-PT" err="1"/>
              <a:t>regression</a:t>
            </a:r>
            <a:endParaRPr lang="pt-PT" dirty="0" err="1"/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00628158-DE79-555D-9030-72690B256E85}"/>
              </a:ext>
            </a:extLst>
          </p:cNvPr>
          <p:cNvCxnSpPr/>
          <p:nvPr/>
        </p:nvCxnSpPr>
        <p:spPr>
          <a:xfrm>
            <a:off x="2711297" y="5359935"/>
            <a:ext cx="1731483" cy="23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930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Out-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Bag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(OOB) Error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Estimation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Not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training </a:t>
            </a:r>
            <a:r>
              <a:rPr lang="pt-PT" err="1">
                <a:ea typeface="+mn-lt"/>
                <a:cs typeface="+mn-lt"/>
              </a:rPr>
              <a:t>points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appear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sample;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bootstrap</a:t>
            </a:r>
            <a:r>
              <a:rPr lang="pt-PT" dirty="0">
                <a:ea typeface="+mn-lt"/>
                <a:cs typeface="+mn-lt"/>
              </a:rPr>
              <a:t> sample </a:t>
            </a:r>
            <a:r>
              <a:rPr lang="pt-PT" dirty="0" err="1">
                <a:ea typeface="+mn-lt"/>
                <a:cs typeface="+mn-lt"/>
              </a:rPr>
              <a:t>contains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roughly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63.2%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observed</a:t>
            </a:r>
            <a:r>
              <a:rPr lang="pt-PT" dirty="0">
                <a:ea typeface="+mn-lt"/>
                <a:cs typeface="+mn-lt"/>
              </a:rPr>
              <a:t> data </a:t>
            </a:r>
            <a:r>
              <a:rPr lang="pt-PT" dirty="0" err="1">
                <a:ea typeface="+mn-lt"/>
                <a:cs typeface="+mn-lt"/>
              </a:rPr>
              <a:t>points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algn="just"/>
            <a:endParaRPr lang="pt-PT" dirty="0"/>
          </a:p>
          <a:p>
            <a:pPr algn="just"/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remaining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observations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not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used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fit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given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bagged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tree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err="1">
                <a:ea typeface="+mn-lt"/>
                <a:cs typeface="+mn-lt"/>
              </a:rPr>
              <a:t>called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out-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-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bag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(OOB)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observations</a:t>
            </a:r>
            <a:endParaRPr lang="pt-PT">
              <a:ea typeface="+mn-lt"/>
              <a:cs typeface="+mn-lt"/>
            </a:endParaRPr>
          </a:p>
          <a:p>
            <a:pPr algn="just"/>
            <a:endParaRPr lang="pt-PT" dirty="0"/>
          </a:p>
          <a:p>
            <a:pPr algn="just"/>
            <a:r>
              <a:rPr lang="pt-PT" dirty="0" err="1">
                <a:ea typeface="+mn-lt"/>
                <a:cs typeface="+mn-lt"/>
              </a:rPr>
              <a:t>Another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way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thinking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about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observation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OOB for </a:t>
            </a:r>
            <a:r>
              <a:rPr lang="pt-PT" dirty="0" err="1">
                <a:ea typeface="+mn-lt"/>
                <a:cs typeface="+mn-lt"/>
              </a:rPr>
              <a:t>roughly</a:t>
            </a:r>
            <a:r>
              <a:rPr lang="pt-PT" dirty="0">
                <a:ea typeface="+mn-lt"/>
                <a:cs typeface="+mn-lt"/>
              </a:rPr>
              <a:t> B/3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trees</a:t>
            </a:r>
            <a:r>
              <a:rPr lang="pt-PT" dirty="0">
                <a:ea typeface="+mn-lt"/>
                <a:cs typeface="+mn-lt"/>
              </a:rPr>
              <a:t>. </a:t>
            </a:r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dirty="0" err="1">
                <a:ea typeface="+mn-lt"/>
                <a:cs typeface="+mn-lt"/>
              </a:rPr>
              <a:t>treat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observation</a:t>
            </a:r>
            <a:r>
              <a:rPr lang="pt-PT" dirty="0">
                <a:ea typeface="+mn-lt"/>
                <a:cs typeface="+mn-lt"/>
              </a:rPr>
              <a:t> i as a </a:t>
            </a:r>
            <a:r>
              <a:rPr lang="pt-PT" dirty="0" err="1">
                <a:ea typeface="+mn-lt"/>
                <a:cs typeface="+mn-lt"/>
              </a:rPr>
              <a:t>test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point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time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OOB.</a:t>
            </a: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16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2539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Out-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Bag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(OOB) Error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Estimation</a:t>
            </a:r>
          </a:p>
        </p:txBody>
      </p:sp>
      <p:pic>
        <p:nvPicPr>
          <p:cNvPr id="8" name="Marcador de Posição de Conteúdo 7" descr="Uma imagem com texto, captura de ecrã, Tipo de letra, design gráfico&#10;&#10;Descrição gerada automaticamente">
            <a:extLst>
              <a:ext uri="{FF2B5EF4-FFF2-40B4-BE49-F238E27FC236}">
                <a16:creationId xmlns:a16="http://schemas.microsoft.com/office/drawing/2014/main" id="{D4815D6B-552D-D3F0-789A-9E1281CFB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752" y="1427157"/>
            <a:ext cx="9823372" cy="4551036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16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09218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Out-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Bag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(OOB) Error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Estimation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</a:rPr>
              <a:t>To </a:t>
            </a:r>
            <a:r>
              <a:rPr lang="pt-PT" dirty="0" err="1">
                <a:ea typeface="+mn-lt"/>
                <a:cs typeface="+mn-lt"/>
              </a:rPr>
              <a:t>form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OOB </a:t>
            </a:r>
            <a:r>
              <a:rPr lang="pt-PT" dirty="0" err="1">
                <a:ea typeface="+mn-lt"/>
                <a:cs typeface="+mn-lt"/>
              </a:rPr>
              <a:t>estimate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test</a:t>
            </a:r>
            <a:r>
              <a:rPr lang="pt-PT" dirty="0">
                <a:ea typeface="+mn-lt"/>
                <a:cs typeface="+mn-lt"/>
              </a:rPr>
              <a:t> error: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Predict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response for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observation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trees</a:t>
            </a:r>
            <a:r>
              <a:rPr lang="pt-PT" dirty="0">
                <a:ea typeface="+mn-lt"/>
                <a:cs typeface="+mn-lt"/>
              </a:rPr>
              <a:t> for </a:t>
            </a:r>
            <a:r>
              <a:rPr lang="pt-PT" dirty="0" err="1">
                <a:ea typeface="+mn-lt"/>
                <a:cs typeface="+mn-lt"/>
              </a:rPr>
              <a:t>which</a:t>
            </a:r>
            <a:r>
              <a:rPr lang="pt-PT" dirty="0">
                <a:ea typeface="+mn-lt"/>
                <a:cs typeface="+mn-lt"/>
              </a:rPr>
              <a:t> i </a:t>
            </a:r>
            <a:r>
              <a:rPr lang="pt-PT" dirty="0" err="1">
                <a:ea typeface="+mn-lt"/>
                <a:cs typeface="+mn-lt"/>
              </a:rPr>
              <a:t>was</a:t>
            </a:r>
            <a:r>
              <a:rPr lang="pt-PT" dirty="0">
                <a:ea typeface="+mn-lt"/>
                <a:cs typeface="+mn-lt"/>
              </a:rPr>
              <a:t> OOB. </a:t>
            </a:r>
            <a:r>
              <a:rPr lang="pt-PT" dirty="0" err="1">
                <a:ea typeface="+mn-lt"/>
                <a:cs typeface="+mn-lt"/>
              </a:rPr>
              <a:t>This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gives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roughly</a:t>
            </a:r>
            <a:r>
              <a:rPr lang="pt-PT" dirty="0">
                <a:ea typeface="+mn-lt"/>
                <a:cs typeface="+mn-lt"/>
              </a:rPr>
              <a:t> B/3 </a:t>
            </a:r>
            <a:r>
              <a:rPr lang="pt-PT" dirty="0" err="1">
                <a:ea typeface="+mn-lt"/>
                <a:cs typeface="+mn-lt"/>
              </a:rPr>
              <a:t>predictions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observation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Calculate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error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OOB </a:t>
            </a:r>
            <a:r>
              <a:rPr lang="pt-PT" dirty="0" err="1">
                <a:ea typeface="+mn-lt"/>
                <a:cs typeface="+mn-lt"/>
              </a:rPr>
              <a:t>prediction</a:t>
            </a:r>
            <a:r>
              <a:rPr lang="pt-PT" dirty="0">
                <a:ea typeface="+mn-lt"/>
                <a:cs typeface="+mn-lt"/>
              </a:rPr>
              <a:t>;</a:t>
            </a:r>
            <a:endParaRPr lang="pt-PT" dirty="0" err="1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Average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errors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16</a:t>
            </a:r>
            <a:endParaRPr lang="pt-PT" dirty="0"/>
          </a:p>
        </p:txBody>
      </p:sp>
      <p:pic>
        <p:nvPicPr>
          <p:cNvPr id="8" name="Imagem 7" descr="Uma imagem com texto, diagrama&#10;&#10;Descrição gerada automaticamente">
            <a:extLst>
              <a:ext uri="{FF2B5EF4-FFF2-40B4-BE49-F238E27FC236}">
                <a16:creationId xmlns:a16="http://schemas.microsoft.com/office/drawing/2014/main" id="{FB27FF4C-C806-5AE6-6416-DA43A12D3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751" y="3302060"/>
            <a:ext cx="4994314" cy="319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65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Random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Forests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However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B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bootstrapped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dataset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are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correlated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!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variance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reduction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due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averaging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is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diminished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pt-PT">
              <a:solidFill>
                <a:schemeClr val="tx2"/>
              </a:solidFill>
            </a:endParaRPr>
          </a:p>
          <a:p>
            <a:pPr algn="just"/>
            <a:endParaRPr lang="pt-PT" b="1" dirty="0">
              <a:solidFill>
                <a:schemeClr val="tx2"/>
              </a:solidFill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Random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forests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provide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improvement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over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bagged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trees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de-correlate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B </a:t>
            </a:r>
            <a:r>
              <a:rPr lang="pt-PT" err="1">
                <a:ea typeface="+mn-lt"/>
                <a:cs typeface="+mn-lt"/>
              </a:rPr>
              <a:t>trees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randomly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perturbing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each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tree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/>
          </a:p>
          <a:p>
            <a:pPr algn="just"/>
            <a:r>
              <a:rPr lang="pt-PT" dirty="0">
                <a:ea typeface="+mn-lt"/>
                <a:cs typeface="+mn-lt"/>
              </a:rPr>
              <a:t>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random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forest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constructed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bagging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but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split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tree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only</a:t>
            </a:r>
            <a:r>
              <a:rPr lang="pt-PT" dirty="0">
                <a:ea typeface="+mn-lt"/>
                <a:cs typeface="+mn-lt"/>
              </a:rPr>
              <a:t> a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random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subset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err="1">
                <a:ea typeface="+mn-lt"/>
                <a:cs typeface="+mn-lt"/>
              </a:rPr>
              <a:t>considered</a:t>
            </a:r>
            <a:r>
              <a:rPr lang="pt-PT" dirty="0">
                <a:ea typeface="+mn-lt"/>
                <a:cs typeface="+mn-lt"/>
              </a:rPr>
              <a:t> as </a:t>
            </a:r>
            <a:r>
              <a:rPr lang="pt-PT" err="1">
                <a:ea typeface="+mn-lt"/>
                <a:cs typeface="+mn-lt"/>
              </a:rPr>
              <a:t>splitting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variables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/>
          </a:p>
          <a:p>
            <a:pPr algn="just"/>
            <a:r>
              <a:rPr lang="pt-PT" dirty="0">
                <a:ea typeface="+mn-lt"/>
                <a:cs typeface="+mn-lt"/>
              </a:rPr>
              <a:t>Rule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thumb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√p for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classification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trees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p/3 for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regression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trees</a:t>
            </a:r>
            <a:r>
              <a:rPr lang="pt-PT" dirty="0">
                <a:ea typeface="+mn-lt"/>
                <a:cs typeface="+mn-lt"/>
              </a:rPr>
              <a:t> (p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).</a:t>
            </a: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16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94543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17" baseType="lpstr">
      <vt:lpstr>Tema do Office</vt:lpstr>
      <vt:lpstr>Apresentação do PowerPoint</vt:lpstr>
      <vt:lpstr>Why are Decision Trees poor predictors?</vt:lpstr>
      <vt:lpstr>Bagging</vt:lpstr>
      <vt:lpstr>Bagging</vt:lpstr>
      <vt:lpstr>Bagging</vt:lpstr>
      <vt:lpstr>Out-of-Bag (OOB) Error Estimation</vt:lpstr>
      <vt:lpstr>Out-of-Bag (OOB) Error Estimation</vt:lpstr>
      <vt:lpstr>Out-of-Bag (OOB) Error Estimation</vt:lpstr>
      <vt:lpstr>Random Forests</vt:lpstr>
      <vt:lpstr>Bagging vs Random Forests</vt:lpstr>
      <vt:lpstr>Advantages of Random Forests</vt:lpstr>
      <vt:lpstr>Boosting</vt:lpstr>
      <vt:lpstr>Boosting</vt:lpstr>
      <vt:lpstr>AdaBoost</vt:lpstr>
      <vt:lpstr>Bagging and Boosting Recap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429</cp:revision>
  <dcterms:created xsi:type="dcterms:W3CDTF">2024-04-08T17:33:09Z</dcterms:created>
  <dcterms:modified xsi:type="dcterms:W3CDTF">2024-04-11T13:42:47Z</dcterms:modified>
</cp:coreProperties>
</file>