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3" r:id="rId9"/>
    <p:sldId id="269" r:id="rId10"/>
    <p:sldId id="273" r:id="rId11"/>
    <p:sldId id="275" r:id="rId12"/>
    <p:sldId id="276" r:id="rId13"/>
    <p:sldId id="277" r:id="rId14"/>
    <p:sldId id="270" r:id="rId15"/>
    <p:sldId id="278" r:id="rId16"/>
    <p:sldId id="264" r:id="rId17"/>
    <p:sldId id="265" r:id="rId18"/>
    <p:sldId id="266" r:id="rId19"/>
    <p:sldId id="279" r:id="rId20"/>
    <p:sldId id="267" r:id="rId21"/>
    <p:sldId id="268" r:id="rId22"/>
  </p:sldIdLst>
  <p:sldSz cx="12192000" cy="6858000"/>
  <p:notesSz cx="6858000" cy="9144000"/>
  <p:embeddedFontLst>
    <p:embeddedFont>
      <p:font typeface="Gill Sans MT" panose="020B0502020104020203" pitchFamily="34" charset="0"/>
      <p:regular r:id="rId24"/>
    </p:embeddedFont>
    <p:embeddedFont>
      <p:font typeface="Impact" panose="020B0806030902050204" pitchFamily="34" charset="0"/>
      <p:regular r:id="rId25"/>
    </p:embeddedFont>
    <p:embeddedFont>
      <p:font typeface="나눔스퀘어_ac" panose="020B0600000101010101" pitchFamily="50" charset="-127"/>
      <p:regular r:id="rId26"/>
    </p:embeddedFont>
    <p:embeddedFont>
      <p:font typeface="나눔스퀘어_ac Bold" panose="020B0600000101010101" pitchFamily="50" charset="-127"/>
      <p:bold r:id="rId27"/>
    </p:embeddedFont>
    <p:embeddedFont>
      <p:font typeface="나눔스퀘어_ac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17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085B2-5783-4455-82DD-5002C25442B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4212-8CEE-4713-BFAB-29C6DCD12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8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98%EC%9D%B4%ED%8D%BC%ED%85%8D%EC%8A%A4%ED%8A%B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D%81%B4%EB%9D%BC%EC%9D%B4%EC%96%B8%ED%8A%B8" TargetMode="External"/><Relationship Id="rId5" Type="http://schemas.openxmlformats.org/officeDocument/2006/relationships/hyperlink" Target="https://namu.wiki/w/%EC%84%9C%EB%B2%84" TargetMode="External"/><Relationship Id="rId4" Type="http://schemas.openxmlformats.org/officeDocument/2006/relationships/hyperlink" Target="https://namu.wiki/w/%ED%94%84%EB%A1%9C%ED%86%A0%EC%BD%9C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하이퍼텍스트"/>
              </a:rPr>
              <a:t>하이퍼텍스트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를 빠르게 교환하기 위한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프로토콜"/>
              </a:rPr>
              <a:t>프로토콜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일종으로 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즉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HTTP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는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5" tooltip="서버"/>
              </a:rPr>
              <a:t>서버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와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6" tooltip="클라이언트"/>
              </a:rPr>
              <a:t>클라이언트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사이에서 어떻게 메시지를 교환할지를 정해 놓은 규칙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0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기본적으로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으로 한 리소스를 받아올 수 있기 때문에 느리다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브라우저에서 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리소스를 받는게 완료되어야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다음 리소스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js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image)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받을 수 있다는 구조 때문에 느리기도 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위의 이미지 같은 상황에서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느리다고 느껴진 이유는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서버에서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태그를 받아서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파싱하고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다시 필요한 리소스들을 순차적으로 요청해서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받아오기까지를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기다려야한다는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점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ServerPush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브라우저에서 필요한 리소스들을 서버가 알아서 </a:t>
            </a:r>
            <a:r>
              <a:rPr lang="ko-KR" altLang="en-US" b="0" i="0" u="sng" dirty="0" err="1">
                <a:solidFill>
                  <a:srgbClr val="000000"/>
                </a:solidFill>
                <a:effectLst/>
                <a:latin typeface="Noto Sans KR"/>
              </a:rPr>
              <a:t>찾아다가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u="sng" dirty="0" err="1">
                <a:solidFill>
                  <a:srgbClr val="000000"/>
                </a:solidFill>
                <a:effectLst/>
                <a:latin typeface="Noto Sans KR"/>
              </a:rPr>
              <a:t>내려주는걸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 의미한다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고 보면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이제는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태그에서 필요한 리소스가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뭔지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찾기 전에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태그를 받은 즉시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리소스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(CSS, JS, IMAGE)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페이지에 그릴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3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8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 라인</a:t>
            </a:r>
            <a:r>
              <a:rPr lang="en-US" altLang="ko-KR" dirty="0"/>
              <a:t>(Request-Line)</a:t>
            </a:r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URI</a:t>
            </a:r>
          </a:p>
          <a:p>
            <a:r>
              <a:rPr lang="ko-KR" altLang="en-US" dirty="0"/>
              <a:t>프로토콜 버전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</a:t>
            </a:r>
            <a:r>
              <a:rPr lang="en-US" altLang="ko-KR" dirty="0"/>
              <a:t>: </a:t>
            </a:r>
            <a:r>
              <a:rPr lang="ko-KR" altLang="en-US" dirty="0"/>
              <a:t>메타 데이터</a:t>
            </a:r>
            <a:r>
              <a:rPr lang="en-US" altLang="ko-KR" dirty="0"/>
              <a:t>(</a:t>
            </a:r>
            <a:r>
              <a:rPr lang="ko-KR" altLang="en-US" dirty="0"/>
              <a:t>데이터에 대한 데이터</a:t>
            </a:r>
            <a:r>
              <a:rPr lang="en-US" altLang="ko-KR" dirty="0"/>
              <a:t>) ‘</a:t>
            </a:r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값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바디</a:t>
            </a:r>
            <a:r>
              <a:rPr lang="en-US" altLang="ko-KR" dirty="0"/>
              <a:t>(optional)</a:t>
            </a:r>
          </a:p>
          <a:p>
            <a:endParaRPr lang="en-US" altLang="ko-KR" dirty="0"/>
          </a:p>
          <a:p>
            <a:r>
              <a:rPr lang="ko-KR" altLang="en-US" dirty="0"/>
              <a:t>응답 메시지</a:t>
            </a:r>
            <a:endParaRPr lang="en-US" altLang="ko-KR" dirty="0"/>
          </a:p>
          <a:p>
            <a:r>
              <a:rPr lang="ko-KR" altLang="en-US" dirty="0" err="1"/>
              <a:t>스테이터스</a:t>
            </a:r>
            <a:r>
              <a:rPr lang="ko-KR" altLang="en-US" dirty="0"/>
              <a:t> 라인</a:t>
            </a:r>
            <a:r>
              <a:rPr lang="en-US" altLang="ko-KR" dirty="0"/>
              <a:t>(Status Line) </a:t>
            </a:r>
          </a:p>
          <a:p>
            <a:r>
              <a:rPr lang="ko-KR" altLang="en-US" dirty="0"/>
              <a:t>프로토콜 버전</a:t>
            </a:r>
            <a:endParaRPr lang="en-US" altLang="ko-KR" dirty="0"/>
          </a:p>
          <a:p>
            <a:r>
              <a:rPr lang="ko-KR" altLang="en-US" dirty="0" err="1"/>
              <a:t>스테이터스</a:t>
            </a:r>
            <a:r>
              <a:rPr lang="ko-KR" altLang="en-US" dirty="0"/>
              <a:t> 코드</a:t>
            </a:r>
            <a:endParaRPr lang="en-US" altLang="ko-KR" dirty="0"/>
          </a:p>
          <a:p>
            <a:r>
              <a:rPr lang="ko-KR" altLang="en-US" dirty="0"/>
              <a:t>텍스트 구문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</a:t>
            </a:r>
            <a:endParaRPr lang="en-US" altLang="ko-KR" dirty="0"/>
          </a:p>
          <a:p>
            <a:r>
              <a:rPr lang="ko-KR" altLang="en-US" dirty="0"/>
              <a:t>바디 </a:t>
            </a:r>
            <a:r>
              <a:rPr lang="en-US" altLang="ko-KR" dirty="0"/>
              <a:t>(html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9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스테이트리스</a:t>
            </a:r>
            <a:r>
              <a:rPr lang="en-US" altLang="ko-KR" dirty="0"/>
              <a:t>(Stateless):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서버가 클라이언트의 애플리케이션 상태</a:t>
            </a:r>
            <a:r>
              <a:rPr lang="en-US" altLang="ko-KR" dirty="0"/>
              <a:t>(</a:t>
            </a:r>
            <a:r>
              <a:rPr lang="ko-KR" altLang="en-US" dirty="0"/>
              <a:t>세션 상태</a:t>
            </a:r>
            <a:r>
              <a:rPr lang="en-US" altLang="ko-KR" dirty="0"/>
              <a:t>)</a:t>
            </a:r>
            <a:r>
              <a:rPr lang="ko-KR" altLang="en-US" dirty="0"/>
              <a:t>를 보존하지 않는다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장황함</a:t>
            </a:r>
            <a:r>
              <a:rPr lang="en-US" altLang="ko-KR" dirty="0"/>
              <a:t>, </a:t>
            </a:r>
            <a:r>
              <a:rPr lang="ko-KR" altLang="en-US" dirty="0"/>
              <a:t>클라이언트는 매번 모든 주문을 반복함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</a:t>
            </a:r>
            <a:endParaRPr lang="en-US" altLang="ko-KR" dirty="0"/>
          </a:p>
          <a:p>
            <a:r>
              <a:rPr lang="ko-KR" altLang="en-US" dirty="0" err="1"/>
              <a:t>스테이트풀</a:t>
            </a:r>
            <a:r>
              <a:rPr lang="en-US" altLang="ko-KR" dirty="0"/>
              <a:t>(Stateful)</a:t>
            </a:r>
            <a:r>
              <a:rPr lang="ko-KR" altLang="en-US" dirty="0"/>
              <a:t>한 대화 </a:t>
            </a:r>
            <a:r>
              <a:rPr lang="en-US" altLang="ko-KR" dirty="0"/>
              <a:t>– </a:t>
            </a:r>
            <a:r>
              <a:rPr lang="ko-KR" altLang="en-US" dirty="0"/>
              <a:t>간결함</a:t>
            </a:r>
            <a:r>
              <a:rPr lang="en-US" altLang="ko-KR" dirty="0"/>
              <a:t>, </a:t>
            </a:r>
            <a:r>
              <a:rPr lang="ko-KR" altLang="en-US" dirty="0"/>
              <a:t>서버는 클라이언트의 주문 내역을 기억함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Ex. FTP </a:t>
            </a:r>
            <a:r>
              <a:rPr lang="ko-KR" altLang="en-US" dirty="0"/>
              <a:t>프로토콜</a:t>
            </a:r>
            <a:r>
              <a:rPr lang="en-US" altLang="ko-KR" dirty="0"/>
              <a:t>(</a:t>
            </a:r>
            <a:r>
              <a:rPr lang="ko-KR" altLang="en-US" dirty="0"/>
              <a:t>클라이언트가 </a:t>
            </a:r>
            <a:r>
              <a:rPr lang="en-US" altLang="ko-KR" dirty="0"/>
              <a:t>FTP </a:t>
            </a:r>
            <a:r>
              <a:rPr lang="ko-KR" altLang="en-US" dirty="0"/>
              <a:t>서버에 로그인해서 </a:t>
            </a:r>
            <a:r>
              <a:rPr lang="ko-KR" altLang="en-US" dirty="0" err="1"/>
              <a:t>로그아웃할</a:t>
            </a:r>
            <a:r>
              <a:rPr lang="ko-KR" altLang="en-US" dirty="0"/>
              <a:t> 때까지 그 클라이언트가 어느 디렉터리에 </a:t>
            </a:r>
            <a:r>
              <a:rPr lang="ko-KR" altLang="en-US" dirty="0" err="1"/>
              <a:t>있는지와</a:t>
            </a:r>
            <a:r>
              <a:rPr lang="ko-KR" altLang="en-US" dirty="0"/>
              <a:t> 같은 애플리케이션 상태를 서버가 관리함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4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스테이트풀의</a:t>
            </a:r>
            <a:r>
              <a:rPr lang="ko-KR" altLang="en-US" dirty="0"/>
              <a:t> 결점</a:t>
            </a:r>
            <a:endParaRPr lang="en-US" altLang="ko-KR" dirty="0"/>
          </a:p>
          <a:p>
            <a:r>
              <a:rPr lang="ko-KR" altLang="en-US" dirty="0"/>
              <a:t>클라이언트의 수가 증가할 경우 규모를 확장하기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스테이트리스의</a:t>
            </a:r>
            <a:r>
              <a:rPr lang="ko-KR" altLang="en-US" dirty="0"/>
              <a:t> 이점</a:t>
            </a:r>
            <a:endParaRPr lang="en-US" altLang="ko-KR" dirty="0"/>
          </a:p>
          <a:p>
            <a:r>
              <a:rPr lang="ko-KR" altLang="en-US" dirty="0"/>
              <a:t>자기 기술적 메시지</a:t>
            </a:r>
            <a:r>
              <a:rPr lang="en-US" altLang="ko-KR" dirty="0"/>
              <a:t>(Self Descriptive Message): </a:t>
            </a:r>
            <a:r>
              <a:rPr lang="ko-KR" altLang="en-US" dirty="0"/>
              <a:t>요청을 처리하는 데 필요한 정보가 모두 </a:t>
            </a:r>
            <a:r>
              <a:rPr lang="ko-KR" altLang="en-US" dirty="0" err="1"/>
              <a:t>포함되어있는</a:t>
            </a:r>
            <a:r>
              <a:rPr lang="ko-KR" altLang="en-US" dirty="0"/>
              <a:t> 메시지</a:t>
            </a:r>
            <a:endParaRPr lang="en-US" altLang="ko-KR" dirty="0"/>
          </a:p>
          <a:p>
            <a:r>
              <a:rPr lang="ko-KR" altLang="en-US" dirty="0"/>
              <a:t>서버 시스템이 단순해짐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스테이트리스의</a:t>
            </a:r>
            <a:r>
              <a:rPr lang="ko-KR" altLang="en-US" dirty="0"/>
              <a:t> 결점</a:t>
            </a:r>
            <a:endParaRPr lang="en-US" altLang="ko-KR" dirty="0"/>
          </a:p>
          <a:p>
            <a:r>
              <a:rPr lang="ko-KR" altLang="en-US" dirty="0"/>
              <a:t>퍼포먼스의 저하</a:t>
            </a:r>
            <a:r>
              <a:rPr lang="en-US" altLang="ko-KR" dirty="0"/>
              <a:t>(</a:t>
            </a:r>
            <a:r>
              <a:rPr lang="ko-KR" altLang="en-US" dirty="0"/>
              <a:t>송신할 데이터의 양 증가</a:t>
            </a:r>
            <a:r>
              <a:rPr lang="en-US" altLang="ko-KR" dirty="0"/>
              <a:t>, </a:t>
            </a:r>
            <a:r>
              <a:rPr lang="ko-KR" altLang="en-US" dirty="0"/>
              <a:t>인증 등 서버에 부하가 걸리는 처리를 반복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 에러에 대한 대처</a:t>
            </a:r>
            <a:r>
              <a:rPr lang="en-US" altLang="ko-KR" dirty="0"/>
              <a:t>(</a:t>
            </a:r>
            <a:r>
              <a:rPr lang="ko-KR" altLang="en-US" dirty="0"/>
              <a:t>네트워크 트러블이 발생했을 때</a:t>
            </a:r>
            <a:r>
              <a:rPr lang="en-US" altLang="ko-KR" dirty="0"/>
              <a:t>, </a:t>
            </a:r>
            <a:r>
              <a:rPr lang="ko-KR" altLang="en-US" dirty="0"/>
              <a:t>유연한 처리 어려움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의 가장 큰 특징</a:t>
            </a:r>
            <a:r>
              <a:rPr lang="en-US" altLang="ko-KR" dirty="0"/>
              <a:t>: </a:t>
            </a:r>
            <a:r>
              <a:rPr lang="ko-KR" altLang="en-US" dirty="0"/>
              <a:t>심플함 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6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PUT</a:t>
            </a:r>
            <a:r>
              <a:rPr lang="ko-KR" altLang="en-US" dirty="0"/>
              <a:t>의 사용 구분</a:t>
            </a:r>
            <a:endParaRPr lang="en-US" altLang="ko-KR" dirty="0"/>
          </a:p>
          <a:p>
            <a:r>
              <a:rPr lang="ko-KR" altLang="en-US" dirty="0"/>
              <a:t>둘 다 리소스 작성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POST: </a:t>
            </a:r>
            <a:r>
              <a:rPr lang="ko-KR" altLang="en-US" dirty="0"/>
              <a:t>리소스의 </a:t>
            </a:r>
            <a:r>
              <a:rPr lang="en-US" altLang="ko-KR" dirty="0"/>
              <a:t>URI </a:t>
            </a:r>
            <a:r>
              <a:rPr lang="ko-KR" altLang="en-US" dirty="0"/>
              <a:t>결정권은 서버</a:t>
            </a:r>
            <a:r>
              <a:rPr lang="en-US" altLang="ko-KR" dirty="0"/>
              <a:t>. Ex) Twitter</a:t>
            </a:r>
          </a:p>
          <a:p>
            <a:r>
              <a:rPr lang="ko-KR" altLang="en-US" dirty="0"/>
              <a:t>일반적으로 서버 측에서 </a:t>
            </a:r>
            <a:r>
              <a:rPr lang="en-US" altLang="ko-KR" dirty="0"/>
              <a:t>URI</a:t>
            </a:r>
            <a:r>
              <a:rPr lang="ko-KR" altLang="en-US" dirty="0"/>
              <a:t>를 결정하는 설계가 바람직함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PUT:</a:t>
            </a:r>
            <a:r>
              <a:rPr lang="ko-KR" altLang="en-US" dirty="0"/>
              <a:t> 리소스의 </a:t>
            </a:r>
            <a:r>
              <a:rPr lang="en-US" altLang="ko-KR" dirty="0"/>
              <a:t>URI </a:t>
            </a:r>
            <a:r>
              <a:rPr lang="ko-KR" altLang="en-US" dirty="0"/>
              <a:t>결정권은 클라이언트</a:t>
            </a:r>
            <a:r>
              <a:rPr lang="en-US" altLang="ko-KR" dirty="0"/>
              <a:t>. Ex) Wiki</a:t>
            </a:r>
          </a:p>
          <a:p>
            <a:r>
              <a:rPr lang="ko-KR" altLang="en-US" dirty="0"/>
              <a:t>중복되어 덮어쓰는 </a:t>
            </a:r>
            <a:r>
              <a:rPr lang="en-US" altLang="ko-KR" dirty="0"/>
              <a:t>URI</a:t>
            </a:r>
            <a:r>
              <a:rPr lang="ko-KR" altLang="en-US" dirty="0"/>
              <a:t>가 없는지 체크해야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0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OSI(Open System Interconnection)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모델은 시스템 상호 연결에 있어 표준 모델을 의미한다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실제 인터넷에서 사용되는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TCP/IP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OSI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모델을 기반으로 상업적이고 실무적으로 이용 가능하도록 단순화된 현실화의 과정에서 채택된 모델이다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8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Encapsulation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데이터를 전송할 때 각각의 레이어마다 인식할 수 있는 헤더를 붙이는 과정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계층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herit"/>
              </a:rPr>
              <a:t>데이터링크계층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에서는 오류제어를 위해 데이터의 뒷부분에도 일부 데이터가 추가된다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Decapsulation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수신된 데이터가 각각의 레이어를 따라 올라가면서 헤더가 벗겨지는 과정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 0.9: 1990</a:t>
            </a:r>
            <a:r>
              <a:rPr lang="ko-KR" altLang="en-US" dirty="0"/>
              <a:t>년 </a:t>
            </a:r>
            <a:r>
              <a:rPr lang="ko-KR" altLang="en-US" dirty="0" err="1"/>
              <a:t>버너스</a:t>
            </a:r>
            <a:r>
              <a:rPr lang="en-US" altLang="ko-KR" dirty="0"/>
              <a:t>-</a:t>
            </a:r>
            <a:r>
              <a:rPr lang="ko-KR" altLang="en-US" dirty="0"/>
              <a:t>리</a:t>
            </a:r>
            <a:r>
              <a:rPr lang="en-US" altLang="ko-KR" dirty="0"/>
              <a:t>(Berners-Lee)</a:t>
            </a:r>
            <a:r>
              <a:rPr lang="ko-KR" altLang="en-US" dirty="0"/>
              <a:t>가 웹</a:t>
            </a:r>
            <a:r>
              <a:rPr lang="en-US" altLang="ko-KR" dirty="0"/>
              <a:t> </a:t>
            </a:r>
            <a:r>
              <a:rPr lang="ko-KR" altLang="en-US" dirty="0"/>
              <a:t>발명 시 사용하던 프로토콜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요청만 가능</a:t>
            </a:r>
            <a:r>
              <a:rPr lang="en-US" altLang="ko-KR" dirty="0"/>
              <a:t>(</a:t>
            </a:r>
            <a:r>
              <a:rPr lang="ko-KR" altLang="en-US" dirty="0"/>
              <a:t>읽기 전용</a:t>
            </a:r>
            <a:r>
              <a:rPr lang="en-US" altLang="ko-KR" dirty="0"/>
              <a:t>), </a:t>
            </a:r>
            <a:r>
              <a:rPr lang="ko-KR" altLang="en-US" dirty="0"/>
              <a:t>헤더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HTTP 1.0: </a:t>
            </a:r>
            <a:r>
              <a:rPr lang="ko-KR" altLang="en-US" dirty="0"/>
              <a:t>표준화가 이루어진 최초의 버전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클라이언트에서 서버로의 데이터 전송도 가능해짐</a:t>
            </a:r>
            <a:endParaRPr lang="en-US" altLang="ko-KR" dirty="0"/>
          </a:p>
          <a:p>
            <a:r>
              <a:rPr lang="en-US" altLang="ko-KR" dirty="0"/>
              <a:t>HTTP 1.1: PUT,</a:t>
            </a:r>
            <a:r>
              <a:rPr lang="ko-KR" altLang="en-US" dirty="0"/>
              <a:t> </a:t>
            </a:r>
            <a:r>
              <a:rPr lang="en-US" altLang="ko-KR" dirty="0"/>
              <a:t>DELETE,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채널 전송</a:t>
            </a:r>
            <a:r>
              <a:rPr lang="en-US" altLang="ko-KR" dirty="0"/>
              <a:t>, Accept </a:t>
            </a:r>
            <a:r>
              <a:rPr lang="ko-KR" altLang="en-US" dirty="0" err="1"/>
              <a:t>헤서에</a:t>
            </a:r>
            <a:r>
              <a:rPr lang="ko-KR" altLang="en-US" dirty="0"/>
              <a:t> 의한 콘텐트 </a:t>
            </a:r>
            <a:r>
              <a:rPr lang="ko-KR" altLang="en-US" dirty="0" err="1"/>
              <a:t>네고시에이션</a:t>
            </a:r>
            <a:r>
              <a:rPr lang="en-US" altLang="ko-KR" dirty="0"/>
              <a:t>, </a:t>
            </a:r>
            <a:r>
              <a:rPr lang="ko-KR" altLang="en-US" dirty="0"/>
              <a:t>복잡한 캐시 컨트롤</a:t>
            </a:r>
            <a:r>
              <a:rPr lang="en-US" altLang="ko-KR" dirty="0"/>
              <a:t>, </a:t>
            </a:r>
            <a:r>
              <a:rPr lang="ko-KR" altLang="en-US" dirty="0"/>
              <a:t>지속적 연결 등의 기능 추가 </a:t>
            </a:r>
            <a:r>
              <a:rPr lang="en-US" altLang="ko-KR" dirty="0"/>
              <a:t>-&gt; </a:t>
            </a:r>
            <a:r>
              <a:rPr lang="ko-KR" altLang="en-US" dirty="0"/>
              <a:t>클라이언트 서버로의 데이터 전송 뿐만 아니라 변경</a:t>
            </a:r>
            <a:r>
              <a:rPr lang="en-US" altLang="ko-KR" dirty="0"/>
              <a:t>, </a:t>
            </a:r>
            <a:r>
              <a:rPr lang="ko-KR" altLang="en-US" dirty="0"/>
              <a:t>삭제까지 가능해짐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1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 1.0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버전대만 하더라도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날릴 때마다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Connection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새로 생성했다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그런데 이건 비효율적이어서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HTTP1.1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에서는 지속 커넥션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(Persistent connection)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이라는 개념과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파이프라이닝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(Pipelining)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이라는 개념이 들어갔다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커넥션을 재사용할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미리 여러 개 서버에 날릴 수도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그런데 이러한 개선에도 불구하고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보낸 순서대로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Response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받을 수 있다는 지점에서 문제가 발생했다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------------------------------------------------------------------------------------------------------------------------------------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HTTP/1.1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connection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당 하나의 요청처리를 개선할 수 있는 기법 중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pipelining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 존재하는데 이것은 하나의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Connection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을 통해서 다수개의 파일을 요청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/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응답 받을 수 있는 기법을 말하는데 이 기법을 통해서 어느 정도의 성능 향상을 꾀 할 수 있으나 큰 문제점이 하나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처음에 요청한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문제가 있어서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응답이 늦어지면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번째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번째에 요청한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응답도 같이 늦어진다는 문제점도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( Head Of Line Blocking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9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6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바이너리 포맷의 데이터를 사용하게 되어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이전에는 한 덩어리로 모여 있던 데이터를 프레임이라는 단위로 나눠서 관리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전송할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4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도착하는 것이 조립되기 때문에 순서가 상관 없어짐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 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시절에는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요청과 응답이 메시지라는 단위로 완벽하게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구분되어있었다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그런데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에서는 스트림이라는 단위로 요청과 응답이 묶일 수 있는 구조가 만들어졌다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에서는 스트림 하나가 다수개의 요청과 응답을 처리할 수 있는 구조로 바뀌었다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동시에 여러 메시지를 처리할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응답 프레임들은 요청 순서에 상관없이 만들어진 순서대로 클라이언트에 전달될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때처럼 중간에 응답이 막히면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대기하고 있던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Response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들이 모두 기다려야하는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HeadOfBlocking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이슈에서 벗어날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4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9165-5DA6-4E66-AE0B-7BEBDB263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 </a:t>
            </a:r>
            <a:r>
              <a:rPr lang="en-US" altLang="ko-KR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</a:t>
            </a:r>
            <a:endParaRPr lang="ko-KR" altLang="en-US" sz="7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A8E1C-A146-4CAB-A5BC-A5CD91B35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Http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메서드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스테이터스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306952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D4A9E-8B44-4607-ADF4-63BC8A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09" y="1143861"/>
            <a:ext cx="6723618" cy="355039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1F9B533-2A25-4C92-B9D4-DF180619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F286C-2F3F-494D-BE9F-247FBF63587E}"/>
              </a:ext>
            </a:extLst>
          </p:cNvPr>
          <p:cNvSpPr txBox="1"/>
          <p:nvPr/>
        </p:nvSpPr>
        <p:spPr>
          <a:xfrm>
            <a:off x="1951176" y="5117048"/>
            <a:ext cx="921269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메시지 전송 방식의 변화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바이너리 </a:t>
            </a:r>
            <a:r>
              <a:rPr lang="ko-KR" altLang="en-US" sz="2400" dirty="0" err="1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프레이밍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계층 사용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파싱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  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오류 발생 가능성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76981A8-1ADF-4067-AAD0-2012C52C6DED}"/>
              </a:ext>
            </a:extLst>
          </p:cNvPr>
          <p:cNvSpPr/>
          <p:nvPr/>
        </p:nvSpPr>
        <p:spPr>
          <a:xfrm>
            <a:off x="10227176" y="5666371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0C4395D-E44E-48B3-BD49-599DCB4BDE27}"/>
              </a:ext>
            </a:extLst>
          </p:cNvPr>
          <p:cNvSpPr/>
          <p:nvPr/>
        </p:nvSpPr>
        <p:spPr>
          <a:xfrm rot="10800000">
            <a:off x="7699610" y="5625427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24E38F-604E-4E03-B2B7-EA1F8407C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76" y="5117048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819056-CCFB-4A28-B23D-560C5BDE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31" y="1282579"/>
            <a:ext cx="9140297" cy="3344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FCFD2-3410-40B1-8578-CF5437EB0773}"/>
              </a:ext>
            </a:extLst>
          </p:cNvPr>
          <p:cNvSpPr txBox="1"/>
          <p:nvPr/>
        </p:nvSpPr>
        <p:spPr>
          <a:xfrm>
            <a:off x="2350675" y="5091684"/>
            <a:ext cx="899432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요청과 응답의 다중화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Head Of Line Blocking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순서대로 진행 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버퍼링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생길 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o)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일부 해결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40A674-6F5D-4E9A-AB75-61BDE3E0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30EB-03D0-4D61-AD8A-12DCF752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56" y="5050740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FCFD2-3410-40B1-8578-CF5437EB0773}"/>
              </a:ext>
            </a:extLst>
          </p:cNvPr>
          <p:cNvSpPr txBox="1"/>
          <p:nvPr/>
        </p:nvSpPr>
        <p:spPr>
          <a:xfrm>
            <a:off x="2350675" y="5091684"/>
            <a:ext cx="899432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 Push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브라우저에서 필요한 리소스들을 서버가 알아서 찾아서 보내주는 역할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40A674-6F5D-4E9A-AB75-61BDE3E0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30EB-03D0-4D61-AD8A-12DCF752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56" y="5050740"/>
            <a:ext cx="767805" cy="638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0E227A-72FD-4D7E-83F9-99095DEC0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01" y="1036320"/>
            <a:ext cx="6131761" cy="35858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95AA6A-E74B-4CBD-800A-6926B8A1846F}"/>
              </a:ext>
            </a:extLst>
          </p:cNvPr>
          <p:cNvGrpSpPr/>
          <p:nvPr/>
        </p:nvGrpSpPr>
        <p:grpSpPr>
          <a:xfrm>
            <a:off x="7052860" y="1034793"/>
            <a:ext cx="4434776" cy="3587331"/>
            <a:chOff x="7380412" y="1034793"/>
            <a:chExt cx="4434776" cy="35873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AAE4A3-0A40-43AE-93F6-69EA79CC4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5912"/>
            <a:stretch/>
          </p:blipFill>
          <p:spPr>
            <a:xfrm>
              <a:off x="7383439" y="1036320"/>
              <a:ext cx="4431749" cy="35858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4EDD7A-4639-45DC-A0F3-FEEC735BA932}"/>
                </a:ext>
              </a:extLst>
            </p:cNvPr>
            <p:cNvSpPr/>
            <p:nvPr/>
          </p:nvSpPr>
          <p:spPr>
            <a:xfrm>
              <a:off x="7380412" y="1034793"/>
              <a:ext cx="4431748" cy="358580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04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FCFD2-3410-40B1-8578-CF5437EB0773}"/>
              </a:ext>
            </a:extLst>
          </p:cNvPr>
          <p:cNvSpPr txBox="1"/>
          <p:nvPr/>
        </p:nvSpPr>
        <p:spPr>
          <a:xfrm>
            <a:off x="2173255" y="5057058"/>
            <a:ext cx="645213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Header Compression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헤더의 크기를 줄여 페이지 로드 시간 감소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40A674-6F5D-4E9A-AB75-61BDE3E0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30EB-03D0-4D61-AD8A-12DCF752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36" y="5016114"/>
            <a:ext cx="767805" cy="6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8A4045-B887-48EE-A1EF-0D545D4A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56" y="1616969"/>
            <a:ext cx="9055007" cy="3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6818B0-1D6C-463C-BF0F-A6DF5E96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발전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7D3E-7AF0-440D-9619-952EC6456A6D}"/>
              </a:ext>
            </a:extLst>
          </p:cNvPr>
          <p:cNvSpPr txBox="1"/>
          <p:nvPr/>
        </p:nvSpPr>
        <p:spPr>
          <a:xfrm>
            <a:off x="1405265" y="1036320"/>
            <a:ext cx="10378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3.0(QUIC): 2018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계층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구글 관련 제품 대부분의 기본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UDP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빠르지만 신뢰성 낮은 것이 특징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개발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향상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캐싱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독립 스트림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멀티플렉싱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71DD3-FAA2-4CD2-B448-50DD1EC2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58" y="2790842"/>
            <a:ext cx="767805" cy="63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3BF623-714F-4579-9287-5B7FFAD2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58" y="3487328"/>
            <a:ext cx="767805" cy="6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97670B-E882-4CB8-93DD-5676E755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324" y="488911"/>
            <a:ext cx="3224796" cy="10948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B4B874-E2B7-4EF0-9DAC-BCCEC5DDD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38" t="12104" r="28292" b="12655"/>
          <a:stretch/>
        </p:blipFill>
        <p:spPr>
          <a:xfrm>
            <a:off x="3588337" y="4462182"/>
            <a:ext cx="1079197" cy="1021608"/>
          </a:xfrm>
          <a:prstGeom prst="flowChartConnector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C7FB68-4AB4-4727-834E-FDA18ADF38BA}"/>
              </a:ext>
            </a:extLst>
          </p:cNvPr>
          <p:cNvSpPr txBox="1"/>
          <p:nvPr/>
        </p:nvSpPr>
        <p:spPr>
          <a:xfrm>
            <a:off x="2598707" y="5705415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로딩 시간 평균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3%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개선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9F222-2F12-4899-85EB-F22B4905640A}"/>
              </a:ext>
            </a:extLst>
          </p:cNvPr>
          <p:cNvSpPr txBox="1"/>
          <p:nvPr/>
        </p:nvSpPr>
        <p:spPr>
          <a:xfrm>
            <a:off x="6751093" y="5672603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시청 중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버퍼링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평균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30%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개선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9F81CE-022C-4131-8C8F-F7ED56D11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897" y="4630717"/>
            <a:ext cx="1848649" cy="7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E9FB67-ECE9-419D-89F6-33039CA8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4067082" cy="653934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메시지의 구조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CF28BE-6AFE-41D8-9B40-8C2E6E7F1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1581"/>
              </p:ext>
            </p:extLst>
          </p:nvPr>
        </p:nvGraphicFramePr>
        <p:xfrm>
          <a:off x="4278255" y="1220959"/>
          <a:ext cx="3167797" cy="31604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67797">
                  <a:extLst>
                    <a:ext uri="{9D8B030D-6E8A-4147-A177-3AD203B41FA5}">
                      <a16:colId xmlns:a16="http://schemas.microsoft.com/office/drawing/2014/main" val="3022365941"/>
                    </a:ext>
                  </a:extLst>
                </a:gridCol>
              </a:tblGrid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스타트 라인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(Start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899493"/>
                  </a:ext>
                </a:extLst>
              </a:tr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헤더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(Header)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542973"/>
                  </a:ext>
                </a:extLst>
              </a:tr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빈 줄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(Blank Line)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844917"/>
                  </a:ext>
                </a:extLst>
              </a:tr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바디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(Body)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14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1C46C1-5780-41C0-A72E-24B4156C7496}"/>
              </a:ext>
            </a:extLst>
          </p:cNvPr>
          <p:cNvSpPr txBox="1"/>
          <p:nvPr/>
        </p:nvSpPr>
        <p:spPr>
          <a:xfrm>
            <a:off x="2239623" y="1149198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C5E4C-3C19-4FCF-949A-030DFFC47893}"/>
              </a:ext>
            </a:extLst>
          </p:cNvPr>
          <p:cNvSpPr txBox="1"/>
          <p:nvPr/>
        </p:nvSpPr>
        <p:spPr>
          <a:xfrm>
            <a:off x="9461948" y="998580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DEC954-4B0E-4F8B-B834-EBC4E99D3A4C}"/>
              </a:ext>
            </a:extLst>
          </p:cNvPr>
          <p:cNvGrpSpPr/>
          <p:nvPr/>
        </p:nvGrpSpPr>
        <p:grpSpPr>
          <a:xfrm>
            <a:off x="7793250" y="2171389"/>
            <a:ext cx="4067083" cy="4420116"/>
            <a:chOff x="7793251" y="1874035"/>
            <a:chExt cx="4067083" cy="44201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8CEB41-874B-4307-AE6A-770E1FE53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3252" y="1874036"/>
              <a:ext cx="4067082" cy="442011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9DB81D-F00C-4CC9-9630-96876199A2E7}"/>
                </a:ext>
              </a:extLst>
            </p:cNvPr>
            <p:cNvSpPr/>
            <p:nvPr/>
          </p:nvSpPr>
          <p:spPr>
            <a:xfrm>
              <a:off x="7793252" y="4692837"/>
              <a:ext cx="4067082" cy="160131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F8E5CF-75C4-4FBA-AFDC-A563F9AF7AE1}"/>
                </a:ext>
              </a:extLst>
            </p:cNvPr>
            <p:cNvSpPr/>
            <p:nvPr/>
          </p:nvSpPr>
          <p:spPr>
            <a:xfrm>
              <a:off x="7793252" y="2307552"/>
              <a:ext cx="4067082" cy="207389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E4F0B2-E8A6-4468-8975-A056312409D5}"/>
                </a:ext>
              </a:extLst>
            </p:cNvPr>
            <p:cNvSpPr/>
            <p:nvPr/>
          </p:nvSpPr>
          <p:spPr>
            <a:xfrm>
              <a:off x="7793251" y="1874035"/>
              <a:ext cx="1268861" cy="4267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778635-DF09-4447-8D39-E32FA296B420}"/>
                </a:ext>
              </a:extLst>
            </p:cNvPr>
            <p:cNvSpPr/>
            <p:nvPr/>
          </p:nvSpPr>
          <p:spPr>
            <a:xfrm>
              <a:off x="7901258" y="1917754"/>
              <a:ext cx="533058" cy="38979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B7F0ED-C48F-4FD5-9A56-8E63BC6B63F1}"/>
                </a:ext>
              </a:extLst>
            </p:cNvPr>
            <p:cNvSpPr/>
            <p:nvPr/>
          </p:nvSpPr>
          <p:spPr>
            <a:xfrm>
              <a:off x="8670059" y="1917754"/>
              <a:ext cx="259308" cy="38979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01B75A-5421-4448-A1FC-ACBADF070563}"/>
                </a:ext>
              </a:extLst>
            </p:cNvPr>
            <p:cNvSpPr/>
            <p:nvPr/>
          </p:nvSpPr>
          <p:spPr>
            <a:xfrm>
              <a:off x="8420668" y="1910980"/>
              <a:ext cx="259308" cy="389797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99EC90-1AA7-42DB-95F5-F59C427BA58C}"/>
              </a:ext>
            </a:extLst>
          </p:cNvPr>
          <p:cNvGrpSpPr/>
          <p:nvPr/>
        </p:nvGrpSpPr>
        <p:grpSpPr>
          <a:xfrm>
            <a:off x="1251678" y="2462990"/>
            <a:ext cx="2528752" cy="966010"/>
            <a:chOff x="1431584" y="2489632"/>
            <a:chExt cx="2528752" cy="9660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AA1386-EB08-4FB5-B36E-E829B2323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8" t="41608" r="6662" b="22352"/>
            <a:stretch/>
          </p:blipFill>
          <p:spPr>
            <a:xfrm>
              <a:off x="1431584" y="2489632"/>
              <a:ext cx="2528752" cy="95244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F8DAD1-3FEB-4C37-978C-A892F7DD2579}"/>
                </a:ext>
              </a:extLst>
            </p:cNvPr>
            <p:cNvSpPr/>
            <p:nvPr/>
          </p:nvSpPr>
          <p:spPr>
            <a:xfrm>
              <a:off x="1486176" y="2503195"/>
              <a:ext cx="2455381" cy="52660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4861015-B436-418E-B6E7-C39E69001AB2}"/>
                </a:ext>
              </a:extLst>
            </p:cNvPr>
            <p:cNvSpPr/>
            <p:nvPr/>
          </p:nvSpPr>
          <p:spPr>
            <a:xfrm>
              <a:off x="2628122" y="2632439"/>
              <a:ext cx="1125011" cy="329125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913E49-C274-4123-A42F-650A67AC4375}"/>
                </a:ext>
              </a:extLst>
            </p:cNvPr>
            <p:cNvSpPr/>
            <p:nvPr/>
          </p:nvSpPr>
          <p:spPr>
            <a:xfrm>
              <a:off x="1597558" y="2635137"/>
              <a:ext cx="613379" cy="3291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D0281B2-6E44-46E5-94A9-CDF183C4DF23}"/>
                </a:ext>
              </a:extLst>
            </p:cNvPr>
            <p:cNvSpPr/>
            <p:nvPr/>
          </p:nvSpPr>
          <p:spPr>
            <a:xfrm>
              <a:off x="2210937" y="2629949"/>
              <a:ext cx="417185" cy="32912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015FB9-5628-45DE-9BB2-070429130F7F}"/>
                </a:ext>
              </a:extLst>
            </p:cNvPr>
            <p:cNvSpPr/>
            <p:nvPr/>
          </p:nvSpPr>
          <p:spPr>
            <a:xfrm>
              <a:off x="1486175" y="3024652"/>
              <a:ext cx="2455381" cy="43099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C5F3B5-D7B9-4978-9A1E-5873B8C6574E}"/>
              </a:ext>
            </a:extLst>
          </p:cNvPr>
          <p:cNvSpPr txBox="1"/>
          <p:nvPr/>
        </p:nvSpPr>
        <p:spPr>
          <a:xfrm>
            <a:off x="1021380" y="203831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메서드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21420-66D3-49FB-BEBA-28A25BC49203}"/>
              </a:ext>
            </a:extLst>
          </p:cNvPr>
          <p:cNvSpPr txBox="1"/>
          <p:nvPr/>
        </p:nvSpPr>
        <p:spPr>
          <a:xfrm>
            <a:off x="1714938" y="203831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</a:t>
            </a:r>
            <a:r>
              <a:rPr lang="en-US" altLang="ko-KR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</a:t>
            </a:r>
            <a:endParaRPr lang="ko-KR" altLang="en-US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94974-4A18-437A-B4FD-0847C8AEBD1E}"/>
              </a:ext>
            </a:extLst>
          </p:cNvPr>
          <p:cNvSpPr txBox="1"/>
          <p:nvPr/>
        </p:nvSpPr>
        <p:spPr>
          <a:xfrm>
            <a:off x="2608005" y="20482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 버전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6DD71-7D3E-47F6-BDA3-D84D2EC5B4E1}"/>
              </a:ext>
            </a:extLst>
          </p:cNvPr>
          <p:cNvSpPr txBox="1"/>
          <p:nvPr/>
        </p:nvSpPr>
        <p:spPr>
          <a:xfrm>
            <a:off x="2035647" y="4687294"/>
            <a:ext cx="269496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메타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데이터에 대한 데이터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생략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0547A4-E567-47E4-B4E2-CD89C8A1F1FA}"/>
              </a:ext>
            </a:extLst>
          </p:cNvPr>
          <p:cNvSpPr txBox="1"/>
          <p:nvPr/>
        </p:nvSpPr>
        <p:spPr>
          <a:xfrm>
            <a:off x="1251678" y="1666204"/>
            <a:ext cx="25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라인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(Request Line)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F35678-81EC-4D71-AACB-E3CD1A4278DD}"/>
              </a:ext>
            </a:extLst>
          </p:cNvPr>
          <p:cNvSpPr txBox="1"/>
          <p:nvPr/>
        </p:nvSpPr>
        <p:spPr>
          <a:xfrm>
            <a:off x="8308471" y="144781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스테이터스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라인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(Status Line)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C4ED9-5A1C-44FB-8CFC-E144CEEF7754}"/>
              </a:ext>
            </a:extLst>
          </p:cNvPr>
          <p:cNvSpPr txBox="1"/>
          <p:nvPr/>
        </p:nvSpPr>
        <p:spPr>
          <a:xfrm>
            <a:off x="7703163" y="181714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 버전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A8729D-94AE-4B56-A388-19EE34C96D19}"/>
              </a:ext>
            </a:extLst>
          </p:cNvPr>
          <p:cNvSpPr txBox="1"/>
          <p:nvPr/>
        </p:nvSpPr>
        <p:spPr>
          <a:xfrm>
            <a:off x="9027110" y="17834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스테이터스</a:t>
            </a:r>
            <a:r>
              <a:rPr lang="ko-KR" altLang="en-US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코드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4C01BE-142B-4121-B7A7-D8AE12A1484D}"/>
              </a:ext>
            </a:extLst>
          </p:cNvPr>
          <p:cNvSpPr txBox="1"/>
          <p:nvPr/>
        </p:nvSpPr>
        <p:spPr>
          <a:xfrm>
            <a:off x="10552502" y="180205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구문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98BC2E-7B24-4454-913B-10B475EF67D5}"/>
              </a:ext>
            </a:extLst>
          </p:cNvPr>
          <p:cNvCxnSpPr/>
          <p:nvPr/>
        </p:nvCxnSpPr>
        <p:spPr>
          <a:xfrm flipV="1">
            <a:off x="3793780" y="1654641"/>
            <a:ext cx="497825" cy="994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C249A3-9902-4EE1-8AC7-305F59FFB36C}"/>
              </a:ext>
            </a:extLst>
          </p:cNvPr>
          <p:cNvCxnSpPr>
            <a:cxnSpLocks/>
          </p:cNvCxnSpPr>
          <p:nvPr/>
        </p:nvCxnSpPr>
        <p:spPr>
          <a:xfrm flipH="1" flipV="1">
            <a:off x="7427822" y="1638160"/>
            <a:ext cx="359319" cy="760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AB8708-9FE2-4E83-B57C-5C951B03C288}"/>
              </a:ext>
            </a:extLst>
          </p:cNvPr>
          <p:cNvCxnSpPr/>
          <p:nvPr/>
        </p:nvCxnSpPr>
        <p:spPr>
          <a:xfrm flipV="1">
            <a:off x="3796711" y="2284525"/>
            <a:ext cx="497825" cy="994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794517-683F-42C6-9D07-2E03DB89AB75}"/>
              </a:ext>
            </a:extLst>
          </p:cNvPr>
          <p:cNvCxnSpPr>
            <a:cxnSpLocks/>
          </p:cNvCxnSpPr>
          <p:nvPr/>
        </p:nvCxnSpPr>
        <p:spPr>
          <a:xfrm flipH="1" flipV="1">
            <a:off x="7430753" y="2379389"/>
            <a:ext cx="359319" cy="760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04E3828-B884-4476-8F27-30A3669437F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769291" y="4381448"/>
            <a:ext cx="1023960" cy="1409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1EE71A-3E3E-4AD5-9A2C-7C8B82C84C6D}"/>
              </a:ext>
            </a:extLst>
          </p:cNvPr>
          <p:cNvSpPr txBox="1"/>
          <p:nvPr/>
        </p:nvSpPr>
        <p:spPr>
          <a:xfrm>
            <a:off x="4988021" y="4764230"/>
            <a:ext cx="16450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html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생략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AF1882-945E-4821-BC0E-E305A4AE305B}"/>
              </a:ext>
            </a:extLst>
          </p:cNvPr>
          <p:cNvSpPr/>
          <p:nvPr/>
        </p:nvSpPr>
        <p:spPr>
          <a:xfrm>
            <a:off x="4988021" y="4673731"/>
            <a:ext cx="1645002" cy="95245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047567-4A04-4C59-A56B-155A94EC4DD4}"/>
              </a:ext>
            </a:extLst>
          </p:cNvPr>
          <p:cNvSpPr/>
          <p:nvPr/>
        </p:nvSpPr>
        <p:spPr>
          <a:xfrm>
            <a:off x="1978262" y="4673731"/>
            <a:ext cx="2752354" cy="157506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99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689510-2B71-4CAF-A7D4-49CF1525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5572203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스테이트리스성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608C1-7C05-44DF-8F42-8224A9BFFC70}"/>
              </a:ext>
            </a:extLst>
          </p:cNvPr>
          <p:cNvSpPr txBox="1"/>
          <p:nvPr/>
        </p:nvSpPr>
        <p:spPr>
          <a:xfrm>
            <a:off x="1392071" y="1705971"/>
            <a:ext cx="86308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스테이트리스</a:t>
            </a:r>
            <a:r>
              <a:rPr lang="en-US" altLang="ko-KR" sz="2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(Stateless)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서버가 클라이언트의 애플리케이션 상태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세션 상태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보존하지 않는다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장황함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클라이언트는 매번 모든 주문을 반복함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2E27E-2733-4726-A2D6-FF234F520FE8}"/>
              </a:ext>
            </a:extLst>
          </p:cNvPr>
          <p:cNvSpPr txBox="1"/>
          <p:nvPr/>
        </p:nvSpPr>
        <p:spPr>
          <a:xfrm>
            <a:off x="1489880" y="3874756"/>
            <a:ext cx="97946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스테이트풀</a:t>
            </a:r>
            <a:r>
              <a:rPr lang="en-US" altLang="ko-KR" sz="2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(Stateful)</a:t>
            </a:r>
          </a:p>
          <a:p>
            <a:endParaRPr lang="en-US" altLang="ko-KR" sz="1000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(Stateful)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대화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간결함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서버는 클라이언트의 주문 내역을 기억함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FTP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FTP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서버에 로그인해서 로그아웃 할 때까지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클라이언트가 어느 디렉터리에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있는지와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같은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애플리케이션 상태를 서버가 관리함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98EBD-176D-4941-9665-C04884AD44AE}"/>
              </a:ext>
            </a:extLst>
          </p:cNvPr>
          <p:cNvSpPr txBox="1"/>
          <p:nvPr/>
        </p:nvSpPr>
        <p:spPr>
          <a:xfrm>
            <a:off x="5575773" y="3116618"/>
            <a:ext cx="811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</a:t>
            </a:r>
            <a:endParaRPr lang="ko-KR" altLang="en-US" sz="4800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35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82583D-0632-4F52-BE28-E2A4A183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5572203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스테이트리스성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FD71B-7FF9-4D13-AB75-840FC04B489D}"/>
              </a:ext>
            </a:extLst>
          </p:cNvPr>
          <p:cNvSpPr txBox="1"/>
          <p:nvPr/>
        </p:nvSpPr>
        <p:spPr>
          <a:xfrm>
            <a:off x="1601969" y="1426500"/>
            <a:ext cx="100941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스테이트풀의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클라이언트의 수가 증가할 경우 규모를 확장하기 어려움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스테이트리스의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 기술적 메시지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(Self Descriptive Message)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요청을 처리하는 데 필요한 정보가 모두 포함되어 있는 메시지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 시스템이 단순해짐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스테이트리스의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퍼포먼스의 저하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송신할 데이터의 양 증가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인증 등 서버에 부하가 걸리는 처리를 반복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에러에 대한 대처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트러블이 발생했을 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유연한 처리 어려움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가장 큰 특징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심플함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105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8B9997-AEAC-4E39-8D3C-B1839A72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3129253" cy="709435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E896D-F05B-4A29-A895-9466A4C1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00" y="1503166"/>
            <a:ext cx="7673443" cy="42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8B9997-AEAC-4E39-8D3C-B1839A72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4844323" cy="70943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PUT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사용 구분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5F3F2-3868-4A1D-A53B-49170C3D57D7}"/>
              </a:ext>
            </a:extLst>
          </p:cNvPr>
          <p:cNvSpPr txBox="1"/>
          <p:nvPr/>
        </p:nvSpPr>
        <p:spPr>
          <a:xfrm>
            <a:off x="1992572" y="1869743"/>
            <a:ext cx="8843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 다 리소스 작성 가능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리소스의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결정권은 </a:t>
            </a:r>
            <a:r>
              <a:rPr lang="ko-KR" altLang="en-US" sz="24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Twitter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일반적으로 서버 측에서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결정하는 설계가 바람직함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PUT: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리소스의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결정권은 </a:t>
            </a:r>
            <a:r>
              <a:rPr lang="ko-KR" altLang="en-US" sz="24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Wiki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중복되어 덮어쓰는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없는지 체크해야 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0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04DD-8C68-4B82-8B0D-2F01683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프로토콜이란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F8C780-DA4C-4F11-9EA6-F02452C66759}"/>
              </a:ext>
            </a:extLst>
          </p:cNvPr>
          <p:cNvSpPr/>
          <p:nvPr/>
        </p:nvSpPr>
        <p:spPr>
          <a:xfrm>
            <a:off x="2438400" y="2905125"/>
            <a:ext cx="202882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25EEEE-9CBE-4484-98A4-B72F16D4EBC0}"/>
              </a:ext>
            </a:extLst>
          </p:cNvPr>
          <p:cNvSpPr/>
          <p:nvPr/>
        </p:nvSpPr>
        <p:spPr>
          <a:xfrm>
            <a:off x="7724775" y="2905125"/>
            <a:ext cx="202882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</a:t>
            </a:r>
          </a:p>
        </p:txBody>
      </p:sp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394C7D80-97E8-4D65-A7B3-070BEBD2D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1764" y="1866900"/>
            <a:ext cx="1562100" cy="15621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6E5ED6B7-35DC-4F37-876F-E38885E1F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8138" y="1866900"/>
            <a:ext cx="1562100" cy="15621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77CDD0-D867-4667-861C-8CB7F47AF36F}"/>
              </a:ext>
            </a:extLst>
          </p:cNvPr>
          <p:cNvSpPr/>
          <p:nvPr/>
        </p:nvSpPr>
        <p:spPr>
          <a:xfrm>
            <a:off x="4820920" y="3354391"/>
            <a:ext cx="2550160" cy="211769"/>
          </a:xfrm>
          <a:prstGeom prst="rightArrow">
            <a:avLst>
              <a:gd name="adj1" fmla="val 50000"/>
              <a:gd name="adj2" fmla="val 1002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AAA259-25D2-43BC-AA21-1BA12CE2420E}"/>
              </a:ext>
            </a:extLst>
          </p:cNvPr>
          <p:cNvSpPr/>
          <p:nvPr/>
        </p:nvSpPr>
        <p:spPr>
          <a:xfrm rot="10800000">
            <a:off x="4820920" y="4035111"/>
            <a:ext cx="2550160" cy="211769"/>
          </a:xfrm>
          <a:prstGeom prst="rightArrow">
            <a:avLst>
              <a:gd name="adj1" fmla="val 50000"/>
              <a:gd name="adj2" fmla="val 1002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1C81-F24B-444D-BAFF-B56AF84F106A}"/>
              </a:ext>
            </a:extLst>
          </p:cNvPr>
          <p:cNvSpPr txBox="1"/>
          <p:nvPr/>
        </p:nvSpPr>
        <p:spPr>
          <a:xfrm>
            <a:off x="5411356" y="2885440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Request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59A11-74BB-46F7-8EA2-A5EBF3E07828}"/>
              </a:ext>
            </a:extLst>
          </p:cNvPr>
          <p:cNvSpPr txBox="1"/>
          <p:nvPr/>
        </p:nvSpPr>
        <p:spPr>
          <a:xfrm>
            <a:off x="5411356" y="420624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Response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EDAD4-6401-4F6D-91BE-12786FA45D7C}"/>
              </a:ext>
            </a:extLst>
          </p:cNvPr>
          <p:cNvSpPr txBox="1"/>
          <p:nvPr/>
        </p:nvSpPr>
        <p:spPr>
          <a:xfrm>
            <a:off x="2933113" y="5297805"/>
            <a:ext cx="66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상에서 클라이언트와 서버 간 통신을 위한 통신 규칙</a:t>
            </a:r>
          </a:p>
        </p:txBody>
      </p:sp>
    </p:spTree>
    <p:extLst>
      <p:ext uri="{BB962C8B-B14F-4D97-AF65-F5344CB8AC3E}">
        <p14:creationId xmlns:p14="http://schemas.microsoft.com/office/powerpoint/2010/main" val="113734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C40C42-0F56-4378-BA71-4699EB189682}"/>
              </a:ext>
            </a:extLst>
          </p:cNvPr>
          <p:cNvSpPr/>
          <p:nvPr/>
        </p:nvSpPr>
        <p:spPr>
          <a:xfrm>
            <a:off x="5759354" y="1150788"/>
            <a:ext cx="5213445" cy="5324825"/>
          </a:xfrm>
          <a:prstGeom prst="roundRect">
            <a:avLst/>
          </a:prstGeom>
          <a:solidFill>
            <a:schemeClr val="tx2">
              <a:lumMod val="10000"/>
              <a:lumOff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EB0F8D8-3277-474F-9DEE-243CCF89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status codes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04F43-51C0-4553-ABF3-F54AC91422FB}"/>
              </a:ext>
            </a:extLst>
          </p:cNvPr>
          <p:cNvSpPr txBox="1"/>
          <p:nvPr/>
        </p:nvSpPr>
        <p:spPr>
          <a:xfrm>
            <a:off x="1705971" y="1924333"/>
            <a:ext cx="2910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1xx: informational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2xx: Success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3xx: Redirect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4xx: Client Error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5xx: Server Error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A28A2-B22E-4F63-B6A3-66CE711BBBF6}"/>
              </a:ext>
            </a:extLst>
          </p:cNvPr>
          <p:cNvSpPr txBox="1"/>
          <p:nvPr/>
        </p:nvSpPr>
        <p:spPr>
          <a:xfrm>
            <a:off x="6341384" y="1458709"/>
            <a:ext cx="438004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 – OK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OK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301 – Moved to new URL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304 – Not modified (Cached version)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400 – Bad request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401 – Unauthorized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404 – Not found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6881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1DF4-EDAD-4A99-8B8A-3F5641E93322}"/>
              </a:ext>
            </a:extLst>
          </p:cNvPr>
          <p:cNvSpPr txBox="1"/>
          <p:nvPr/>
        </p:nvSpPr>
        <p:spPr>
          <a:xfrm>
            <a:off x="4831310" y="3112519"/>
            <a:ext cx="2613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78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538AA6-7464-454D-950B-62EBF2C8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프로토콜이란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B80A0-F0FD-48CE-99E4-D72B6FF578D7}"/>
              </a:ext>
            </a:extLst>
          </p:cNvPr>
          <p:cNvSpPr txBox="1"/>
          <p:nvPr/>
        </p:nvSpPr>
        <p:spPr>
          <a:xfrm>
            <a:off x="2477060" y="4642594"/>
            <a:ext cx="7237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텍스트 파일 뿐만 아니라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오디오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동영상 등 다양한 멀티미디어 파일을 전송하는 프로토콜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7DEF0-3674-42AE-8F4F-609CF897C491}"/>
              </a:ext>
            </a:extLst>
          </p:cNvPr>
          <p:cNvSpPr txBox="1"/>
          <p:nvPr/>
        </p:nvSpPr>
        <p:spPr>
          <a:xfrm>
            <a:off x="4734621" y="1946957"/>
            <a:ext cx="283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yper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ext</a:t>
            </a:r>
          </a:p>
          <a:p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ransfer</a:t>
            </a:r>
          </a:p>
          <a:p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rotocol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9C111-4BF9-4322-B54B-0EE6CD5AF9DE}"/>
              </a:ext>
            </a:extLst>
          </p:cNvPr>
          <p:cNvSpPr/>
          <p:nvPr/>
        </p:nvSpPr>
        <p:spPr>
          <a:xfrm>
            <a:off x="4395710" y="1779316"/>
            <a:ext cx="3170849" cy="2301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3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5206A1D-F1CE-4FC4-A252-603CEABA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3777522" cy="653934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Tcp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altLang="ko-KR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104761-9460-45C0-8B21-8BE45B3B9C31}"/>
              </a:ext>
            </a:extLst>
          </p:cNvPr>
          <p:cNvGrpSpPr/>
          <p:nvPr/>
        </p:nvGrpSpPr>
        <p:grpSpPr>
          <a:xfrm>
            <a:off x="1698937" y="1215103"/>
            <a:ext cx="7461561" cy="5164975"/>
            <a:chOff x="2599689" y="1215103"/>
            <a:chExt cx="7461561" cy="51649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B8F3EEB-7AF5-4ACA-AC85-EF8AEA4B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689" y="1215103"/>
              <a:ext cx="7461561" cy="51649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75DB22-7150-403E-9F64-B95F9029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8262" y="3010567"/>
              <a:ext cx="1833224" cy="183322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ABD472-C212-41F6-A92E-AA0B2F5C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6185" y="3895824"/>
              <a:ext cx="1287314" cy="146668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E7CDDE-1A2B-40A0-8100-E34BEE30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945811">
              <a:off x="6390596" y="1216649"/>
              <a:ext cx="1547805" cy="154780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1B24E2-6EEA-48AE-9296-D2EB5E8FDC35}"/>
              </a:ext>
            </a:extLst>
          </p:cNvPr>
          <p:cNvSpPr txBox="1"/>
          <p:nvPr/>
        </p:nvSpPr>
        <p:spPr>
          <a:xfrm>
            <a:off x="9842412" y="360401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무결성을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보장하는 계층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F3008E-F1BF-45B1-A137-7F91907A1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3490">
            <a:off x="9211197" y="3540932"/>
            <a:ext cx="772489" cy="7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8873EE-9029-4B43-B52D-D494B80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91482"/>
            <a:ext cx="9552723" cy="434057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7D980E1-6FB6-49B0-A050-32D6789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377752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전달 과정</a:t>
            </a:r>
          </a:p>
        </p:txBody>
      </p:sp>
    </p:spTree>
    <p:extLst>
      <p:ext uri="{BB962C8B-B14F-4D97-AF65-F5344CB8AC3E}">
        <p14:creationId xmlns:p14="http://schemas.microsoft.com/office/powerpoint/2010/main" val="452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6818B0-1D6C-463C-BF0F-A6DF5E96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역사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7D3E-7AF0-440D-9619-952EC6456A6D}"/>
              </a:ext>
            </a:extLst>
          </p:cNvPr>
          <p:cNvSpPr txBox="1"/>
          <p:nvPr/>
        </p:nvSpPr>
        <p:spPr>
          <a:xfrm>
            <a:off x="1364322" y="1727124"/>
            <a:ext cx="10378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0.9: 1990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버너스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(Berners-Lee)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웹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발명 시 사용하던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GET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요청만 가능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읽기 전용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1.0: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표준화가 이루어진 최초의 버전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POST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메서드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클라이언트에서 서버로의 데이터 전송도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1.1: PUT,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DELETE,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TRACE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서버로의 데이터 전송 뿐만 아니라 변경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삭제까지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채널 전송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Accept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헤더에 의한 콘텐트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네고시에이션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복잡한 캐시 컨트롤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지속적 연결 등의 기능 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45633D-D5B0-430A-9B34-80C20637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00" y="5343368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64CFC9-94D8-4C2A-982E-F60511BB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26" y="1036320"/>
            <a:ext cx="8092043" cy="534864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E1CBC33-FF12-4036-8EE6-E97096A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20" y="382386"/>
            <a:ext cx="7958062" cy="653934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	  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1.1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152075-F09D-4CFD-86DD-36B7FA954F2C}"/>
              </a:ext>
            </a:extLst>
          </p:cNvPr>
          <p:cNvSpPr/>
          <p:nvPr/>
        </p:nvSpPr>
        <p:spPr>
          <a:xfrm>
            <a:off x="1901575" y="1028501"/>
            <a:ext cx="2974081" cy="54471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4BC949-B455-4D0C-A006-050DF181D336}"/>
              </a:ext>
            </a:extLst>
          </p:cNvPr>
          <p:cNvSpPr/>
          <p:nvPr/>
        </p:nvSpPr>
        <p:spPr>
          <a:xfrm>
            <a:off x="4956293" y="1030491"/>
            <a:ext cx="5469347" cy="54471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6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1479467-8985-44FD-AE11-05D3B8BE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Http1.1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41A6E-BFD9-4BBF-954D-8AC676160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4" b="6334"/>
          <a:stretch/>
        </p:blipFill>
        <p:spPr>
          <a:xfrm>
            <a:off x="1676896" y="1425736"/>
            <a:ext cx="4745725" cy="473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417E5-CBCD-48EC-8123-7F45D51C7B36}"/>
              </a:ext>
            </a:extLst>
          </p:cNvPr>
          <p:cNvSpPr txBox="1"/>
          <p:nvPr/>
        </p:nvSpPr>
        <p:spPr>
          <a:xfrm>
            <a:off x="6752306" y="3073937"/>
            <a:ext cx="4848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처음에 요청한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문제가 있어서</a:t>
            </a:r>
            <a:endParaRPr lang="en-US" altLang="ko-KR" sz="20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응답이 늦어지면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번째에 요청한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응답도</a:t>
            </a:r>
            <a:endParaRPr lang="en-US" altLang="ko-KR" sz="20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 늦어진다는 문제점이 발생한다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4EEE4-A63A-47EF-BF70-CFBD054A83C3}"/>
              </a:ext>
            </a:extLst>
          </p:cNvPr>
          <p:cNvSpPr txBox="1"/>
          <p:nvPr/>
        </p:nvSpPr>
        <p:spPr>
          <a:xfrm>
            <a:off x="7028597" y="2265528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Head Of Line Blocking</a:t>
            </a:r>
            <a:endParaRPr lang="ko-KR" altLang="en-US" sz="2800" dirty="0">
              <a:highlight>
                <a:srgbClr val="C0C0C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4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6818B0-1D6C-463C-BF0F-A6DF5E96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발전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7D3E-7AF0-440D-9619-952EC6456A6D}"/>
              </a:ext>
            </a:extLst>
          </p:cNvPr>
          <p:cNvSpPr txBox="1"/>
          <p:nvPr/>
        </p:nvSpPr>
        <p:spPr>
          <a:xfrm>
            <a:off x="1418913" y="1905506"/>
            <a:ext cx="10378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2.0: 2015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1.X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버전의 성능 향상에 초점을 맞춘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표준의 대체가 아닌 확장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HTTP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메시지 전송 방식의 변화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바이너리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프레이밍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계층 사용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파싱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  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오류 발생 가능성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요청과 응답의 다중화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-&gt; Head Of Line Blocking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순서대로 진행 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일부 해결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9DC410A-FCB2-4D9A-895F-6E68C06A4B53}"/>
              </a:ext>
            </a:extLst>
          </p:cNvPr>
          <p:cNvSpPr/>
          <p:nvPr/>
        </p:nvSpPr>
        <p:spPr>
          <a:xfrm>
            <a:off x="11059690" y="3397431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F61DA4F-60B6-412C-8932-132DFBF57C64}"/>
              </a:ext>
            </a:extLst>
          </p:cNvPr>
          <p:cNvSpPr/>
          <p:nvPr/>
        </p:nvSpPr>
        <p:spPr>
          <a:xfrm rot="10800000">
            <a:off x="8532124" y="3356487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71DD3-FAA2-4CD2-B448-50DD1EC2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81" y="2905989"/>
            <a:ext cx="767805" cy="638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A7028E-9DCF-4ADF-B117-579C45FA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35" y="4083503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1624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3179</TotalTime>
  <Words>1595</Words>
  <Application>Microsoft Office PowerPoint</Application>
  <PresentationFormat>와이드스크린</PresentationFormat>
  <Paragraphs>258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Open Sans</vt:lpstr>
      <vt:lpstr>Noto Sans KR</vt:lpstr>
      <vt:lpstr>inherit</vt:lpstr>
      <vt:lpstr>나눔스퀘어_ac Bold</vt:lpstr>
      <vt:lpstr>Wingdings</vt:lpstr>
      <vt:lpstr>Helvetica Neue</vt:lpstr>
      <vt:lpstr>Impact</vt:lpstr>
      <vt:lpstr>나눔스퀘어_ac ExtraBold</vt:lpstr>
      <vt:lpstr>나눔스퀘어_ac</vt:lpstr>
      <vt:lpstr>Gill Sans MT</vt:lpstr>
      <vt:lpstr>Arial</vt:lpstr>
      <vt:lpstr>맑은 고딕</vt:lpstr>
      <vt:lpstr>배지</vt:lpstr>
      <vt:lpstr>3부 HTTP</vt:lpstr>
      <vt:lpstr>Http 프로토콜이란?</vt:lpstr>
      <vt:lpstr>Http 프로토콜이란?</vt:lpstr>
      <vt:lpstr>Tcp/ip 기반</vt:lpstr>
      <vt:lpstr>Data 전달 과정</vt:lpstr>
      <vt:lpstr>Http의 역사</vt:lpstr>
      <vt:lpstr>Http 1.0     VS     HTTP 1.1</vt:lpstr>
      <vt:lpstr>Http1.1의 단점</vt:lpstr>
      <vt:lpstr>Http의 발전</vt:lpstr>
      <vt:lpstr>Http2의 특징</vt:lpstr>
      <vt:lpstr>Http2의 특징</vt:lpstr>
      <vt:lpstr>Http2의 특징</vt:lpstr>
      <vt:lpstr>Http2의 특징</vt:lpstr>
      <vt:lpstr>Http의 발전</vt:lpstr>
      <vt:lpstr>Http 메시지의 구조</vt:lpstr>
      <vt:lpstr>Http의 스테이트리스성</vt:lpstr>
      <vt:lpstr>Http의 스테이트리스성</vt:lpstr>
      <vt:lpstr>Http 메서드</vt:lpstr>
      <vt:lpstr>POST와 PUT의 사용 구분</vt:lpstr>
      <vt:lpstr>Http status codes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3부 HTTP</dc:title>
  <dc:creator>장 지영</dc:creator>
  <cp:lastModifiedBy>장 지영</cp:lastModifiedBy>
  <cp:revision>47</cp:revision>
  <dcterms:created xsi:type="dcterms:W3CDTF">2021-01-10T01:31:32Z</dcterms:created>
  <dcterms:modified xsi:type="dcterms:W3CDTF">2021-01-13T15:44:37Z</dcterms:modified>
</cp:coreProperties>
</file>