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3fcdb3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3fcdb3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68ae7fe5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68ae7fe5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72b4540f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872b4540f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72b4540f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72b4540f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72b4540f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72b4540f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b060f75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b060f75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400741b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400741b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400741b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400741b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4c07c0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4c07c0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4c07c0c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4c07c0c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4c07c0c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4c07c0c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4c07c0c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4c07c0c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4c07c0c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4c07c0c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5c494c9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5c494c9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98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93C47D"/>
                </a:solidFill>
              </a:rPr>
              <a:t>Case Study Customer Churn Analysis</a:t>
            </a:r>
            <a:endParaRPr b="1" i="1">
              <a:solidFill>
                <a:srgbClr val="93C47D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067000" y="4445475"/>
            <a:ext cx="1844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6D9EEB"/>
                </a:solidFill>
              </a:rPr>
              <a:t>By : Umar Farooque</a:t>
            </a:r>
            <a:endParaRPr i="1" sz="14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6D9EEB"/>
                </a:solidFill>
              </a:rPr>
              <a:t>Date : 10/11/2022</a:t>
            </a:r>
            <a:endParaRPr i="1" sz="14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285050"/>
            <a:ext cx="7038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60">
                <a:solidFill>
                  <a:srgbClr val="93C47D"/>
                </a:solidFill>
              </a:rPr>
              <a:t>Analysing effect of Services on LTV</a:t>
            </a:r>
            <a:endParaRPr b="1" sz="2060">
              <a:solidFill>
                <a:srgbClr val="93C47D"/>
              </a:solidFill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929550" y="3693375"/>
            <a:ext cx="7981500" cy="1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27004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Char char="●"/>
            </a:pPr>
            <a:r>
              <a:rPr b="1" i="1" lang="en-GB" sz="4768">
                <a:solidFill>
                  <a:srgbClr val="6D9EEB"/>
                </a:solidFill>
              </a:rPr>
              <a:t>Out of the High-LTV  customers, only 2% did not use the phone service. </a:t>
            </a:r>
            <a:endParaRPr b="1" i="1" sz="4768">
              <a:solidFill>
                <a:srgbClr val="6D9EEB"/>
              </a:solidFill>
            </a:endParaRPr>
          </a:p>
          <a:p>
            <a:pPr indent="-327004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Char char="●"/>
            </a:pPr>
            <a:r>
              <a:rPr b="1" i="1" lang="en-GB" sz="4768">
                <a:solidFill>
                  <a:srgbClr val="6D9EEB"/>
                </a:solidFill>
              </a:rPr>
              <a:t>On the other hand, In Low-LTV  group, 11% did not use the phone service. </a:t>
            </a:r>
            <a:endParaRPr b="1" i="1" sz="4768">
              <a:solidFill>
                <a:srgbClr val="6D9EEB"/>
              </a:solidFill>
            </a:endParaRPr>
          </a:p>
          <a:p>
            <a:pPr indent="-327004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Char char="●"/>
            </a:pPr>
            <a:r>
              <a:rPr b="1" i="1" lang="en-GB" sz="4768">
                <a:solidFill>
                  <a:srgbClr val="6D9EEB"/>
                </a:solidFill>
              </a:rPr>
              <a:t>Among the customers in the high-LTV group who used the phone service, 83% used multiple lines. But in the low-LTV group, only 41% used multiple lines.</a:t>
            </a:r>
            <a:endParaRPr b="1" i="1" sz="4768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75" y="853469"/>
            <a:ext cx="3916650" cy="274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525" y="851346"/>
            <a:ext cx="3916650" cy="274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460350" y="3666475"/>
            <a:ext cx="8339400" cy="14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Char char="●"/>
            </a:pPr>
            <a:r>
              <a:rPr b="1" i="1" lang="en-GB">
                <a:solidFill>
                  <a:srgbClr val="6D9EEB"/>
                </a:solidFill>
              </a:rPr>
              <a:t>Out of  Churning </a:t>
            </a:r>
            <a:r>
              <a:rPr b="1" i="1" lang="en-GB">
                <a:solidFill>
                  <a:srgbClr val="6D9EEB"/>
                </a:solidFill>
              </a:rPr>
              <a:t>Customers who used the internet service , 90% of them used Fiber Optic Connection.   </a:t>
            </a:r>
            <a:endParaRPr b="1" i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Char char="●"/>
            </a:pPr>
            <a:r>
              <a:rPr b="1" i="1" lang="en-GB">
                <a:solidFill>
                  <a:srgbClr val="6D9EEB"/>
                </a:solidFill>
              </a:rPr>
              <a:t> About 80% of the High LTV  customers  use both streaming movies and streaming TV, which is half for Low LTV.</a:t>
            </a:r>
            <a:endParaRPr b="1" i="1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Char char="●"/>
            </a:pPr>
            <a:r>
              <a:rPr b="1" i="1" lang="en-GB">
                <a:solidFill>
                  <a:srgbClr val="6D9EEB"/>
                </a:solidFill>
              </a:rPr>
              <a:t> Fair usage of device protection and online backup by High LTV 55% but low LTV only 22%.</a:t>
            </a:r>
            <a:endParaRPr b="1" i="1">
              <a:solidFill>
                <a:srgbClr val="6D9EEB"/>
              </a:solidFill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887300"/>
            <a:ext cx="3875651" cy="27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676400" y="232425"/>
            <a:ext cx="301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Type Internet Service</a:t>
            </a:r>
            <a:endParaRPr b="1" sz="1900"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4969975" y="232425"/>
            <a:ext cx="335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Usage Internet Services</a:t>
            </a:r>
            <a:endParaRPr b="1" sz="1900"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676" y="872763"/>
            <a:ext cx="4835924" cy="2808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161125"/>
            <a:ext cx="70389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3C47D"/>
                </a:solidFill>
              </a:rPr>
              <a:t>Insights &amp; Solutions concluded from </a:t>
            </a:r>
            <a:r>
              <a:rPr b="1" lang="en-GB">
                <a:solidFill>
                  <a:srgbClr val="93C47D"/>
                </a:solidFill>
              </a:rPr>
              <a:t>Analysis 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016300" y="1028700"/>
            <a:ext cx="77961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715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8"/>
              <a:buFont typeface="Montserrat"/>
              <a:buChar char="●"/>
            </a:pPr>
            <a:r>
              <a:rPr b="1" lang="en-GB" sz="1608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Services not performing well : </a:t>
            </a:r>
            <a:endParaRPr b="1" sz="1608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25">
                <a:solidFill>
                  <a:srgbClr val="B6D7A8"/>
                </a:solidFill>
              </a:rPr>
              <a:t>Internet Services - 21%  Customers don’t use Internet Service.  (7% Churned + 14% Existing) </a:t>
            </a:r>
            <a:endParaRPr sz="1525">
              <a:solidFill>
                <a:srgbClr val="B6D7A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25">
                <a:solidFill>
                  <a:srgbClr val="B6D7A8"/>
                </a:solidFill>
              </a:rPr>
              <a:t>By improving Internet Services we can attract existing customers to use Internet Services. Also improved services  might reduce Churning.</a:t>
            </a:r>
            <a:endParaRPr sz="1525">
              <a:solidFill>
                <a:srgbClr val="B6D7A8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8">
              <a:solidFill>
                <a:srgbClr val="6D9EEB"/>
              </a:solidFill>
            </a:endParaRPr>
          </a:p>
          <a:p>
            <a:pPr indent="-324879" lvl="0" marL="457200" rtl="0" algn="l">
              <a:spcBef>
                <a:spcPts val="1200"/>
              </a:spcBef>
              <a:spcAft>
                <a:spcPts val="0"/>
              </a:spcAft>
              <a:buClr>
                <a:srgbClr val="6D9EEB"/>
              </a:buClr>
              <a:buSzPts val="1516"/>
              <a:buFont typeface="Montserrat"/>
              <a:buChar char="●"/>
            </a:pPr>
            <a:r>
              <a:rPr b="1" lang="en-GB" sz="1516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Variables affecting Churn :</a:t>
            </a:r>
            <a:endParaRPr b="1" sz="1516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96">
                <a:solidFill>
                  <a:srgbClr val="B6D7A8"/>
                </a:solidFill>
              </a:rPr>
              <a:t>Contract - Churned customers :- Yearly contract (2-8 )%.  Month to Month contract(88%)	 Not Churned - Yearly contract (50-60)%, Month to Month cont.  </a:t>
            </a:r>
            <a:endParaRPr sz="1496">
              <a:solidFill>
                <a:srgbClr val="B6D7A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96">
                <a:solidFill>
                  <a:srgbClr val="B6D7A8"/>
                </a:solidFill>
              </a:rPr>
              <a:t>We conclude that </a:t>
            </a:r>
            <a:r>
              <a:rPr lang="en-GB" sz="1496">
                <a:solidFill>
                  <a:srgbClr val="B6D7A8"/>
                </a:solidFill>
              </a:rPr>
              <a:t>people are less likely to churn if they have a 2-year or a 1-year contract as compared with a month-to-month contract.</a:t>
            </a:r>
            <a:r>
              <a:rPr lang="en-GB" sz="1496">
                <a:solidFill>
                  <a:srgbClr val="B6D7A8"/>
                </a:solidFill>
              </a:rPr>
              <a:t> </a:t>
            </a:r>
            <a:endParaRPr sz="1496">
              <a:solidFill>
                <a:srgbClr val="B6D7A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96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966725" y="619650"/>
            <a:ext cx="7548000" cy="4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Services performing well :</a:t>
            </a:r>
            <a:endParaRPr b="1" sz="1600"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PhoneServices : Around 90% of customers uses Phone Services which is a good sign.</a:t>
            </a:r>
            <a:endParaRPr b="1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Streaming TV &amp; Streaming Movies : Around 80 % of high LTV </a:t>
            </a:r>
            <a:r>
              <a:rPr b="1" lang="en-GB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customers use both of these services. </a:t>
            </a:r>
            <a:endParaRPr b="1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We  can showcase these Services to attract new customers.</a:t>
            </a:r>
            <a:endParaRPr b="1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B6D7A8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Segmentation of High LTV &amp; Low LTV customers :</a:t>
            </a:r>
            <a:endParaRPr b="1" sz="1600"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	Tagging each Churned customers as per their Lifetime value.</a:t>
            </a:r>
            <a:endParaRPr b="1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Doing so we can target the High LTV customers who are churning &amp; try to retain them.</a:t>
            </a:r>
            <a:endParaRPr b="1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Because High LTV customers pays Highest REVENUE &amp; retaining existing customer is easier than to acquire new ones.</a:t>
            </a:r>
            <a:endParaRPr b="1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3C47D"/>
                </a:solidFill>
              </a:rPr>
              <a:t>Assumptions &amp; References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350950"/>
            <a:ext cx="70389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600"/>
              <a:buChar char="●"/>
            </a:pPr>
            <a:r>
              <a:rPr b="1" i="1" lang="en-GB" sz="1600">
                <a:solidFill>
                  <a:srgbClr val="A4C2F4"/>
                </a:solidFill>
              </a:rPr>
              <a:t>Assumed Customers did not change their Contract during their </a:t>
            </a:r>
            <a:r>
              <a:rPr b="1" i="1" lang="en-GB" sz="1600">
                <a:solidFill>
                  <a:srgbClr val="A4C2F4"/>
                </a:solidFill>
              </a:rPr>
              <a:t>their tenure</a:t>
            </a:r>
            <a:r>
              <a:rPr b="1" i="1" lang="en-GB" sz="1600">
                <a:solidFill>
                  <a:srgbClr val="A4C2F4"/>
                </a:solidFill>
              </a:rPr>
              <a:t>.</a:t>
            </a:r>
            <a:endParaRPr b="1" i="1" sz="1600">
              <a:solidFill>
                <a:srgbClr val="A4C2F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600"/>
              <a:buChar char="●"/>
            </a:pPr>
            <a:r>
              <a:rPr b="1" i="1" lang="en-GB" sz="1600">
                <a:solidFill>
                  <a:srgbClr val="A4C2F4"/>
                </a:solidFill>
              </a:rPr>
              <a:t>Assumed the Services Charges were same throughout the Tenure for each Customer.</a:t>
            </a:r>
            <a:endParaRPr b="1" i="1" sz="1600">
              <a:solidFill>
                <a:srgbClr val="A4C2F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A4C2F4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A4C2F4"/>
              </a:buClr>
              <a:buSzPts val="1600"/>
              <a:buChar char="●"/>
            </a:pPr>
            <a:r>
              <a:rPr b="1" i="1" lang="en-GB" sz="1600">
                <a:solidFill>
                  <a:srgbClr val="A4C2F4"/>
                </a:solidFill>
              </a:rPr>
              <a:t>Dataset used reference : https://www.kaggle.com/blastchar/telco-customer-churn</a:t>
            </a:r>
            <a:endParaRPr b="1" i="1" sz="16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82400"/>
            <a:ext cx="33750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60">
                <a:solidFill>
                  <a:srgbClr val="B6D7A8"/>
                </a:solidFill>
              </a:rPr>
              <a:t>Executive</a:t>
            </a:r>
            <a:r>
              <a:rPr b="1" lang="en-GB" sz="2360">
                <a:solidFill>
                  <a:srgbClr val="B6D7A8"/>
                </a:solidFill>
              </a:rPr>
              <a:t> Summary</a:t>
            </a:r>
            <a:endParaRPr b="1" sz="2360">
              <a:solidFill>
                <a:srgbClr val="B6D7A8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60800" y="1575950"/>
            <a:ext cx="37989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D9EEB"/>
                </a:solidFill>
              </a:rPr>
              <a:t>Customer Churn poses one of the most significant risk to loss revenue. The average churn rate in the telecom industry is about 1.9 % per month.</a:t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D9EEB"/>
                </a:solidFill>
              </a:rPr>
              <a:t>Since the cost of acquiring new customers is up to 25 times higher than the cost of retaining them, fostering customer loyalty is key.</a:t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D9EEB"/>
                </a:solidFill>
              </a:rPr>
              <a:t>A new competitor  has started stealing </a:t>
            </a:r>
            <a:r>
              <a:rPr lang="en-GB">
                <a:solidFill>
                  <a:srgbClr val="6D9EEB"/>
                </a:solidFill>
              </a:rPr>
              <a:t>customers</a:t>
            </a:r>
            <a:r>
              <a:rPr lang="en-GB">
                <a:solidFill>
                  <a:srgbClr val="6D9EEB"/>
                </a:solidFill>
              </a:rPr>
              <a:t> from the company.</a:t>
            </a:r>
            <a:endParaRPr>
              <a:solidFill>
                <a:srgbClr val="6D9EEB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450" y="1489163"/>
            <a:ext cx="4087550" cy="25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37989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6D7A8"/>
                </a:solidFill>
              </a:rPr>
              <a:t>Business</a:t>
            </a:r>
            <a:r>
              <a:rPr b="1" lang="en-GB">
                <a:solidFill>
                  <a:srgbClr val="B6D7A8"/>
                </a:solidFill>
              </a:rPr>
              <a:t> Objective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40250" y="1499675"/>
            <a:ext cx="74610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●"/>
            </a:pPr>
            <a:r>
              <a:rPr lang="en-GB" sz="1600">
                <a:solidFill>
                  <a:srgbClr val="6D9EEB"/>
                </a:solidFill>
              </a:rPr>
              <a:t>Understand which of the services are not performing well so that product team can improve the quality of service and ensure that existing customers are happy with the services.</a:t>
            </a:r>
            <a:endParaRPr sz="1600">
              <a:solidFill>
                <a:srgbClr val="6D9EE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●"/>
            </a:pPr>
            <a:r>
              <a:rPr lang="en-GB" sz="1600">
                <a:solidFill>
                  <a:srgbClr val="6D9EEB"/>
                </a:solidFill>
              </a:rPr>
              <a:t>Identify which variables are affecting customer churn regarding the existing data from the accounts.</a:t>
            </a:r>
            <a:endParaRPr sz="1600">
              <a:solidFill>
                <a:srgbClr val="6D9EE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●"/>
            </a:pPr>
            <a:r>
              <a:rPr lang="en-GB" sz="1600">
                <a:solidFill>
                  <a:srgbClr val="6D9EEB"/>
                </a:solidFill>
              </a:rPr>
              <a:t>Identify the services that are being received well by the customers so that company can use it to attract new customers.</a:t>
            </a:r>
            <a:endParaRPr sz="1600">
              <a:solidFill>
                <a:srgbClr val="6D9EE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●"/>
            </a:pPr>
            <a:r>
              <a:rPr lang="en-GB" sz="1600">
                <a:solidFill>
                  <a:srgbClr val="6D9EEB"/>
                </a:solidFill>
              </a:rPr>
              <a:t>Identify the High value customers so that company can give them Premium membership in order to retain them.</a:t>
            </a:r>
            <a:endParaRPr sz="16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53085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3C47D"/>
                </a:solidFill>
              </a:rPr>
              <a:t>Understanding Customer Churn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10750" y="1202225"/>
            <a:ext cx="71181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D85C6"/>
                </a:solidFill>
              </a:rPr>
              <a:t>Customer Churn is the </a:t>
            </a:r>
            <a:r>
              <a:rPr b="1" lang="en-GB" sz="1400">
                <a:solidFill>
                  <a:srgbClr val="3D85C6"/>
                </a:solidFill>
              </a:rPr>
              <a:t>percentage</a:t>
            </a:r>
            <a:r>
              <a:rPr b="1" lang="en-GB" sz="1400">
                <a:solidFill>
                  <a:srgbClr val="3D85C6"/>
                </a:solidFill>
              </a:rPr>
              <a:t> of customers who have discontinued their subscription to the service in the given period of time.</a:t>
            </a:r>
            <a:endParaRPr b="1" sz="14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93C47D"/>
                </a:solidFill>
              </a:rPr>
              <a:t>Why does Customer churn matter?</a:t>
            </a:r>
            <a:endParaRPr b="1" sz="1700">
              <a:solidFill>
                <a:srgbClr val="93C47D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1400"/>
              <a:buChar char="➢"/>
            </a:pPr>
            <a:r>
              <a:rPr i="1" lang="en-GB" sz="1400">
                <a:solidFill>
                  <a:srgbClr val="3C78D8"/>
                </a:solidFill>
              </a:rPr>
              <a:t>Less expensive to </a:t>
            </a:r>
            <a:r>
              <a:rPr i="1" lang="en-GB" sz="1400">
                <a:solidFill>
                  <a:srgbClr val="3C78D8"/>
                </a:solidFill>
              </a:rPr>
              <a:t>retain existing customer than to attract new ones.</a:t>
            </a:r>
            <a:endParaRPr i="1" sz="1400"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➢"/>
            </a:pPr>
            <a:r>
              <a:rPr i="1" lang="en-GB" sz="1400">
                <a:solidFill>
                  <a:srgbClr val="3C78D8"/>
                </a:solidFill>
              </a:rPr>
              <a:t>It helps the  competitor in the market to take  over you.</a:t>
            </a:r>
            <a:endParaRPr i="1" sz="1400"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➢"/>
            </a:pPr>
            <a:r>
              <a:rPr i="1" lang="en-GB" sz="1400">
                <a:solidFill>
                  <a:srgbClr val="3C78D8"/>
                </a:solidFill>
              </a:rPr>
              <a:t>Satisfied existing customers are source of brand promotions.</a:t>
            </a:r>
            <a:endParaRPr i="1" sz="1400"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➢"/>
            </a:pPr>
            <a:r>
              <a:rPr i="1" lang="en-GB" sz="1400">
                <a:solidFill>
                  <a:srgbClr val="3C78D8"/>
                </a:solidFill>
              </a:rPr>
              <a:t>High churn rate is a bigger company problem.</a:t>
            </a:r>
            <a:endParaRPr i="1" sz="1400">
              <a:solidFill>
                <a:srgbClr val="3C78D8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46700"/>
            <a:ext cx="4213925" cy="13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140000"/>
            <a:ext cx="7038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93C47D"/>
                </a:solidFill>
              </a:rPr>
              <a:t>Understanding ‘CLV’</a:t>
            </a:r>
            <a:endParaRPr b="1" sz="2200">
              <a:solidFill>
                <a:srgbClr val="93C47D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3395925"/>
            <a:ext cx="6845400" cy="1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93C47D"/>
                </a:solidFill>
              </a:rPr>
              <a:t>Customer LifeTime Value is the net profit associated with the customer to the company  over the fixed period of time.</a:t>
            </a:r>
            <a:endParaRPr b="1" i="1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93C47D"/>
                </a:solidFill>
              </a:rPr>
              <a:t>Higher</a:t>
            </a:r>
            <a:r>
              <a:rPr b="1" i="1" lang="en-GB">
                <a:solidFill>
                  <a:srgbClr val="93C47D"/>
                </a:solidFill>
              </a:rPr>
              <a:t> CLV means : </a:t>
            </a:r>
            <a:endParaRPr b="1" i="1">
              <a:solidFill>
                <a:srgbClr val="93C47D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93C47D"/>
              </a:buClr>
              <a:buSzPts val="1300"/>
              <a:buChar char="●"/>
            </a:pPr>
            <a:r>
              <a:rPr b="1" i="1" lang="en-GB">
                <a:solidFill>
                  <a:srgbClr val="93C47D"/>
                </a:solidFill>
              </a:rPr>
              <a:t>Higher Return of Investment ‘ROI’  &amp; Less likely to Churn</a:t>
            </a:r>
            <a:endParaRPr>
              <a:solidFill>
                <a:srgbClr val="93C47D"/>
              </a:solidFill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987" y="688300"/>
            <a:ext cx="5560025" cy="25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22">
                <a:solidFill>
                  <a:srgbClr val="93C47D"/>
                </a:solidFill>
              </a:rPr>
              <a:t>Current Situation</a:t>
            </a:r>
            <a:endParaRPr b="1" sz="2622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338550"/>
            <a:ext cx="35856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D9EEB"/>
                </a:solidFill>
              </a:rPr>
              <a:t>Perform</a:t>
            </a:r>
            <a:r>
              <a:rPr b="1" i="1" lang="en-GB" sz="1700">
                <a:solidFill>
                  <a:srgbClr val="6D9EEB"/>
                </a:solidFill>
              </a:rPr>
              <a:t> </a:t>
            </a:r>
            <a:r>
              <a:rPr b="1" i="1" lang="en-GB" sz="1700">
                <a:solidFill>
                  <a:srgbClr val="6D9EEB"/>
                </a:solidFill>
              </a:rPr>
              <a:t>Exploratory Data Analysis </a:t>
            </a:r>
            <a:endParaRPr b="1" i="1" sz="17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D9EEB"/>
                </a:solidFill>
              </a:rPr>
              <a:t>Analysis based on the available account data of customers.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D9EEB"/>
                </a:solidFill>
              </a:rPr>
              <a:t>Data Set Description: 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D9EEB"/>
                </a:solidFill>
              </a:rPr>
              <a:t>	Total Observations  - 7043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6D9EEB"/>
                </a:solidFill>
              </a:rPr>
              <a:t>	Total Features - 25</a:t>
            </a:r>
            <a:endParaRPr b="1" sz="1500">
              <a:solidFill>
                <a:srgbClr val="6D9EEB"/>
              </a:solidFill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613" y="646088"/>
            <a:ext cx="38385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5453350" y="3470325"/>
            <a:ext cx="273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26 % of Total Customers Churned </a:t>
            </a:r>
            <a:endParaRPr b="1" sz="17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145875"/>
            <a:ext cx="57447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AA84F"/>
                </a:solidFill>
              </a:rPr>
              <a:t>Analysing CLV or LTV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355">
                <a:solidFill>
                  <a:srgbClr val="76A5AF"/>
                </a:solidFill>
              </a:rPr>
              <a:t>Lifetime value is same as Total Revenue</a:t>
            </a:r>
            <a:r>
              <a:rPr b="1" i="1" lang="en-GB" sz="1355">
                <a:solidFill>
                  <a:srgbClr val="45818E"/>
                </a:solidFill>
              </a:rPr>
              <a:t> </a:t>
            </a:r>
            <a:endParaRPr b="1" i="1" sz="1355">
              <a:solidFill>
                <a:srgbClr val="45818E"/>
              </a:solidFill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01750" y="3965975"/>
            <a:ext cx="74403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305">
                <a:solidFill>
                  <a:srgbClr val="93C47D"/>
                </a:solidFill>
              </a:rPr>
              <a:t>Histogram plot for Total Charges </a:t>
            </a:r>
            <a:endParaRPr b="1" sz="1305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i="1" lang="en-GB" sz="1305">
                <a:solidFill>
                  <a:srgbClr val="76A5AF"/>
                </a:solidFill>
              </a:rPr>
              <a:t>We see from plot  that, out of all Customers only the  20% of customers are Paying the 80% of Revenue.</a:t>
            </a:r>
            <a:r>
              <a:rPr b="1" i="1" lang="en-GB" sz="1305">
                <a:solidFill>
                  <a:srgbClr val="45818E"/>
                </a:solidFill>
              </a:rPr>
              <a:t> </a:t>
            </a:r>
            <a:r>
              <a:rPr b="1" i="1" lang="en-GB" sz="1400">
                <a:solidFill>
                  <a:srgbClr val="76A5AF"/>
                </a:solidFill>
              </a:rPr>
              <a:t>High Value Customer :  only top 20% of customers. Low Value customer : Rest 80% of customers</a:t>
            </a:r>
            <a:endParaRPr b="1" i="1" sz="1400">
              <a:solidFill>
                <a:srgbClr val="76A5A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i="1" sz="1305">
              <a:solidFill>
                <a:srgbClr val="45818E"/>
              </a:solidFill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75" y="811713"/>
            <a:ext cx="5001000" cy="30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350" y="811725"/>
            <a:ext cx="2647950" cy="1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6402975" y="2702275"/>
            <a:ext cx="2741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%ge  of Customers - Total Charges</a:t>
            </a:r>
            <a:endParaRPr b="1" sz="1300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 &lt; </a:t>
            </a:r>
            <a:r>
              <a:rPr b="1" i="1" lang="en-GB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Bottom 80% Cust.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 2800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2800 &lt;</a:t>
            </a:r>
            <a:r>
              <a:rPr b="1" i="1" lang="en-GB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Top 20 % Cust.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&lt;  8684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103475" y="3755375"/>
            <a:ext cx="7535400" cy="1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3C78D8"/>
                </a:solidFill>
              </a:rPr>
              <a:t>Out of all Churned customers</a:t>
            </a:r>
            <a:r>
              <a:rPr b="1" i="1" lang="en-GB" sz="1400">
                <a:solidFill>
                  <a:srgbClr val="3C78D8"/>
                </a:solidFill>
              </a:rPr>
              <a:t> High Value customers pays avg. Total Charge  of 4800  max(8600) Curve shows almost Normal distribution curve </a:t>
            </a:r>
            <a:endParaRPr b="1" i="1" sz="14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400">
                <a:solidFill>
                  <a:srgbClr val="3C78D8"/>
                </a:solidFill>
              </a:rPr>
              <a:t>While, L</a:t>
            </a:r>
            <a:r>
              <a:rPr b="1" i="1" lang="en-GB" sz="1400">
                <a:solidFill>
                  <a:srgbClr val="3C78D8"/>
                </a:solidFill>
              </a:rPr>
              <a:t>ow_value_customers i.e 80 %ile of Customers, most customers have Total Charges less than 500 - Mean 711 (but max 2840) Highly positive skewed..</a:t>
            </a:r>
            <a:endParaRPr b="1" i="1" sz="1400">
              <a:solidFill>
                <a:srgbClr val="3C78D8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1153450" y="198300"/>
            <a:ext cx="602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Total Charges Analysis_lowLTV vs highLTV</a:t>
            </a:r>
            <a:endParaRPr b="1" sz="1500"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450" y="667050"/>
            <a:ext cx="7435449" cy="2953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173575" y="158200"/>
            <a:ext cx="70389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888">
                <a:solidFill>
                  <a:srgbClr val="93C47D"/>
                </a:solidFill>
              </a:rPr>
              <a:t>Tenure Analysis_lowLTV vs highLTV</a:t>
            </a:r>
            <a:r>
              <a:rPr b="1" lang="en-GB" sz="2088">
                <a:solidFill>
                  <a:srgbClr val="93C47D"/>
                </a:solidFill>
              </a:rPr>
              <a:t> </a:t>
            </a:r>
            <a:endParaRPr b="1" sz="2088">
              <a:solidFill>
                <a:srgbClr val="93C47D"/>
              </a:solidFill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3371150"/>
            <a:ext cx="7038900" cy="16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marR="114300" rtl="0" algn="l">
              <a:spcBef>
                <a:spcPts val="1100"/>
              </a:spcBef>
              <a:spcAft>
                <a:spcPts val="0"/>
              </a:spcAft>
              <a:buClr>
                <a:srgbClr val="93C47D"/>
              </a:buClr>
              <a:buSzPts val="1150"/>
              <a:buFont typeface="Arial"/>
              <a:buChar char="●"/>
            </a:pPr>
            <a:r>
              <a:rPr b="1" i="1" lang="en-GB" sz="115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Average LTV of low_value_customers is $711 and their avg.Tenure to stay is around 9 Months.</a:t>
            </a:r>
            <a:endParaRPr b="1" i="1" sz="115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150"/>
              <a:buFont typeface="Arial"/>
              <a:buChar char="●"/>
            </a:pPr>
            <a:r>
              <a:rPr b="1" i="1" lang="en-GB" sz="115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Average LTV of high_value_customers is $4800 and their avg.Tenure to stay is around 50 Months.</a:t>
            </a:r>
            <a:endParaRPr b="1" i="1" sz="115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5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we can conclude that Customers in the top 20% have a much higher tenure and that is the reason for their high lifetime value (LTV).</a:t>
            </a:r>
            <a:r>
              <a:rPr b="1" i="1" lang="en-GB" sz="115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 Once again, this </a:t>
            </a:r>
            <a:r>
              <a:rPr b="1" i="1" lang="en-GB" sz="115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suggests that we should focus </a:t>
            </a:r>
            <a:r>
              <a:rPr b="1" i="1" lang="en-GB" sz="115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on serving those 20% customers, who have high LTVs.So </a:t>
            </a:r>
            <a:r>
              <a:rPr b="1" i="1" lang="en-GB" sz="115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to prevent Churning it is Suggested to have Long Tenure Customers as they are less likely to churn.</a:t>
            </a:r>
            <a:endParaRPr b="1" i="1" sz="115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722500"/>
            <a:ext cx="6413219" cy="25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