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omfortaa SemiBold"/>
      <p:regular r:id="rId19"/>
      <p:bold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Caveat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32E608-6012-4A83-9F65-B1A3EFCCE802}">
  <a:tblStyle styleId="{5532E608-6012-4A83-9F65-B1A3EFCCE8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SemiBold-bold.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veatMedium-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aveatMedium-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omfortaa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2a3790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2a3790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2a37902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2a37902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2a37902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2a37902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6532258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6532258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532258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6532258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5322582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65322582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65322582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65322582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6532258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65322582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6532258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6532258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2a37902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2a37902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65a3376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65a3376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Loan Deafault Prediction</a:t>
            </a:r>
            <a:endParaRPr/>
          </a:p>
        </p:txBody>
      </p:sp>
      <p:sp>
        <p:nvSpPr>
          <p:cNvPr id="135" name="Google Shape;135;p13"/>
          <p:cNvSpPr txBox="1"/>
          <p:nvPr>
            <p:ph idx="1" type="subTitle"/>
          </p:nvPr>
        </p:nvSpPr>
        <p:spPr>
          <a:xfrm>
            <a:off x="5071550" y="2999350"/>
            <a:ext cx="3939000" cy="19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Project</a:t>
            </a:r>
            <a:endParaRPr/>
          </a:p>
          <a:p>
            <a:pPr indent="0" lvl="0" marL="1828800" rtl="0" algn="l">
              <a:spcBef>
                <a:spcPts val="0"/>
              </a:spcBef>
              <a:spcAft>
                <a:spcPts val="0"/>
              </a:spcAft>
              <a:buNone/>
            </a:pPr>
            <a:r>
              <a:t/>
            </a:r>
            <a:endParaRPr/>
          </a:p>
          <a:p>
            <a:pPr indent="0" lvl="0" marL="1828800" rtl="0" algn="l">
              <a:spcBef>
                <a:spcPts val="0"/>
              </a:spcBef>
              <a:spcAft>
                <a:spcPts val="0"/>
              </a:spcAft>
              <a:buNone/>
            </a:pPr>
            <a:r>
              <a:t/>
            </a:r>
            <a:endParaRPr/>
          </a:p>
          <a:p>
            <a:pPr indent="0" lvl="0" marL="1828800" rtl="0" algn="l">
              <a:spcBef>
                <a:spcPts val="0"/>
              </a:spcBef>
              <a:spcAft>
                <a:spcPts val="0"/>
              </a:spcAft>
              <a:buNone/>
            </a:pPr>
            <a:r>
              <a:t/>
            </a:r>
            <a:endParaRPr/>
          </a:p>
          <a:p>
            <a:pPr indent="0" lvl="0" marL="1828800" rtl="0" algn="l">
              <a:spcBef>
                <a:spcPts val="0"/>
              </a:spcBef>
              <a:spcAft>
                <a:spcPts val="0"/>
              </a:spcAft>
              <a:buNone/>
            </a:pPr>
            <a:r>
              <a:t/>
            </a:r>
            <a:endParaRPr/>
          </a:p>
          <a:p>
            <a:pPr indent="0" lvl="0" marL="1828800" rtl="0" algn="l">
              <a:spcBef>
                <a:spcPts val="0"/>
              </a:spcBef>
              <a:spcAft>
                <a:spcPts val="0"/>
              </a:spcAft>
              <a:buNone/>
            </a:pPr>
            <a:r>
              <a:t/>
            </a:r>
            <a:endParaRPr/>
          </a:p>
          <a:p>
            <a:pPr indent="0" lvl="0" marL="1828800" rtl="0" algn="l">
              <a:spcBef>
                <a:spcPts val="0"/>
              </a:spcBef>
              <a:spcAft>
                <a:spcPts val="0"/>
              </a:spcAft>
              <a:buNone/>
            </a:pPr>
            <a:r>
              <a:rPr lang="en-GB"/>
              <a:t>	</a:t>
            </a:r>
            <a:r>
              <a:rPr lang="en-GB">
                <a:latin typeface="Caveat Medium"/>
                <a:ea typeface="Caveat Medium"/>
                <a:cs typeface="Caveat Medium"/>
                <a:sym typeface="Caveat Medium"/>
              </a:rPr>
              <a:t>Umar Farooque</a:t>
            </a:r>
            <a:endParaRPr>
              <a:latin typeface="Caveat Medium"/>
              <a:ea typeface="Caveat Medium"/>
              <a:cs typeface="Caveat Medium"/>
              <a:sym typeface="Caveat Medium"/>
            </a:endParaRPr>
          </a:p>
          <a:p>
            <a:pPr indent="457200" lvl="0" marL="1828800" rtl="0" algn="l">
              <a:spcBef>
                <a:spcPts val="0"/>
              </a:spcBef>
              <a:spcAft>
                <a:spcPts val="0"/>
              </a:spcAft>
              <a:buNone/>
            </a:pPr>
            <a:r>
              <a:rPr lang="en-GB"/>
              <a:t>14-09-2022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9FC5E8"/>
                </a:solidFill>
              </a:rPr>
              <a:t>Model Building</a:t>
            </a:r>
            <a:endParaRPr b="1" sz="2500">
              <a:solidFill>
                <a:srgbClr val="9FC5E8"/>
              </a:solidFill>
            </a:endParaRPr>
          </a:p>
        </p:txBody>
      </p:sp>
      <p:graphicFrame>
        <p:nvGraphicFramePr>
          <p:cNvPr id="192" name="Google Shape;192;p22"/>
          <p:cNvGraphicFramePr/>
          <p:nvPr/>
        </p:nvGraphicFramePr>
        <p:xfrm>
          <a:off x="1297500" y="1428775"/>
          <a:ext cx="3000000" cy="3000000"/>
        </p:xfrm>
        <a:graphic>
          <a:graphicData uri="http://schemas.openxmlformats.org/drawingml/2006/table">
            <a:tbl>
              <a:tblPr>
                <a:noFill/>
                <a:tableStyleId>{5532E608-6012-4A83-9F65-B1A3EFCCE802}</a:tableStyleId>
              </a:tblPr>
              <a:tblGrid>
                <a:gridCol w="2429450"/>
                <a:gridCol w="1809775"/>
                <a:gridCol w="1351150"/>
                <a:gridCol w="1648625"/>
              </a:tblGrid>
              <a:tr h="381000">
                <a:tc>
                  <a:txBody>
                    <a:bodyPr/>
                    <a:lstStyle/>
                    <a:p>
                      <a:pPr indent="0" lvl="0" marL="0" rtl="0" algn="l">
                        <a:spcBef>
                          <a:spcPts val="0"/>
                        </a:spcBef>
                        <a:spcAft>
                          <a:spcPts val="0"/>
                        </a:spcAft>
                        <a:buNone/>
                      </a:pPr>
                      <a:r>
                        <a:rPr b="1" lang="en-GB" sz="2100">
                          <a:solidFill>
                            <a:srgbClr val="93C47D"/>
                          </a:solidFill>
                        </a:rPr>
                        <a:t>Algorithm</a:t>
                      </a:r>
                      <a:endParaRPr b="1" sz="2100">
                        <a:solidFill>
                          <a:srgbClr val="93C47D"/>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600">
                          <a:solidFill>
                            <a:schemeClr val="accent4"/>
                          </a:solidFill>
                        </a:rPr>
                        <a:t>Accuracy_Score</a:t>
                      </a:r>
                      <a:endParaRPr b="1" sz="1600">
                        <a:solidFill>
                          <a:schemeClr val="accent4"/>
                        </a:solidFill>
                      </a:endParaRPr>
                    </a:p>
                  </a:txBody>
                  <a:tcPr marT="91425" marB="91425" marR="91425" marL="91425"/>
                </a:tc>
                <a:tc>
                  <a:txBody>
                    <a:bodyPr/>
                    <a:lstStyle/>
                    <a:p>
                      <a:pPr indent="0" lvl="0" marL="0" rtl="0" algn="l">
                        <a:spcBef>
                          <a:spcPts val="0"/>
                        </a:spcBef>
                        <a:spcAft>
                          <a:spcPts val="0"/>
                        </a:spcAft>
                        <a:buNone/>
                      </a:pPr>
                      <a:r>
                        <a:rPr b="1" lang="en-GB" sz="1800">
                          <a:solidFill>
                            <a:schemeClr val="accent4"/>
                          </a:solidFill>
                        </a:rPr>
                        <a:t>Precision</a:t>
                      </a:r>
                      <a:endParaRPr b="1" sz="1800">
                        <a:solidFill>
                          <a:schemeClr val="accent4"/>
                        </a:solidFill>
                      </a:endParaRPr>
                    </a:p>
                  </a:txBody>
                  <a:tcPr marT="91425" marB="91425" marR="91425" marL="91425"/>
                </a:tc>
                <a:tc>
                  <a:txBody>
                    <a:bodyPr/>
                    <a:lstStyle/>
                    <a:p>
                      <a:pPr indent="0" lvl="0" marL="0" rtl="0" algn="l">
                        <a:spcBef>
                          <a:spcPts val="0"/>
                        </a:spcBef>
                        <a:spcAft>
                          <a:spcPts val="0"/>
                        </a:spcAft>
                        <a:buNone/>
                      </a:pPr>
                      <a:r>
                        <a:rPr b="1" lang="en-GB" sz="1800">
                          <a:solidFill>
                            <a:schemeClr val="accent4"/>
                          </a:solidFill>
                        </a:rPr>
                        <a:t>Recall</a:t>
                      </a:r>
                      <a:endParaRPr b="1" sz="1800">
                        <a:solidFill>
                          <a:schemeClr val="accent4"/>
                        </a:solidFill>
                      </a:endParaRPr>
                    </a:p>
                  </a:txBody>
                  <a:tcPr marT="91425" marB="91425" marR="91425" marL="91425"/>
                </a:tc>
              </a:tr>
              <a:tr h="381000">
                <a:tc>
                  <a:txBody>
                    <a:bodyPr/>
                    <a:lstStyle/>
                    <a:p>
                      <a:pPr indent="0" lvl="0" marL="0" rtl="0" algn="l">
                        <a:spcBef>
                          <a:spcPts val="0"/>
                        </a:spcBef>
                        <a:spcAft>
                          <a:spcPts val="0"/>
                        </a:spcAft>
                        <a:buNone/>
                      </a:pPr>
                      <a:r>
                        <a:rPr b="1" lang="en-GB" sz="1700">
                          <a:solidFill>
                            <a:schemeClr val="accent4"/>
                          </a:solidFill>
                        </a:rPr>
                        <a:t>Logistic Regression</a:t>
                      </a:r>
                      <a:endParaRPr b="1" sz="1700">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3C47D"/>
                          </a:solidFill>
                        </a:rPr>
                        <a:t>79%</a:t>
                      </a:r>
                      <a:endParaRPr>
                        <a:solidFill>
                          <a:srgbClr val="93C47D"/>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93C47D"/>
                          </a:solidFill>
                        </a:rPr>
                        <a:t>76%</a:t>
                      </a:r>
                      <a:endParaRPr>
                        <a:solidFill>
                          <a:srgbClr val="93C47D"/>
                        </a:solidFill>
                      </a:endParaRPr>
                    </a:p>
                  </a:txBody>
                  <a:tcPr marT="91425" marB="91425" marR="91425" marL="91425"/>
                </a:tc>
                <a:tc>
                  <a:txBody>
                    <a:bodyPr/>
                    <a:lstStyle/>
                    <a:p>
                      <a:pPr indent="0" lvl="0" marL="0" rtl="0" algn="l">
                        <a:spcBef>
                          <a:spcPts val="0"/>
                        </a:spcBef>
                        <a:spcAft>
                          <a:spcPts val="0"/>
                        </a:spcAft>
                        <a:buNone/>
                      </a:pPr>
                      <a:r>
                        <a:rPr lang="en-GB">
                          <a:solidFill>
                            <a:srgbClr val="93C47D"/>
                          </a:solidFill>
                        </a:rPr>
                        <a:t>81%</a:t>
                      </a:r>
                      <a:endParaRPr>
                        <a:solidFill>
                          <a:srgbClr val="93C47D"/>
                        </a:solidFill>
                      </a:endParaRPr>
                    </a:p>
                  </a:txBody>
                  <a:tcPr marT="91425" marB="91425" marR="91425" marL="91425"/>
                </a:tc>
              </a:tr>
              <a:tr h="381000">
                <a:tc>
                  <a:txBody>
                    <a:bodyPr/>
                    <a:lstStyle/>
                    <a:p>
                      <a:pPr indent="0" lvl="0" marL="0" rtl="0" algn="l">
                        <a:spcBef>
                          <a:spcPts val="0"/>
                        </a:spcBef>
                        <a:spcAft>
                          <a:spcPts val="0"/>
                        </a:spcAft>
                        <a:buNone/>
                      </a:pPr>
                      <a:r>
                        <a:rPr b="1" lang="en-GB" sz="1600">
                          <a:solidFill>
                            <a:schemeClr val="accent4"/>
                          </a:solidFill>
                        </a:rPr>
                        <a:t>K-Nearest Neighbour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3C47D"/>
                          </a:solidFill>
                        </a:rPr>
                        <a:t>73.9%</a:t>
                      </a:r>
                      <a:endParaRPr>
                        <a:solidFill>
                          <a:srgbClr val="93C47D"/>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93C47D"/>
                          </a:solidFill>
                        </a:rPr>
                        <a:t>92.5</a:t>
                      </a:r>
                      <a:r>
                        <a:rPr lang="en-GB">
                          <a:solidFill>
                            <a:srgbClr val="93C47D"/>
                          </a:solidFill>
                        </a:rPr>
                        <a:t>%</a:t>
                      </a:r>
                      <a:endParaRPr>
                        <a:solidFill>
                          <a:srgbClr val="93C47D"/>
                        </a:solidFill>
                      </a:endParaRPr>
                    </a:p>
                  </a:txBody>
                  <a:tcPr marT="91425" marB="91425" marR="91425" marL="91425"/>
                </a:tc>
                <a:tc>
                  <a:txBody>
                    <a:bodyPr/>
                    <a:lstStyle/>
                    <a:p>
                      <a:pPr indent="0" lvl="0" marL="0" rtl="0" algn="l">
                        <a:spcBef>
                          <a:spcPts val="0"/>
                        </a:spcBef>
                        <a:spcAft>
                          <a:spcPts val="0"/>
                        </a:spcAft>
                        <a:buNone/>
                      </a:pPr>
                      <a:r>
                        <a:rPr lang="en-GB">
                          <a:solidFill>
                            <a:srgbClr val="93C47D"/>
                          </a:solidFill>
                        </a:rPr>
                        <a:t>74</a:t>
                      </a:r>
                      <a:r>
                        <a:rPr lang="en-GB">
                          <a:solidFill>
                            <a:srgbClr val="93C47D"/>
                          </a:solidFill>
                        </a:rPr>
                        <a:t>%</a:t>
                      </a:r>
                      <a:endParaRPr>
                        <a:solidFill>
                          <a:srgbClr val="93C47D"/>
                        </a:solidFill>
                      </a:endParaRPr>
                    </a:p>
                  </a:txBody>
                  <a:tcPr marT="91425" marB="91425" marR="91425" marL="91425"/>
                </a:tc>
              </a:tr>
              <a:tr h="381000">
                <a:tc>
                  <a:txBody>
                    <a:bodyPr/>
                    <a:lstStyle/>
                    <a:p>
                      <a:pPr indent="0" lvl="0" marL="0" rtl="0" algn="l">
                        <a:spcBef>
                          <a:spcPts val="0"/>
                        </a:spcBef>
                        <a:spcAft>
                          <a:spcPts val="0"/>
                        </a:spcAft>
                        <a:buNone/>
                      </a:pPr>
                      <a:r>
                        <a:rPr b="1" lang="en-GB" sz="1600">
                          <a:solidFill>
                            <a:schemeClr val="accent4"/>
                          </a:solidFill>
                        </a:rPr>
                        <a:t>Decision Tree</a:t>
                      </a:r>
                      <a:endParaRPr b="1" sz="1600">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3C47D"/>
                          </a:solidFill>
                        </a:rPr>
                        <a:t>70%</a:t>
                      </a:r>
                      <a:endParaRPr>
                        <a:solidFill>
                          <a:srgbClr val="93C47D"/>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93C47D"/>
                          </a:solidFill>
                        </a:rPr>
                        <a:t>75%</a:t>
                      </a:r>
                      <a:endParaRPr>
                        <a:solidFill>
                          <a:srgbClr val="93C47D"/>
                        </a:solidFill>
                      </a:endParaRPr>
                    </a:p>
                  </a:txBody>
                  <a:tcPr marT="91425" marB="91425" marR="91425" marL="91425"/>
                </a:tc>
                <a:tc>
                  <a:txBody>
                    <a:bodyPr/>
                    <a:lstStyle/>
                    <a:p>
                      <a:pPr indent="0" lvl="0" marL="0" rtl="0" algn="l">
                        <a:spcBef>
                          <a:spcPts val="0"/>
                        </a:spcBef>
                        <a:spcAft>
                          <a:spcPts val="0"/>
                        </a:spcAft>
                        <a:buNone/>
                      </a:pPr>
                      <a:r>
                        <a:rPr lang="en-GB">
                          <a:solidFill>
                            <a:srgbClr val="93C47D"/>
                          </a:solidFill>
                        </a:rPr>
                        <a:t>74%</a:t>
                      </a:r>
                      <a:endParaRPr>
                        <a:solidFill>
                          <a:srgbClr val="93C47D"/>
                        </a:solidFill>
                      </a:endParaRPr>
                    </a:p>
                  </a:txBody>
                  <a:tcPr marT="91425" marB="91425" marR="91425" marL="91425"/>
                </a:tc>
              </a:tr>
              <a:tr h="381000">
                <a:tc>
                  <a:txBody>
                    <a:bodyPr/>
                    <a:lstStyle/>
                    <a:p>
                      <a:pPr indent="0" lvl="0" marL="0" rtl="0" algn="l">
                        <a:spcBef>
                          <a:spcPts val="0"/>
                        </a:spcBef>
                        <a:spcAft>
                          <a:spcPts val="0"/>
                        </a:spcAft>
                        <a:buNone/>
                      </a:pPr>
                      <a:r>
                        <a:rPr b="1" lang="en-GB" sz="1600">
                          <a:solidFill>
                            <a:schemeClr val="accent4"/>
                          </a:solidFill>
                        </a:rPr>
                        <a:t>Random Forest</a:t>
                      </a:r>
                      <a:endParaRPr b="1" sz="1600">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3C47D"/>
                          </a:solidFill>
                        </a:rPr>
                        <a:t>77.23</a:t>
                      </a:r>
                      <a:r>
                        <a:rPr lang="en-GB">
                          <a:solidFill>
                            <a:srgbClr val="93C47D"/>
                          </a:solidFill>
                        </a:rPr>
                        <a:t>%</a:t>
                      </a:r>
                      <a:endParaRPr>
                        <a:solidFill>
                          <a:srgbClr val="93C47D"/>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93C47D"/>
                          </a:solidFill>
                        </a:rPr>
                        <a:t>75%</a:t>
                      </a:r>
                      <a:endParaRPr>
                        <a:solidFill>
                          <a:srgbClr val="93C47D"/>
                        </a:solidFill>
                      </a:endParaRPr>
                    </a:p>
                  </a:txBody>
                  <a:tcPr marT="91425" marB="91425" marR="91425" marL="91425"/>
                </a:tc>
                <a:tc>
                  <a:txBody>
                    <a:bodyPr/>
                    <a:lstStyle/>
                    <a:p>
                      <a:pPr indent="0" lvl="0" marL="0" rtl="0" algn="l">
                        <a:spcBef>
                          <a:spcPts val="0"/>
                        </a:spcBef>
                        <a:spcAft>
                          <a:spcPts val="0"/>
                        </a:spcAft>
                        <a:buNone/>
                      </a:pPr>
                      <a:r>
                        <a:rPr lang="en-GB">
                          <a:solidFill>
                            <a:srgbClr val="93C47D"/>
                          </a:solidFill>
                        </a:rPr>
                        <a:t>79%</a:t>
                      </a:r>
                      <a:endParaRPr>
                        <a:solidFill>
                          <a:srgbClr val="93C47D"/>
                        </a:solidFill>
                      </a:endParaRPr>
                    </a:p>
                  </a:txBody>
                  <a:tcPr marT="91425" marB="91425" marR="91425" marL="91425"/>
                </a:tc>
              </a:tr>
              <a:tr h="381000">
                <a:tc>
                  <a:txBody>
                    <a:bodyPr/>
                    <a:lstStyle/>
                    <a:p>
                      <a:pPr indent="0" lvl="0" marL="0" rtl="0" algn="l">
                        <a:spcBef>
                          <a:spcPts val="0"/>
                        </a:spcBef>
                        <a:spcAft>
                          <a:spcPts val="0"/>
                        </a:spcAft>
                        <a:buNone/>
                      </a:pPr>
                      <a:r>
                        <a:rPr b="1" lang="en-GB" sz="1600">
                          <a:solidFill>
                            <a:schemeClr val="accent4"/>
                          </a:solidFill>
                        </a:rPr>
                        <a:t>Adaptive Boosting</a:t>
                      </a:r>
                      <a:endParaRPr b="1" sz="1600">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3C47D"/>
                          </a:solidFill>
                        </a:rPr>
                        <a:t>74%</a:t>
                      </a:r>
                      <a:endParaRPr>
                        <a:solidFill>
                          <a:srgbClr val="93C47D"/>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93C47D"/>
                          </a:solidFill>
                        </a:rPr>
                        <a:t>75%</a:t>
                      </a:r>
                      <a:endParaRPr>
                        <a:solidFill>
                          <a:srgbClr val="93C47D"/>
                        </a:solidFill>
                      </a:endParaRPr>
                    </a:p>
                  </a:txBody>
                  <a:tcPr marT="91425" marB="91425" marR="91425" marL="91425"/>
                </a:tc>
                <a:tc>
                  <a:txBody>
                    <a:bodyPr/>
                    <a:lstStyle/>
                    <a:p>
                      <a:pPr indent="0" lvl="0" marL="0" rtl="0" algn="l">
                        <a:spcBef>
                          <a:spcPts val="0"/>
                        </a:spcBef>
                        <a:spcAft>
                          <a:spcPts val="0"/>
                        </a:spcAft>
                        <a:buNone/>
                      </a:pPr>
                      <a:r>
                        <a:rPr lang="en-GB">
                          <a:solidFill>
                            <a:srgbClr val="93C47D"/>
                          </a:solidFill>
                        </a:rPr>
                        <a:t>79%</a:t>
                      </a:r>
                      <a:endParaRPr>
                        <a:solidFill>
                          <a:srgbClr val="93C47D"/>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216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6FA8DC"/>
                </a:solidFill>
              </a:rPr>
              <a:t>Model Evaluation</a:t>
            </a:r>
            <a:endParaRPr b="1">
              <a:solidFill>
                <a:srgbClr val="6FA8DC"/>
              </a:solidFill>
            </a:endParaRPr>
          </a:p>
          <a:p>
            <a:pPr indent="0" lvl="0" marL="0" rtl="0" algn="l">
              <a:spcBef>
                <a:spcPts val="0"/>
              </a:spcBef>
              <a:spcAft>
                <a:spcPts val="0"/>
              </a:spcAft>
              <a:buNone/>
            </a:pPr>
            <a:r>
              <a:t/>
            </a:r>
            <a:endParaRPr b="1" sz="1177">
              <a:solidFill>
                <a:srgbClr val="6FA8DC"/>
              </a:solidFill>
            </a:endParaRPr>
          </a:p>
          <a:p>
            <a:pPr indent="-331470" lvl="0" marL="457200" rtl="0" algn="l">
              <a:spcBef>
                <a:spcPts val="0"/>
              </a:spcBef>
              <a:spcAft>
                <a:spcPts val="0"/>
              </a:spcAft>
              <a:buClr>
                <a:srgbClr val="93C47D"/>
              </a:buClr>
              <a:buSzPct val="100000"/>
              <a:buChar char="●"/>
            </a:pPr>
            <a:r>
              <a:rPr b="1" i="1" lang="en-GB" sz="1800">
                <a:solidFill>
                  <a:srgbClr val="93C47D"/>
                </a:solidFill>
              </a:rPr>
              <a:t>Logistic Regression </a:t>
            </a:r>
            <a:r>
              <a:rPr i="1" lang="en-GB" sz="1800">
                <a:solidFill>
                  <a:srgbClr val="93C47D"/>
                </a:solidFill>
              </a:rPr>
              <a:t>to be performing better than other </a:t>
            </a:r>
            <a:r>
              <a:rPr i="1" lang="en-GB" sz="1800">
                <a:solidFill>
                  <a:srgbClr val="93C47D"/>
                </a:solidFill>
              </a:rPr>
              <a:t>algorithms.</a:t>
            </a:r>
            <a:endParaRPr i="1" sz="1800">
              <a:solidFill>
                <a:srgbClr val="93C47D"/>
              </a:solidFill>
            </a:endParaRPr>
          </a:p>
          <a:p>
            <a:pPr indent="-331470" lvl="0" marL="457200" rtl="0" algn="l">
              <a:spcBef>
                <a:spcPts val="0"/>
              </a:spcBef>
              <a:spcAft>
                <a:spcPts val="0"/>
              </a:spcAft>
              <a:buClr>
                <a:srgbClr val="93C47D"/>
              </a:buClr>
              <a:buSzPct val="100000"/>
              <a:buChar char="●"/>
            </a:pPr>
            <a:r>
              <a:rPr i="1" lang="en-GB" sz="1800">
                <a:solidFill>
                  <a:srgbClr val="93C47D"/>
                </a:solidFill>
              </a:rPr>
              <a:t>Hyper - parameter tuning (C : 1.0 , penalty : ‘l2’ ) accuracy : 79%</a:t>
            </a:r>
            <a:endParaRPr i="1" sz="1800">
              <a:solidFill>
                <a:srgbClr val="93C47D"/>
              </a:solidFill>
            </a:endParaRPr>
          </a:p>
          <a:p>
            <a:pPr indent="-331470" lvl="0" marL="457200" rtl="0" algn="l">
              <a:spcBef>
                <a:spcPts val="0"/>
              </a:spcBef>
              <a:spcAft>
                <a:spcPts val="0"/>
              </a:spcAft>
              <a:buClr>
                <a:srgbClr val="93C47D"/>
              </a:buClr>
              <a:buSzPct val="100000"/>
              <a:buChar char="●"/>
            </a:pPr>
            <a:r>
              <a:rPr i="1" lang="en-GB" sz="1800">
                <a:solidFill>
                  <a:srgbClr val="93C47D"/>
                </a:solidFill>
              </a:rPr>
              <a:t>Mean Cross validation Accuracy : 81.27% , ROC area : 70% better</a:t>
            </a:r>
            <a:endParaRPr i="1" sz="1800">
              <a:solidFill>
                <a:srgbClr val="93C47D"/>
              </a:solidFill>
            </a:endParaRPr>
          </a:p>
        </p:txBody>
      </p:sp>
      <p:pic>
        <p:nvPicPr>
          <p:cNvPr id="198" name="Google Shape;198;p23"/>
          <p:cNvPicPr preferRelativeResize="0"/>
          <p:nvPr/>
        </p:nvPicPr>
        <p:blipFill>
          <a:blip r:embed="rId3">
            <a:alphaModFix/>
          </a:blip>
          <a:stretch>
            <a:fillRect/>
          </a:stretch>
        </p:blipFill>
        <p:spPr>
          <a:xfrm>
            <a:off x="5251946" y="2556750"/>
            <a:ext cx="3419100" cy="2434350"/>
          </a:xfrm>
          <a:prstGeom prst="rect">
            <a:avLst/>
          </a:prstGeom>
          <a:noFill/>
          <a:ln>
            <a:noFill/>
          </a:ln>
        </p:spPr>
      </p:pic>
      <p:pic>
        <p:nvPicPr>
          <p:cNvPr id="199" name="Google Shape;199;p23"/>
          <p:cNvPicPr preferRelativeResize="0"/>
          <p:nvPr/>
        </p:nvPicPr>
        <p:blipFill>
          <a:blip r:embed="rId4">
            <a:alphaModFix/>
          </a:blip>
          <a:stretch>
            <a:fillRect/>
          </a:stretch>
        </p:blipFill>
        <p:spPr>
          <a:xfrm>
            <a:off x="1384250" y="2556750"/>
            <a:ext cx="3274500" cy="243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3798900" cy="672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b="1" lang="en-GB" sz="3200">
                <a:solidFill>
                  <a:srgbClr val="9FC5E8"/>
                </a:solidFill>
                <a:latin typeface="Arial"/>
                <a:ea typeface="Arial"/>
                <a:cs typeface="Arial"/>
                <a:sym typeface="Arial"/>
              </a:rPr>
              <a:t>Recommendations</a:t>
            </a:r>
            <a:endParaRPr b="1">
              <a:solidFill>
                <a:srgbClr val="9FC5E8"/>
              </a:solidFill>
            </a:endParaRPr>
          </a:p>
        </p:txBody>
      </p:sp>
      <p:sp>
        <p:nvSpPr>
          <p:cNvPr id="205" name="Google Shape;205;p24"/>
          <p:cNvSpPr txBox="1"/>
          <p:nvPr>
            <p:ph idx="1" type="body"/>
          </p:nvPr>
        </p:nvSpPr>
        <p:spPr>
          <a:xfrm>
            <a:off x="1136375" y="1363325"/>
            <a:ext cx="7477500" cy="302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93C47D"/>
              </a:buClr>
              <a:buSzPct val="100000"/>
              <a:buChar char="●"/>
            </a:pPr>
            <a:r>
              <a:rPr i="1" lang="en-GB" sz="1800">
                <a:solidFill>
                  <a:srgbClr val="93C47D"/>
                </a:solidFill>
              </a:rPr>
              <a:t>Applicants with Credit History are defaulting more so need to be </a:t>
            </a:r>
            <a:r>
              <a:rPr i="1" lang="en-GB" sz="1800">
                <a:solidFill>
                  <a:srgbClr val="93C47D"/>
                </a:solidFill>
              </a:rPr>
              <a:t>careful with this feature.</a:t>
            </a:r>
            <a:endParaRPr i="1" sz="1800">
              <a:solidFill>
                <a:srgbClr val="93C47D"/>
              </a:solidFill>
            </a:endParaRPr>
          </a:p>
          <a:p>
            <a:pPr indent="0" lvl="0" marL="457200" rtl="0" algn="l">
              <a:spcBef>
                <a:spcPts val="1200"/>
              </a:spcBef>
              <a:spcAft>
                <a:spcPts val="0"/>
              </a:spcAft>
              <a:buNone/>
            </a:pPr>
            <a:r>
              <a:t/>
            </a:r>
            <a:endParaRPr i="1" sz="1800">
              <a:solidFill>
                <a:srgbClr val="93C47D"/>
              </a:solidFill>
            </a:endParaRPr>
          </a:p>
          <a:p>
            <a:pPr indent="-317182" lvl="0" marL="457200" rtl="0" algn="l">
              <a:spcBef>
                <a:spcPts val="1200"/>
              </a:spcBef>
              <a:spcAft>
                <a:spcPts val="0"/>
              </a:spcAft>
              <a:buClr>
                <a:srgbClr val="93C47D"/>
              </a:buClr>
              <a:buSzPct val="100000"/>
              <a:buChar char="●"/>
            </a:pPr>
            <a:r>
              <a:rPr i="1" lang="en-GB" sz="1800">
                <a:solidFill>
                  <a:srgbClr val="93C47D"/>
                </a:solidFill>
              </a:rPr>
              <a:t>Most male applicants &amp; candidates with no dependents are  having loan status as Yes/default.</a:t>
            </a:r>
            <a:endParaRPr i="1" sz="1800">
              <a:solidFill>
                <a:srgbClr val="93C47D"/>
              </a:solidFill>
            </a:endParaRPr>
          </a:p>
          <a:p>
            <a:pPr indent="0" lvl="0" marL="457200" rtl="0" algn="l">
              <a:spcBef>
                <a:spcPts val="1200"/>
              </a:spcBef>
              <a:spcAft>
                <a:spcPts val="0"/>
              </a:spcAft>
              <a:buNone/>
            </a:pPr>
            <a:r>
              <a:rPr i="1" lang="en-GB" sz="1800">
                <a:solidFill>
                  <a:srgbClr val="93C47D"/>
                </a:solidFill>
              </a:rPr>
              <a:t> </a:t>
            </a:r>
            <a:endParaRPr i="1" sz="1800">
              <a:solidFill>
                <a:srgbClr val="93C47D"/>
              </a:solidFill>
            </a:endParaRPr>
          </a:p>
          <a:p>
            <a:pPr indent="-317182" lvl="0" marL="457200" rtl="0" algn="l">
              <a:spcBef>
                <a:spcPts val="1200"/>
              </a:spcBef>
              <a:spcAft>
                <a:spcPts val="0"/>
              </a:spcAft>
              <a:buClr>
                <a:srgbClr val="93C47D"/>
              </a:buClr>
              <a:buSzPct val="100000"/>
              <a:buChar char="●"/>
            </a:pPr>
            <a:r>
              <a:rPr i="1" lang="en-GB" sz="1800">
                <a:solidFill>
                  <a:srgbClr val="93C47D"/>
                </a:solidFill>
              </a:rPr>
              <a:t>Our model has a good Cross Validation score i.e performs well on unseen data making it a robust model.</a:t>
            </a:r>
            <a:endParaRPr i="1" sz="1800">
              <a:solidFill>
                <a:srgbClr val="93C47D"/>
              </a:solidFill>
            </a:endParaRPr>
          </a:p>
          <a:p>
            <a:pPr indent="0" lvl="0" marL="457200" rtl="0" algn="l">
              <a:spcBef>
                <a:spcPts val="1200"/>
              </a:spcBef>
              <a:spcAft>
                <a:spcPts val="0"/>
              </a:spcAft>
              <a:buNone/>
            </a:pPr>
            <a:r>
              <a:t/>
            </a:r>
            <a:endParaRPr i="1" sz="1800">
              <a:solidFill>
                <a:srgbClr val="93C47D"/>
              </a:solidFill>
            </a:endParaRPr>
          </a:p>
          <a:p>
            <a:pPr indent="-317182" lvl="0" marL="457200" rtl="0" algn="l">
              <a:spcBef>
                <a:spcPts val="1200"/>
              </a:spcBef>
              <a:spcAft>
                <a:spcPts val="0"/>
              </a:spcAft>
              <a:buClr>
                <a:srgbClr val="93C47D"/>
              </a:buClr>
              <a:buSzPct val="100000"/>
              <a:buChar char="●"/>
            </a:pPr>
            <a:r>
              <a:rPr i="1" lang="en-GB" sz="1800">
                <a:solidFill>
                  <a:srgbClr val="93C47D"/>
                </a:solidFill>
              </a:rPr>
              <a:t>But we can fit model and check performance with various algorithms  like Boosting Techniques, ANN. </a:t>
            </a:r>
            <a:endParaRPr i="1" sz="1800">
              <a:solidFill>
                <a:srgbClr val="93C4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409000" y="483375"/>
            <a:ext cx="5001900" cy="407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solidFill>
                <a:srgbClr val="9FC5E8"/>
              </a:solidFill>
            </a:endParaRPr>
          </a:p>
          <a:p>
            <a:pPr indent="0" lvl="0" marL="457200" rtl="0" algn="l">
              <a:spcBef>
                <a:spcPts val="0"/>
              </a:spcBef>
              <a:spcAft>
                <a:spcPts val="0"/>
              </a:spcAft>
              <a:buNone/>
            </a:pPr>
            <a:r>
              <a:rPr b="1" lang="en-GB">
                <a:solidFill>
                  <a:srgbClr val="93C47D"/>
                </a:solidFill>
              </a:rPr>
              <a:t>Agenda</a:t>
            </a:r>
            <a:endParaRPr sz="1800">
              <a:solidFill>
                <a:srgbClr val="93C47D"/>
              </a:solidFill>
              <a:latin typeface="Arial"/>
              <a:ea typeface="Arial"/>
              <a:cs typeface="Arial"/>
              <a:sym typeface="Arial"/>
            </a:endParaRPr>
          </a:p>
          <a:p>
            <a:pPr indent="0" lvl="0" marL="457200" rtl="0" algn="l">
              <a:lnSpc>
                <a:spcPct val="90000"/>
              </a:lnSpc>
              <a:spcBef>
                <a:spcPts val="600"/>
              </a:spcBef>
              <a:spcAft>
                <a:spcPts val="0"/>
              </a:spcAft>
              <a:buNone/>
            </a:pPr>
            <a:r>
              <a:t/>
            </a:r>
            <a:endParaRPr sz="1800">
              <a:solidFill>
                <a:srgbClr val="E7E6E6"/>
              </a:solidFill>
              <a:latin typeface="Arial"/>
              <a:ea typeface="Arial"/>
              <a:cs typeface="Arial"/>
              <a:sym typeface="Arial"/>
            </a:endParaRPr>
          </a:p>
          <a:p>
            <a:pPr indent="-342900" lvl="0" marL="457200" rtl="0" algn="l">
              <a:lnSpc>
                <a:spcPct val="90000"/>
              </a:lnSpc>
              <a:spcBef>
                <a:spcPts val="600"/>
              </a:spcBef>
              <a:spcAft>
                <a:spcPts val="0"/>
              </a:spcAft>
              <a:buClr>
                <a:srgbClr val="A4C2F4"/>
              </a:buClr>
              <a:buSzPts val="1800"/>
              <a:buFont typeface="Arial"/>
              <a:buChar char="❖"/>
            </a:pPr>
            <a:r>
              <a:rPr lang="en-GB" sz="1800">
                <a:solidFill>
                  <a:srgbClr val="A4C2F4"/>
                </a:solidFill>
                <a:latin typeface="Arial"/>
                <a:ea typeface="Arial"/>
                <a:cs typeface="Arial"/>
                <a:sym typeface="Arial"/>
              </a:rPr>
              <a:t>Data Science Lifecycle​</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Project Overview​</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Data</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Analysis</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Modeling</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Model Evaluation</a:t>
            </a:r>
            <a:endParaRPr sz="1800">
              <a:solidFill>
                <a:srgbClr val="A4C2F4"/>
              </a:solidFill>
              <a:latin typeface="Arial"/>
              <a:ea typeface="Arial"/>
              <a:cs typeface="Arial"/>
              <a:sym typeface="Arial"/>
            </a:endParaRPr>
          </a:p>
          <a:p>
            <a:pPr indent="-342900" lvl="0" marL="457200" rtl="0" algn="l">
              <a:lnSpc>
                <a:spcPct val="90000"/>
              </a:lnSpc>
              <a:spcBef>
                <a:spcPts val="0"/>
              </a:spcBef>
              <a:spcAft>
                <a:spcPts val="0"/>
              </a:spcAft>
              <a:buClr>
                <a:srgbClr val="A4C2F4"/>
              </a:buClr>
              <a:buSzPts val="1800"/>
              <a:buFont typeface="Arial"/>
              <a:buChar char="❖"/>
            </a:pPr>
            <a:r>
              <a:rPr lang="en-GB" sz="1800">
                <a:solidFill>
                  <a:srgbClr val="A4C2F4"/>
                </a:solidFill>
                <a:latin typeface="Arial"/>
                <a:ea typeface="Arial"/>
                <a:cs typeface="Arial"/>
                <a:sym typeface="Arial"/>
              </a:rPr>
              <a:t>Recommendations</a:t>
            </a:r>
            <a:endParaRPr b="1" sz="2000">
              <a:solidFill>
                <a:srgbClr val="A4C2F4"/>
              </a:solidFill>
            </a:endParaRPr>
          </a:p>
          <a:p>
            <a:pPr indent="0" lvl="0" marL="0" rtl="0" algn="l">
              <a:spcBef>
                <a:spcPts val="0"/>
              </a:spcBef>
              <a:spcAft>
                <a:spcPts val="0"/>
              </a:spcAft>
              <a:buNone/>
            </a:pPr>
            <a:r>
              <a:t/>
            </a:r>
            <a:endParaRPr b="1">
              <a:solidFill>
                <a:srgbClr val="9FC5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468100"/>
            <a:ext cx="3090000" cy="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rgbClr val="B6D7A8"/>
                </a:solidFill>
              </a:rPr>
              <a:t>Data Science Lifecycle</a:t>
            </a:r>
            <a:endParaRPr b="1" sz="2600">
              <a:solidFill>
                <a:srgbClr val="B6D7A8"/>
              </a:solidFill>
            </a:endParaRPr>
          </a:p>
        </p:txBody>
      </p:sp>
      <p:sp>
        <p:nvSpPr>
          <p:cNvPr id="146" name="Google Shape;146;p15"/>
          <p:cNvSpPr txBox="1"/>
          <p:nvPr>
            <p:ph idx="1" type="body"/>
          </p:nvPr>
        </p:nvSpPr>
        <p:spPr>
          <a:xfrm>
            <a:off x="1297500" y="1487275"/>
            <a:ext cx="3796500" cy="36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A4C2F4"/>
                </a:solidFill>
              </a:rPr>
              <a:t>CRISP - DM</a:t>
            </a:r>
            <a:endParaRPr sz="2000">
              <a:solidFill>
                <a:srgbClr val="A4C2F4"/>
              </a:solidFill>
            </a:endParaRPr>
          </a:p>
          <a:p>
            <a:pPr indent="0" lvl="0" marL="0" rtl="0" algn="l">
              <a:spcBef>
                <a:spcPts val="1200"/>
              </a:spcBef>
              <a:spcAft>
                <a:spcPts val="0"/>
              </a:spcAft>
              <a:buNone/>
            </a:pPr>
            <a:r>
              <a:rPr i="1" lang="en-GB" sz="1800">
                <a:solidFill>
                  <a:srgbClr val="A4C2F4"/>
                </a:solidFill>
              </a:rPr>
              <a:t>Cross Industry Standard Process for Data Mining </a:t>
            </a:r>
            <a:endParaRPr i="1" sz="1800">
              <a:solidFill>
                <a:srgbClr val="A4C2F4"/>
              </a:solidFill>
            </a:endParaRPr>
          </a:p>
          <a:p>
            <a:pPr indent="0" lvl="0" marL="0" rtl="0" algn="l">
              <a:spcBef>
                <a:spcPts val="1200"/>
              </a:spcBef>
              <a:spcAft>
                <a:spcPts val="0"/>
              </a:spcAft>
              <a:buNone/>
            </a:pPr>
            <a:r>
              <a:rPr lang="en-GB" sz="1600">
                <a:solidFill>
                  <a:srgbClr val="B6D7A8"/>
                </a:solidFill>
              </a:rPr>
              <a:t>It is a process model </a:t>
            </a:r>
            <a:r>
              <a:rPr lang="en-GB" sz="1600">
                <a:solidFill>
                  <a:srgbClr val="B6D7A8"/>
                </a:solidFill>
              </a:rPr>
              <a:t>that naturally describes the data science life cycle. It helps us Plan, Organize and Implement our data science project. Here in this project we have tried our best to follow Crisp - dm process at every step.</a:t>
            </a:r>
            <a:endParaRPr sz="1600">
              <a:solidFill>
                <a:srgbClr val="B6D7A8"/>
              </a:solidFill>
            </a:endParaRPr>
          </a:p>
          <a:p>
            <a:pPr indent="0" lvl="0" marL="0" rtl="0" algn="l">
              <a:spcBef>
                <a:spcPts val="1200"/>
              </a:spcBef>
              <a:spcAft>
                <a:spcPts val="1200"/>
              </a:spcAft>
              <a:buNone/>
            </a:pPr>
            <a:r>
              <a:t/>
            </a:r>
            <a:endParaRPr sz="1600"/>
          </a:p>
        </p:txBody>
      </p:sp>
      <p:pic>
        <p:nvPicPr>
          <p:cNvPr id="147" name="Google Shape;147;p15"/>
          <p:cNvPicPr preferRelativeResize="0"/>
          <p:nvPr/>
        </p:nvPicPr>
        <p:blipFill>
          <a:blip r:embed="rId3">
            <a:alphaModFix/>
          </a:blip>
          <a:stretch>
            <a:fillRect/>
          </a:stretch>
        </p:blipFill>
        <p:spPr>
          <a:xfrm>
            <a:off x="5310775" y="1335438"/>
            <a:ext cx="3742800" cy="34889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9FC5E8"/>
                </a:solidFill>
              </a:rPr>
              <a:t>Project Overview</a:t>
            </a:r>
            <a:endParaRPr b="1">
              <a:solidFill>
                <a:srgbClr val="9FC5E8"/>
              </a:solidFill>
            </a:endParaRPr>
          </a:p>
        </p:txBody>
      </p:sp>
      <p:sp>
        <p:nvSpPr>
          <p:cNvPr id="153" name="Google Shape;153;p16"/>
          <p:cNvSpPr txBox="1"/>
          <p:nvPr>
            <p:ph idx="1" type="body"/>
          </p:nvPr>
        </p:nvSpPr>
        <p:spPr>
          <a:xfrm>
            <a:off x="1297500" y="1972550"/>
            <a:ext cx="7601400" cy="2415900"/>
          </a:xfrm>
          <a:prstGeom prst="rect">
            <a:avLst/>
          </a:prstGeom>
        </p:spPr>
        <p:txBody>
          <a:bodyPr anchorCtr="0" anchor="t" bIns="91425" lIns="91425" spcFirstLastPara="1" rIns="91425" wrap="square" tIns="91425">
            <a:normAutofit fontScale="77500" lnSpcReduction="20000"/>
          </a:bodyPr>
          <a:lstStyle/>
          <a:p>
            <a:pPr indent="-292576" lvl="0" marL="457200" rtl="0" algn="l">
              <a:lnSpc>
                <a:spcPct val="90000"/>
              </a:lnSpc>
              <a:spcBef>
                <a:spcPts val="600"/>
              </a:spcBef>
              <a:spcAft>
                <a:spcPts val="0"/>
              </a:spcAft>
              <a:buSzPct val="54166"/>
              <a:buFont typeface="Arial"/>
              <a:buChar char="❖"/>
            </a:pPr>
            <a:r>
              <a:rPr i="1" lang="en-GB" sz="2400">
                <a:solidFill>
                  <a:srgbClr val="A4C2F4"/>
                </a:solidFill>
                <a:latin typeface="Arial"/>
                <a:ea typeface="Arial"/>
                <a:cs typeface="Arial"/>
                <a:sym typeface="Arial"/>
              </a:rPr>
              <a:t>Business Problem</a:t>
            </a:r>
            <a:r>
              <a:rPr i="1" lang="en-GB" sz="2400">
                <a:solidFill>
                  <a:srgbClr val="B6D7A8"/>
                </a:solidFill>
                <a:latin typeface="Arial"/>
                <a:ea typeface="Arial"/>
                <a:cs typeface="Arial"/>
                <a:sym typeface="Arial"/>
              </a:rPr>
              <a:t>:</a:t>
            </a:r>
            <a:r>
              <a:rPr lang="en-GB" sz="1800">
                <a:solidFill>
                  <a:srgbClr val="B6D7A8"/>
                </a:solidFill>
                <a:latin typeface="Arial"/>
                <a:ea typeface="Arial"/>
                <a:cs typeface="Arial"/>
                <a:sym typeface="Arial"/>
              </a:rPr>
              <a:t> </a:t>
            </a:r>
            <a:r>
              <a:rPr i="1" lang="en-GB" sz="1835">
                <a:solidFill>
                  <a:srgbClr val="B6D7A8"/>
                </a:solidFill>
                <a:latin typeface="Arial"/>
                <a:ea typeface="Arial"/>
                <a:cs typeface="Arial"/>
                <a:sym typeface="Arial"/>
              </a:rPr>
              <a:t>Manual Home Loan Application approval is a slow and hectic process.</a:t>
            </a:r>
            <a:endParaRPr i="1" sz="1835">
              <a:solidFill>
                <a:srgbClr val="B6D7A8"/>
              </a:solidFill>
              <a:latin typeface="Arial"/>
              <a:ea typeface="Arial"/>
              <a:cs typeface="Arial"/>
              <a:sym typeface="Arial"/>
            </a:endParaRPr>
          </a:p>
          <a:p>
            <a:pPr indent="0" lvl="0" marL="457200" rtl="0" algn="l">
              <a:lnSpc>
                <a:spcPct val="90000"/>
              </a:lnSpc>
              <a:spcBef>
                <a:spcPts val="600"/>
              </a:spcBef>
              <a:spcAft>
                <a:spcPts val="0"/>
              </a:spcAft>
              <a:buNone/>
            </a:pPr>
            <a:r>
              <a:t/>
            </a:r>
            <a:endParaRPr i="1" sz="1600">
              <a:solidFill>
                <a:srgbClr val="B6D7A8"/>
              </a:solidFill>
              <a:latin typeface="Arial"/>
              <a:ea typeface="Arial"/>
              <a:cs typeface="Arial"/>
              <a:sym typeface="Arial"/>
            </a:endParaRPr>
          </a:p>
          <a:p>
            <a:pPr indent="-292576" lvl="0" marL="457200" rtl="0" algn="l">
              <a:lnSpc>
                <a:spcPct val="90000"/>
              </a:lnSpc>
              <a:spcBef>
                <a:spcPts val="600"/>
              </a:spcBef>
              <a:spcAft>
                <a:spcPts val="0"/>
              </a:spcAft>
              <a:buClr>
                <a:srgbClr val="B6D7A8"/>
              </a:buClr>
              <a:buSzPct val="54166"/>
              <a:buFont typeface="Arial"/>
              <a:buChar char="❖"/>
            </a:pPr>
            <a:r>
              <a:rPr i="1" lang="en-GB" sz="2400">
                <a:solidFill>
                  <a:srgbClr val="A4C2F4"/>
                </a:solidFill>
                <a:latin typeface="Arial"/>
                <a:ea typeface="Arial"/>
                <a:cs typeface="Arial"/>
                <a:sym typeface="Arial"/>
              </a:rPr>
              <a:t>Business Objective</a:t>
            </a:r>
            <a:r>
              <a:rPr i="1" lang="en-GB" sz="2400">
                <a:solidFill>
                  <a:srgbClr val="B6D7A8"/>
                </a:solidFill>
                <a:latin typeface="Arial"/>
                <a:ea typeface="Arial"/>
                <a:cs typeface="Arial"/>
                <a:sym typeface="Arial"/>
              </a:rPr>
              <a:t>:</a:t>
            </a:r>
            <a:r>
              <a:rPr lang="en-GB" sz="2400">
                <a:solidFill>
                  <a:srgbClr val="B6D7A8"/>
                </a:solidFill>
                <a:latin typeface="Arial"/>
                <a:ea typeface="Arial"/>
                <a:cs typeface="Arial"/>
                <a:sym typeface="Arial"/>
              </a:rPr>
              <a:t> </a:t>
            </a:r>
            <a:r>
              <a:rPr i="1" lang="en-GB" sz="1835">
                <a:solidFill>
                  <a:srgbClr val="B6D7A8"/>
                </a:solidFill>
                <a:latin typeface="Arial"/>
                <a:ea typeface="Arial"/>
                <a:cs typeface="Arial"/>
                <a:sym typeface="Arial"/>
              </a:rPr>
              <a:t>To automate the home loan </a:t>
            </a:r>
            <a:r>
              <a:rPr i="1" lang="en-GB" sz="1835">
                <a:solidFill>
                  <a:srgbClr val="B6D7A8"/>
                </a:solidFill>
                <a:latin typeface="Arial"/>
                <a:ea typeface="Arial"/>
                <a:cs typeface="Arial"/>
                <a:sym typeface="Arial"/>
              </a:rPr>
              <a:t>approval process using credit worthiness of customers.</a:t>
            </a:r>
            <a:endParaRPr i="1" sz="1835">
              <a:solidFill>
                <a:srgbClr val="B6D7A8"/>
              </a:solidFill>
              <a:latin typeface="Arial"/>
              <a:ea typeface="Arial"/>
              <a:cs typeface="Arial"/>
              <a:sym typeface="Arial"/>
            </a:endParaRPr>
          </a:p>
          <a:p>
            <a:pPr indent="0" lvl="0" marL="457200" rtl="0" algn="l">
              <a:lnSpc>
                <a:spcPct val="90000"/>
              </a:lnSpc>
              <a:spcBef>
                <a:spcPts val="600"/>
              </a:spcBef>
              <a:spcAft>
                <a:spcPts val="0"/>
              </a:spcAft>
              <a:buNone/>
            </a:pPr>
            <a:r>
              <a:t/>
            </a:r>
            <a:endParaRPr i="1" sz="1600">
              <a:solidFill>
                <a:srgbClr val="B6D7A8"/>
              </a:solidFill>
              <a:latin typeface="Arial"/>
              <a:ea typeface="Arial"/>
              <a:cs typeface="Arial"/>
              <a:sym typeface="Arial"/>
            </a:endParaRPr>
          </a:p>
          <a:p>
            <a:pPr indent="-292576" lvl="0" marL="457200" rtl="0" algn="l">
              <a:lnSpc>
                <a:spcPct val="90000"/>
              </a:lnSpc>
              <a:spcBef>
                <a:spcPts val="600"/>
              </a:spcBef>
              <a:spcAft>
                <a:spcPts val="0"/>
              </a:spcAft>
              <a:buClr>
                <a:srgbClr val="B6D7A8"/>
              </a:buClr>
              <a:buSzPct val="54166"/>
              <a:buFont typeface="Arial"/>
              <a:buChar char="❖"/>
            </a:pPr>
            <a:r>
              <a:rPr i="1" lang="en-GB" sz="2400">
                <a:solidFill>
                  <a:srgbClr val="A4C2F4"/>
                </a:solidFill>
                <a:latin typeface="Arial"/>
                <a:ea typeface="Arial"/>
                <a:cs typeface="Arial"/>
                <a:sym typeface="Arial"/>
              </a:rPr>
              <a:t>Hypothesis:</a:t>
            </a:r>
            <a:r>
              <a:rPr lang="en-GB" sz="2400">
                <a:solidFill>
                  <a:srgbClr val="B6D7A8"/>
                </a:solidFill>
                <a:latin typeface="Arial"/>
                <a:ea typeface="Arial"/>
                <a:cs typeface="Arial"/>
                <a:sym typeface="Arial"/>
              </a:rPr>
              <a:t> </a:t>
            </a:r>
            <a:r>
              <a:rPr i="1" lang="en-GB" sz="1858">
                <a:solidFill>
                  <a:srgbClr val="B6D7A8"/>
                </a:solidFill>
                <a:latin typeface="Arial"/>
                <a:ea typeface="Arial"/>
                <a:cs typeface="Arial"/>
                <a:sym typeface="Arial"/>
              </a:rPr>
              <a:t>We can build a Machine Learning model based on the available data of the customers i.e(credit worthiness etc.) which can predict weather or not a customer will default the loan.</a:t>
            </a:r>
            <a:endParaRPr i="1" sz="1858">
              <a:solidFill>
                <a:srgbClr val="B6D7A8"/>
              </a:solidFill>
              <a:latin typeface="Arial"/>
              <a:ea typeface="Arial"/>
              <a:cs typeface="Arial"/>
              <a:sym typeface="Arial"/>
            </a:endParaRPr>
          </a:p>
          <a:p>
            <a:pPr indent="0" lvl="0" marL="457200" rtl="0" algn="l">
              <a:spcBef>
                <a:spcPts val="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98300"/>
            <a:ext cx="4267500" cy="9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93C47D"/>
                </a:solidFill>
              </a:rPr>
              <a:t>Process Overview / Solution</a:t>
            </a:r>
            <a:endParaRPr b="1">
              <a:solidFill>
                <a:srgbClr val="93C47D"/>
              </a:solidFill>
            </a:endParaRPr>
          </a:p>
        </p:txBody>
      </p:sp>
      <p:sp>
        <p:nvSpPr>
          <p:cNvPr id="159" name="Google Shape;159;p17"/>
          <p:cNvSpPr txBox="1"/>
          <p:nvPr>
            <p:ph idx="1" type="body"/>
          </p:nvPr>
        </p:nvSpPr>
        <p:spPr>
          <a:xfrm>
            <a:off x="1297500" y="1078150"/>
            <a:ext cx="6833100" cy="3904200"/>
          </a:xfrm>
          <a:prstGeom prst="rect">
            <a:avLst/>
          </a:prstGeom>
        </p:spPr>
        <p:txBody>
          <a:bodyPr anchorCtr="0" anchor="t" bIns="91425" lIns="91425" spcFirstLastPara="1" rIns="91425" wrap="square" tIns="91425">
            <a:noAutofit/>
          </a:bodyPr>
          <a:lstStyle/>
          <a:p>
            <a:pPr indent="-315118" lvl="0" marL="457200" rtl="0" algn="l">
              <a:lnSpc>
                <a:spcPct val="95000"/>
              </a:lnSpc>
              <a:spcBef>
                <a:spcPts val="0"/>
              </a:spcBef>
              <a:spcAft>
                <a:spcPts val="0"/>
              </a:spcAft>
              <a:buSzPts val="1363"/>
              <a:buChar char="●"/>
            </a:pPr>
            <a:r>
              <a:rPr i="1" lang="en-GB" sz="1662">
                <a:solidFill>
                  <a:srgbClr val="9FC5E8"/>
                </a:solidFill>
              </a:rPr>
              <a:t>Understanding Dataset</a:t>
            </a:r>
            <a:r>
              <a:rPr b="1" i="1" lang="en-GB" sz="1462"/>
              <a:t> :</a:t>
            </a:r>
            <a:r>
              <a:rPr lang="en-GB" sz="1362"/>
              <a:t> </a:t>
            </a:r>
            <a:r>
              <a:rPr i="1" lang="en-GB" sz="1462">
                <a:solidFill>
                  <a:srgbClr val="B6D7A8"/>
                </a:solidFill>
              </a:rPr>
              <a:t>Importing dataset(train/test), defining target feature.</a:t>
            </a:r>
            <a:endParaRPr i="1" sz="1462">
              <a:solidFill>
                <a:srgbClr val="B6D7A8"/>
              </a:solidFill>
            </a:endParaRPr>
          </a:p>
          <a:p>
            <a:pPr indent="0" lvl="0" marL="457200" rtl="0" algn="l">
              <a:lnSpc>
                <a:spcPct val="95000"/>
              </a:lnSpc>
              <a:spcBef>
                <a:spcPts val="1200"/>
              </a:spcBef>
              <a:spcAft>
                <a:spcPts val="0"/>
              </a:spcAft>
              <a:buNone/>
            </a:pPr>
            <a:r>
              <a:t/>
            </a:r>
            <a:endParaRPr i="1" sz="1362">
              <a:solidFill>
                <a:srgbClr val="B6D7A8"/>
              </a:solidFill>
            </a:endParaRPr>
          </a:p>
          <a:p>
            <a:pPr indent="-315118" lvl="0" marL="457200" rtl="0" algn="l">
              <a:lnSpc>
                <a:spcPct val="95000"/>
              </a:lnSpc>
              <a:spcBef>
                <a:spcPts val="1200"/>
              </a:spcBef>
              <a:spcAft>
                <a:spcPts val="0"/>
              </a:spcAft>
              <a:buSzPts val="1363"/>
              <a:buChar char="●"/>
            </a:pPr>
            <a:r>
              <a:rPr i="1" lang="en-GB" sz="1662">
                <a:solidFill>
                  <a:srgbClr val="9FC5E8"/>
                </a:solidFill>
              </a:rPr>
              <a:t>Exploratory Data Analysis</a:t>
            </a:r>
            <a:r>
              <a:rPr i="1" lang="en-GB" sz="1662"/>
              <a:t> </a:t>
            </a:r>
            <a:r>
              <a:rPr i="1" lang="en-GB" sz="1362"/>
              <a:t>:</a:t>
            </a:r>
            <a:r>
              <a:rPr lang="en-GB" sz="1362"/>
              <a:t> </a:t>
            </a:r>
            <a:r>
              <a:rPr i="1" lang="en-GB" sz="1462">
                <a:solidFill>
                  <a:srgbClr val="B6D7A8"/>
                </a:solidFill>
              </a:rPr>
              <a:t>Insights  from  data using  features correlation and visualization.</a:t>
            </a:r>
            <a:endParaRPr i="1" sz="1462">
              <a:solidFill>
                <a:srgbClr val="B6D7A8"/>
              </a:solidFill>
            </a:endParaRPr>
          </a:p>
          <a:p>
            <a:pPr indent="0" lvl="0" marL="457200" rtl="0" algn="l">
              <a:lnSpc>
                <a:spcPct val="95000"/>
              </a:lnSpc>
              <a:spcBef>
                <a:spcPts val="1200"/>
              </a:spcBef>
              <a:spcAft>
                <a:spcPts val="0"/>
              </a:spcAft>
              <a:buSzPts val="852"/>
              <a:buNone/>
            </a:pPr>
            <a:r>
              <a:t/>
            </a:r>
            <a:endParaRPr sz="1362"/>
          </a:p>
          <a:p>
            <a:pPr indent="-315118" lvl="0" marL="457200" rtl="0" algn="l">
              <a:lnSpc>
                <a:spcPct val="95000"/>
              </a:lnSpc>
              <a:spcBef>
                <a:spcPts val="1200"/>
              </a:spcBef>
              <a:spcAft>
                <a:spcPts val="0"/>
              </a:spcAft>
              <a:buSzPts val="1363"/>
              <a:buChar char="●"/>
            </a:pPr>
            <a:r>
              <a:rPr i="1" lang="en-GB" sz="1662">
                <a:solidFill>
                  <a:srgbClr val="9FC5E8"/>
                </a:solidFill>
              </a:rPr>
              <a:t>Data Pre-processing</a:t>
            </a:r>
            <a:r>
              <a:rPr i="1" lang="en-GB" sz="1662"/>
              <a:t> </a:t>
            </a:r>
            <a:r>
              <a:rPr i="1" lang="en-GB" sz="1362"/>
              <a:t>:</a:t>
            </a:r>
            <a:r>
              <a:rPr i="1" lang="en-GB" sz="1462">
                <a:solidFill>
                  <a:srgbClr val="93C47D"/>
                </a:solidFill>
              </a:rPr>
              <a:t> Dealing with null values, feature encoding &amp; preparing train / test data for model fitting .</a:t>
            </a:r>
            <a:endParaRPr i="1" sz="1462">
              <a:solidFill>
                <a:srgbClr val="93C47D"/>
              </a:solidFill>
            </a:endParaRPr>
          </a:p>
          <a:p>
            <a:pPr indent="0" lvl="0" marL="457200" rtl="0" algn="l">
              <a:lnSpc>
                <a:spcPct val="95000"/>
              </a:lnSpc>
              <a:spcBef>
                <a:spcPts val="1200"/>
              </a:spcBef>
              <a:spcAft>
                <a:spcPts val="0"/>
              </a:spcAft>
              <a:buSzPts val="852"/>
              <a:buNone/>
            </a:pPr>
            <a:r>
              <a:t/>
            </a:r>
            <a:endParaRPr sz="1362"/>
          </a:p>
          <a:p>
            <a:pPr indent="-315118" lvl="0" marL="457200" rtl="0" algn="l">
              <a:lnSpc>
                <a:spcPct val="95000"/>
              </a:lnSpc>
              <a:spcBef>
                <a:spcPts val="1200"/>
              </a:spcBef>
              <a:spcAft>
                <a:spcPts val="0"/>
              </a:spcAft>
              <a:buSzPts val="1363"/>
              <a:buChar char="●"/>
            </a:pPr>
            <a:r>
              <a:rPr i="1" lang="en-GB" sz="1662">
                <a:solidFill>
                  <a:srgbClr val="9FC5E8"/>
                </a:solidFill>
              </a:rPr>
              <a:t>Model Building</a:t>
            </a:r>
            <a:r>
              <a:rPr i="1" lang="en-GB" sz="1662"/>
              <a:t> :</a:t>
            </a:r>
            <a:r>
              <a:rPr i="1" lang="en-GB" sz="1462">
                <a:solidFill>
                  <a:srgbClr val="93C47D"/>
                </a:solidFill>
              </a:rPr>
              <a:t> Applying  ML algorithms and improving performance using best suitable </a:t>
            </a:r>
            <a:r>
              <a:rPr i="1" lang="en-GB" sz="1462">
                <a:solidFill>
                  <a:srgbClr val="93C47D"/>
                </a:solidFill>
              </a:rPr>
              <a:t>parameters </a:t>
            </a:r>
            <a:r>
              <a:rPr i="1" lang="en-GB" sz="1362">
                <a:solidFill>
                  <a:srgbClr val="93C47D"/>
                </a:solidFill>
              </a:rPr>
              <a:t>.</a:t>
            </a:r>
            <a:endParaRPr i="1" sz="1362">
              <a:solidFill>
                <a:srgbClr val="93C47D"/>
              </a:solidFill>
            </a:endParaRPr>
          </a:p>
          <a:p>
            <a:pPr indent="0" lvl="0" marL="457200" rtl="0" algn="l">
              <a:lnSpc>
                <a:spcPct val="95000"/>
              </a:lnSpc>
              <a:spcBef>
                <a:spcPts val="1200"/>
              </a:spcBef>
              <a:spcAft>
                <a:spcPts val="0"/>
              </a:spcAft>
              <a:buSzPts val="852"/>
              <a:buNone/>
            </a:pPr>
            <a:r>
              <a:t/>
            </a:r>
            <a:endParaRPr sz="1362"/>
          </a:p>
          <a:p>
            <a:pPr indent="-315118" lvl="0" marL="457200" rtl="0" algn="l">
              <a:lnSpc>
                <a:spcPct val="95000"/>
              </a:lnSpc>
              <a:spcBef>
                <a:spcPts val="1200"/>
              </a:spcBef>
              <a:spcAft>
                <a:spcPts val="0"/>
              </a:spcAft>
              <a:buSzPts val="1363"/>
              <a:buChar char="●"/>
            </a:pPr>
            <a:r>
              <a:rPr i="1" lang="en-GB" sz="1662">
                <a:solidFill>
                  <a:srgbClr val="9FC5E8"/>
                </a:solidFill>
              </a:rPr>
              <a:t>Cross Validating Model</a:t>
            </a:r>
            <a:r>
              <a:rPr i="1" lang="en-GB" sz="1662"/>
              <a:t>:</a:t>
            </a:r>
            <a:r>
              <a:rPr lang="en-GB" sz="1362"/>
              <a:t> </a:t>
            </a:r>
            <a:r>
              <a:rPr i="1" lang="en-GB" sz="1462">
                <a:solidFill>
                  <a:srgbClr val="93C47D"/>
                </a:solidFill>
              </a:rPr>
              <a:t>Testing robustness of model for unseen data.</a:t>
            </a:r>
            <a:endParaRPr i="1" sz="1462">
              <a:solidFill>
                <a:srgbClr val="93C47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3500" y="393750"/>
            <a:ext cx="4354200" cy="30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9FC5E8"/>
                </a:solidFill>
              </a:rPr>
              <a:t>Dataset Description</a:t>
            </a:r>
            <a:endParaRPr b="1">
              <a:solidFill>
                <a:srgbClr val="9FC5E8"/>
              </a:solidFill>
            </a:endParaRPr>
          </a:p>
          <a:p>
            <a:pPr indent="0" lvl="0" marL="0" rtl="0" algn="l">
              <a:spcBef>
                <a:spcPts val="0"/>
              </a:spcBef>
              <a:spcAft>
                <a:spcPts val="0"/>
              </a:spcAft>
              <a:buNone/>
            </a:pPr>
            <a:r>
              <a:t/>
            </a:r>
            <a:endParaRPr b="1"/>
          </a:p>
          <a:p>
            <a:pPr indent="-323850" lvl="0" marL="457200" rtl="0" algn="l">
              <a:spcBef>
                <a:spcPts val="0"/>
              </a:spcBef>
              <a:spcAft>
                <a:spcPts val="0"/>
              </a:spcAft>
              <a:buClr>
                <a:srgbClr val="93C47D"/>
              </a:buClr>
              <a:buSzPts val="1500"/>
              <a:buChar char="➢"/>
            </a:pPr>
            <a:r>
              <a:rPr i="1" lang="en-GB" sz="1600">
                <a:solidFill>
                  <a:srgbClr val="93C47D"/>
                </a:solidFill>
              </a:rPr>
              <a:t>Total Features : 13</a:t>
            </a:r>
            <a:r>
              <a:rPr lang="en-GB" sz="1500">
                <a:solidFill>
                  <a:srgbClr val="93C47D"/>
                </a:solidFill>
              </a:rPr>
              <a:t> </a:t>
            </a:r>
            <a:r>
              <a:rPr lang="en-GB" sz="1400">
                <a:solidFill>
                  <a:srgbClr val="93C47D"/>
                </a:solidFill>
              </a:rPr>
              <a:t>(Including target feature)</a:t>
            </a:r>
            <a:endParaRPr sz="14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Categorical : 8</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Unique : 1</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Continuous Numerical : 4</a:t>
            </a:r>
            <a:endParaRPr i="1" sz="1600">
              <a:solidFill>
                <a:srgbClr val="93C47D"/>
              </a:solidFill>
            </a:endParaRPr>
          </a:p>
          <a:p>
            <a:pPr indent="0" lvl="0" marL="0" rtl="0" algn="l">
              <a:spcBef>
                <a:spcPts val="0"/>
              </a:spcBef>
              <a:spcAft>
                <a:spcPts val="0"/>
              </a:spcAft>
              <a:buNone/>
            </a:pPr>
            <a:r>
              <a:t/>
            </a:r>
            <a:endParaRPr sz="1800">
              <a:solidFill>
                <a:srgbClr val="93C47D"/>
              </a:solidFill>
            </a:endParaRPr>
          </a:p>
          <a:p>
            <a:pPr indent="0" lvl="0" marL="0" rtl="0" algn="l">
              <a:spcBef>
                <a:spcPts val="0"/>
              </a:spcBef>
              <a:spcAft>
                <a:spcPts val="0"/>
              </a:spcAft>
              <a:buNone/>
            </a:pPr>
            <a:r>
              <a:rPr b="1" lang="en-GB" sz="1800">
                <a:solidFill>
                  <a:srgbClr val="93C47D"/>
                </a:solidFill>
              </a:rPr>
              <a:t>Target feature</a:t>
            </a:r>
            <a:r>
              <a:rPr lang="en-GB" sz="1800">
                <a:solidFill>
                  <a:srgbClr val="93C47D"/>
                </a:solidFill>
              </a:rPr>
              <a:t> : </a:t>
            </a:r>
            <a:r>
              <a:rPr i="1" lang="en-GB" sz="1600">
                <a:solidFill>
                  <a:srgbClr val="93C47D"/>
                </a:solidFill>
              </a:rPr>
              <a:t>Loan_Status</a:t>
            </a:r>
            <a:r>
              <a:rPr lang="en-GB" sz="1600">
                <a:solidFill>
                  <a:srgbClr val="93C47D"/>
                </a:solidFill>
              </a:rPr>
              <a:t> (Y/N)</a:t>
            </a:r>
            <a:endParaRPr sz="1600">
              <a:solidFill>
                <a:srgbClr val="93C47D"/>
              </a:solidFill>
            </a:endParaRPr>
          </a:p>
        </p:txBody>
      </p:sp>
      <p:pic>
        <p:nvPicPr>
          <p:cNvPr id="165" name="Google Shape;165;p18"/>
          <p:cNvPicPr preferRelativeResize="0"/>
          <p:nvPr/>
        </p:nvPicPr>
        <p:blipFill>
          <a:blip r:embed="rId3">
            <a:alphaModFix/>
          </a:blip>
          <a:stretch>
            <a:fillRect/>
          </a:stretch>
        </p:blipFill>
        <p:spPr>
          <a:xfrm>
            <a:off x="1410275" y="3250925"/>
            <a:ext cx="3228975" cy="1333500"/>
          </a:xfrm>
          <a:prstGeom prst="rect">
            <a:avLst/>
          </a:prstGeom>
          <a:noFill/>
          <a:ln>
            <a:noFill/>
          </a:ln>
        </p:spPr>
      </p:pic>
      <p:pic>
        <p:nvPicPr>
          <p:cNvPr id="166" name="Google Shape;166;p18"/>
          <p:cNvPicPr preferRelativeResize="0"/>
          <p:nvPr/>
        </p:nvPicPr>
        <p:blipFill>
          <a:blip r:embed="rId4">
            <a:alphaModFix/>
          </a:blip>
          <a:stretch>
            <a:fillRect/>
          </a:stretch>
        </p:blipFill>
        <p:spPr>
          <a:xfrm>
            <a:off x="5460950" y="979125"/>
            <a:ext cx="3431500" cy="355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rgbClr val="6FA8DC"/>
                </a:solidFill>
              </a:rPr>
              <a:t>Exploratory Data</a:t>
            </a:r>
            <a:r>
              <a:rPr b="1" lang="en-GB" sz="2400">
                <a:solidFill>
                  <a:srgbClr val="6FA8DC"/>
                </a:solidFill>
              </a:rPr>
              <a:t> Analysis</a:t>
            </a:r>
            <a:endParaRPr b="1" sz="2400">
              <a:solidFill>
                <a:srgbClr val="6FA8DC"/>
              </a:solidFill>
            </a:endParaRPr>
          </a:p>
        </p:txBody>
      </p:sp>
      <p:pic>
        <p:nvPicPr>
          <p:cNvPr id="172" name="Google Shape;172;p19"/>
          <p:cNvPicPr preferRelativeResize="0"/>
          <p:nvPr/>
        </p:nvPicPr>
        <p:blipFill>
          <a:blip r:embed="rId3">
            <a:alphaModFix/>
          </a:blip>
          <a:stretch>
            <a:fillRect/>
          </a:stretch>
        </p:blipFill>
        <p:spPr>
          <a:xfrm>
            <a:off x="185900" y="288725"/>
            <a:ext cx="3941275" cy="3137450"/>
          </a:xfrm>
          <a:prstGeom prst="rect">
            <a:avLst/>
          </a:prstGeom>
          <a:noFill/>
          <a:ln>
            <a:noFill/>
          </a:ln>
        </p:spPr>
      </p:pic>
      <p:pic>
        <p:nvPicPr>
          <p:cNvPr id="173" name="Google Shape;173;p19"/>
          <p:cNvPicPr preferRelativeResize="0"/>
          <p:nvPr/>
        </p:nvPicPr>
        <p:blipFill>
          <a:blip r:embed="rId4">
            <a:alphaModFix/>
          </a:blip>
          <a:stretch>
            <a:fillRect/>
          </a:stretch>
        </p:blipFill>
        <p:spPr>
          <a:xfrm>
            <a:off x="4601250" y="384225"/>
            <a:ext cx="4132725" cy="304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812725" y="3606650"/>
            <a:ext cx="6936000" cy="122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i="1" sz="1500"/>
          </a:p>
          <a:p>
            <a:pPr indent="-323850" lvl="0" marL="457200" rtl="0" algn="l">
              <a:spcBef>
                <a:spcPts val="0"/>
              </a:spcBef>
              <a:spcAft>
                <a:spcPts val="0"/>
              </a:spcAft>
              <a:buSzPts val="1500"/>
              <a:buChar char="●"/>
            </a:pPr>
            <a:r>
              <a:rPr i="1" lang="en-GB" sz="1500"/>
              <a:t>Applicant with Credit_History has more chances of loan_status yes.</a:t>
            </a:r>
            <a:endParaRPr i="1" sz="1500"/>
          </a:p>
          <a:p>
            <a:pPr indent="-323850" lvl="0" marL="457200" rtl="0" algn="l">
              <a:spcBef>
                <a:spcPts val="0"/>
              </a:spcBef>
              <a:spcAft>
                <a:spcPts val="0"/>
              </a:spcAft>
              <a:buSzPts val="1500"/>
              <a:buChar char="●"/>
            </a:pPr>
            <a:r>
              <a:rPr i="1" lang="en-GB" sz="1500"/>
              <a:t>Applicant income is highly </a:t>
            </a:r>
            <a:r>
              <a:rPr i="1" lang="en-GB" sz="1500"/>
              <a:t>correlated</a:t>
            </a:r>
            <a:r>
              <a:rPr i="1" lang="en-GB" sz="1500"/>
              <a:t> with Loan Amount.</a:t>
            </a:r>
            <a:endParaRPr i="1" sz="1500"/>
          </a:p>
          <a:p>
            <a:pPr indent="0" lvl="0" marL="914400" rtl="0" algn="l">
              <a:spcBef>
                <a:spcPts val="0"/>
              </a:spcBef>
              <a:spcAft>
                <a:spcPts val="0"/>
              </a:spcAft>
              <a:buNone/>
            </a:pPr>
            <a:r>
              <a:t/>
            </a:r>
            <a:endParaRPr i="1" sz="1500"/>
          </a:p>
        </p:txBody>
      </p:sp>
      <p:pic>
        <p:nvPicPr>
          <p:cNvPr id="179" name="Google Shape;179;p20"/>
          <p:cNvPicPr preferRelativeResize="0"/>
          <p:nvPr/>
        </p:nvPicPr>
        <p:blipFill>
          <a:blip r:embed="rId3">
            <a:alphaModFix/>
          </a:blip>
          <a:stretch>
            <a:fillRect/>
          </a:stretch>
        </p:blipFill>
        <p:spPr>
          <a:xfrm>
            <a:off x="400275" y="363075"/>
            <a:ext cx="3800475" cy="2647950"/>
          </a:xfrm>
          <a:prstGeom prst="rect">
            <a:avLst/>
          </a:prstGeom>
          <a:noFill/>
          <a:ln>
            <a:noFill/>
          </a:ln>
        </p:spPr>
      </p:pic>
      <p:pic>
        <p:nvPicPr>
          <p:cNvPr id="180" name="Google Shape;180;p20"/>
          <p:cNvPicPr preferRelativeResize="0"/>
          <p:nvPr/>
        </p:nvPicPr>
        <p:blipFill>
          <a:blip r:embed="rId4">
            <a:alphaModFix/>
          </a:blip>
          <a:stretch>
            <a:fillRect/>
          </a:stretch>
        </p:blipFill>
        <p:spPr>
          <a:xfrm>
            <a:off x="4935675" y="363075"/>
            <a:ext cx="3924300" cy="256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3127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60">
                <a:solidFill>
                  <a:srgbClr val="A4C2F4"/>
                </a:solidFill>
              </a:rPr>
              <a:t>Data Preprocessing</a:t>
            </a:r>
            <a:endParaRPr b="1" sz="2160">
              <a:solidFill>
                <a:srgbClr val="A4C2F4"/>
              </a:solidFill>
            </a:endParaRPr>
          </a:p>
          <a:p>
            <a:pPr indent="0" lvl="0" marL="0" rtl="0" algn="l">
              <a:spcBef>
                <a:spcPts val="0"/>
              </a:spcBef>
              <a:spcAft>
                <a:spcPts val="0"/>
              </a:spcAft>
              <a:buSzPts val="990"/>
              <a:buNone/>
            </a:pPr>
            <a:r>
              <a:rPr b="1" lang="en-GB" sz="1360">
                <a:solidFill>
                  <a:srgbClr val="A4C2F4"/>
                </a:solidFill>
              </a:rPr>
              <a:t>For Bespoke ML sklearn</a:t>
            </a:r>
            <a:endParaRPr b="1" sz="1360">
              <a:solidFill>
                <a:srgbClr val="A4C2F4"/>
              </a:solidFill>
            </a:endParaRPr>
          </a:p>
        </p:txBody>
      </p:sp>
      <p:sp>
        <p:nvSpPr>
          <p:cNvPr id="186" name="Google Shape;186;p21"/>
          <p:cNvSpPr txBox="1"/>
          <p:nvPr>
            <p:ph idx="1" type="body"/>
          </p:nvPr>
        </p:nvSpPr>
        <p:spPr>
          <a:xfrm>
            <a:off x="1192650" y="1350825"/>
            <a:ext cx="7371600" cy="358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93C47D"/>
              </a:buClr>
              <a:buSzPts val="1600"/>
              <a:buChar char="●"/>
            </a:pPr>
            <a:r>
              <a:rPr i="1" lang="en-GB" sz="1600">
                <a:solidFill>
                  <a:srgbClr val="93C47D"/>
                </a:solidFill>
              </a:rPr>
              <a:t>Segregating </a:t>
            </a:r>
            <a:r>
              <a:rPr i="1" lang="en-GB" sz="1600">
                <a:solidFill>
                  <a:srgbClr val="93C47D"/>
                </a:solidFill>
              </a:rPr>
              <a:t>relevant features from dataset  for model building.</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Handling missing values of features. Using mean(), median() &amp; mode() gave better results than bfill(), ffill() methods .                                                                     </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Encoding of Categorical features done using Dummy variables .</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Splitting dataset for training model . Split ratio (train : test)  -&gt; (80 : 20)</a:t>
            </a:r>
            <a:endParaRPr i="1" sz="1600">
              <a:solidFill>
                <a:srgbClr val="93C47D"/>
              </a:solidFill>
            </a:endParaRPr>
          </a:p>
          <a:p>
            <a:pPr indent="-330200" lvl="0" marL="457200" rtl="0" algn="l">
              <a:spcBef>
                <a:spcPts val="0"/>
              </a:spcBef>
              <a:spcAft>
                <a:spcPts val="0"/>
              </a:spcAft>
              <a:buClr>
                <a:srgbClr val="93C47D"/>
              </a:buClr>
              <a:buSzPts val="1600"/>
              <a:buChar char="●"/>
            </a:pPr>
            <a:r>
              <a:rPr i="1" lang="en-GB" sz="1600">
                <a:solidFill>
                  <a:srgbClr val="93C47D"/>
                </a:solidFill>
              </a:rPr>
              <a:t>Scaling the features , Standardization method.</a:t>
            </a:r>
            <a:endParaRPr i="1" sz="1600">
              <a:solidFill>
                <a:srgbClr val="93C47D"/>
              </a:solidFill>
            </a:endParaRPr>
          </a:p>
          <a:p>
            <a:pPr indent="0" lvl="0" marL="457200" rtl="0" algn="l">
              <a:spcBef>
                <a:spcPts val="1200"/>
              </a:spcBef>
              <a:spcAft>
                <a:spcPts val="0"/>
              </a:spcAft>
              <a:buNone/>
            </a:pPr>
            <a:r>
              <a:t/>
            </a:r>
            <a:endParaRPr i="1" sz="1600">
              <a:solidFill>
                <a:srgbClr val="93C47D"/>
              </a:solidFill>
            </a:endParaRPr>
          </a:p>
          <a:p>
            <a:pPr indent="0" lvl="0" marL="457200" rtl="0" algn="l">
              <a:spcBef>
                <a:spcPts val="1200"/>
              </a:spcBef>
              <a:spcAft>
                <a:spcPts val="1200"/>
              </a:spcAft>
              <a:buNone/>
            </a:pPr>
            <a:r>
              <a:rPr lang="en-GB" sz="1400">
                <a:solidFill>
                  <a:srgbClr val="6D9EEB"/>
                </a:solidFill>
                <a:latin typeface="Comfortaa SemiBold"/>
                <a:ea typeface="Comfortaa SemiBold"/>
                <a:cs typeface="Comfortaa SemiBold"/>
                <a:sym typeface="Comfortaa SemiBold"/>
              </a:rPr>
              <a:t>Now that our dataset is scaled, encoded &amp; free from missing values, it’s ready for fitting model.</a:t>
            </a:r>
            <a:endParaRPr sz="1400">
              <a:solidFill>
                <a:srgbClr val="6D9EEB"/>
              </a:solidFill>
              <a:latin typeface="Comfortaa SemiBold"/>
              <a:ea typeface="Comfortaa SemiBold"/>
              <a:cs typeface="Comfortaa SemiBold"/>
              <a:sym typeface="Comforta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