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Caveat"/>
      <p:regular r:id="rId29"/>
      <p:bold r:id="rId30"/>
    </p:embeddedFont>
    <p:embeddedFont>
      <p:font typeface="Roboto Mon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DD2E4D4-99EF-4CC9-96E7-7B32C63A34E8}">
  <a:tblStyle styleId="{0DD2E4D4-99EF-4CC9-96E7-7B32C63A34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Cavea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ono-regular.fntdata"/><Relationship Id="rId30" Type="http://schemas.openxmlformats.org/officeDocument/2006/relationships/font" Target="fonts/Caveat-bold.fntdata"/><Relationship Id="rId11" Type="http://schemas.openxmlformats.org/officeDocument/2006/relationships/slide" Target="slides/slide5.xml"/><Relationship Id="rId33" Type="http://schemas.openxmlformats.org/officeDocument/2006/relationships/font" Target="fonts/RobotoMono-italic.fntdata"/><Relationship Id="rId10" Type="http://schemas.openxmlformats.org/officeDocument/2006/relationships/slide" Target="slides/slide4.xml"/><Relationship Id="rId32" Type="http://schemas.openxmlformats.org/officeDocument/2006/relationships/font" Target="fonts/RobotoMon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RobotoMon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9513eee3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49513eee3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49513eee3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49513eee3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9513eee3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49513eee3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9513eee3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49513eee3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9513eee3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49513eee3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49513eee3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49513eee3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51c774ae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51c774ae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51c774ae1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51c774ae1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51c774ae1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51c774ae1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Now </a:t>
            </a:r>
            <a:r>
              <a:rPr lang="en-GB"/>
              <a:t>that</a:t>
            </a:r>
            <a:r>
              <a:rPr lang="en-GB"/>
              <a:t> we have details of our lost ones. Our finest Pilot’s Murphy Cooper is ready with the crew. let’s launch the Mission  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e64569ba0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fe64569ba0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48fd9dcde5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48fd9dcde5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e64569ba0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fe64569ba0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fe64569ba0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fe64569ba0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e64569ba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e64569ba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48fd9dcde5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48fd9dcde5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48fd9dcde5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48fd9dcde5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518c34b71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518c34b71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518c34b7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518c34b7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Hello everyone!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49513eee3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49513eee3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9513eee3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49513eee3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9513eee3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49513eee3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Relationship Id="rId4" Type="http://schemas.openxmlformats.org/officeDocument/2006/relationships/hyperlink" Target="http://drive.google.com/file/d/1xKgxJk6dSGjTK1Hnt9tQEPR5MwULTbc4/view" TargetMode="External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Relationship Id="rId4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5.png"/><Relationship Id="rId5" Type="http://schemas.openxmlformats.org/officeDocument/2006/relationships/image" Target="../media/image18.png"/><Relationship Id="rId6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	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209375" y="95100"/>
            <a:ext cx="3331200" cy="49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9FC5E8"/>
                </a:solidFill>
              </a:rPr>
              <a:t>Spaceship Titanic</a:t>
            </a:r>
            <a:endParaRPr b="1" sz="2200">
              <a:solidFill>
                <a:srgbClr val="9FC5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9FC5E8"/>
                </a:solidFill>
              </a:rPr>
              <a:t>Project</a:t>
            </a:r>
            <a:endParaRPr b="1" sz="2200">
              <a:solidFill>
                <a:srgbClr val="9FC5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Caveat"/>
                <a:ea typeface="Caveat"/>
                <a:cs typeface="Caveat"/>
                <a:sym typeface="Caveat"/>
              </a:rPr>
              <a:t>                              </a:t>
            </a:r>
            <a:r>
              <a:rPr lang="en-GB" sz="1400">
                <a:latin typeface="Caveat"/>
                <a:ea typeface="Caveat"/>
                <a:cs typeface="Caveat"/>
                <a:sym typeface="Caveat"/>
              </a:rPr>
              <a:t>Umar Farooque</a:t>
            </a:r>
            <a:endParaRPr sz="1400"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56" name="Google Shape;56;p13" title="04. Day One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6775" y="28737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7B7B7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36500" y="3705775"/>
            <a:ext cx="8141100" cy="90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1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-GB">
                <a:solidFill>
                  <a:schemeClr val="dk2"/>
                </a:solidFill>
              </a:rPr>
              <a:t> On deck'A' most passngers are of age (25,35) while on deck'G' we have many kids of age around 10, </a:t>
            </a:r>
            <a:endParaRPr>
              <a:solidFill>
                <a:schemeClr val="dk2"/>
              </a:solidFill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-GB">
                <a:solidFill>
                  <a:schemeClr val="dk2"/>
                </a:solidFill>
              </a:rPr>
              <a:t> Although most decks has passengrs of all age group except deck'T</a:t>
            </a:r>
            <a:endParaRPr>
              <a:solidFill>
                <a:schemeClr val="dk2"/>
              </a:solidFill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-GB">
                <a:solidFill>
                  <a:schemeClr val="dk2"/>
                </a:solidFill>
              </a:rPr>
              <a:t>Cabin deck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900" y="226750"/>
            <a:ext cx="4784050" cy="30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1950" y="412675"/>
            <a:ext cx="3638550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7B7B7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1340400" y="371002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Deck and side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7600" y="272675"/>
            <a:ext cx="3851775" cy="269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000" y="272675"/>
            <a:ext cx="4160350" cy="269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7B7B7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677350" cy="390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5475" y="487025"/>
            <a:ext cx="4627475" cy="28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7B7B7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793225" y="3610850"/>
            <a:ext cx="7944600" cy="14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974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35"/>
              <a:buChar char="●"/>
            </a:pPr>
            <a:r>
              <a:rPr lang="en-GB" sz="1435">
                <a:solidFill>
                  <a:schemeClr val="dk2"/>
                </a:solidFill>
              </a:rPr>
              <a:t>Passengers</a:t>
            </a:r>
            <a:r>
              <a:rPr lang="en-GB" sz="1435">
                <a:solidFill>
                  <a:schemeClr val="dk2"/>
                </a:solidFill>
              </a:rPr>
              <a:t> in suspended animation  were Transported more irrespective of their homeplanet or destination.</a:t>
            </a:r>
            <a:endParaRPr sz="1435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35">
              <a:solidFill>
                <a:schemeClr val="dk2"/>
              </a:solidFill>
            </a:endParaRPr>
          </a:p>
          <a:p>
            <a:pPr indent="-314989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60"/>
              <a:buChar char="●"/>
            </a:pPr>
            <a:r>
              <a:rPr lang="en-GB" sz="1360">
                <a:solidFill>
                  <a:schemeClr val="dk2"/>
                </a:solidFill>
              </a:rPr>
              <a:t>Homeplanet Earth and Destination PSOj318.5-22 has least passengers transported.</a:t>
            </a:r>
            <a:endParaRPr sz="1360">
              <a:solidFill>
                <a:schemeClr val="dk2"/>
              </a:solidFill>
            </a:endParaRPr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57350" cy="334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Preprocessing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982050"/>
            <a:ext cx="6096000" cy="38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-3233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4592"/>
              <a:t>Filing Missing Values</a:t>
            </a:r>
            <a:endParaRPr sz="4592"/>
          </a:p>
          <a:p>
            <a:pPr indent="-28776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i="1" lang="en-GB" sz="2866"/>
              <a:t>Passengers of same group belong same CABIN, HOMEPLANET and has same financial status(VIP). </a:t>
            </a:r>
            <a:endParaRPr i="1" sz="2866"/>
          </a:p>
          <a:p>
            <a:pPr indent="-28776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i="1" lang="en-GB" sz="2866"/>
              <a:t>Fillna using groupby method</a:t>
            </a:r>
            <a:endParaRPr i="1" sz="286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88"/>
          </a:p>
          <a:p>
            <a:pPr indent="-32598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4718"/>
              <a:t>Encoding features (dummy variables)</a:t>
            </a:r>
            <a:endParaRPr sz="4718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GB" sz="2831"/>
              <a:t>Total features: 24</a:t>
            </a:r>
            <a:endParaRPr i="1" sz="283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88"/>
          </a:p>
          <a:p>
            <a:pPr indent="-32043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4449"/>
              <a:t>Splitting Dataset : (70:30)</a:t>
            </a:r>
            <a:endParaRPr sz="4449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GB" sz="2603"/>
              <a:t>Train Set: 6085 rows</a:t>
            </a:r>
            <a:endParaRPr i="1" sz="2603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GB" sz="2603"/>
              <a:t>Test Set: 2608 rows </a:t>
            </a:r>
            <a:endParaRPr i="1" sz="2603"/>
          </a:p>
          <a:p>
            <a:pPr indent="-32678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4757"/>
              <a:t>Scaling numerical features</a:t>
            </a:r>
            <a:endParaRPr sz="4757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8875" y="396625"/>
            <a:ext cx="2314575" cy="409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Building 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409000" y="396600"/>
            <a:ext cx="8266800" cy="45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27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109"/>
              <a:t>Model Performance </a:t>
            </a:r>
            <a:r>
              <a:rPr b="1" lang="en-GB" sz="2109"/>
              <a:t>without Optimization: </a:t>
            </a:r>
            <a:r>
              <a:rPr b="1" lang="en-GB" sz="1927"/>
              <a:t>                          </a:t>
            </a:r>
            <a:r>
              <a:rPr b="1" lang="en-GB"/>
              <a:t>                                          </a:t>
            </a:r>
            <a:r>
              <a:rPr b="1" lang="en-GB" sz="2109"/>
              <a:t>Evaluating Model</a:t>
            </a:r>
            <a:r>
              <a:rPr b="1" lang="en-GB"/>
              <a:t>                        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                                                                                                                                                                                       </a:t>
            </a:r>
            <a:r>
              <a:rPr b="1" lang="en-GB" sz="1621"/>
              <a:t>            </a:t>
            </a:r>
            <a:r>
              <a:rPr b="1" lang="en-GB" sz="2121"/>
              <a:t>- Based on accuracy scores the Ensembling techniques seems to be  </a:t>
            </a:r>
            <a:endParaRPr b="1" sz="212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121"/>
              <a:t>                                                                                                              Performing good        </a:t>
            </a:r>
            <a:r>
              <a:rPr b="1" lang="en-GB" sz="1700"/>
              <a:t>                                                                   </a:t>
            </a:r>
            <a:endParaRPr b="1" sz="1700"/>
          </a:p>
          <a:p>
            <a:pPr indent="-264795" lvl="0" marL="457200" rtl="0" algn="l">
              <a:spcBef>
                <a:spcPts val="1200"/>
              </a:spcBef>
              <a:spcAft>
                <a:spcPts val="0"/>
              </a:spcAft>
              <a:buSzPct val="52766"/>
              <a:buChar char="●"/>
            </a:pPr>
            <a:r>
              <a:rPr b="1" lang="en-GB" sz="2274"/>
              <a:t>Logistic Regression : 78%</a:t>
            </a:r>
            <a:r>
              <a:rPr b="1" lang="en-GB" sz="2092"/>
              <a:t> </a:t>
            </a:r>
            <a:r>
              <a:rPr b="1" lang="en-GB" sz="1881"/>
              <a:t>   </a:t>
            </a:r>
            <a:r>
              <a:rPr b="1" lang="en-GB" sz="1700"/>
              <a:t>                                                       </a:t>
            </a:r>
            <a:r>
              <a:rPr b="1" lang="en-GB" sz="1910"/>
              <a:t>   -S</a:t>
            </a:r>
            <a:r>
              <a:rPr b="1" lang="en-GB" sz="2092"/>
              <a:t>teps to Optimize the model performace</a:t>
            </a:r>
            <a:endParaRPr b="1" sz="2092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800"/>
              <a:t>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b="1" sz="2123"/>
          </a:p>
          <a:p>
            <a:pPr indent="-264795" lvl="0" marL="457200" rtl="0" algn="l">
              <a:spcBef>
                <a:spcPts val="1200"/>
              </a:spcBef>
              <a:spcAft>
                <a:spcPts val="0"/>
              </a:spcAft>
              <a:buSzPct val="57352"/>
              <a:buChar char="●"/>
            </a:pPr>
            <a:r>
              <a:rPr b="1" lang="en-GB" sz="2092"/>
              <a:t>K-Nearest  Neighbours : 76% </a:t>
            </a:r>
            <a:r>
              <a:rPr b="1" lang="en-GB" sz="1881"/>
              <a:t>                                                       </a:t>
            </a:r>
            <a:r>
              <a:rPr b="1" lang="en-GB" sz="2092"/>
              <a:t> -</a:t>
            </a:r>
            <a:r>
              <a:rPr b="1" lang="en-GB" sz="1728"/>
              <a:t> Hyper Parameter Optimization using :</a:t>
            </a:r>
            <a:endParaRPr b="1" sz="1728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81"/>
          </a:p>
          <a:p>
            <a:pPr indent="-28536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-GB" sz="1881"/>
              <a:t>Decision Tree : 77%                                                                       </a:t>
            </a:r>
            <a:r>
              <a:rPr b="1" lang="en-GB" sz="2302"/>
              <a:t>  </a:t>
            </a:r>
            <a:r>
              <a:rPr b="1" lang="en-GB" sz="1939"/>
              <a:t>1) Elbow Method</a:t>
            </a:r>
            <a:r>
              <a:rPr b="1" lang="en-GB" sz="1518"/>
              <a:t> </a:t>
            </a:r>
            <a:endParaRPr b="1" sz="1518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81"/>
          </a:p>
          <a:p>
            <a:pPr indent="-28536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-GB" sz="1881"/>
              <a:t>Random Forest : 79%                                                                      </a:t>
            </a:r>
            <a:r>
              <a:rPr b="1" lang="en-GB" sz="2302"/>
              <a:t> </a:t>
            </a:r>
            <a:r>
              <a:rPr b="1" lang="en-GB" sz="1939"/>
              <a:t>2) Grid Search CV</a:t>
            </a:r>
            <a:endParaRPr b="1" sz="1939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81"/>
          </a:p>
          <a:p>
            <a:pPr indent="-28536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-GB" sz="1881"/>
              <a:t>AdaBoost : 79%                                                                               </a:t>
            </a:r>
            <a:r>
              <a:rPr b="1" lang="en-GB" sz="2263"/>
              <a:t> - </a:t>
            </a:r>
            <a:r>
              <a:rPr b="1" lang="en-GB" sz="1899"/>
              <a:t>Applying Cross Validation to check final performance on </a:t>
            </a:r>
            <a:r>
              <a:rPr b="1" lang="en-GB" sz="1899"/>
              <a:t>unseen</a:t>
            </a:r>
            <a:r>
              <a:rPr b="1" lang="en-GB" sz="1899"/>
              <a:t> data</a:t>
            </a:r>
            <a:endParaRPr b="1" sz="1899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81"/>
          </a:p>
          <a:p>
            <a:pPr indent="-28536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-GB" sz="1881"/>
              <a:t>Hist Gradient Boosting : 81%                                                                                                                                   Let’s start!</a:t>
            </a:r>
            <a:endParaRPr b="1" sz="188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Optimized Model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1" name="Google Shape;161;p28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{0DD2E4D4-99EF-4CC9-96E7-7B32C63A34E8}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50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CCCCCC"/>
                          </a:solidFill>
                        </a:rPr>
                        <a:t>Optimized Model </a:t>
                      </a:r>
                      <a:endParaRPr>
                        <a:solidFill>
                          <a:srgbClr val="CCCCCC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CCCCCC"/>
                          </a:solidFill>
                        </a:rPr>
                        <a:t>Accuracy</a:t>
                      </a:r>
                      <a:endParaRPr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CCCCCC"/>
                          </a:solidFill>
                        </a:rPr>
                        <a:t>Cross Validation</a:t>
                      </a:r>
                      <a:endParaRPr>
                        <a:solidFill>
                          <a:srgbClr val="CCCCCC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CCCCCC"/>
                          </a:solidFill>
                        </a:rPr>
                        <a:t>Accuracy</a:t>
                      </a:r>
                      <a:endParaRPr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0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CCCCCC"/>
                          </a:solidFill>
                        </a:rPr>
                        <a:t>Random Forest</a:t>
                      </a:r>
                      <a:endParaRPr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CCCCCC"/>
                          </a:solidFill>
                        </a:rPr>
                        <a:t>80%</a:t>
                      </a:r>
                      <a:endParaRPr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CCCCCC"/>
                          </a:solidFill>
                        </a:rPr>
                        <a:t>79%</a:t>
                      </a:r>
                      <a:endParaRPr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0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CCCCCC"/>
                          </a:solidFill>
                        </a:rPr>
                        <a:t>AdaBoost Classifier</a:t>
                      </a:r>
                      <a:endParaRPr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CCCCCC"/>
                          </a:solidFill>
                        </a:rPr>
                        <a:t>80%</a:t>
                      </a:r>
                      <a:endParaRPr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CCCCCC"/>
                          </a:solidFill>
                        </a:rPr>
                        <a:t>80%</a:t>
                      </a:r>
                      <a:endParaRPr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0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rgbClr val="CCCCCC"/>
                          </a:solidFill>
                        </a:rPr>
                        <a:t>HistGradientBoosting</a:t>
                      </a:r>
                      <a:endParaRPr sz="1300"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CCCCCC"/>
                          </a:solidFill>
                        </a:rPr>
                        <a:t>81%</a:t>
                      </a:r>
                      <a:endParaRPr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CCCCCC"/>
                          </a:solidFill>
                        </a:rPr>
                        <a:t>80%</a:t>
                      </a:r>
                      <a:endParaRPr>
                        <a:solidFill>
                          <a:srgbClr val="CCCCC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285050"/>
            <a:ext cx="8029500" cy="15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353060" lvl="0" marL="457200" rtl="0" algn="l">
              <a:spcBef>
                <a:spcPts val="0"/>
              </a:spcBef>
              <a:spcAft>
                <a:spcPts val="0"/>
              </a:spcAft>
              <a:buSzPts val="1960"/>
              <a:buChar char="➢"/>
            </a:pPr>
            <a:r>
              <a:rPr i="1" lang="en-GB" sz="1960"/>
              <a:t>Adaptive Boosting</a:t>
            </a:r>
            <a:r>
              <a:rPr lang="en-GB" sz="1960"/>
              <a:t> method is making more </a:t>
            </a:r>
            <a:r>
              <a:rPr lang="en-GB" sz="1960"/>
              <a:t>robust model for this dataset as of now.</a:t>
            </a:r>
            <a:endParaRPr sz="1960"/>
          </a:p>
          <a:p>
            <a:pPr indent="-353060" lvl="0" marL="457200" rtl="0" algn="l">
              <a:spcBef>
                <a:spcPts val="0"/>
              </a:spcBef>
              <a:spcAft>
                <a:spcPts val="0"/>
              </a:spcAft>
              <a:buSzPts val="1960"/>
              <a:buChar char="➢"/>
            </a:pPr>
            <a:r>
              <a:rPr lang="en-GB" sz="1960"/>
              <a:t>The model has no significant sign of overfitting, i.e it’s a desired generalized model which is ready for any unseen data.</a:t>
            </a:r>
            <a:endParaRPr sz="1960"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311700" y="2255700"/>
            <a:ext cx="4968000" cy="23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800"/>
              <a:t>Suggested algorithm  :</a:t>
            </a:r>
            <a:endParaRPr i="1" sz="18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i="1" lang="en-GB" sz="1400"/>
              <a:t>Applying more Boosting methods</a:t>
            </a:r>
            <a:endParaRPr i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-GB" sz="1400"/>
              <a:t>Finally Neural Networks can work well.</a:t>
            </a:r>
            <a:endParaRPr i="1"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4248500" y="132500"/>
            <a:ext cx="4833900" cy="11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500">
                <a:solidFill>
                  <a:srgbClr val="434343"/>
                </a:solidFill>
              </a:rPr>
              <a:t>Caz every single Human matters</a:t>
            </a:r>
            <a:endParaRPr i="1" sz="25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Description: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77"/>
              <a:t>Year</a:t>
            </a:r>
            <a:r>
              <a:rPr lang="en-GB" sz="1577"/>
              <a:t> : 2912</a:t>
            </a:r>
            <a:endParaRPr sz="15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77"/>
          </a:p>
          <a:p>
            <a:pPr indent="-3187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i="1" lang="en-GB" sz="1577"/>
              <a:t>Spaceship Titanic, an </a:t>
            </a:r>
            <a:r>
              <a:rPr i="1" lang="en-GB" sz="1577"/>
              <a:t>interstellar</a:t>
            </a:r>
            <a:r>
              <a:rPr i="1" lang="en-GB" sz="1577"/>
              <a:t> Passenger liner, </a:t>
            </a:r>
            <a:r>
              <a:rPr i="1" lang="en-GB" sz="1577"/>
              <a:t>launched with around </a:t>
            </a:r>
            <a:r>
              <a:rPr i="1" lang="en-GB" sz="1577"/>
              <a:t>8000 passengers, transporting them to three habitable exoPlanets orbiting nearby stars.</a:t>
            </a:r>
            <a:endParaRPr i="1" sz="15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77"/>
          </a:p>
          <a:p>
            <a:pPr indent="-3187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i="1" lang="en-GB" sz="1577"/>
              <a:t>While rounding Alpha Century, collided with a hidden Space Time Anomaly. Unfortunately few passengers got transported to different dimension of time and space.</a:t>
            </a:r>
            <a:endParaRPr i="1" sz="15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77"/>
          </a:p>
          <a:p>
            <a:pPr indent="-3187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i="1" lang="en-GB" sz="1577"/>
              <a:t>Some Data of passengers has been retrieved from the damaged ship as the signal from ship remained intact to Earth.</a:t>
            </a:r>
            <a:endParaRPr i="1" sz="1577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77"/>
              <a:t>Task:</a:t>
            </a:r>
            <a:endParaRPr sz="1577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11"/>
              <a:t>Data Science Team has to predict which passenger got transported based on data retrieved to send crew on mission to search lost passengers.</a:t>
            </a:r>
            <a:endParaRPr sz="191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77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CRISP-DM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017725"/>
            <a:ext cx="4199700" cy="3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Cross Industry Standard Process for Data Mining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i="1" lang="en-GB" sz="1300"/>
              <a:t>Business Understanding</a:t>
            </a:r>
            <a:endParaRPr i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-GB" sz="1300"/>
              <a:t>Data Understanding</a:t>
            </a:r>
            <a:endParaRPr i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-GB" sz="1300"/>
              <a:t>Data Mining</a:t>
            </a:r>
            <a:endParaRPr i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-GB" sz="1300"/>
              <a:t>Modelling</a:t>
            </a:r>
            <a:endParaRPr i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-GB" sz="1300"/>
              <a:t>Evaluation</a:t>
            </a:r>
            <a:endParaRPr i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-GB" sz="1300"/>
              <a:t>Deployment</a:t>
            </a:r>
            <a:endParaRPr i="1"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3300" y="445025"/>
            <a:ext cx="409900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Understanding Dataset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430500" y="1017725"/>
            <a:ext cx="8283000" cy="39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296148" lvl="0" marL="45720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-GB" sz="1150">
                <a:solidFill>
                  <a:srgbClr val="000000"/>
                </a:solidFill>
                <a:highlight>
                  <a:srgbClr val="F4F4F4"/>
                </a:highlight>
                <a:latin typeface="Roboto Mono"/>
                <a:ea typeface="Roboto Mono"/>
                <a:cs typeface="Roboto Mono"/>
                <a:sym typeface="Roboto Mono"/>
              </a:rPr>
              <a:t>PassengerId</a:t>
            </a:r>
            <a:r>
              <a:rPr lang="en-GB" sz="1150">
                <a:solidFill>
                  <a:srgbClr val="000000"/>
                </a:solidFill>
                <a:highlight>
                  <a:srgbClr val="FFFFFF"/>
                </a:highlight>
              </a:rPr>
              <a:t> - A unique Id for each passenger. Form </a:t>
            </a:r>
            <a:r>
              <a:rPr lang="en-GB" sz="1150">
                <a:solidFill>
                  <a:srgbClr val="000000"/>
                </a:solidFill>
                <a:highlight>
                  <a:srgbClr val="F4F4F4"/>
                </a:highlight>
                <a:latin typeface="Roboto Mono"/>
                <a:ea typeface="Roboto Mono"/>
                <a:cs typeface="Roboto Mono"/>
                <a:sym typeface="Roboto Mono"/>
              </a:rPr>
              <a:t>gggg_pp</a:t>
            </a:r>
            <a:r>
              <a:rPr lang="en-GB" sz="1150">
                <a:solidFill>
                  <a:srgbClr val="000000"/>
                </a:solidFill>
                <a:highlight>
                  <a:srgbClr val="FFFFFF"/>
                </a:highlight>
              </a:rPr>
              <a:t> where </a:t>
            </a:r>
            <a:r>
              <a:rPr lang="en-GB" sz="1150">
                <a:solidFill>
                  <a:srgbClr val="000000"/>
                </a:solidFill>
                <a:highlight>
                  <a:srgbClr val="F4F4F4"/>
                </a:highlight>
                <a:latin typeface="Roboto Mono"/>
                <a:ea typeface="Roboto Mono"/>
                <a:cs typeface="Roboto Mono"/>
                <a:sym typeface="Roboto Mono"/>
              </a:rPr>
              <a:t>gggg</a:t>
            </a:r>
            <a:r>
              <a:rPr lang="en-GB" sz="1150">
                <a:solidFill>
                  <a:srgbClr val="000000"/>
                </a:solidFill>
                <a:highlight>
                  <a:srgbClr val="FFFFFF"/>
                </a:highlight>
              </a:rPr>
              <a:t> :- group the passenger is travelling with &amp; </a:t>
            </a:r>
            <a:r>
              <a:rPr lang="en-GB" sz="1150">
                <a:solidFill>
                  <a:srgbClr val="000000"/>
                </a:solidFill>
                <a:highlight>
                  <a:srgbClr val="F4F4F4"/>
                </a:highlight>
                <a:latin typeface="Roboto Mono"/>
                <a:ea typeface="Roboto Mono"/>
                <a:cs typeface="Roboto Mono"/>
                <a:sym typeface="Roboto Mono"/>
              </a:rPr>
              <a:t>pp</a:t>
            </a:r>
            <a:r>
              <a:rPr lang="en-GB" sz="1150">
                <a:solidFill>
                  <a:srgbClr val="000000"/>
                </a:solidFill>
                <a:highlight>
                  <a:srgbClr val="FFFFFF"/>
                </a:highlight>
              </a:rPr>
              <a:t> :- number within the group. People in a group are often family members, but not always.</a:t>
            </a:r>
            <a:endParaRPr sz="11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0274" lvl="0" marL="45720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-GB" sz="1050">
                <a:solidFill>
                  <a:srgbClr val="000000"/>
                </a:solidFill>
                <a:highlight>
                  <a:srgbClr val="F4F4F4"/>
                </a:highlight>
                <a:latin typeface="Roboto Mono"/>
                <a:ea typeface="Roboto Mono"/>
                <a:cs typeface="Roboto Mono"/>
                <a:sym typeface="Roboto Mono"/>
              </a:rPr>
              <a:t>HomePlanet</a:t>
            </a: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</a:rPr>
              <a:t> - The planet the passenger departed from, typically their planet of permanent residence.</a:t>
            </a:r>
            <a:endParaRPr sz="10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0274" lvl="0" marL="45720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-GB" sz="1050">
                <a:solidFill>
                  <a:srgbClr val="000000"/>
                </a:solidFill>
                <a:highlight>
                  <a:srgbClr val="F4F4F4"/>
                </a:highlight>
                <a:latin typeface="Roboto Mono"/>
                <a:ea typeface="Roboto Mono"/>
                <a:cs typeface="Roboto Mono"/>
                <a:sym typeface="Roboto Mono"/>
              </a:rPr>
              <a:t>CryoSleep</a:t>
            </a: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</a:rPr>
              <a:t> - Indicates whether the passenger elected to be put into suspended animation for the duration of the voyage.</a:t>
            </a:r>
            <a:endParaRPr sz="10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0274" lvl="0" marL="45720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-GB" sz="1050">
                <a:solidFill>
                  <a:srgbClr val="000000"/>
                </a:solidFill>
                <a:highlight>
                  <a:srgbClr val="F4F4F4"/>
                </a:highlight>
                <a:latin typeface="Roboto Mono"/>
                <a:ea typeface="Roboto Mono"/>
                <a:cs typeface="Roboto Mono"/>
                <a:sym typeface="Roboto Mono"/>
              </a:rPr>
              <a:t>Cabin</a:t>
            </a: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</a:rPr>
              <a:t> - The cabin where the passenger is staying. Takes the form </a:t>
            </a:r>
            <a:r>
              <a:rPr lang="en-GB" sz="1050">
                <a:solidFill>
                  <a:srgbClr val="000000"/>
                </a:solidFill>
                <a:highlight>
                  <a:srgbClr val="F4F4F4"/>
                </a:highlight>
                <a:latin typeface="Roboto Mono"/>
                <a:ea typeface="Roboto Mono"/>
                <a:cs typeface="Roboto Mono"/>
                <a:sym typeface="Roboto Mono"/>
              </a:rPr>
              <a:t>deck/num/side</a:t>
            </a: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</a:rPr>
              <a:t>, where </a:t>
            </a:r>
            <a:r>
              <a:rPr lang="en-GB" sz="1050">
                <a:solidFill>
                  <a:srgbClr val="000000"/>
                </a:solidFill>
                <a:highlight>
                  <a:srgbClr val="F4F4F4"/>
                </a:highlight>
                <a:latin typeface="Roboto Mono"/>
                <a:ea typeface="Roboto Mono"/>
                <a:cs typeface="Roboto Mono"/>
                <a:sym typeface="Roboto Mono"/>
              </a:rPr>
              <a:t>side</a:t>
            </a: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</a:rPr>
              <a:t> can be either </a:t>
            </a:r>
            <a:r>
              <a:rPr lang="en-GB" sz="1050">
                <a:solidFill>
                  <a:srgbClr val="000000"/>
                </a:solidFill>
                <a:highlight>
                  <a:srgbClr val="F4F4F4"/>
                </a:highlight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</a:rPr>
              <a:t> for </a:t>
            </a:r>
            <a:r>
              <a:rPr i="1" lang="en-GB" sz="1050">
                <a:solidFill>
                  <a:srgbClr val="000000"/>
                </a:solidFill>
                <a:highlight>
                  <a:srgbClr val="FFFFFF"/>
                </a:highlight>
              </a:rPr>
              <a:t>Port</a:t>
            </a: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</a:rPr>
              <a:t> or </a:t>
            </a:r>
            <a:r>
              <a:rPr lang="en-GB" sz="1050">
                <a:solidFill>
                  <a:srgbClr val="000000"/>
                </a:solidFill>
                <a:highlight>
                  <a:srgbClr val="F4F4F4"/>
                </a:highlight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</a:rPr>
              <a:t> for </a:t>
            </a:r>
            <a:r>
              <a:rPr i="1" lang="en-GB" sz="1050">
                <a:solidFill>
                  <a:srgbClr val="000000"/>
                </a:solidFill>
                <a:highlight>
                  <a:srgbClr val="FFFFFF"/>
                </a:highlight>
              </a:rPr>
              <a:t>Starboard</a:t>
            </a: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endParaRPr sz="10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0274" lvl="0" marL="45720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-GB" sz="1050">
                <a:solidFill>
                  <a:srgbClr val="000000"/>
                </a:solidFill>
                <a:highlight>
                  <a:srgbClr val="F4F4F4"/>
                </a:highlight>
                <a:latin typeface="Roboto Mono"/>
                <a:ea typeface="Roboto Mono"/>
                <a:cs typeface="Roboto Mono"/>
                <a:sym typeface="Roboto Mono"/>
              </a:rPr>
              <a:t>Destination</a:t>
            </a: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</a:rPr>
              <a:t> - The planet the passenger will be debarking to.</a:t>
            </a:r>
            <a:endParaRPr sz="10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0274" lvl="0" marL="45720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-GB" sz="1050">
                <a:solidFill>
                  <a:srgbClr val="000000"/>
                </a:solidFill>
                <a:highlight>
                  <a:srgbClr val="F4F4F4"/>
                </a:highlight>
                <a:latin typeface="Roboto Mono"/>
                <a:ea typeface="Roboto Mono"/>
                <a:cs typeface="Roboto Mono"/>
                <a:sym typeface="Roboto Mono"/>
              </a:rPr>
              <a:t>Age</a:t>
            </a: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</a:rPr>
              <a:t> - The age of the passenger.</a:t>
            </a:r>
            <a:endParaRPr sz="10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0274" lvl="0" marL="45720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-GB" sz="1050">
                <a:solidFill>
                  <a:srgbClr val="000000"/>
                </a:solidFill>
                <a:highlight>
                  <a:srgbClr val="F4F4F4"/>
                </a:highlight>
                <a:latin typeface="Roboto Mono"/>
                <a:ea typeface="Roboto Mono"/>
                <a:cs typeface="Roboto Mono"/>
                <a:sym typeface="Roboto Mono"/>
              </a:rPr>
              <a:t>VIP</a:t>
            </a: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</a:rPr>
              <a:t> - Whether the passenger has paid for special VIP service during the voyage.</a:t>
            </a:r>
            <a:endParaRPr sz="10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0274" lvl="0" marL="45720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-GB" sz="1050">
                <a:solidFill>
                  <a:srgbClr val="000000"/>
                </a:solidFill>
                <a:highlight>
                  <a:srgbClr val="F4F4F4"/>
                </a:highlight>
                <a:latin typeface="Roboto Mono"/>
                <a:ea typeface="Roboto Mono"/>
                <a:cs typeface="Roboto Mono"/>
                <a:sym typeface="Roboto Mono"/>
              </a:rPr>
              <a:t>RoomService</a:t>
            </a: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en-GB" sz="1050">
                <a:solidFill>
                  <a:srgbClr val="000000"/>
                </a:solidFill>
                <a:highlight>
                  <a:srgbClr val="F4F4F4"/>
                </a:highlight>
                <a:latin typeface="Roboto Mono"/>
                <a:ea typeface="Roboto Mono"/>
                <a:cs typeface="Roboto Mono"/>
                <a:sym typeface="Roboto Mono"/>
              </a:rPr>
              <a:t>FoodCourt</a:t>
            </a: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en-GB" sz="1050">
                <a:solidFill>
                  <a:srgbClr val="000000"/>
                </a:solidFill>
                <a:highlight>
                  <a:srgbClr val="F4F4F4"/>
                </a:highlight>
                <a:latin typeface="Roboto Mono"/>
                <a:ea typeface="Roboto Mono"/>
                <a:cs typeface="Roboto Mono"/>
                <a:sym typeface="Roboto Mono"/>
              </a:rPr>
              <a:t>ShoppingMall</a:t>
            </a: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en-GB" sz="1050">
                <a:solidFill>
                  <a:srgbClr val="000000"/>
                </a:solidFill>
                <a:highlight>
                  <a:srgbClr val="F4F4F4"/>
                </a:highlight>
                <a:latin typeface="Roboto Mono"/>
                <a:ea typeface="Roboto Mono"/>
                <a:cs typeface="Roboto Mono"/>
                <a:sym typeface="Roboto Mono"/>
              </a:rPr>
              <a:t>Spa</a:t>
            </a: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en-GB" sz="1050">
                <a:solidFill>
                  <a:srgbClr val="000000"/>
                </a:solidFill>
                <a:highlight>
                  <a:srgbClr val="F4F4F4"/>
                </a:highlight>
                <a:latin typeface="Roboto Mono"/>
                <a:ea typeface="Roboto Mono"/>
                <a:cs typeface="Roboto Mono"/>
                <a:sym typeface="Roboto Mono"/>
              </a:rPr>
              <a:t>VRDeck</a:t>
            </a: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</a:rPr>
              <a:t> - Biilled amount of passengers for many luxury amenities.</a:t>
            </a:r>
            <a:endParaRPr sz="10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0274" lvl="0" marL="45720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-GB" sz="1050">
                <a:solidFill>
                  <a:srgbClr val="000000"/>
                </a:solidFill>
                <a:highlight>
                  <a:srgbClr val="F4F4F4"/>
                </a:highlight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</a:rPr>
              <a:t> - The first and last names of the passenger.</a:t>
            </a:r>
            <a:endParaRPr sz="10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0274" lvl="0" marL="45720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-GB" sz="1050">
                <a:solidFill>
                  <a:srgbClr val="000000"/>
                </a:solidFill>
                <a:highlight>
                  <a:srgbClr val="F4F4F4"/>
                </a:highlight>
                <a:latin typeface="Roboto Mono"/>
                <a:ea typeface="Roboto Mono"/>
                <a:cs typeface="Roboto Mono"/>
                <a:sym typeface="Roboto Mono"/>
              </a:rPr>
              <a:t>Transported</a:t>
            </a: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</a:rPr>
              <a:t> - Whether the passenger was transported to another dimension.</a:t>
            </a:r>
            <a:endParaRPr sz="105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3449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5030575" y="3764094"/>
            <a:ext cx="3505800" cy="17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Our Target feature is balanced</a:t>
            </a:r>
            <a:endParaRPr sz="1600"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838" y="1261713"/>
            <a:ext cx="3238500" cy="353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8075" y="1100600"/>
            <a:ext cx="3448700" cy="272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0" y="0"/>
            <a:ext cx="85500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55">
                <a:solidFill>
                  <a:srgbClr val="666666"/>
                </a:solidFill>
              </a:rPr>
              <a:t>Exploratory Data Analysis                 </a:t>
            </a:r>
            <a:endParaRPr b="1" sz="2355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55">
                <a:solidFill>
                  <a:srgbClr val="666666"/>
                </a:solidFill>
              </a:rPr>
              <a:t>                                                                                                           </a:t>
            </a:r>
            <a:endParaRPr b="1" sz="1577">
              <a:solidFill>
                <a:srgbClr val="666666"/>
              </a:solidFill>
            </a:endParaRPr>
          </a:p>
          <a:p>
            <a:pPr indent="-33147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●"/>
            </a:pPr>
            <a:r>
              <a:rPr i="1" lang="en-GB" sz="1800">
                <a:solidFill>
                  <a:srgbClr val="666666"/>
                </a:solidFill>
              </a:rPr>
              <a:t>Splitting mixed data type </a:t>
            </a:r>
            <a:endParaRPr i="1"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800">
                <a:solidFill>
                  <a:srgbClr val="666666"/>
                </a:solidFill>
              </a:rPr>
              <a:t>        Features</a:t>
            </a:r>
            <a:r>
              <a:rPr b="1" i="1" lang="en-GB" sz="2244">
                <a:solidFill>
                  <a:srgbClr val="666666"/>
                </a:solidFill>
              </a:rPr>
              <a:t> </a:t>
            </a:r>
            <a:r>
              <a:rPr i="1" lang="en-GB" sz="1800">
                <a:solidFill>
                  <a:srgbClr val="666666"/>
                </a:solidFill>
              </a:rPr>
              <a:t>for better analysis</a:t>
            </a:r>
            <a:r>
              <a:rPr lang="en-GB" sz="1800">
                <a:solidFill>
                  <a:srgbClr val="666666"/>
                </a:solidFill>
              </a:rPr>
              <a:t>.</a:t>
            </a:r>
            <a:r>
              <a:rPr b="1" lang="en-GB" sz="1800">
                <a:solidFill>
                  <a:srgbClr val="666666"/>
                </a:solidFill>
              </a:rPr>
              <a:t> </a:t>
            </a:r>
            <a:r>
              <a:rPr b="1" lang="en-GB" sz="1911">
                <a:solidFill>
                  <a:srgbClr val="666666"/>
                </a:solidFill>
              </a:rPr>
              <a:t>  </a:t>
            </a:r>
            <a:r>
              <a:rPr b="1" lang="en-GB" sz="2133">
                <a:solidFill>
                  <a:srgbClr val="666666"/>
                </a:solidFill>
              </a:rPr>
              <a:t>                                        </a:t>
            </a:r>
            <a:endParaRPr b="1" sz="2133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33">
                <a:solidFill>
                  <a:srgbClr val="666666"/>
                </a:solidFill>
              </a:rPr>
              <a:t>                                </a:t>
            </a:r>
            <a:endParaRPr b="1" sz="2577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666666"/>
                </a:solidFill>
              </a:rPr>
              <a:t> </a:t>
            </a:r>
            <a:endParaRPr b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-GB">
                <a:solidFill>
                  <a:srgbClr val="666666"/>
                </a:solidFill>
              </a:rPr>
            </a:br>
            <a:r>
              <a:rPr b="1" lang="en-GB">
                <a:solidFill>
                  <a:srgbClr val="666666"/>
                </a:solidFill>
              </a:rPr>
              <a:t>	</a:t>
            </a:r>
            <a:endParaRPr b="1">
              <a:solidFill>
                <a:srgbClr val="666666"/>
              </a:solidFill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2725" y="799438"/>
            <a:ext cx="3286125" cy="4182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3900" y="1065923"/>
            <a:ext cx="2314575" cy="381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7B7B7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1506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1820">
                <a:solidFill>
                  <a:srgbClr val="CC4125"/>
                </a:solidFill>
              </a:rPr>
              <a:t>Univariate Analysis</a:t>
            </a:r>
            <a:endParaRPr b="1" sz="1820">
              <a:solidFill>
                <a:srgbClr val="CC4125"/>
              </a:solidFill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7325" y="350700"/>
            <a:ext cx="3762375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725" y="350700"/>
            <a:ext cx="3762375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8938" y="2770050"/>
            <a:ext cx="3762375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4713" y="2770050"/>
            <a:ext cx="3762375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7B7B7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6075" y="2647950"/>
            <a:ext cx="4011575" cy="250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225" y="0"/>
            <a:ext cx="41378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6075" y="0"/>
            <a:ext cx="4011575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3363" y="2610775"/>
            <a:ext cx="4011575" cy="257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401200" cy="15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CC4125"/>
                </a:solidFill>
              </a:rPr>
              <a:t>PassengerID : Passengr_group + Passngr_id</a:t>
            </a:r>
            <a:endParaRPr sz="1900">
              <a:solidFill>
                <a:srgbClr val="CC412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CC4125"/>
              </a:solidFill>
            </a:endParaRPr>
          </a:p>
          <a:p>
            <a:pPr indent="-388619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4705"/>
              <a:buChar char="●"/>
            </a:pPr>
            <a:r>
              <a:rPr i="1" lang="en-GB" sz="1700">
                <a:solidFill>
                  <a:schemeClr val="dk2"/>
                </a:solidFill>
              </a:rPr>
              <a:t>Most of Passengers are alone (</a:t>
            </a:r>
            <a:r>
              <a:rPr i="1" lang="en-GB" sz="1200">
                <a:solidFill>
                  <a:schemeClr val="dk2"/>
                </a:solidFill>
              </a:rPr>
              <a:t>Having single P_id for its</a:t>
            </a:r>
            <a:r>
              <a:rPr i="1" lang="en-GB" sz="1700">
                <a:solidFill>
                  <a:schemeClr val="dk2"/>
                </a:solidFill>
              </a:rPr>
              <a:t> </a:t>
            </a:r>
            <a:r>
              <a:rPr i="1" lang="en-GB" sz="1200">
                <a:solidFill>
                  <a:schemeClr val="dk2"/>
                </a:solidFill>
              </a:rPr>
              <a:t>Passngr_group.</a:t>
            </a:r>
            <a:endParaRPr i="1" sz="1200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dk2"/>
              </a:solidFill>
            </a:endParaRPr>
          </a:p>
          <a:p>
            <a:pPr indent="-388619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4705"/>
              <a:buChar char="●"/>
            </a:pPr>
            <a:r>
              <a:rPr i="1" lang="en-GB" sz="1700">
                <a:solidFill>
                  <a:schemeClr val="dk2"/>
                </a:solidFill>
              </a:rPr>
              <a:t>Max 8 passngr_id in any P_group.</a:t>
            </a:r>
            <a:r>
              <a:rPr i="1" lang="en-GB" sz="1200">
                <a:solidFill>
                  <a:schemeClr val="dk2"/>
                </a:solidFill>
              </a:rPr>
              <a:t> </a:t>
            </a:r>
            <a:endParaRPr i="1" sz="1200">
              <a:solidFill>
                <a:schemeClr val="dk2"/>
              </a:solidFill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850" y="2347550"/>
            <a:ext cx="4035375" cy="279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5625" y="2390925"/>
            <a:ext cx="3933450" cy="270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