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60" r:id="rId1"/>
  </p:sldMasterIdLst>
  <p:notesMasterIdLst>
    <p:notesMasterId r:id="rId10"/>
  </p:notesMasterIdLst>
  <p:sldIdLst>
    <p:sldId id="269" r:id="rId2"/>
    <p:sldId id="270" r:id="rId3"/>
    <p:sldId id="271" r:id="rId4"/>
    <p:sldId id="272" r:id="rId5"/>
    <p:sldId id="276" r:id="rId6"/>
    <p:sldId id="278" r:id="rId7"/>
    <p:sldId id="279" r:id="rId8"/>
    <p:sldId id="280" r:id="rId9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84" autoAdjust="0"/>
  </p:normalViewPr>
  <p:slideViewPr>
    <p:cSldViewPr>
      <p:cViewPr varScale="1">
        <p:scale>
          <a:sx n="70" d="100"/>
          <a:sy n="70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6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3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3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04872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s-ES" altLang="en-US" sz="1400"/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es-ES" altLang="en-US" sz="1400"/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s-ES" altLang="en-US" sz="1400"/>
              <a:pPr lvl="0" algn="r" eaLnBrk="1" latinLnBrk="1" hangingPunct="1"/>
              <a:t>‹#›</a:t>
            </a:fld>
            <a:endParaRPr lang="es-ES" altLang="en-US"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 Light"/>
          <a:ea typeface="宋体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宋体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宋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宋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宋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宋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Calibri"/>
          <a:ea typeface="宋体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048580"/>
          <p:cNvSpPr>
            <a:spLocks noGrp="1"/>
          </p:cNvSpPr>
          <p:nvPr>
            <p:ph type="ctrTitle"/>
          </p:nvPr>
        </p:nvSpPr>
        <p:spPr>
          <a:xfrm>
            <a:off x="15875" y="5397500"/>
            <a:ext cx="4627562" cy="5445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ctr">
              <a:defRPr sz="4400"/>
            </a:lvl1pPr>
          </a:lstStyle>
          <a:p>
            <a:pPr lvl="0" algn="l" eaLnBrk="1" latinLnBrk="1" hangingPunct="1"/>
            <a:r>
              <a:rPr lang="es-UY" altLang="en-US" sz="2800">
                <a:solidFill>
                  <a:schemeClr val="lt1"/>
                </a:solidFill>
                <a:latin typeface="Garamond" pitchFamily="18" charset="0"/>
              </a:rPr>
              <a:t>Ilmu Komputer</a:t>
            </a:r>
          </a:p>
        </p:txBody>
      </p:sp>
      <p:sp>
        <p:nvSpPr>
          <p:cNvPr id="1048582" name="Subtitle 1048581"/>
          <p:cNvSpPr>
            <a:spLocks noGrp="1"/>
          </p:cNvSpPr>
          <p:nvPr>
            <p:ph type="subTitle" idx="1"/>
          </p:nvPr>
        </p:nvSpPr>
        <p:spPr>
          <a:xfrm>
            <a:off x="-12700" y="5973762"/>
            <a:ext cx="4643437" cy="4794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FontTx/>
              <a:buNone/>
              <a:defRPr sz="3200">
                <a:solidFill>
                  <a:schemeClr val="dk1"/>
                </a:solidFill>
              </a:defRPr>
            </a:lvl1pPr>
            <a:lvl2pPr marL="457200" algn="ctr">
              <a:buFontTx/>
              <a:buNone/>
            </a:lvl2pPr>
            <a:lvl3pPr marL="914400" algn="ctr">
              <a:buFontTx/>
              <a:buNone/>
            </a:lvl3pPr>
            <a:lvl4pPr marL="1371600" algn="ctr">
              <a:buFontTx/>
              <a:buNone/>
            </a:lvl4pPr>
            <a:lvl5pPr marL="1828800" algn="ctr">
              <a:buFontTx/>
              <a:buNone/>
            </a:lvl5pPr>
          </a:lstStyle>
          <a:p>
            <a:pPr lvl="0" algn="l" eaLnBrk="1" latinLnBrk="1" hangingPunct="1"/>
            <a:r>
              <a:rPr lang="es-ES" altLang="en-US" sz="1400">
                <a:solidFill>
                  <a:schemeClr val="lt1"/>
                </a:solidFill>
                <a:latin typeface="Garamond" pitchFamily="18" charset="0"/>
              </a:rPr>
              <a:t>Akademi Informatika </a:t>
            </a:r>
          </a:p>
          <a:p>
            <a:pPr lvl="0" algn="l" eaLnBrk="1" latinLnBrk="1" hangingPunct="1"/>
            <a:r>
              <a:rPr lang="es-ES" altLang="en-US" sz="1400">
                <a:solidFill>
                  <a:schemeClr val="lt1"/>
                </a:solidFill>
                <a:latin typeface="Garamond" pitchFamily="18" charset="0"/>
              </a:rPr>
              <a:t>( UNIVERSITAS AMIKOM YOOGYAKARTA 2018)</a:t>
            </a: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50" y="317500"/>
            <a:ext cx="5894387" cy="138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097152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84725" y="4591050"/>
            <a:ext cx="4530725" cy="1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Straight Connector 3145727"/>
          <p:cNvCxnSpPr>
            <a:cxnSpLocks/>
          </p:cNvCxnSpPr>
          <p:nvPr/>
        </p:nvCxnSpPr>
        <p:spPr>
          <a:xfrm>
            <a:off x="0" y="836612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pic>
        <p:nvPicPr>
          <p:cNvPr id="2097154" name="Picture 209715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84787" y="1468437"/>
            <a:ext cx="3041650" cy="287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7487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04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4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048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48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/>
      <p:bldP spid="10485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65437" y="42862"/>
            <a:ext cx="2749550" cy="90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9" name="Straight Connector 3145728"/>
          <p:cNvCxnSpPr>
            <a:cxnSpLocks/>
          </p:cNvCxnSpPr>
          <p:nvPr/>
        </p:nvCxnSpPr>
        <p:spPr>
          <a:xfrm>
            <a:off x="0" y="692150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pic>
        <p:nvPicPr>
          <p:cNvPr id="2097156" name="Picture 209715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8125" y="1268412"/>
            <a:ext cx="4327525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5" name="TextBox 1048584"/>
          <p:cNvSpPr txBox="1"/>
          <p:nvPr/>
        </p:nvSpPr>
        <p:spPr>
          <a:xfrm>
            <a:off x="323850" y="2155825"/>
            <a:ext cx="2037080" cy="701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2000" dirty="0">
                <a:latin typeface="Garamond" pitchFamily="18" charset="0"/>
              </a:rPr>
              <a:t>google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2000" dirty="0" err="1">
                <a:latin typeface="Garamond" pitchFamily="18" charset="0"/>
              </a:rPr>
              <a:t>Studi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Pustaka</a:t>
            </a:r>
            <a:endParaRPr lang="en-US" altLang="en-US" sz="2000" dirty="0">
              <a:latin typeface="Garamond" pitchFamily="18" charset="0"/>
            </a:endParaRP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4475" y="2779712"/>
            <a:ext cx="4321175" cy="309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209715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05350" y="1401762"/>
            <a:ext cx="4316412" cy="44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TextBox 1048585"/>
          <p:cNvSpPr txBox="1"/>
          <p:nvPr/>
        </p:nvSpPr>
        <p:spPr>
          <a:xfrm>
            <a:off x="4932362" y="2139950"/>
            <a:ext cx="3887787" cy="2529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285750" lvl="0" indent="-285750" algn="just" eaLnBrk="1" latin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2000" dirty="0">
                <a:latin typeface="Garamond" pitchFamily="18" charset="0"/>
              </a:rPr>
              <a:t>Website </a:t>
            </a:r>
            <a:r>
              <a:rPr lang="en-US" altLang="en-US" sz="2000" dirty="0" err="1">
                <a:latin typeface="Garamond" pitchFamily="18" charset="0"/>
              </a:rPr>
              <a:t>ini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terbagi</a:t>
            </a:r>
            <a:r>
              <a:rPr lang="en-US" altLang="en-US" sz="2000" dirty="0">
                <a:latin typeface="Garamond" pitchFamily="18" charset="0"/>
              </a:rPr>
              <a:t> 2 level </a:t>
            </a:r>
            <a:r>
              <a:rPr lang="en-US" altLang="en-US" sz="2000" dirty="0" err="1">
                <a:latin typeface="Garamond" pitchFamily="18" charset="0"/>
              </a:rPr>
              <a:t>pengguna</a:t>
            </a:r>
            <a:r>
              <a:rPr lang="en-US" altLang="en-US" sz="2000" dirty="0">
                <a:latin typeface="Garamond" pitchFamily="18" charset="0"/>
              </a:rPr>
              <a:t> (</a:t>
            </a:r>
            <a:r>
              <a:rPr lang="en-US" altLang="en-US" sz="2000" dirty="0" err="1">
                <a:latin typeface="Garamond" pitchFamily="18" charset="0"/>
              </a:rPr>
              <a:t>Santri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dan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Ustad</a:t>
            </a:r>
            <a:r>
              <a:rPr lang="en-US" altLang="en-US" sz="2000" dirty="0">
                <a:latin typeface="Garamond" pitchFamily="18" charset="0"/>
              </a:rPr>
              <a:t>).</a:t>
            </a:r>
          </a:p>
          <a:p>
            <a:pPr marL="285750" lvl="0" indent="-285750" algn="just" eaLnBrk="1" latin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2000" dirty="0" err="1">
                <a:latin typeface="Garamond" pitchFamily="18" charset="0"/>
              </a:rPr>
              <a:t>Santri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bisa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memelihkan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metode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pembelajaran</a:t>
            </a:r>
            <a:r>
              <a:rPr lang="en-US" altLang="en-US" sz="2000" dirty="0">
                <a:latin typeface="Garamond" pitchFamily="18" charset="0"/>
              </a:rPr>
              <a:t> Al-Qur’an </a:t>
            </a:r>
            <a:r>
              <a:rPr lang="en-US" altLang="en-US" sz="2000" dirty="0" err="1">
                <a:latin typeface="Garamond" pitchFamily="18" charset="0"/>
              </a:rPr>
              <a:t>dan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Ustad</a:t>
            </a:r>
            <a:endParaRPr lang="en-US" altLang="en-US" sz="2000" dirty="0">
              <a:latin typeface="Garamond" pitchFamily="18" charset="0"/>
            </a:endParaRPr>
          </a:p>
          <a:p>
            <a:pPr marL="285750" lvl="0" indent="-285750" algn="just" eaLnBrk="1" latin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2000" dirty="0" err="1">
                <a:latin typeface="Garamond" pitchFamily="18" charset="0"/>
              </a:rPr>
              <a:t>Ustad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bisa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menginput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materi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dan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memberi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nilai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kepada</a:t>
            </a:r>
            <a:r>
              <a:rPr lang="en-US" altLang="en-US" sz="2000" dirty="0">
                <a:latin typeface="Garamond" pitchFamily="18" charset="0"/>
              </a:rPr>
              <a:t> </a:t>
            </a:r>
            <a:r>
              <a:rPr lang="en-US" altLang="en-US" sz="2000" dirty="0" err="1">
                <a:latin typeface="Garamond" pitchFamily="18" charset="0"/>
              </a:rPr>
              <a:t>santri</a:t>
            </a:r>
            <a:endParaRPr lang="en-US" altLang="en-US" sz="2000" dirty="0">
              <a:latin typeface="Garamond" pitchFamily="18" charset="0"/>
            </a:endParaRP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54125" y="4405312"/>
            <a:ext cx="1041400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0" name="Picture 2097159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3675" y="3789362"/>
            <a:ext cx="1041400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7712" y="4100512"/>
            <a:ext cx="1041400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Picture 2097161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66875" y="4738687"/>
            <a:ext cx="1041400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19312" y="5038725"/>
            <a:ext cx="1041400" cy="528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7" name="TextBox 1048586"/>
          <p:cNvSpPr txBox="1"/>
          <p:nvPr/>
        </p:nvSpPr>
        <p:spPr>
          <a:xfrm>
            <a:off x="1016000" y="3716337"/>
            <a:ext cx="1021080" cy="3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Garamond" pitchFamily="18" charset="0"/>
              </a:rPr>
              <a:t>Analisa</a:t>
            </a:r>
          </a:p>
        </p:txBody>
      </p:sp>
      <p:sp>
        <p:nvSpPr>
          <p:cNvPr id="1048588" name="TextBox 1048587"/>
          <p:cNvSpPr txBox="1"/>
          <p:nvPr/>
        </p:nvSpPr>
        <p:spPr>
          <a:xfrm>
            <a:off x="1619250" y="4076700"/>
            <a:ext cx="957580" cy="39623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Garamond" pitchFamily="18" charset="0"/>
              </a:rPr>
              <a:t>Desain</a:t>
            </a:r>
          </a:p>
        </p:txBody>
      </p:sp>
      <p:sp>
        <p:nvSpPr>
          <p:cNvPr id="1048589" name="TextBox 1048588"/>
          <p:cNvSpPr txBox="1"/>
          <p:nvPr/>
        </p:nvSpPr>
        <p:spPr>
          <a:xfrm>
            <a:off x="2119312" y="4437062"/>
            <a:ext cx="970279" cy="3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Garamond" pitchFamily="18" charset="0"/>
              </a:rPr>
              <a:t>Coding</a:t>
            </a:r>
          </a:p>
        </p:txBody>
      </p:sp>
      <p:sp>
        <p:nvSpPr>
          <p:cNvPr id="1048590" name="TextBox 1048589"/>
          <p:cNvSpPr txBox="1"/>
          <p:nvPr/>
        </p:nvSpPr>
        <p:spPr>
          <a:xfrm>
            <a:off x="2555875" y="4724400"/>
            <a:ext cx="1313180" cy="39623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Garamond" pitchFamily="18" charset="0"/>
              </a:rPr>
              <a:t>Pengujian</a:t>
            </a:r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596187" y="4859337"/>
            <a:ext cx="1547812" cy="191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4" y="303913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209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/>
      <p:bldP spid="1048586" grpId="0"/>
      <p:bldP spid="1048587" grpId="0"/>
      <p:bldP spid="1048588" grpId="0"/>
      <p:bldP spid="1048589" grpId="0"/>
      <p:bldP spid="10485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09716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1076325" y="3860800"/>
            <a:ext cx="1263650" cy="19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Picture 209716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2700" y="1804987"/>
            <a:ext cx="49498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Picture 209716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84575" y="4108450"/>
            <a:ext cx="56197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865437" y="42862"/>
            <a:ext cx="3249612" cy="90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0" name="Straight Connector 3145729"/>
          <p:cNvCxnSpPr>
            <a:cxnSpLocks/>
          </p:cNvCxnSpPr>
          <p:nvPr/>
        </p:nvCxnSpPr>
        <p:spPr>
          <a:xfrm>
            <a:off x="0" y="692150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sp>
        <p:nvSpPr>
          <p:cNvPr id="1048593" name="TextBox 1048592"/>
          <p:cNvSpPr txBox="1"/>
          <p:nvPr/>
        </p:nvSpPr>
        <p:spPr>
          <a:xfrm>
            <a:off x="395287" y="2349500"/>
            <a:ext cx="1351280" cy="11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Website.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HTML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CSS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Bostrapt </a:t>
            </a:r>
          </a:p>
        </p:txBody>
      </p:sp>
      <p:sp>
        <p:nvSpPr>
          <p:cNvPr id="1048594" name="TextBox 1048593"/>
          <p:cNvSpPr txBox="1"/>
          <p:nvPr/>
        </p:nvSpPr>
        <p:spPr>
          <a:xfrm>
            <a:off x="4829175" y="4724400"/>
            <a:ext cx="2622550" cy="1158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APK Github dekstop.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Sublime Teks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Akses Internet</a:t>
            </a:r>
          </a:p>
          <a:p>
            <a:pPr marL="285750" lvl="0" indent="-285750" eaLnBrk="1" latin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Garamond" pitchFamily="18" charset="0"/>
              </a:rPr>
              <a:t>Pengujian Web.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51" y="303913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/>
      <p:bldP spid="10485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 Placeholder 1048594"/>
          <p:cNvSpPr>
            <a:spLocks noGrp="1"/>
          </p:cNvSpPr>
          <p:nvPr>
            <p:ph type="body" idx="1"/>
          </p:nvPr>
        </p:nvSpPr>
        <p:spPr>
          <a:xfrm>
            <a:off x="287337" y="1916112"/>
            <a:ext cx="1763712" cy="1657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2000">
                <a:latin typeface="Garamond" pitchFamily="18" charset="0"/>
              </a:rPr>
              <a:t>Rancangan/Mockup </a:t>
            </a:r>
          </a:p>
          <a:p>
            <a:pPr lvl="0" eaLnBrk="1" latinLnBrk="1" hangingPunct="1">
              <a:buFontTx/>
              <a:buNone/>
            </a:pPr>
            <a:r>
              <a:rPr lang="en-US" altLang="en-US" sz="2000">
                <a:latin typeface="Garamond" pitchFamily="18" charset="0"/>
              </a:rPr>
              <a:t>     Antar Muka </a:t>
            </a:r>
          </a:p>
          <a:p>
            <a:pPr lvl="0" eaLnBrk="1" latinLnBrk="1" hangingPunct="1">
              <a:buFontTx/>
              <a:buNone/>
            </a:pPr>
            <a:r>
              <a:rPr lang="en-US" altLang="en-US" sz="2000" i="1">
                <a:latin typeface="Garamond" pitchFamily="18" charset="0"/>
              </a:rPr>
              <a:t>     Index  </a:t>
            </a:r>
          </a:p>
          <a:p>
            <a:pPr lvl="0" eaLnBrk="1" latinLnBrk="1" hangingPunct="1">
              <a:buFontTx/>
              <a:buNone/>
            </a:pPr>
            <a:r>
              <a:rPr lang="en-US" altLang="en-US" sz="2000" i="1">
                <a:latin typeface="Garamond" pitchFamily="18" charset="0"/>
              </a:rPr>
              <a:t>     Website.</a:t>
            </a:r>
          </a:p>
        </p:txBody>
      </p:sp>
      <p:sp>
        <p:nvSpPr>
          <p:cNvPr id="1048596" name="Rectangle 1048595"/>
          <p:cNvSpPr/>
          <p:nvPr/>
        </p:nvSpPr>
        <p:spPr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Garamond" pitchFamily="18" charset="0"/>
            </a:endParaRPr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14525" y="42862"/>
            <a:ext cx="4887912" cy="90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1" name="Straight Connector 3145730"/>
          <p:cNvCxnSpPr>
            <a:cxnSpLocks/>
          </p:cNvCxnSpPr>
          <p:nvPr/>
        </p:nvCxnSpPr>
        <p:spPr>
          <a:xfrm>
            <a:off x="-36512" y="692150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pic>
        <p:nvPicPr>
          <p:cNvPr id="2097173" name="Picture 209717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1550" y="4652962"/>
            <a:ext cx="1316037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Picture 209717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19400" y="899326"/>
            <a:ext cx="4851400" cy="53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4" y="303913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75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82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175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ext Placeholder 1048658"/>
          <p:cNvSpPr>
            <a:spLocks noGrp="1"/>
          </p:cNvSpPr>
          <p:nvPr>
            <p:ph type="body" idx="1"/>
          </p:nvPr>
        </p:nvSpPr>
        <p:spPr>
          <a:xfrm>
            <a:off x="457200" y="1855787"/>
            <a:ext cx="2314575" cy="12128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r>
              <a:rPr lang="en-US" altLang="en-US" sz="2000">
                <a:latin typeface="Garamond" pitchFamily="18" charset="0"/>
              </a:rPr>
              <a:t>Interface</a:t>
            </a:r>
          </a:p>
          <a:p>
            <a:pPr lvl="0" eaLnBrk="1" latinLnBrk="1" hangingPunct="1">
              <a:buFontTx/>
              <a:buNone/>
            </a:pPr>
            <a:r>
              <a:rPr lang="en-US" altLang="en-US" sz="2000">
                <a:latin typeface="Garamond" pitchFamily="18" charset="0"/>
              </a:rPr>
              <a:t>     </a:t>
            </a:r>
            <a:r>
              <a:rPr lang="en-US" altLang="en-US" sz="2000" i="1">
                <a:latin typeface="Garamond" pitchFamily="18" charset="0"/>
              </a:rPr>
              <a:t>index</a:t>
            </a:r>
          </a:p>
          <a:p>
            <a:pPr lvl="0" eaLnBrk="1" latinLnBrk="1" hangingPunct="1">
              <a:buFontTx/>
              <a:buNone/>
            </a:pPr>
            <a:r>
              <a:rPr lang="en-US" altLang="en-US" sz="2000" i="1">
                <a:latin typeface="Garamond" pitchFamily="18" charset="0"/>
              </a:rPr>
              <a:t>     website</a:t>
            </a:r>
          </a:p>
        </p:txBody>
      </p:sp>
      <p:pic>
        <p:nvPicPr>
          <p:cNvPr id="2097186" name="Picture 209718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8175" y="42862"/>
            <a:ext cx="5407025" cy="90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5" name="Straight Connector 3145734"/>
          <p:cNvCxnSpPr>
            <a:cxnSpLocks/>
          </p:cNvCxnSpPr>
          <p:nvPr/>
        </p:nvCxnSpPr>
        <p:spPr>
          <a:xfrm>
            <a:off x="-36512" y="692150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pic>
        <p:nvPicPr>
          <p:cNvPr id="2097188" name="Picture 209718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1076325" y="3860800"/>
            <a:ext cx="1263650" cy="19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Picture 2097188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57900" y="1143000"/>
            <a:ext cx="5357362" cy="489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0" y="303913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4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4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4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209719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700" y="1200150"/>
            <a:ext cx="8016875" cy="255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Picture 209719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0650" y="3657600"/>
            <a:ext cx="7766050" cy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1" name="TextBox 1048710"/>
          <p:cNvSpPr txBox="1"/>
          <p:nvPr/>
        </p:nvSpPr>
        <p:spPr>
          <a:xfrm>
            <a:off x="1619250" y="4368800"/>
            <a:ext cx="7092950" cy="17541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285750" lvl="0" indent="-285750" eaLnBrk="1" latinLnBrk="1" hangingPunct="1">
              <a:spcBef>
                <a:spcPct val="0"/>
              </a:spcBef>
            </a:pPr>
            <a:r>
              <a:rPr lang="en-US" altLang="en-US" sz="1800">
                <a:latin typeface="Garamond" pitchFamily="18" charset="0"/>
              </a:rPr>
              <a:t>Server : Sistem operasi yang digunakan seperti: Microsoft Windows , Aplikasi bundle web server seperti: Localhost,Xampp ( Aplikasi phpMyAdmin v3 ) , Aplikasi Web </a:t>
            </a:r>
            <a:r>
              <a:rPr lang="en-US" altLang="en-US" sz="1800" i="1">
                <a:latin typeface="Garamond" pitchFamily="18" charset="0"/>
              </a:rPr>
              <a:t>Browser</a:t>
            </a:r>
            <a:r>
              <a:rPr lang="en-US" altLang="en-US" sz="1800">
                <a:latin typeface="Garamond" pitchFamily="18" charset="0"/>
              </a:rPr>
              <a:t> seperti </a:t>
            </a:r>
            <a:r>
              <a:rPr lang="en-US" altLang="en-US" sz="1800" i="1">
                <a:latin typeface="Garamond" pitchFamily="18" charset="0"/>
              </a:rPr>
              <a:t>Mozilla Firefox</a:t>
            </a:r>
          </a:p>
          <a:p>
            <a:pPr marL="285750" lvl="0" indent="-285750" eaLnBrk="1" latinLnBrk="1" hangingPunct="1">
              <a:spcBef>
                <a:spcPct val="0"/>
              </a:spcBef>
            </a:pPr>
            <a:r>
              <a:rPr lang="en-US" altLang="en-US" sz="1800" i="1">
                <a:latin typeface="Garamond" pitchFamily="18" charset="0"/>
              </a:rPr>
              <a:t>Client  :  </a:t>
            </a:r>
            <a:r>
              <a:rPr lang="id-ID" altLang="en-US" sz="1800">
                <a:latin typeface="Garamond" pitchFamily="18" charset="0"/>
              </a:rPr>
              <a:t>Sistem operasi yang umum digunakan seperti: Microsoft  Windows, </a:t>
            </a:r>
          </a:p>
          <a:p>
            <a:pPr marL="285750" lvl="0" indent="-285750" eaLnBrk="1" latinLnBrk="1" hangingPunct="1">
              <a:spcBef>
                <a:spcPct val="0"/>
              </a:spcBef>
            </a:pPr>
            <a:endParaRPr lang="id-ID" altLang="en-US" sz="1800">
              <a:latin typeface="Garamond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323850" y="1674812"/>
            <a:ext cx="7446962" cy="12001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285750" lvl="0" indent="-285750" eaLnBrk="1" latinLnBrk="1" hangingPunct="1">
              <a:spcBef>
                <a:spcPct val="0"/>
              </a:spcBef>
            </a:pPr>
            <a:r>
              <a:rPr lang="en-US" altLang="en-US" sz="1800">
                <a:latin typeface="Garamond" pitchFamily="18" charset="0"/>
              </a:rPr>
              <a:t>Mouse.</a:t>
            </a:r>
          </a:p>
          <a:p>
            <a:pPr marL="285750" lvl="0" indent="-285750" eaLnBrk="1" latinLnBrk="1" hangingPunct="1">
              <a:spcBef>
                <a:spcPct val="0"/>
              </a:spcBef>
            </a:pPr>
            <a:r>
              <a:rPr lang="en-US" altLang="en-US" sz="1800">
                <a:latin typeface="Garamond" pitchFamily="18" charset="0"/>
              </a:rPr>
              <a:t>Keyboard.</a:t>
            </a:r>
          </a:p>
          <a:p>
            <a:pPr marL="285750" lvl="0" indent="-285750" eaLnBrk="1" latinLnBrk="1" hangingPunct="1">
              <a:spcBef>
                <a:spcPct val="0"/>
              </a:spcBef>
            </a:pPr>
            <a:r>
              <a:rPr lang="en-US" altLang="en-US" sz="1800">
                <a:latin typeface="Garamond" pitchFamily="18" charset="0"/>
              </a:rPr>
              <a:t>Komputer</a:t>
            </a:r>
          </a:p>
          <a:p>
            <a:pPr marL="285750" lvl="0" indent="-285750" eaLnBrk="1" latinLnBrk="1" hangingPunct="1">
              <a:spcBef>
                <a:spcPct val="0"/>
              </a:spcBef>
            </a:pPr>
            <a:r>
              <a:rPr lang="en-US" altLang="en-US" sz="1800">
                <a:latin typeface="Garamond" pitchFamily="18" charset="0"/>
              </a:rPr>
              <a:t>Koneksi internet</a:t>
            </a:r>
          </a:p>
        </p:txBody>
      </p:sp>
      <p:pic>
        <p:nvPicPr>
          <p:cNvPr id="2097195" name="Picture 2097194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5693" y="26987"/>
            <a:ext cx="5883275" cy="90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7" name="Straight Connector 3145736"/>
          <p:cNvCxnSpPr>
            <a:cxnSpLocks/>
          </p:cNvCxnSpPr>
          <p:nvPr/>
        </p:nvCxnSpPr>
        <p:spPr>
          <a:xfrm>
            <a:off x="-36512" y="692150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pic>
        <p:nvPicPr>
          <p:cNvPr id="2097197" name="Picture 2097196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55650" y="4016375"/>
            <a:ext cx="1192212" cy="178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69" y="303913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ext Placeholder 1048712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26527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just" eaLnBrk="1" latinLnBrk="1" hangingPunct="1">
              <a:lnSpc>
                <a:spcPct val="150000"/>
              </a:lnSpc>
            </a:pPr>
            <a:r>
              <a:rPr lang="en-US" altLang="en-US" sz="1800">
                <a:latin typeface="Garamond" pitchFamily="18" charset="0"/>
              </a:rPr>
              <a:t>Dengan </a:t>
            </a:r>
            <a:r>
              <a:rPr lang="en-US" altLang="en-US" sz="1800" i="1">
                <a:latin typeface="Garamond" pitchFamily="18" charset="0"/>
              </a:rPr>
              <a:t>internet </a:t>
            </a:r>
            <a:r>
              <a:rPr lang="id-ID" altLang="en-US" sz="1800">
                <a:latin typeface="Garamond" pitchFamily="18" charset="0"/>
              </a:rPr>
              <a:t>, diharapkan informasi lebih mudah dan cepat tersampaikan kepada masyarakat umum.</a:t>
            </a:r>
          </a:p>
          <a:p>
            <a:pPr lvl="0" algn="just" eaLnBrk="1" latinLnBrk="1" hangingPunct="1">
              <a:lnSpc>
                <a:spcPct val="150000"/>
              </a:lnSpc>
            </a:pPr>
            <a:r>
              <a:rPr lang="en-US" altLang="en-US" sz="1800">
                <a:latin typeface="Garamond" pitchFamily="18" charset="0"/>
              </a:rPr>
              <a:t>Dengan </a:t>
            </a:r>
            <a:r>
              <a:rPr lang="en-US" altLang="en-US" sz="1800" i="1">
                <a:latin typeface="Garamond" pitchFamily="18" charset="0"/>
              </a:rPr>
              <a:t>website </a:t>
            </a:r>
            <a:r>
              <a:rPr lang="en-US" altLang="en-US" sz="1800">
                <a:latin typeface="Garamond" pitchFamily="18" charset="0"/>
              </a:rPr>
              <a:t> sistem pembelajaran Al-Qur’an secara </a:t>
            </a:r>
            <a:r>
              <a:rPr lang="en-US" altLang="en-US" sz="1800" i="1">
                <a:latin typeface="Garamond" pitchFamily="18" charset="0"/>
              </a:rPr>
              <a:t>online </a:t>
            </a:r>
            <a:r>
              <a:rPr lang="id-ID" altLang="en-US" sz="1800">
                <a:latin typeface="Garamond" pitchFamily="18" charset="0"/>
              </a:rPr>
              <a:t> ini memberikan kemudahan para santri dalam  memahami tajwid dan hal-halyang berkaitan dengan AlQur’an.</a:t>
            </a:r>
          </a:p>
          <a:p>
            <a:pPr lvl="0" algn="just" eaLnBrk="1" latinLnBrk="1" hangingPunct="1">
              <a:lnSpc>
                <a:spcPct val="150000"/>
              </a:lnSpc>
            </a:pPr>
            <a:r>
              <a:rPr lang="en-US" altLang="en-US" sz="1800">
                <a:latin typeface="Garamond" pitchFamily="18" charset="0"/>
              </a:rPr>
              <a:t>Sistem informasi IQRO </a:t>
            </a:r>
            <a:r>
              <a:rPr lang="en-US" altLang="en-US" sz="1800" i="1">
                <a:latin typeface="Garamond" pitchFamily="18" charset="0"/>
              </a:rPr>
              <a:t>online </a:t>
            </a:r>
            <a:r>
              <a:rPr lang="en-US" altLang="en-US" sz="1800">
                <a:latin typeface="Garamond" pitchFamily="18" charset="0"/>
              </a:rPr>
              <a:t>berbasis </a:t>
            </a:r>
            <a:r>
              <a:rPr lang="en-US" altLang="en-US" sz="1800" i="1">
                <a:latin typeface="Garamond" pitchFamily="18" charset="0"/>
              </a:rPr>
              <a:t> web </a:t>
            </a:r>
            <a:r>
              <a:rPr lang="en-US" altLang="en-US" sz="1800">
                <a:latin typeface="Garamond" pitchFamily="18" charset="0"/>
              </a:rPr>
              <a:t> lebih mudah dalam pengelolaannya seperti </a:t>
            </a:r>
            <a:r>
              <a:rPr lang="en-US" altLang="en-US" sz="1800" i="1">
                <a:latin typeface="Garamond" pitchFamily="18" charset="0"/>
              </a:rPr>
              <a:t>update </a:t>
            </a:r>
            <a:r>
              <a:rPr lang="id-ID" altLang="en-US" sz="1800">
                <a:latin typeface="Garamond" pitchFamily="18" charset="0"/>
              </a:rPr>
              <a:t> data.</a:t>
            </a:r>
          </a:p>
          <a:p>
            <a:pPr lvl="0" algn="just" eaLnBrk="1" latinLnBrk="1" hangingPunct="1">
              <a:lnSpc>
                <a:spcPct val="150000"/>
              </a:lnSpc>
            </a:pPr>
            <a:endParaRPr lang="id-ID" altLang="en-US" sz="1800">
              <a:latin typeface="Garamond" pitchFamily="18" charset="0"/>
            </a:endParaRPr>
          </a:p>
        </p:txBody>
      </p:sp>
      <p:pic>
        <p:nvPicPr>
          <p:cNvPr id="2097198" name="Picture 2097197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49612" y="66675"/>
            <a:ext cx="2571750" cy="903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8" name="Straight Connector 3145737"/>
          <p:cNvCxnSpPr>
            <a:cxnSpLocks/>
          </p:cNvCxnSpPr>
          <p:nvPr/>
        </p:nvCxnSpPr>
        <p:spPr>
          <a:xfrm>
            <a:off x="-36512" y="692150"/>
            <a:ext cx="9144000" cy="0"/>
          </a:xfrm>
          <a:prstGeom prst="line">
            <a:avLst/>
          </a:prstGeom>
          <a:noFill/>
          <a:ln w="19050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pic>
        <p:nvPicPr>
          <p:cNvPr id="2097200" name="Picture 209719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42355" y="4940300"/>
            <a:ext cx="1547812" cy="191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3913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48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48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9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Picture 209720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57537" y="3090862"/>
            <a:ext cx="3109912" cy="858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9" name="Straight Connector 3145738"/>
          <p:cNvCxnSpPr>
            <a:cxnSpLocks/>
          </p:cNvCxnSpPr>
          <p:nvPr/>
        </p:nvCxnSpPr>
        <p:spPr>
          <a:xfrm>
            <a:off x="0" y="3716337"/>
            <a:ext cx="9015412" cy="0"/>
          </a:xfrm>
          <a:prstGeom prst="line">
            <a:avLst/>
          </a:prstGeom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13" y="72385"/>
            <a:ext cx="1565278" cy="776474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Garamond</vt:lpstr>
      <vt:lpstr>Wingdings</vt:lpstr>
      <vt:lpstr>Office 主题</vt:lpstr>
      <vt:lpstr>Ilmu Komputer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samsul rijal</cp:lastModifiedBy>
  <cp:revision>3</cp:revision>
  <dcterms:created xsi:type="dcterms:W3CDTF">2010-05-23T07:28:12Z</dcterms:created>
  <dcterms:modified xsi:type="dcterms:W3CDTF">2018-07-06T10:49:51Z</dcterms:modified>
</cp:coreProperties>
</file>