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59"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5179" autoAdjust="0"/>
  </p:normalViewPr>
  <p:slideViewPr>
    <p:cSldViewPr snapToGrid="0">
      <p:cViewPr varScale="1">
        <p:scale>
          <a:sx n="78" d="100"/>
          <a:sy n="78" d="100"/>
        </p:scale>
        <p:origin x="294" y="90"/>
      </p:cViewPr>
      <p:guideLst/>
    </p:cSldViewPr>
  </p:slideViewPr>
  <p:outlineViewPr>
    <p:cViewPr>
      <p:scale>
        <a:sx n="33" d="100"/>
        <a:sy n="33" d="100"/>
      </p:scale>
      <p:origin x="0" y="-17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BC0EA3E4-6A1E-48B8-9BC3-91C10E85786A}" type="datetimeFigureOut">
              <a:rPr lang="en-ZA" smtClean="0"/>
              <a:t>2015-11-20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10827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C0EA3E4-6A1E-48B8-9BC3-91C10E85786A}" type="datetimeFigureOut">
              <a:rPr lang="en-ZA" smtClean="0"/>
              <a:t>2015-11-20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107189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C0EA3E4-6A1E-48B8-9BC3-91C10E85786A}" type="datetimeFigureOut">
              <a:rPr lang="en-ZA" smtClean="0"/>
              <a:t>2015-11-20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89755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BC0EA3E4-6A1E-48B8-9BC3-91C10E85786A}" type="datetimeFigureOut">
              <a:rPr lang="en-ZA" smtClean="0"/>
              <a:t>2015-11-20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154788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0EA3E4-6A1E-48B8-9BC3-91C10E85786A}" type="datetimeFigureOut">
              <a:rPr lang="en-ZA" smtClean="0"/>
              <a:t>2015-11-20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29762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BC0EA3E4-6A1E-48B8-9BC3-91C10E85786A}" type="datetimeFigureOut">
              <a:rPr lang="en-ZA" smtClean="0"/>
              <a:t>2015-11-20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80091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BC0EA3E4-6A1E-48B8-9BC3-91C10E85786A}" type="datetimeFigureOut">
              <a:rPr lang="en-ZA" smtClean="0"/>
              <a:t>2015-11-20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3700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BC0EA3E4-6A1E-48B8-9BC3-91C10E85786A}" type="datetimeFigureOut">
              <a:rPr lang="en-ZA" smtClean="0"/>
              <a:t>2015-11-20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6392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EA3E4-6A1E-48B8-9BC3-91C10E85786A}" type="datetimeFigureOut">
              <a:rPr lang="en-ZA" smtClean="0"/>
              <a:t>2015-11-20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228864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EA3E4-6A1E-48B8-9BC3-91C10E85786A}" type="datetimeFigureOut">
              <a:rPr lang="en-ZA" smtClean="0"/>
              <a:t>2015-11-20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168516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EA3E4-6A1E-48B8-9BC3-91C10E85786A}" type="datetimeFigureOut">
              <a:rPr lang="en-ZA" smtClean="0"/>
              <a:t>2015-11-20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EBC4EB-CF2E-4B16-A426-1F650DEB4050}" type="slidenum">
              <a:rPr lang="en-ZA" smtClean="0"/>
              <a:t>‹#›</a:t>
            </a:fld>
            <a:endParaRPr lang="en-ZA"/>
          </a:p>
        </p:txBody>
      </p:sp>
    </p:spTree>
    <p:extLst>
      <p:ext uri="{BB962C8B-B14F-4D97-AF65-F5344CB8AC3E}">
        <p14:creationId xmlns:p14="http://schemas.microsoft.com/office/powerpoint/2010/main" val="299442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EA3E4-6A1E-48B8-9BC3-91C10E85786A}" type="datetimeFigureOut">
              <a:rPr lang="en-ZA" smtClean="0"/>
              <a:t>2015-11-20</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BC4EB-CF2E-4B16-A426-1F650DEB4050}" type="slidenum">
              <a:rPr lang="en-ZA" smtClean="0"/>
              <a:t>‹#›</a:t>
            </a:fld>
            <a:endParaRPr lang="en-ZA"/>
          </a:p>
        </p:txBody>
      </p:sp>
    </p:spTree>
    <p:extLst>
      <p:ext uri="{BB962C8B-B14F-4D97-AF65-F5344CB8AC3E}">
        <p14:creationId xmlns:p14="http://schemas.microsoft.com/office/powerpoint/2010/main" val="62829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68569" y="3001107"/>
            <a:ext cx="10404231" cy="1606061"/>
          </a:xfrm>
        </p:spPr>
        <p:txBody>
          <a:bodyPr>
            <a:normAutofit fontScale="90000"/>
          </a:bodyPr>
          <a:lstStyle/>
          <a:p>
            <a:r>
              <a:rPr lang="en-ZA" dirty="0" smtClean="0"/>
              <a:t/>
            </a:r>
            <a:br>
              <a:rPr lang="en-ZA" dirty="0" smtClean="0"/>
            </a:br>
            <a:r>
              <a:rPr lang="en-ZA" dirty="0"/>
              <a:t/>
            </a:r>
            <a:br>
              <a:rPr lang="en-ZA" dirty="0"/>
            </a:br>
            <a:r>
              <a:rPr lang="en-ZA" dirty="0" smtClean="0"/>
              <a:t/>
            </a:r>
            <a:br>
              <a:rPr lang="en-ZA" dirty="0" smtClean="0"/>
            </a:br>
            <a:r>
              <a:rPr lang="en-ZA" dirty="0"/>
              <a:t/>
            </a:r>
            <a:br>
              <a:rPr lang="en-ZA" dirty="0"/>
            </a:br>
            <a:r>
              <a:rPr lang="en-ZA" dirty="0" smtClean="0"/>
              <a:t>				</a:t>
            </a:r>
            <a:r>
              <a:rPr lang="en-ZA" sz="4900" dirty="0" smtClean="0">
                <a:latin typeface="Gill Sans MT" panose="020B0502020104020203" pitchFamily="34" charset="0"/>
              </a:rPr>
              <a:t>Invoice Worx</a:t>
            </a:r>
            <a:br>
              <a:rPr lang="en-ZA" sz="4900" dirty="0" smtClean="0">
                <a:latin typeface="Gill Sans MT" panose="020B0502020104020203" pitchFamily="34" charset="0"/>
              </a:rPr>
            </a:br>
            <a:r>
              <a:rPr lang="en-ZA" dirty="0" smtClean="0"/>
              <a:t>		</a:t>
            </a:r>
            <a:r>
              <a:rPr lang="en-ZA" dirty="0" smtClean="0">
                <a:latin typeface="Gill Sans MT" panose="020B0502020104020203" pitchFamily="34" charset="0"/>
              </a:rPr>
              <a:t>Supply Chain Financing Platform</a:t>
            </a:r>
            <a:br>
              <a:rPr lang="en-ZA" dirty="0" smtClean="0">
                <a:latin typeface="Gill Sans MT" panose="020B0502020104020203" pitchFamily="34" charset="0"/>
              </a:rPr>
            </a:br>
            <a:r>
              <a:rPr lang="en-ZA" dirty="0" smtClean="0">
                <a:latin typeface="Gill Sans MT" panose="020B0502020104020203" pitchFamily="34" charset="0"/>
              </a:rPr>
              <a:t/>
            </a:r>
            <a:br>
              <a:rPr lang="en-ZA" dirty="0" smtClean="0">
                <a:latin typeface="Gill Sans MT" panose="020B0502020104020203" pitchFamily="34" charset="0"/>
              </a:rPr>
            </a:br>
            <a:r>
              <a:rPr lang="en-ZA" dirty="0" smtClean="0"/>
              <a:t/>
            </a:r>
            <a:br>
              <a:rPr lang="en-ZA" dirty="0" smtClean="0"/>
            </a:br>
            <a:endParaRPr lang="en-ZA" dirty="0"/>
          </a:p>
        </p:txBody>
      </p:sp>
      <p:pic>
        <p:nvPicPr>
          <p:cNvPr id="10" name="Picture 9"/>
          <p:cNvPicPr>
            <a:picLocks noChangeAspect="1"/>
          </p:cNvPicPr>
          <p:nvPr/>
        </p:nvPicPr>
        <p:blipFill>
          <a:blip r:embed="rId2"/>
          <a:stretch>
            <a:fillRect/>
          </a:stretch>
        </p:blipFill>
        <p:spPr>
          <a:xfrm>
            <a:off x="0" y="321620"/>
            <a:ext cx="3316511" cy="1408298"/>
          </a:xfrm>
          <a:prstGeom prst="rect">
            <a:avLst/>
          </a:prstGeom>
        </p:spPr>
      </p:pic>
    </p:spTree>
    <p:extLst>
      <p:ext uri="{BB962C8B-B14F-4D97-AF65-F5344CB8AC3E}">
        <p14:creationId xmlns:p14="http://schemas.microsoft.com/office/powerpoint/2010/main" val="944287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80647" y="2954214"/>
            <a:ext cx="10492154" cy="3379351"/>
          </a:xfrm>
        </p:spPr>
        <p:txBody>
          <a:bodyPr>
            <a:noAutofit/>
          </a:bodyPr>
          <a:lstStyle/>
          <a:p>
            <a:r>
              <a:rPr lang="en-ZA" sz="2800" b="1" dirty="0" smtClean="0">
                <a:latin typeface="Gill Sans MT" panose="020B0502020104020203" pitchFamily="34" charset="0"/>
              </a:rPr>
              <a:t>Problem</a:t>
            </a: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Payments from debtors take too long (30,60,90 days).</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Poor credit status means SMMEs cannot raise working capital.</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SMMEs are unable to collect outstanding debts on time.</a:t>
            </a: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Sending , tracking and storing of invoices is a is a problem for SMMEs. </a:t>
            </a:r>
            <a:endParaRPr lang="en-ZA" sz="2800" dirty="0">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0" y="467301"/>
            <a:ext cx="3316511" cy="1408298"/>
          </a:xfrm>
          <a:prstGeom prst="rect">
            <a:avLst/>
          </a:prstGeom>
        </p:spPr>
      </p:pic>
    </p:spTree>
    <p:extLst>
      <p:ext uri="{BB962C8B-B14F-4D97-AF65-F5344CB8AC3E}">
        <p14:creationId xmlns:p14="http://schemas.microsoft.com/office/powerpoint/2010/main" val="1730211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924" y="1667434"/>
            <a:ext cx="10492154" cy="5298141"/>
          </a:xfrm>
        </p:spPr>
        <p:txBody>
          <a:bodyPr>
            <a:normAutofit fontScale="90000"/>
          </a:bodyPr>
          <a:lstStyle/>
          <a:p>
            <a:r>
              <a:rPr lang="en-ZA" sz="2800" b="1" dirty="0" smtClean="0">
                <a:latin typeface="Gill Sans MT" panose="020B0502020104020203" pitchFamily="34" charset="0"/>
              </a:rPr>
              <a:t>Solution</a:t>
            </a: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Invoice Worx is a platform that allow suppliers to auction their invoices at the best rate to multiply lenders. No credit Checks are done on the supplier.</a:t>
            </a: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Suppliers are advanced 80%-90% of their invoice value within 72 hours.</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Through e-Invoicing the platform allows you to send, track and store all invoices electronically.</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r>
              <a:rPr lang="en-ZA" sz="2800" dirty="0" smtClean="0">
                <a:latin typeface="Gill Sans MT" panose="020B0502020104020203" pitchFamily="34" charset="0"/>
              </a:rPr>
              <a:t>Our system is built with an automated collection function allowing to directly debit the account of the customer that owes you.</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endParaRPr lang="en-ZA" sz="2800" dirty="0">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0" y="467301"/>
            <a:ext cx="3316511" cy="1408298"/>
          </a:xfrm>
          <a:prstGeom prst="rect">
            <a:avLst/>
          </a:prstGeom>
        </p:spPr>
      </p:pic>
    </p:spTree>
    <p:extLst>
      <p:ext uri="{BB962C8B-B14F-4D97-AF65-F5344CB8AC3E}">
        <p14:creationId xmlns:p14="http://schemas.microsoft.com/office/powerpoint/2010/main" val="94859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4800" y="2689412"/>
            <a:ext cx="10492154" cy="3630706"/>
          </a:xfrm>
        </p:spPr>
        <p:txBody>
          <a:bodyPr>
            <a:noAutofit/>
          </a:bodyPr>
          <a:lstStyle/>
          <a:p>
            <a:r>
              <a:rPr lang="en-ZA" sz="3600" dirty="0" smtClean="0">
                <a:latin typeface="Gill Sans MT" panose="020B0502020104020203" pitchFamily="34" charset="0"/>
              </a:rPr>
              <a:t>Customers and their Benefits</a:t>
            </a:r>
            <a:br>
              <a:rPr lang="en-ZA" sz="3600" dirty="0" smtClean="0">
                <a:latin typeface="Gill Sans MT" panose="020B0502020104020203" pitchFamily="34" charset="0"/>
              </a:rPr>
            </a:br>
            <a:r>
              <a:rPr lang="en-ZA" sz="3600" dirty="0" smtClean="0">
                <a:latin typeface="Gill Sans MT" panose="020B0502020104020203" pitchFamily="34" charset="0"/>
              </a:rPr>
              <a:t/>
            </a:r>
            <a:br>
              <a:rPr lang="en-ZA" sz="3600" dirty="0" smtClean="0">
                <a:latin typeface="Gill Sans MT" panose="020B0502020104020203" pitchFamily="34" charset="0"/>
              </a:rPr>
            </a:br>
            <a:r>
              <a:rPr lang="en-ZA" sz="2800" dirty="0" smtClean="0">
                <a:latin typeface="Gill Sans MT" panose="020B0502020104020203" pitchFamily="34" charset="0"/>
              </a:rPr>
              <a:t>Our system has three type of users:</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smtClean="0">
                <a:latin typeface="Gill Sans MT" panose="020B0502020104020203" pitchFamily="34" charset="0"/>
              </a:rPr>
              <a:t>Supplier </a:t>
            </a:r>
            <a:r>
              <a:rPr lang="en-ZA" sz="2800" smtClean="0">
                <a:latin typeface="Gill Sans MT" panose="020B0502020104020203" pitchFamily="34" charset="0"/>
              </a:rPr>
              <a:t>- </a:t>
            </a:r>
            <a:r>
              <a:rPr lang="en-ZA" sz="2800" dirty="0" smtClean="0">
                <a:latin typeface="Gill Sans MT" panose="020B0502020104020203" pitchFamily="34" charset="0"/>
              </a:rPr>
              <a:t>Improved cash flow, better management of debtors.</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Buyers- Claim enterprise development points by paying the supplier on time (within 15 days). Finance their Payables.</a:t>
            </a:r>
            <a:br>
              <a:rPr lang="en-ZA" sz="2800" dirty="0" smtClean="0">
                <a:latin typeface="Gill Sans MT" panose="020B0502020104020203" pitchFamily="34" charset="0"/>
              </a:rPr>
            </a:br>
            <a:r>
              <a:rPr lang="en-ZA" sz="2800" dirty="0" smtClean="0">
                <a:latin typeface="Gill Sans MT" panose="020B0502020104020203" pitchFamily="34" charset="0"/>
              </a:rPr>
              <a:t/>
            </a:r>
            <a:br>
              <a:rPr lang="en-ZA" sz="2800" dirty="0" smtClean="0">
                <a:latin typeface="Gill Sans MT" panose="020B0502020104020203" pitchFamily="34" charset="0"/>
              </a:rPr>
            </a:br>
            <a:r>
              <a:rPr lang="en-ZA" sz="2800" dirty="0" smtClean="0">
                <a:latin typeface="Gill Sans MT" panose="020B0502020104020203" pitchFamily="34" charset="0"/>
              </a:rPr>
              <a:t>Funders- Alternative funding mechanism, grow their debtor book and get attractive yields.</a:t>
            </a:r>
            <a:br>
              <a:rPr lang="en-ZA" sz="2800" dirty="0" smtClean="0">
                <a:latin typeface="Gill Sans MT" panose="020B0502020104020203" pitchFamily="34" charset="0"/>
              </a:rPr>
            </a:br>
            <a:r>
              <a:rPr lang="en-ZA" sz="2800" dirty="0">
                <a:latin typeface="Gill Sans MT" panose="020B0502020104020203" pitchFamily="34" charset="0"/>
              </a:rPr>
              <a:t/>
            </a:r>
            <a:br>
              <a:rPr lang="en-ZA" sz="2800" dirty="0">
                <a:latin typeface="Gill Sans MT" panose="020B0502020104020203" pitchFamily="34" charset="0"/>
              </a:rPr>
            </a:br>
            <a:endParaRPr lang="en-ZA" sz="2800" dirty="0">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0" y="467301"/>
            <a:ext cx="3316511" cy="1408298"/>
          </a:xfrm>
          <a:prstGeom prst="rect">
            <a:avLst/>
          </a:prstGeom>
        </p:spPr>
      </p:pic>
    </p:spTree>
    <p:extLst>
      <p:ext uri="{BB962C8B-B14F-4D97-AF65-F5344CB8AC3E}">
        <p14:creationId xmlns:p14="http://schemas.microsoft.com/office/powerpoint/2010/main" val="60000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24865"/>
          </a:xfrm>
        </p:spPr>
        <p:txBody>
          <a:bodyPr>
            <a:normAutofit fontScale="90000"/>
          </a:bodyPr>
          <a:lstStyle/>
          <a:p>
            <a:r>
              <a:rPr lang="en-ZA" dirty="0" smtClean="0"/>
              <a:t/>
            </a:r>
            <a:br>
              <a:rPr lang="en-ZA" dirty="0" smtClean="0"/>
            </a:br>
            <a:r>
              <a:rPr lang="en-ZA" dirty="0"/>
              <a:t/>
            </a:r>
            <a:br>
              <a:rPr lang="en-ZA" dirty="0"/>
            </a:br>
            <a:r>
              <a:rPr lang="en-ZA" dirty="0" smtClean="0"/>
              <a:t/>
            </a:r>
            <a:br>
              <a:rPr lang="en-ZA" dirty="0" smtClean="0"/>
            </a:br>
            <a:r>
              <a:rPr lang="en-ZA" dirty="0"/>
              <a:t/>
            </a:r>
            <a:br>
              <a:rPr lang="en-ZA" dirty="0"/>
            </a:br>
            <a:r>
              <a:rPr lang="en-ZA" dirty="0" smtClean="0">
                <a:latin typeface="Gill Sans MT" panose="020B0502020104020203" pitchFamily="34" charset="0"/>
              </a:rPr>
              <a:t>Business and Revenue Model</a:t>
            </a:r>
            <a:r>
              <a:rPr lang="en-ZA" dirty="0" smtClean="0"/>
              <a:t/>
            </a:r>
            <a:br>
              <a:rPr lang="en-ZA" dirty="0" smtClean="0"/>
            </a:br>
            <a:r>
              <a:rPr lang="en-ZA" dirty="0"/>
              <a:t/>
            </a:r>
            <a:br>
              <a:rPr lang="en-ZA" dirty="0"/>
            </a:br>
            <a:endParaRPr lang="en-Z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00" y="1730920"/>
            <a:ext cx="9228601" cy="4351338"/>
          </a:xfrm>
        </p:spPr>
      </p:pic>
      <p:graphicFrame>
        <p:nvGraphicFramePr>
          <p:cNvPr id="7" name="Table 6"/>
          <p:cNvGraphicFramePr>
            <a:graphicFrameLocks noGrp="1"/>
          </p:cNvGraphicFramePr>
          <p:nvPr>
            <p:extLst>
              <p:ext uri="{D42A27DB-BD31-4B8C-83A1-F6EECF244321}">
                <p14:modId xmlns:p14="http://schemas.microsoft.com/office/powerpoint/2010/main" val="1828621063"/>
              </p:ext>
            </p:extLst>
          </p:nvPr>
        </p:nvGraphicFramePr>
        <p:xfrm>
          <a:off x="505330" y="2051310"/>
          <a:ext cx="834893" cy="3023418"/>
        </p:xfrm>
        <a:graphic>
          <a:graphicData uri="http://schemas.openxmlformats.org/drawingml/2006/table">
            <a:tbl>
              <a:tblPr firstRow="1" bandRow="1">
                <a:tableStyleId>{5C22544A-7EE6-4342-B048-85BDC9FD1C3A}</a:tableStyleId>
              </a:tblPr>
              <a:tblGrid>
                <a:gridCol w="834893"/>
              </a:tblGrid>
              <a:tr h="3023418">
                <a:tc>
                  <a:txBody>
                    <a:bodyPr/>
                    <a:lstStyle/>
                    <a:p>
                      <a:pPr algn="ctr"/>
                      <a:r>
                        <a:rPr lang="en-ZA" sz="1800" b="1" dirty="0" smtClean="0">
                          <a:solidFill>
                            <a:schemeClr val="tx1"/>
                          </a:solidFill>
                        </a:rPr>
                        <a:t>SUPPLIER</a:t>
                      </a:r>
                      <a:endParaRPr lang="en-ZA" dirty="0">
                        <a:solidFill>
                          <a:schemeClr val="tx1"/>
                        </a:solidFill>
                      </a:endParaRPr>
                    </a:p>
                  </a:txBody>
                  <a:tcPr vert="wordArtVert" anchor="ctr">
                    <a:solidFill>
                      <a:srgbClr val="00B0F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08317103"/>
              </p:ext>
            </p:extLst>
          </p:nvPr>
        </p:nvGraphicFramePr>
        <p:xfrm>
          <a:off x="3981178" y="2005937"/>
          <a:ext cx="1820679" cy="3347884"/>
        </p:xfrm>
        <a:graphic>
          <a:graphicData uri="http://schemas.openxmlformats.org/drawingml/2006/table">
            <a:tbl>
              <a:tblPr firstRow="1" bandRow="1"/>
              <a:tblGrid>
                <a:gridCol w="1820679"/>
              </a:tblGrid>
              <a:tr h="3347884">
                <a:tc>
                  <a:txBody>
                    <a:bodyPr/>
                    <a:lstStyle>
                      <a:lvl1pPr marL="0" algn="l" defTabSz="914400" rtl="0" eaLnBrk="1" latinLnBrk="0" hangingPunct="1">
                        <a:defRPr sz="1800" b="1" kern="1200">
                          <a:solidFill>
                            <a:schemeClr val="lt1"/>
                          </a:solidFill>
                          <a:latin typeface="Franklin Gothic Book" panose="020B0503020102020204"/>
                        </a:defRPr>
                      </a:lvl1pPr>
                      <a:lvl2pPr marL="457200" algn="l" defTabSz="914400" rtl="0" eaLnBrk="1" latinLnBrk="0" hangingPunct="1">
                        <a:defRPr sz="1800" b="1" kern="1200">
                          <a:solidFill>
                            <a:schemeClr val="lt1"/>
                          </a:solidFill>
                          <a:latin typeface="Franklin Gothic Book" panose="020B0503020102020204"/>
                        </a:defRPr>
                      </a:lvl2pPr>
                      <a:lvl3pPr marL="914400" algn="l" defTabSz="914400" rtl="0" eaLnBrk="1" latinLnBrk="0" hangingPunct="1">
                        <a:defRPr sz="1800" b="1" kern="1200">
                          <a:solidFill>
                            <a:schemeClr val="lt1"/>
                          </a:solidFill>
                          <a:latin typeface="Franklin Gothic Book" panose="020B0503020102020204"/>
                        </a:defRPr>
                      </a:lvl3pPr>
                      <a:lvl4pPr marL="1371600" algn="l" defTabSz="914400" rtl="0" eaLnBrk="1" latinLnBrk="0" hangingPunct="1">
                        <a:defRPr sz="1800" b="1" kern="1200">
                          <a:solidFill>
                            <a:schemeClr val="lt1"/>
                          </a:solidFill>
                          <a:latin typeface="Franklin Gothic Book" panose="020B0503020102020204"/>
                        </a:defRPr>
                      </a:lvl4pPr>
                      <a:lvl5pPr marL="1828800" algn="l" defTabSz="914400" rtl="0" eaLnBrk="1" latinLnBrk="0" hangingPunct="1">
                        <a:defRPr sz="1800" b="1" kern="1200">
                          <a:solidFill>
                            <a:schemeClr val="lt1"/>
                          </a:solidFill>
                          <a:latin typeface="Franklin Gothic Book" panose="020B0503020102020204"/>
                        </a:defRPr>
                      </a:lvl5pPr>
                      <a:lvl6pPr marL="2286000" algn="l" defTabSz="914400" rtl="0" eaLnBrk="1" latinLnBrk="0" hangingPunct="1">
                        <a:defRPr sz="1800" b="1" kern="1200">
                          <a:solidFill>
                            <a:schemeClr val="lt1"/>
                          </a:solidFill>
                          <a:latin typeface="Franklin Gothic Book" panose="020B0503020102020204"/>
                        </a:defRPr>
                      </a:lvl6pPr>
                      <a:lvl7pPr marL="2743200" algn="l" defTabSz="914400" rtl="0" eaLnBrk="1" latinLnBrk="0" hangingPunct="1">
                        <a:defRPr sz="1800" b="1" kern="1200">
                          <a:solidFill>
                            <a:schemeClr val="lt1"/>
                          </a:solidFill>
                          <a:latin typeface="Franklin Gothic Book" panose="020B0503020102020204"/>
                        </a:defRPr>
                      </a:lvl7pPr>
                      <a:lvl8pPr marL="3200400" algn="l" defTabSz="914400" rtl="0" eaLnBrk="1" latinLnBrk="0" hangingPunct="1">
                        <a:defRPr sz="1800" b="1" kern="1200">
                          <a:solidFill>
                            <a:schemeClr val="lt1"/>
                          </a:solidFill>
                          <a:latin typeface="Franklin Gothic Book" panose="020B0503020102020204"/>
                        </a:defRPr>
                      </a:lvl8pPr>
                      <a:lvl9pPr marL="3657600" algn="l" defTabSz="914400" rtl="0" eaLnBrk="1" latinLnBrk="0" hangingPunct="1">
                        <a:defRPr sz="1800" b="1" kern="1200">
                          <a:solidFill>
                            <a:schemeClr val="lt1"/>
                          </a:solidFill>
                          <a:latin typeface="Franklin Gothic Book" panose="020B0503020102020204"/>
                        </a:defRPr>
                      </a:lvl9pPr>
                    </a:lstStyle>
                    <a:p>
                      <a:pPr algn="just"/>
                      <a:r>
                        <a:rPr lang="en-ZA" dirty="0" smtClean="0"/>
                        <a:t>INVOICE</a:t>
                      </a:r>
                      <a:r>
                        <a:rPr lang="en-ZA" baseline="0" dirty="0" smtClean="0"/>
                        <a:t> WORX</a:t>
                      </a:r>
                    </a:p>
                    <a:p>
                      <a:pPr algn="just"/>
                      <a:endParaRPr lang="en-ZA" baseline="0" dirty="0" smtClean="0"/>
                    </a:p>
                    <a:p>
                      <a:pPr algn="just"/>
                      <a:r>
                        <a:rPr lang="en-ZA" baseline="0" dirty="0" smtClean="0"/>
                        <a:t>charges 2% of every invoice cleared through the platform</a:t>
                      </a:r>
                    </a:p>
                    <a:p>
                      <a:pPr algn="just"/>
                      <a:endParaRPr lang="en-ZA" baseline="0" dirty="0" smtClean="0"/>
                    </a:p>
                    <a:p>
                      <a:pPr algn="just"/>
                      <a:endParaRPr lang="en-ZA" baseline="0" dirty="0" smtClean="0"/>
                    </a:p>
                    <a:p>
                      <a:pPr algn="just"/>
                      <a:r>
                        <a:rPr lang="en-ZA" baseline="0" dirty="0" smtClean="0"/>
                        <a:t>Subscription from suppliers for e-Invoicing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C8D86"/>
                    </a:solidFill>
                  </a:tcPr>
                </a:tc>
              </a:tr>
            </a:tbl>
          </a:graphicData>
        </a:graphic>
      </p:graphicFrame>
      <p:sp>
        <p:nvSpPr>
          <p:cNvPr id="10" name="Right Arrow 9"/>
          <p:cNvSpPr/>
          <p:nvPr/>
        </p:nvSpPr>
        <p:spPr>
          <a:xfrm>
            <a:off x="1581681" y="2702518"/>
            <a:ext cx="2186949" cy="386861"/>
          </a:xfrm>
          <a:prstGeom prst="rightArrow">
            <a:avLst/>
          </a:prstGeom>
          <a:solidFill>
            <a:srgbClr val="00B0F0"/>
          </a:solidFill>
          <a:ln w="3492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sp>
        <p:nvSpPr>
          <p:cNvPr id="11" name="Up Arrow 10"/>
          <p:cNvSpPr/>
          <p:nvPr/>
        </p:nvSpPr>
        <p:spPr>
          <a:xfrm rot="16200000">
            <a:off x="2307207" y="2640119"/>
            <a:ext cx="453643" cy="2269933"/>
          </a:xfrm>
          <a:prstGeom prst="upArrow">
            <a:avLst/>
          </a:prstGeom>
          <a:solidFill>
            <a:srgbClr val="00B050"/>
          </a:solidFill>
          <a:ln w="3492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663484634"/>
              </p:ext>
            </p:extLst>
          </p:nvPr>
        </p:nvGraphicFramePr>
        <p:xfrm>
          <a:off x="3606881" y="6023187"/>
          <a:ext cx="2640113" cy="365760"/>
        </p:xfrm>
        <a:graphic>
          <a:graphicData uri="http://schemas.openxmlformats.org/drawingml/2006/table">
            <a:tbl>
              <a:tblPr firstRow="1" bandRow="1">
                <a:tableStyleId>{5C22544A-7EE6-4342-B048-85BDC9FD1C3A}</a:tableStyleId>
              </a:tblPr>
              <a:tblGrid>
                <a:gridCol w="2640113"/>
              </a:tblGrid>
              <a:tr h="327836">
                <a:tc>
                  <a:txBody>
                    <a:bodyPr/>
                    <a:lstStyle/>
                    <a:p>
                      <a:pPr algn="ctr"/>
                      <a:r>
                        <a:rPr lang="en-ZA" dirty="0" smtClean="0"/>
                        <a:t> </a:t>
                      </a:r>
                      <a:r>
                        <a:rPr lang="en-ZA" sz="1800" b="1" dirty="0" smtClean="0">
                          <a:solidFill>
                            <a:schemeClr val="tx1"/>
                          </a:solidFill>
                        </a:rPr>
                        <a:t>FUNDERS</a:t>
                      </a:r>
                      <a:endParaRPr lang="en-ZA" dirty="0">
                        <a:solidFill>
                          <a:schemeClr val="tx1"/>
                        </a:solidFill>
                      </a:endParaRPr>
                    </a:p>
                  </a:txBody>
                  <a:tcPr>
                    <a:solidFill>
                      <a:srgbClr val="00B050"/>
                    </a:solidFill>
                  </a:tcPr>
                </a:tc>
              </a:tr>
            </a:tbl>
          </a:graphicData>
        </a:graphic>
      </p:graphicFrame>
      <p:sp>
        <p:nvSpPr>
          <p:cNvPr id="13" name="Up Arrow 12"/>
          <p:cNvSpPr/>
          <p:nvPr/>
        </p:nvSpPr>
        <p:spPr>
          <a:xfrm>
            <a:off x="4742583" y="5381035"/>
            <a:ext cx="368710" cy="545690"/>
          </a:xfrm>
          <a:prstGeom prst="upArrow">
            <a:avLst/>
          </a:prstGeom>
          <a:solidFill>
            <a:srgbClr val="00B050"/>
          </a:solidFill>
          <a:ln w="3492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graphicFrame>
        <p:nvGraphicFramePr>
          <p:cNvPr id="16" name="Table 15"/>
          <p:cNvGraphicFramePr>
            <a:graphicFrameLocks noGrp="1"/>
          </p:cNvGraphicFramePr>
          <p:nvPr>
            <p:extLst>
              <p:ext uri="{D42A27DB-BD31-4B8C-83A1-F6EECF244321}">
                <p14:modId xmlns:p14="http://schemas.microsoft.com/office/powerpoint/2010/main" val="307941817"/>
              </p:ext>
            </p:extLst>
          </p:nvPr>
        </p:nvGraphicFramePr>
        <p:xfrm>
          <a:off x="9022401" y="2082426"/>
          <a:ext cx="511118" cy="2992302"/>
        </p:xfrm>
        <a:graphic>
          <a:graphicData uri="http://schemas.openxmlformats.org/drawingml/2006/table">
            <a:tbl>
              <a:tblPr firstRow="1" bandRow="1"/>
              <a:tblGrid>
                <a:gridCol w="511118"/>
              </a:tblGrid>
              <a:tr h="2992302">
                <a:tc>
                  <a:txBody>
                    <a:bodyPr/>
                    <a:lstStyle>
                      <a:lvl1pPr marL="0" algn="l" defTabSz="914400" rtl="0" eaLnBrk="1" latinLnBrk="0" hangingPunct="1">
                        <a:defRPr sz="1800" b="1" kern="1200">
                          <a:solidFill>
                            <a:schemeClr val="lt1"/>
                          </a:solidFill>
                          <a:latin typeface="Franklin Gothic Book" panose="020B0503020102020204"/>
                        </a:defRPr>
                      </a:lvl1pPr>
                      <a:lvl2pPr marL="457200" algn="l" defTabSz="914400" rtl="0" eaLnBrk="1" latinLnBrk="0" hangingPunct="1">
                        <a:defRPr sz="1800" b="1" kern="1200">
                          <a:solidFill>
                            <a:schemeClr val="lt1"/>
                          </a:solidFill>
                          <a:latin typeface="Franklin Gothic Book" panose="020B0503020102020204"/>
                        </a:defRPr>
                      </a:lvl2pPr>
                      <a:lvl3pPr marL="914400" algn="l" defTabSz="914400" rtl="0" eaLnBrk="1" latinLnBrk="0" hangingPunct="1">
                        <a:defRPr sz="1800" b="1" kern="1200">
                          <a:solidFill>
                            <a:schemeClr val="lt1"/>
                          </a:solidFill>
                          <a:latin typeface="Franklin Gothic Book" panose="020B0503020102020204"/>
                        </a:defRPr>
                      </a:lvl3pPr>
                      <a:lvl4pPr marL="1371600" algn="l" defTabSz="914400" rtl="0" eaLnBrk="1" latinLnBrk="0" hangingPunct="1">
                        <a:defRPr sz="1800" b="1" kern="1200">
                          <a:solidFill>
                            <a:schemeClr val="lt1"/>
                          </a:solidFill>
                          <a:latin typeface="Franklin Gothic Book" panose="020B0503020102020204"/>
                        </a:defRPr>
                      </a:lvl4pPr>
                      <a:lvl5pPr marL="1828800" algn="l" defTabSz="914400" rtl="0" eaLnBrk="1" latinLnBrk="0" hangingPunct="1">
                        <a:defRPr sz="1800" b="1" kern="1200">
                          <a:solidFill>
                            <a:schemeClr val="lt1"/>
                          </a:solidFill>
                          <a:latin typeface="Franklin Gothic Book" panose="020B0503020102020204"/>
                        </a:defRPr>
                      </a:lvl5pPr>
                      <a:lvl6pPr marL="2286000" algn="l" defTabSz="914400" rtl="0" eaLnBrk="1" latinLnBrk="0" hangingPunct="1">
                        <a:defRPr sz="1800" b="1" kern="1200">
                          <a:solidFill>
                            <a:schemeClr val="lt1"/>
                          </a:solidFill>
                          <a:latin typeface="Franklin Gothic Book" panose="020B0503020102020204"/>
                        </a:defRPr>
                      </a:lvl6pPr>
                      <a:lvl7pPr marL="2743200" algn="l" defTabSz="914400" rtl="0" eaLnBrk="1" latinLnBrk="0" hangingPunct="1">
                        <a:defRPr sz="1800" b="1" kern="1200">
                          <a:solidFill>
                            <a:schemeClr val="lt1"/>
                          </a:solidFill>
                          <a:latin typeface="Franklin Gothic Book" panose="020B0503020102020204"/>
                        </a:defRPr>
                      </a:lvl7pPr>
                      <a:lvl8pPr marL="3200400" algn="l" defTabSz="914400" rtl="0" eaLnBrk="1" latinLnBrk="0" hangingPunct="1">
                        <a:defRPr sz="1800" b="1" kern="1200">
                          <a:solidFill>
                            <a:schemeClr val="lt1"/>
                          </a:solidFill>
                          <a:latin typeface="Franklin Gothic Book" panose="020B0503020102020204"/>
                        </a:defRPr>
                      </a:lvl8pPr>
                      <a:lvl9pPr marL="3657600" algn="l" defTabSz="914400" rtl="0" eaLnBrk="1" latinLnBrk="0" hangingPunct="1">
                        <a:defRPr sz="1800" b="1" kern="1200">
                          <a:solidFill>
                            <a:schemeClr val="lt1"/>
                          </a:solidFill>
                          <a:latin typeface="Franklin Gothic Book" panose="020B0503020102020204"/>
                        </a:defRPr>
                      </a:lvl9pPr>
                    </a:lstStyle>
                    <a:p>
                      <a:r>
                        <a:rPr lang="en-ZA" sz="1800" b="1" dirty="0" smtClean="0">
                          <a:solidFill>
                            <a:srgbClr val="0070C0"/>
                          </a:solidFill>
                        </a:rPr>
                        <a:t>BUYER</a:t>
                      </a:r>
                      <a:endParaRPr lang="en-ZA" dirty="0"/>
                    </a:p>
                  </a:txBody>
                  <a:tcPr vert="wordArtVert">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6C069">
                        <a:lumMod val="60000"/>
                        <a:lumOff val="40000"/>
                      </a:srgbClr>
                    </a:solidFill>
                  </a:tcPr>
                </a:tc>
              </a:tr>
            </a:tbl>
          </a:graphicData>
        </a:graphic>
      </p:graphicFrame>
      <p:sp>
        <p:nvSpPr>
          <p:cNvPr id="17" name="Left Arrow 16"/>
          <p:cNvSpPr/>
          <p:nvPr/>
        </p:nvSpPr>
        <p:spPr>
          <a:xfrm>
            <a:off x="5744557" y="3395417"/>
            <a:ext cx="3026322" cy="501436"/>
          </a:xfrm>
          <a:prstGeom prst="leftArrow">
            <a:avLst/>
          </a:prstGeom>
          <a:solidFill>
            <a:srgbClr val="E6C069">
              <a:lumMod val="60000"/>
              <a:lumOff val="40000"/>
            </a:srgbClr>
          </a:solidFill>
          <a:ln w="34925" cap="flat" cmpd="sng" algn="in">
            <a:solidFill>
              <a:srgbClr val="8C8D8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a:ln>
                <a:noFill/>
              </a:ln>
              <a:solidFill>
                <a:prstClr val="white"/>
              </a:solidFill>
              <a:effectLst/>
              <a:uLnTx/>
              <a:uFillTx/>
              <a:latin typeface="Franklin Gothic Book" panose="020B0503020102020204"/>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64" y="-2594"/>
            <a:ext cx="3316898" cy="1409096"/>
          </a:xfrm>
          <a:prstGeom prst="rect">
            <a:avLst/>
          </a:prstGeom>
        </p:spPr>
      </p:pic>
      <p:sp>
        <p:nvSpPr>
          <p:cNvPr id="18" name="Rectangle 17"/>
          <p:cNvSpPr/>
          <p:nvPr/>
        </p:nvSpPr>
        <p:spPr>
          <a:xfrm>
            <a:off x="1591745" y="4639235"/>
            <a:ext cx="2176885" cy="576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Send, Track and Store</a:t>
            </a:r>
            <a:endParaRPr lang="en-ZA" dirty="0"/>
          </a:p>
        </p:txBody>
      </p:sp>
      <p:sp>
        <p:nvSpPr>
          <p:cNvPr id="19" name="Rectangle 18"/>
          <p:cNvSpPr/>
          <p:nvPr/>
        </p:nvSpPr>
        <p:spPr>
          <a:xfrm>
            <a:off x="6114039" y="4639235"/>
            <a:ext cx="2443890" cy="529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Automated Collections System</a:t>
            </a:r>
            <a:endParaRPr lang="en-ZA" dirty="0"/>
          </a:p>
        </p:txBody>
      </p:sp>
    </p:spTree>
    <p:extLst>
      <p:ext uri="{BB962C8B-B14F-4D97-AF65-F5344CB8AC3E}">
        <p14:creationId xmlns:p14="http://schemas.microsoft.com/office/powerpoint/2010/main" val="3483238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590" y="1910139"/>
            <a:ext cx="10492154" cy="1055077"/>
          </a:xfrm>
        </p:spPr>
        <p:txBody>
          <a:bodyPr>
            <a:normAutofit fontScale="90000"/>
          </a:bodyPr>
          <a:lstStyle/>
          <a:p>
            <a:r>
              <a:rPr lang="en-ZA" sz="4900" dirty="0" smtClean="0">
                <a:latin typeface="Gill Sans MT" panose="020B0502020104020203" pitchFamily="34" charset="0"/>
              </a:rPr>
              <a:t>Markets</a:t>
            </a:r>
            <a:br>
              <a:rPr lang="en-ZA" sz="4900" dirty="0" smtClean="0">
                <a:latin typeface="Gill Sans MT" panose="020B0502020104020203" pitchFamily="34" charset="0"/>
              </a:rPr>
            </a:br>
            <a:r>
              <a:rPr lang="en-ZA" sz="2000" dirty="0" smtClean="0"/>
              <a:t/>
            </a:r>
            <a:br>
              <a:rPr lang="en-ZA" sz="2000" dirty="0" smtClean="0"/>
            </a:br>
            <a:r>
              <a:rPr lang="en-ZA" sz="2000" dirty="0" smtClean="0"/>
              <a:t/>
            </a:r>
            <a:br>
              <a:rPr lang="en-ZA" sz="2000" dirty="0" smtClean="0"/>
            </a:br>
            <a:endParaRPr lang="en-ZA" sz="2000" dirty="0"/>
          </a:p>
        </p:txBody>
      </p:sp>
      <p:pic>
        <p:nvPicPr>
          <p:cNvPr id="2" name="Picture 1"/>
          <p:cNvPicPr>
            <a:picLocks noChangeAspect="1"/>
          </p:cNvPicPr>
          <p:nvPr/>
        </p:nvPicPr>
        <p:blipFill>
          <a:blip r:embed="rId2"/>
          <a:stretch>
            <a:fillRect/>
          </a:stretch>
        </p:blipFill>
        <p:spPr>
          <a:xfrm>
            <a:off x="0" y="467301"/>
            <a:ext cx="3316511" cy="1408298"/>
          </a:xfrm>
          <a:prstGeom prst="rect">
            <a:avLst/>
          </a:prstGeom>
        </p:spPr>
      </p:pic>
      <p:sp>
        <p:nvSpPr>
          <p:cNvPr id="7" name="TextBox 6"/>
          <p:cNvSpPr txBox="1"/>
          <p:nvPr/>
        </p:nvSpPr>
        <p:spPr>
          <a:xfrm>
            <a:off x="530418" y="5761960"/>
            <a:ext cx="7136474" cy="852884"/>
          </a:xfrm>
          <a:prstGeom prst="rect">
            <a:avLst/>
          </a:prstGeom>
          <a:noFill/>
        </p:spPr>
        <p:txBody>
          <a:bodyPr wrap="square" lIns="0" tIns="0" rIns="0" bIns="0" rtlCol="0">
            <a:noAutofit/>
          </a:bodyPr>
          <a:lstStyle/>
          <a:p>
            <a:endParaRPr lang="en-ZA" sz="1400" dirty="0" smtClean="0">
              <a:solidFill>
                <a:srgbClr val="0033A1"/>
              </a:solidFill>
              <a:latin typeface="Arial"/>
            </a:endParaRPr>
          </a:p>
          <a:p>
            <a:r>
              <a:rPr lang="en-ZA" sz="2400" dirty="0" smtClean="0">
                <a:solidFill>
                  <a:srgbClr val="0033A1"/>
                </a:solidFill>
                <a:latin typeface="Gill Sans MT" panose="020B0502020104020203" pitchFamily="34" charset="0"/>
              </a:rPr>
              <a:t>The </a:t>
            </a:r>
            <a:r>
              <a:rPr lang="en-ZA" sz="2400" dirty="0">
                <a:solidFill>
                  <a:srgbClr val="0033A1"/>
                </a:solidFill>
                <a:latin typeface="Gill Sans MT" panose="020B0502020104020203" pitchFamily="34" charset="0"/>
              </a:rPr>
              <a:t>global supply chain finance gap according to the </a:t>
            </a:r>
            <a:r>
              <a:rPr lang="en-ZA" sz="2400" dirty="0" smtClean="0">
                <a:solidFill>
                  <a:srgbClr val="0033A1"/>
                </a:solidFill>
                <a:latin typeface="Gill Sans MT" panose="020B0502020104020203" pitchFamily="34" charset="0"/>
              </a:rPr>
              <a:t>International Finance Corporation.</a:t>
            </a:r>
            <a:endParaRPr lang="en-ZA" sz="2400" dirty="0">
              <a:solidFill>
                <a:srgbClr val="0033A1"/>
              </a:solidFill>
              <a:latin typeface="Gill Sans MT" panose="020B0502020104020203" pitchFamily="34" charset="0"/>
            </a:endParaRPr>
          </a:p>
        </p:txBody>
      </p:sp>
      <p:sp>
        <p:nvSpPr>
          <p:cNvPr id="8" name="Flowchart: Connector 7"/>
          <p:cNvSpPr/>
          <p:nvPr/>
        </p:nvSpPr>
        <p:spPr>
          <a:xfrm>
            <a:off x="215153" y="2622176"/>
            <a:ext cx="3101358" cy="2825608"/>
          </a:xfrm>
          <a:prstGeom prst="flowChartConnector">
            <a:avLst/>
          </a:prstGeom>
          <a:solidFill>
            <a:sysClr val="window" lastClr="FFFFFF">
              <a:lumMod val="75000"/>
            </a:sysClr>
          </a:solidFill>
          <a:ln w="12700" cap="flat" cmpd="sng" algn="ctr">
            <a:solidFill>
              <a:srgbClr val="0033A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smtClean="0">
                <a:ln>
                  <a:noFill/>
                </a:ln>
                <a:solidFill>
                  <a:srgbClr val="0A2240"/>
                </a:solidFill>
                <a:effectLst/>
                <a:uLnTx/>
                <a:uFillTx/>
                <a:latin typeface="Gill Sans MT" panose="020B0502020104020203" pitchFamily="34" charset="0"/>
                <a:ea typeface="+mn-ea"/>
                <a:cs typeface="+mn-cs"/>
              </a:rPr>
              <a:t>$1 Trillion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smtClean="0">
                <a:ln>
                  <a:noFill/>
                </a:ln>
                <a:solidFill>
                  <a:srgbClr val="0A2240"/>
                </a:solidFill>
                <a:effectLst/>
                <a:uLnTx/>
                <a:uFillTx/>
                <a:latin typeface="Gill Sans MT" panose="020B0502020104020203" pitchFamily="34" charset="0"/>
                <a:ea typeface="+mn-ea"/>
                <a:cs typeface="+mn-cs"/>
              </a:rPr>
              <a:t>Emerging Markets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smtClean="0">
                <a:ln>
                  <a:noFill/>
                </a:ln>
                <a:solidFill>
                  <a:srgbClr val="0A2240"/>
                </a:solidFill>
                <a:effectLst/>
                <a:uLnTx/>
                <a:uFillTx/>
                <a:latin typeface="Gill Sans MT" panose="020B0502020104020203" pitchFamily="34" charset="0"/>
                <a:ea typeface="+mn-ea"/>
                <a:cs typeface="+mn-cs"/>
              </a:rPr>
              <a:t>Globally</a:t>
            </a:r>
          </a:p>
        </p:txBody>
      </p:sp>
      <p:sp>
        <p:nvSpPr>
          <p:cNvPr id="10" name="Flowchart: Connector 9"/>
          <p:cNvSpPr/>
          <p:nvPr/>
        </p:nvSpPr>
        <p:spPr>
          <a:xfrm>
            <a:off x="3873329" y="2846568"/>
            <a:ext cx="2368061" cy="2376824"/>
          </a:xfrm>
          <a:prstGeom prst="flowChartConnector">
            <a:avLst/>
          </a:prstGeom>
          <a:solidFill>
            <a:sysClr val="window" lastClr="FFFFFF">
              <a:lumMod val="75000"/>
            </a:sysClr>
          </a:solidFill>
          <a:ln w="12700" cap="flat" cmpd="sng" algn="ctr">
            <a:solidFill>
              <a:srgbClr val="0033A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smtClean="0">
                <a:ln>
                  <a:noFill/>
                </a:ln>
                <a:solidFill>
                  <a:srgbClr val="0A2240"/>
                </a:solidFill>
                <a:effectLst/>
                <a:uLnTx/>
                <a:uFillTx/>
                <a:latin typeface="Gill Sans MT" panose="020B0502020104020203" pitchFamily="34" charset="0"/>
                <a:ea typeface="+mn-ea"/>
                <a:cs typeface="+mn-cs"/>
              </a:rPr>
              <a:t>$800 085 mil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smtClean="0">
                <a:ln>
                  <a:noFill/>
                </a:ln>
                <a:solidFill>
                  <a:srgbClr val="0A2240"/>
                </a:solidFill>
                <a:effectLst/>
                <a:uLnTx/>
                <a:uFillTx/>
                <a:latin typeface="Gill Sans MT" panose="020B0502020104020203" pitchFamily="34" charset="0"/>
                <a:ea typeface="+mn-ea"/>
                <a:cs typeface="+mn-cs"/>
              </a:rPr>
              <a:t>Sub-Sahara</a:t>
            </a:r>
          </a:p>
        </p:txBody>
      </p:sp>
      <p:sp>
        <p:nvSpPr>
          <p:cNvPr id="11" name="Flowchart: Connector 10"/>
          <p:cNvSpPr/>
          <p:nvPr/>
        </p:nvSpPr>
        <p:spPr>
          <a:xfrm>
            <a:off x="6798209" y="3279391"/>
            <a:ext cx="1996168" cy="1817043"/>
          </a:xfrm>
          <a:prstGeom prst="flowChartConnector">
            <a:avLst/>
          </a:prstGeom>
          <a:solidFill>
            <a:sysClr val="window" lastClr="FFFFFF">
              <a:lumMod val="75000"/>
            </a:sysClr>
          </a:solidFill>
          <a:ln w="12700" cap="flat" cmpd="sng" algn="ctr">
            <a:solidFill>
              <a:srgbClr val="0033A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000" b="0" i="0" u="none" strike="noStrike" kern="0" cap="none" spc="0" normalizeH="0" baseline="0" noProof="0" dirty="0">
                <a:ln>
                  <a:noFill/>
                </a:ln>
                <a:solidFill>
                  <a:srgbClr val="0A2240"/>
                </a:solidFill>
                <a:effectLst/>
                <a:uLnTx/>
                <a:uFillTx/>
                <a:latin typeface="Gill Sans MT" panose="020B0502020104020203" pitchFamily="34" charset="0"/>
                <a:ea typeface="Times New Roman" panose="02020603050405020304" pitchFamily="18" charset="0"/>
                <a:cs typeface="Times New Roman" panose="02020603050405020304" pitchFamily="18" charset="0"/>
              </a:rPr>
              <a:t>$80 000 mil</a:t>
            </a:r>
            <a:endParaRPr kumimoji="0" lang="en-ZA" sz="2000" b="0" i="0" u="none" strike="noStrike" kern="0" cap="none" spc="0" normalizeH="0" baseline="0" noProof="0" dirty="0">
              <a:ln>
                <a:noFill/>
              </a:ln>
              <a:solidFill>
                <a:srgbClr val="0A2240"/>
              </a:solidFill>
              <a:effectLst/>
              <a:uLnTx/>
              <a:uFillTx/>
              <a:latin typeface="Gill Sans MT" panose="020B0502020104020203" pitchFamily="34" charset="0"/>
              <a:ea typeface="Times New Roman" panose="02020603050405020304" pitchFamily="18" charset="0"/>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ZA" sz="2000" b="0" i="0" u="none" strike="noStrike" kern="0" cap="none" spc="0" normalizeH="0" baseline="0" noProof="0" dirty="0">
                <a:ln>
                  <a:noFill/>
                </a:ln>
                <a:solidFill>
                  <a:srgbClr val="0A2240"/>
                </a:solidFill>
                <a:effectLst/>
                <a:uLnTx/>
                <a:uFillTx/>
                <a:latin typeface="Gill Sans MT" panose="020B0502020104020203" pitchFamily="34" charset="0"/>
                <a:ea typeface="Times New Roman" panose="02020603050405020304" pitchFamily="18" charset="0"/>
                <a:cs typeface="Times New Roman" panose="02020603050405020304" pitchFamily="18" charset="0"/>
              </a:rPr>
              <a:t>Our targeted Market Share</a:t>
            </a:r>
            <a:endParaRPr kumimoji="0" lang="en-ZA" sz="2000" b="0" i="0" u="none" strike="noStrike" kern="0" cap="none" spc="0" normalizeH="0" baseline="0" noProof="0" dirty="0">
              <a:ln>
                <a:noFill/>
              </a:ln>
              <a:solidFill>
                <a:srgbClr val="0A2240"/>
              </a:solidFill>
              <a:effectLst/>
              <a:uLnTx/>
              <a:uFillTx/>
              <a:latin typeface="Gill Sans MT" panose="020B0502020104020203" pitchFamily="34" charset="0"/>
              <a:ea typeface="Times New Roman" panose="02020603050405020304" pitchFamily="18" charset="0"/>
              <a:cs typeface="+mn-cs"/>
            </a:endParaRPr>
          </a:p>
        </p:txBody>
      </p:sp>
    </p:spTree>
    <p:extLst>
      <p:ext uri="{BB962C8B-B14F-4D97-AF65-F5344CB8AC3E}">
        <p14:creationId xmlns:p14="http://schemas.microsoft.com/office/powerpoint/2010/main" val="2896180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1850" y="1709739"/>
            <a:ext cx="10515600" cy="2176462"/>
          </a:xfrm>
        </p:spPr>
        <p:txBody>
          <a:bodyPr>
            <a:normAutofit/>
          </a:bodyPr>
          <a:lstStyle/>
          <a:p>
            <a:r>
              <a:rPr lang="en-ZA" sz="2000" dirty="0"/>
              <a:t/>
            </a:r>
            <a:br>
              <a:rPr lang="en-ZA" sz="2000" dirty="0"/>
            </a:br>
            <a:r>
              <a:rPr lang="en-ZA" sz="2000" dirty="0" smtClean="0"/>
              <a:t/>
            </a:r>
            <a:br>
              <a:rPr lang="en-ZA" sz="2000" dirty="0" smtClean="0"/>
            </a:br>
            <a:r>
              <a:rPr lang="en-ZA" sz="4400" dirty="0" smtClean="0">
                <a:latin typeface="Gill Sans MT" panose="020B0502020104020203" pitchFamily="34" charset="0"/>
              </a:rPr>
              <a:t>Mile Stones Reached</a:t>
            </a:r>
            <a:r>
              <a:rPr lang="en-ZA" sz="2000" dirty="0" smtClean="0">
                <a:latin typeface="Gill Sans MT" panose="020B0502020104020203" pitchFamily="34" charset="0"/>
              </a:rPr>
              <a:t/>
            </a:r>
            <a:br>
              <a:rPr lang="en-ZA" sz="2000" dirty="0" smtClean="0">
                <a:latin typeface="Gill Sans MT" panose="020B0502020104020203" pitchFamily="34" charset="0"/>
              </a:rPr>
            </a:br>
            <a:endParaRPr lang="en-ZA" sz="2000" dirty="0">
              <a:latin typeface="Gill Sans MT" panose="020B0502020104020203" pitchFamily="34" charset="0"/>
            </a:endParaRPr>
          </a:p>
        </p:txBody>
      </p:sp>
      <p:sp>
        <p:nvSpPr>
          <p:cNvPr id="6" name="Text Placeholder 5"/>
          <p:cNvSpPr>
            <a:spLocks noGrp="1"/>
          </p:cNvSpPr>
          <p:nvPr>
            <p:ph type="body" idx="1"/>
          </p:nvPr>
        </p:nvSpPr>
        <p:spPr>
          <a:xfrm>
            <a:off x="831850" y="3886201"/>
            <a:ext cx="10515600" cy="2203449"/>
          </a:xfrm>
        </p:spPr>
        <p:txBody>
          <a:bodyPr>
            <a:normAutofit fontScale="25000" lnSpcReduction="20000"/>
          </a:bodyPr>
          <a:lstStyle/>
          <a:p>
            <a:pPr marL="342900" lvl="0" indent="-342900">
              <a:lnSpc>
                <a:spcPct val="107000"/>
              </a:lnSpc>
              <a:spcAft>
                <a:spcPts val="0"/>
              </a:spcAft>
              <a:buFont typeface="Symbol" panose="05050102010706020507" pitchFamily="18" charset="2"/>
              <a:buChar char=""/>
            </a:pPr>
            <a:r>
              <a:rPr lang="en-ZA" sz="14400" dirty="0" smtClean="0">
                <a:solidFill>
                  <a:schemeClr val="tx1"/>
                </a:solidFill>
                <a:latin typeface="Gill Sans MT" panose="020B0502020104020203" pitchFamily="34" charset="0"/>
                <a:ea typeface="Calibri" panose="020F0502020204030204" pitchFamily="34" charset="0"/>
                <a:cs typeface="Times New Roman" panose="02020603050405020304" pitchFamily="18" charset="0"/>
              </a:rPr>
              <a:t>Invoice Worx has secured the</a:t>
            </a:r>
            <a:r>
              <a:rPr lang="en-ZA" sz="14400"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 first funder to participate on </a:t>
            </a:r>
            <a:r>
              <a:rPr lang="en-ZA" sz="14400" dirty="0" smtClean="0">
                <a:solidFill>
                  <a:schemeClr val="tx1"/>
                </a:solidFill>
                <a:latin typeface="Gill Sans MT" panose="020B0502020104020203" pitchFamily="34" charset="0"/>
                <a:ea typeface="Calibri" panose="020F0502020204030204" pitchFamily="34" charset="0"/>
                <a:cs typeface="Times New Roman" panose="02020603050405020304" pitchFamily="18" charset="0"/>
              </a:rPr>
              <a:t>the </a:t>
            </a:r>
            <a:r>
              <a:rPr lang="en-ZA" sz="14400"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platform.  30 October 2015</a:t>
            </a:r>
          </a:p>
          <a:p>
            <a:pPr marL="342900" lvl="0" indent="-342900">
              <a:lnSpc>
                <a:spcPct val="107000"/>
              </a:lnSpc>
              <a:spcAft>
                <a:spcPts val="800"/>
              </a:spcAft>
              <a:buFont typeface="Symbol" panose="05050102010706020507" pitchFamily="18" charset="2"/>
              <a:buChar char=""/>
            </a:pPr>
            <a:r>
              <a:rPr lang="en-ZA" sz="14400"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Piloting with our first Buyer. 1 March 2016</a:t>
            </a:r>
          </a:p>
          <a:p>
            <a:pPr marL="342900" lvl="0" indent="-342900">
              <a:lnSpc>
                <a:spcPct val="107000"/>
              </a:lnSpc>
              <a:spcAft>
                <a:spcPts val="800"/>
              </a:spcAft>
              <a:buFont typeface="Symbol" panose="05050102010706020507" pitchFamily="18" charset="2"/>
              <a:buChar char=""/>
            </a:pPr>
            <a:endParaRPr lang="en-ZA" sz="8400" dirty="0">
              <a:solidFill>
                <a:schemeClr val="tx1"/>
              </a:solidFill>
              <a:latin typeface="Gill Sans MT" panose="020B0502020104020203"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ZA" sz="8400" dirty="0" smtClean="0">
                <a:solidFill>
                  <a:schemeClr val="tx1"/>
                </a:solidFill>
                <a:effectLst/>
                <a:latin typeface="Gill Sans MT" panose="020B0502020104020203" pitchFamily="34" charset="0"/>
                <a:ea typeface="Calibri" panose="020F0502020204030204" pitchFamily="34" charset="0"/>
                <a:cs typeface="Times New Roman" panose="02020603050405020304" pitchFamily="18" charset="0"/>
              </a:rPr>
              <a:t>					</a:t>
            </a:r>
          </a:p>
          <a:p>
            <a:endParaRPr lang="en-ZA" dirty="0"/>
          </a:p>
        </p:txBody>
      </p:sp>
      <p:pic>
        <p:nvPicPr>
          <p:cNvPr id="2" name="Picture 1"/>
          <p:cNvPicPr>
            <a:picLocks noChangeAspect="1"/>
          </p:cNvPicPr>
          <p:nvPr/>
        </p:nvPicPr>
        <p:blipFill>
          <a:blip r:embed="rId2"/>
          <a:stretch>
            <a:fillRect/>
          </a:stretch>
        </p:blipFill>
        <p:spPr>
          <a:xfrm>
            <a:off x="0" y="467301"/>
            <a:ext cx="3316511" cy="1408298"/>
          </a:xfrm>
          <a:prstGeom prst="rect">
            <a:avLst/>
          </a:prstGeom>
        </p:spPr>
      </p:pic>
      <p:pic>
        <p:nvPicPr>
          <p:cNvPr id="8" name="Picture 7"/>
          <p:cNvPicPr>
            <a:picLocks noChangeAspect="1"/>
          </p:cNvPicPr>
          <p:nvPr/>
        </p:nvPicPr>
        <p:blipFill>
          <a:blip r:embed="rId2"/>
          <a:stretch>
            <a:fillRect/>
          </a:stretch>
        </p:blipFill>
        <p:spPr>
          <a:xfrm>
            <a:off x="179294" y="494289"/>
            <a:ext cx="3316511" cy="1408298"/>
          </a:xfrm>
          <a:prstGeom prst="rect">
            <a:avLst/>
          </a:prstGeom>
        </p:spPr>
      </p:pic>
    </p:spTree>
    <p:extLst>
      <p:ext uri="{BB962C8B-B14F-4D97-AF65-F5344CB8AC3E}">
        <p14:creationId xmlns:p14="http://schemas.microsoft.com/office/powerpoint/2010/main" val="1791109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Thank You.</a:t>
            </a:r>
            <a:endParaRPr lang="en-ZA" dirty="0"/>
          </a:p>
        </p:txBody>
      </p:sp>
      <p:sp>
        <p:nvSpPr>
          <p:cNvPr id="3" name="Text Placeholder 2"/>
          <p:cNvSpPr>
            <a:spLocks noGrp="1"/>
          </p:cNvSpPr>
          <p:nvPr>
            <p:ph type="body" idx="1"/>
          </p:nvPr>
        </p:nvSpPr>
        <p:spPr>
          <a:xfrm>
            <a:off x="831850" y="4589463"/>
            <a:ext cx="10515600" cy="1918913"/>
          </a:xfrm>
        </p:spPr>
        <p:txBody>
          <a:bodyPr/>
          <a:lstStyle/>
          <a:p>
            <a:r>
              <a:rPr lang="en-ZA" dirty="0" smtClean="0"/>
              <a:t>Contact </a:t>
            </a:r>
          </a:p>
          <a:p>
            <a:r>
              <a:rPr lang="en-ZA" dirty="0" smtClean="0"/>
              <a:t>Siya Ntutela</a:t>
            </a:r>
          </a:p>
          <a:p>
            <a:r>
              <a:rPr lang="en-ZA" dirty="0" smtClean="0"/>
              <a:t>012 657 1083</a:t>
            </a:r>
          </a:p>
          <a:p>
            <a:r>
              <a:rPr lang="en-ZA" dirty="0" smtClean="0"/>
              <a:t>071 420 4340</a:t>
            </a:r>
            <a:endParaRPr lang="en-ZA" dirty="0"/>
          </a:p>
        </p:txBody>
      </p:sp>
      <p:pic>
        <p:nvPicPr>
          <p:cNvPr id="4" name="Picture 3"/>
          <p:cNvPicPr>
            <a:picLocks noChangeAspect="1"/>
          </p:cNvPicPr>
          <p:nvPr/>
        </p:nvPicPr>
        <p:blipFill>
          <a:blip r:embed="rId2"/>
          <a:stretch>
            <a:fillRect/>
          </a:stretch>
        </p:blipFill>
        <p:spPr>
          <a:xfrm>
            <a:off x="0" y="586769"/>
            <a:ext cx="3316511" cy="1408298"/>
          </a:xfrm>
          <a:prstGeom prst="rect">
            <a:avLst/>
          </a:prstGeom>
        </p:spPr>
      </p:pic>
    </p:spTree>
    <p:extLst>
      <p:ext uri="{BB962C8B-B14F-4D97-AF65-F5344CB8AC3E}">
        <p14:creationId xmlns:p14="http://schemas.microsoft.com/office/powerpoint/2010/main" val="111021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2797</TotalTime>
  <Words>99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Franklin Gothic Book</vt:lpstr>
      <vt:lpstr>Gill Sans MT</vt:lpstr>
      <vt:lpstr>Symbol</vt:lpstr>
      <vt:lpstr>Times New Roman</vt:lpstr>
      <vt:lpstr>Office Theme</vt:lpstr>
      <vt:lpstr>        Invoice Worx   Supply Chain Financing Platform   </vt:lpstr>
      <vt:lpstr>Problem  Payments from debtors take too long (30,60,90 days).  Poor credit status means SMMEs cannot raise working capital.  SMMEs are unable to collect outstanding debts on time.  Sending , tracking and storing of invoices is a is a problem for SMMEs. </vt:lpstr>
      <vt:lpstr>Solution  Invoice Worx is a platform that allow suppliers to auction their invoices at the best rate to multiply lenders. No credit Checks are done on the supplier.  Suppliers are advanced 80%-90% of their invoice value within 72 hours.  Through e-Invoicing the platform allows you to send, track and store all invoices electronically.  Our system is built with an automated collection function allowing to directly debit the account of the customer that owes you.    </vt:lpstr>
      <vt:lpstr>Customers and their Benefits  Our system has three type of users:  Supplier - Improved cash flow, better management of debtors.  Buyers- Claim enterprise development points by paying the supplier on time (within 15 days). Finance their Payables.  Funders- Alternative funding mechanism, grow their debtor book and get attractive yields.  </vt:lpstr>
      <vt:lpstr>    Business and Revenue Model  </vt:lpstr>
      <vt:lpstr>Markets   </vt:lpstr>
      <vt:lpstr>  Mile Stones Reached </vt:lpstr>
      <vt:lpstr>Thank You.</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Worx F</dc:title>
  <dc:creator>Bonsai Capital 1</dc:creator>
  <cp:lastModifiedBy>Bonsai Capital 1</cp:lastModifiedBy>
  <cp:revision>25</cp:revision>
  <dcterms:created xsi:type="dcterms:W3CDTF">2015-11-17T09:15:15Z</dcterms:created>
  <dcterms:modified xsi:type="dcterms:W3CDTF">2015-11-20T08:31:43Z</dcterms:modified>
</cp:coreProperties>
</file>