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6e9aa68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6e9aa68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8b989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8b989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8b989d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8b989d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36e9aa6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36e9aa6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ab0889df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ab0889df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ab0889d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ab0889d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267300" y="5986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MINI PROJECT</a:t>
            </a:r>
            <a:endParaRPr>
              <a:latin typeface="Lato"/>
              <a:ea typeface="Lato"/>
              <a:cs typeface="Lato"/>
              <a:sym typeface="Lato"/>
            </a:endParaRPr>
          </a:p>
        </p:txBody>
      </p:sp>
      <p:sp>
        <p:nvSpPr>
          <p:cNvPr id="73" name="Google Shape;73;p13"/>
          <p:cNvSpPr txBox="1"/>
          <p:nvPr>
            <p:ph idx="1" type="subTitle"/>
          </p:nvPr>
        </p:nvSpPr>
        <p:spPr>
          <a:xfrm>
            <a:off x="1713525" y="1392150"/>
            <a:ext cx="6187800" cy="166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900"/>
              <a:t>(KCS - 554)</a:t>
            </a:r>
            <a:endParaRPr b="1" sz="2900"/>
          </a:p>
        </p:txBody>
      </p:sp>
      <p:cxnSp>
        <p:nvCxnSpPr>
          <p:cNvPr id="74" name="Google Shape;74;p13"/>
          <p:cNvCxnSpPr/>
          <p:nvPr/>
        </p:nvCxnSpPr>
        <p:spPr>
          <a:xfrm>
            <a:off x="419775" y="426150"/>
            <a:ext cx="21000" cy="35973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78" name="Shape 78"/>
        <p:cNvGrpSpPr/>
        <p:nvPr/>
      </p:nvGrpSpPr>
      <p:grpSpPr>
        <a:xfrm>
          <a:off x="0" y="0"/>
          <a:ext cx="0" cy="0"/>
          <a:chOff x="0" y="0"/>
          <a:chExt cx="0" cy="0"/>
        </a:xfrm>
      </p:grpSpPr>
      <p:sp>
        <p:nvSpPr>
          <p:cNvPr id="79" name="Google Shape;79;p14"/>
          <p:cNvSpPr txBox="1"/>
          <p:nvPr>
            <p:ph type="ctrTitle"/>
          </p:nvPr>
        </p:nvSpPr>
        <p:spPr>
          <a:xfrm>
            <a:off x="304075" y="541850"/>
            <a:ext cx="8614500" cy="17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latin typeface="Lato"/>
                <a:ea typeface="Lato"/>
                <a:cs typeface="Lato"/>
                <a:sym typeface="Lato"/>
              </a:rPr>
              <a:t>DEVPOST</a:t>
            </a:r>
            <a:r>
              <a:rPr lang="en" sz="4500">
                <a:latin typeface="Lato"/>
                <a:ea typeface="Lato"/>
                <a:cs typeface="Lato"/>
                <a:sym typeface="Lato"/>
              </a:rPr>
              <a:t> :</a:t>
            </a:r>
            <a:endParaRPr sz="4500">
              <a:latin typeface="Lato"/>
              <a:ea typeface="Lato"/>
              <a:cs typeface="Lato"/>
              <a:sym typeface="Lato"/>
            </a:endParaRPr>
          </a:p>
          <a:p>
            <a:pPr indent="0" lvl="0" marL="0" rtl="0" algn="l">
              <a:spcBef>
                <a:spcPts val="0"/>
              </a:spcBef>
              <a:spcAft>
                <a:spcPts val="0"/>
              </a:spcAft>
              <a:buNone/>
            </a:pPr>
            <a:r>
              <a:rPr b="0" lang="en" sz="4300">
                <a:latin typeface="Lato"/>
                <a:ea typeface="Lato"/>
                <a:cs typeface="Lato"/>
                <a:sym typeface="Lato"/>
              </a:rPr>
              <a:t>A BLOGGING WEB APPLICATION</a:t>
            </a:r>
            <a:endParaRPr b="0" sz="4300">
              <a:latin typeface="Lato"/>
              <a:ea typeface="Lato"/>
              <a:cs typeface="Lato"/>
              <a:sym typeface="Lato"/>
            </a:endParaRPr>
          </a:p>
        </p:txBody>
      </p:sp>
      <p:sp>
        <p:nvSpPr>
          <p:cNvPr id="80" name="Google Shape;80;p14"/>
          <p:cNvSpPr txBox="1"/>
          <p:nvPr>
            <p:ph idx="1" type="subTitle"/>
          </p:nvPr>
        </p:nvSpPr>
        <p:spPr>
          <a:xfrm>
            <a:off x="2323625" y="3266100"/>
            <a:ext cx="6773700" cy="112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1500"/>
              <a:t>BY:</a:t>
            </a:r>
            <a:endParaRPr b="1" i="1" sz="1500"/>
          </a:p>
          <a:p>
            <a:pPr indent="0" lvl="0" marL="0" rtl="0" algn="l">
              <a:spcBef>
                <a:spcPts val="0"/>
              </a:spcBef>
              <a:spcAft>
                <a:spcPts val="0"/>
              </a:spcAft>
              <a:buNone/>
            </a:pPr>
            <a:r>
              <a:rPr lang="en" sz="1500"/>
              <a:t>APOORV  SHARMA(1816410068)                     ARYAN NIGAM (1816410071)</a:t>
            </a:r>
            <a:endParaRPr sz="1500"/>
          </a:p>
          <a:p>
            <a:pPr indent="0" lvl="0" marL="0" rtl="0" algn="l">
              <a:spcBef>
                <a:spcPts val="0"/>
              </a:spcBef>
              <a:spcAft>
                <a:spcPts val="0"/>
              </a:spcAft>
              <a:buNone/>
            </a:pPr>
            <a:r>
              <a:rPr lang="en" sz="1500"/>
              <a:t>ARYAN PORWAL (1816410072)                         	RITIK KANOTRA (1816410220)</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2986550" y="147250"/>
            <a:ext cx="2324400" cy="73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4"/>
                </a:solidFill>
              </a:rPr>
              <a:t>Objective</a:t>
            </a:r>
            <a:endParaRPr sz="2400">
              <a:solidFill>
                <a:schemeClr val="accent4"/>
              </a:solidFill>
            </a:endParaRPr>
          </a:p>
        </p:txBody>
      </p:sp>
      <p:sp>
        <p:nvSpPr>
          <p:cNvPr id="86" name="Google Shape;86;p15"/>
          <p:cNvSpPr txBox="1"/>
          <p:nvPr/>
        </p:nvSpPr>
        <p:spPr>
          <a:xfrm>
            <a:off x="419775" y="994125"/>
            <a:ext cx="8320200" cy="3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To offer </a:t>
            </a:r>
            <a:r>
              <a:rPr b="1" lang="en" sz="1600">
                <a:solidFill>
                  <a:schemeClr val="lt1"/>
                </a:solidFill>
                <a:latin typeface="Lato"/>
                <a:ea typeface="Lato"/>
                <a:cs typeface="Lato"/>
                <a:sym typeface="Lato"/>
              </a:rPr>
              <a:t>informative</a:t>
            </a:r>
            <a:r>
              <a:rPr lang="en" sz="1600">
                <a:solidFill>
                  <a:schemeClr val="lt1"/>
                </a:solidFill>
                <a:latin typeface="Lato"/>
                <a:ea typeface="Lato"/>
                <a:cs typeface="Lato"/>
                <a:sym typeface="Lato"/>
              </a:rPr>
              <a:t>, helpful and educational </a:t>
            </a:r>
            <a:r>
              <a:rPr b="1" lang="en" sz="1600">
                <a:solidFill>
                  <a:schemeClr val="lt1"/>
                </a:solidFill>
                <a:latin typeface="Lato"/>
                <a:ea typeface="Lato"/>
                <a:cs typeface="Lato"/>
                <a:sym typeface="Lato"/>
              </a:rPr>
              <a:t>blog</a:t>
            </a:r>
            <a:r>
              <a:rPr lang="en" sz="1600">
                <a:solidFill>
                  <a:schemeClr val="lt1"/>
                </a:solidFill>
                <a:latin typeface="Lato"/>
                <a:ea typeface="Lato"/>
                <a:cs typeface="Lato"/>
                <a:sym typeface="Lato"/>
              </a:rPr>
              <a:t> to people who want to read . We want to continue to generate more and more traffic. Our ultimate goal, of course, is to become more and more successful through  blog and how effectively it touches other people.This will translate into direct time savings by avoiding fruitless searches for required information. It  is a platform that is used to manage web content, allowing multiple contributors to </a:t>
            </a:r>
            <a:r>
              <a:rPr b="1" i="1" lang="en" sz="1600">
                <a:solidFill>
                  <a:schemeClr val="lt1"/>
                </a:solidFill>
                <a:latin typeface="Lato"/>
                <a:ea typeface="Lato"/>
                <a:cs typeface="Lato"/>
                <a:sym typeface="Lato"/>
              </a:rPr>
              <a:t>create</a:t>
            </a:r>
            <a:r>
              <a:rPr lang="en" sz="1600">
                <a:solidFill>
                  <a:schemeClr val="lt1"/>
                </a:solidFill>
                <a:latin typeface="Lato"/>
                <a:ea typeface="Lato"/>
                <a:cs typeface="Lato"/>
                <a:sym typeface="Lato"/>
              </a:rPr>
              <a:t>, </a:t>
            </a:r>
            <a:r>
              <a:rPr b="1" i="1" lang="en" sz="1600">
                <a:solidFill>
                  <a:schemeClr val="lt1"/>
                </a:solidFill>
                <a:latin typeface="Lato"/>
                <a:ea typeface="Lato"/>
                <a:cs typeface="Lato"/>
                <a:sym typeface="Lato"/>
              </a:rPr>
              <a:t>edit </a:t>
            </a:r>
            <a:r>
              <a:rPr lang="en" sz="1600">
                <a:solidFill>
                  <a:schemeClr val="lt1"/>
                </a:solidFill>
                <a:latin typeface="Lato"/>
                <a:ea typeface="Lato"/>
                <a:cs typeface="Lato"/>
                <a:sym typeface="Lato"/>
              </a:rPr>
              <a:t>and </a:t>
            </a:r>
            <a:r>
              <a:rPr b="1" i="1" lang="en" sz="1600">
                <a:solidFill>
                  <a:schemeClr val="lt1"/>
                </a:solidFill>
                <a:latin typeface="Lato"/>
                <a:ea typeface="Lato"/>
                <a:cs typeface="Lato"/>
                <a:sym typeface="Lato"/>
              </a:rPr>
              <a:t>publish </a:t>
            </a:r>
            <a:r>
              <a:rPr lang="en" sz="1600">
                <a:solidFill>
                  <a:schemeClr val="lt1"/>
                </a:solidFill>
                <a:latin typeface="Lato"/>
                <a:ea typeface="Lato"/>
                <a:cs typeface="Lato"/>
                <a:sym typeface="Lato"/>
              </a:rPr>
              <a:t>their blogs.</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1600">
                <a:solidFill>
                  <a:schemeClr val="lt1"/>
                </a:solidFill>
                <a:latin typeface="Lato"/>
                <a:ea typeface="Lato"/>
                <a:cs typeface="Lato"/>
                <a:sym typeface="Lato"/>
              </a:rPr>
              <a:t>Development has been the driving force of the IT Industry from the ages and will prove to be the same in the times to come. We , through our website </a:t>
            </a:r>
            <a:r>
              <a:rPr lang="en" sz="1600" u="sng">
                <a:solidFill>
                  <a:schemeClr val="lt1"/>
                </a:solidFill>
                <a:latin typeface="Lato"/>
                <a:ea typeface="Lato"/>
                <a:cs typeface="Lato"/>
                <a:sym typeface="Lato"/>
              </a:rPr>
              <a:t>Devpost</a:t>
            </a:r>
            <a:r>
              <a:rPr lang="en" sz="1600">
                <a:solidFill>
                  <a:schemeClr val="lt1"/>
                </a:solidFill>
                <a:latin typeface="Lato"/>
                <a:ea typeface="Lato"/>
                <a:cs typeface="Lato"/>
                <a:sym typeface="Lato"/>
              </a:rPr>
              <a:t>, are interested to contribute in the learning journey of developers by enabling all the developers from different parts of the world to come and contribute to the growth of the developers community by writing and posting informative, suggestive,precise but insightful blogs so as to benefit others in the community.</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2814850" y="238825"/>
            <a:ext cx="310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4"/>
                </a:solidFill>
              </a:rPr>
              <a:t>Introduction</a:t>
            </a:r>
            <a:endParaRPr sz="2400">
              <a:solidFill>
                <a:schemeClr val="accent4"/>
              </a:solidFill>
            </a:endParaRPr>
          </a:p>
        </p:txBody>
      </p:sp>
      <p:sp>
        <p:nvSpPr>
          <p:cNvPr id="92" name="Google Shape;92;p16"/>
          <p:cNvSpPr txBox="1"/>
          <p:nvPr>
            <p:ph idx="4294967295" type="title"/>
          </p:nvPr>
        </p:nvSpPr>
        <p:spPr>
          <a:xfrm>
            <a:off x="283050" y="1393825"/>
            <a:ext cx="8709000" cy="359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Lato"/>
              <a:buChar char="➢"/>
            </a:pPr>
            <a:r>
              <a:rPr lang="en" sz="1800">
                <a:solidFill>
                  <a:schemeClr val="accent4"/>
                </a:solidFill>
                <a:latin typeface="Lato"/>
                <a:ea typeface="Lato"/>
                <a:cs typeface="Lato"/>
                <a:sym typeface="Lato"/>
              </a:rPr>
              <a:t>Devpost</a:t>
            </a:r>
            <a:r>
              <a:rPr lang="en" sz="1800">
                <a:solidFill>
                  <a:schemeClr val="accent3"/>
                </a:solidFill>
                <a:latin typeface="Lato"/>
                <a:ea typeface="Lato"/>
                <a:cs typeface="Lato"/>
                <a:sym typeface="Lato"/>
              </a:rPr>
              <a:t> </a:t>
            </a:r>
            <a:r>
              <a:rPr lang="en" sz="1800">
                <a:solidFill>
                  <a:srgbClr val="FF9900"/>
                </a:solidFill>
                <a:latin typeface="Lato"/>
                <a:ea typeface="Lato"/>
                <a:cs typeface="Lato"/>
                <a:sym typeface="Lato"/>
              </a:rPr>
              <a:t> </a:t>
            </a:r>
            <a:r>
              <a:rPr b="0" lang="en" sz="1800">
                <a:solidFill>
                  <a:schemeClr val="lt1"/>
                </a:solidFill>
                <a:latin typeface="Lato"/>
                <a:ea typeface="Lato"/>
                <a:cs typeface="Lato"/>
                <a:sym typeface="Lato"/>
              </a:rPr>
              <a:t>is a blogging web application made on Flask.</a:t>
            </a:r>
            <a:endParaRPr b="0" sz="1800">
              <a:solidFill>
                <a:schemeClr val="lt1"/>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Using this application people can explore blogs based on variety of categories for free.</a:t>
            </a:r>
            <a:endParaRPr b="0" sz="1800">
              <a:solidFill>
                <a:schemeClr val="lt1"/>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This web application  provides a platform for bloggers to post their blogs.</a:t>
            </a:r>
            <a:endParaRPr b="0"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The blogs may relate to any type of development be it - web, android,software or some helpful content about any trending technology. The blogs will be judged on the basis of upvotes and downvotes to ensure the quality check.</a:t>
            </a:r>
            <a:endParaRPr b="0" sz="1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1973400" y="291425"/>
            <a:ext cx="4231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4"/>
                </a:solidFill>
              </a:rPr>
              <a:t>Technology Used</a:t>
            </a:r>
            <a:endParaRPr sz="2400">
              <a:solidFill>
                <a:schemeClr val="accent4"/>
              </a:solidFill>
            </a:endParaRPr>
          </a:p>
        </p:txBody>
      </p:sp>
      <p:sp>
        <p:nvSpPr>
          <p:cNvPr id="98" name="Google Shape;98;p17"/>
          <p:cNvSpPr txBox="1"/>
          <p:nvPr>
            <p:ph idx="4294967295" type="title"/>
          </p:nvPr>
        </p:nvSpPr>
        <p:spPr>
          <a:xfrm>
            <a:off x="535775" y="1480150"/>
            <a:ext cx="8435400" cy="32586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lt1"/>
              </a:buClr>
              <a:buSzPts val="1700"/>
              <a:buFont typeface="Lato"/>
              <a:buChar char="➢"/>
            </a:pPr>
            <a:r>
              <a:rPr b="0" lang="en" sz="1800">
                <a:solidFill>
                  <a:schemeClr val="lt1"/>
                </a:solidFill>
                <a:latin typeface="Lato"/>
                <a:ea typeface="Lato"/>
                <a:cs typeface="Lato"/>
                <a:sym typeface="Lato"/>
              </a:rPr>
              <a:t>HTML , CSS ,  JavaScript , Bootstrap (Frontend)</a:t>
            </a:r>
            <a:endParaRPr b="0" sz="1800">
              <a:solidFill>
                <a:schemeClr val="lt1"/>
              </a:solidFill>
              <a:latin typeface="Lato"/>
              <a:ea typeface="Lato"/>
              <a:cs typeface="Lato"/>
              <a:sym typeface="Lato"/>
            </a:endParaRPr>
          </a:p>
          <a:p>
            <a:pPr indent="-336550" lvl="0" marL="457200" rtl="0" algn="l">
              <a:lnSpc>
                <a:spcPct val="200000"/>
              </a:lnSpc>
              <a:spcBef>
                <a:spcPts val="0"/>
              </a:spcBef>
              <a:spcAft>
                <a:spcPts val="0"/>
              </a:spcAft>
              <a:buClr>
                <a:schemeClr val="lt1"/>
              </a:buClr>
              <a:buSzPts val="1700"/>
              <a:buFont typeface="Lato"/>
              <a:buChar char="➢"/>
            </a:pPr>
            <a:r>
              <a:rPr b="0" lang="en" sz="1800">
                <a:solidFill>
                  <a:schemeClr val="lt1"/>
                </a:solidFill>
                <a:latin typeface="Lato"/>
                <a:ea typeface="Lato"/>
                <a:cs typeface="Lato"/>
                <a:sym typeface="Lato"/>
              </a:rPr>
              <a:t>Flask  (Python based Web Framework)</a:t>
            </a:r>
            <a:endParaRPr b="0" sz="1800">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Jinja  (Templating engine for Python)</a:t>
            </a:r>
            <a:endParaRPr b="0" sz="1800">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SQLite  (Authentication &amp; Database)</a:t>
            </a:r>
            <a:endParaRPr b="0" sz="1800">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0" lang="en" sz="1800">
                <a:solidFill>
                  <a:schemeClr val="lt1"/>
                </a:solidFill>
                <a:latin typeface="Lato"/>
                <a:ea typeface="Lato"/>
                <a:cs typeface="Lato"/>
                <a:sym typeface="Lato"/>
              </a:rPr>
              <a:t>Python (version 3.8)</a:t>
            </a:r>
            <a:endParaRPr b="0"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102" name="Shape 102"/>
        <p:cNvGrpSpPr/>
        <p:nvPr/>
      </p:nvGrpSpPr>
      <p:grpSpPr>
        <a:xfrm>
          <a:off x="0" y="0"/>
          <a:ext cx="0" cy="0"/>
          <a:chOff x="0" y="0"/>
          <a:chExt cx="0" cy="0"/>
        </a:xfrm>
      </p:grpSpPr>
      <p:sp>
        <p:nvSpPr>
          <p:cNvPr id="103" name="Google Shape;103;p18"/>
          <p:cNvSpPr txBox="1"/>
          <p:nvPr/>
        </p:nvSpPr>
        <p:spPr>
          <a:xfrm>
            <a:off x="1334900" y="278875"/>
            <a:ext cx="64374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Lato"/>
                <a:ea typeface="Lato"/>
                <a:cs typeface="Lato"/>
                <a:sym typeface="Lato"/>
              </a:rPr>
              <a:t>Hardware/Software Required</a:t>
            </a:r>
            <a:endParaRPr b="1" sz="3600">
              <a:solidFill>
                <a:schemeClr val="accent4"/>
              </a:solidFill>
              <a:latin typeface="Lato"/>
              <a:ea typeface="Lato"/>
              <a:cs typeface="Lato"/>
              <a:sym typeface="Lato"/>
            </a:endParaRPr>
          </a:p>
        </p:txBody>
      </p:sp>
      <p:sp>
        <p:nvSpPr>
          <p:cNvPr id="104" name="Google Shape;104;p18"/>
          <p:cNvSpPr txBox="1"/>
          <p:nvPr/>
        </p:nvSpPr>
        <p:spPr>
          <a:xfrm>
            <a:off x="377725" y="1288650"/>
            <a:ext cx="8372700" cy="3408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 Web Browser ( Google Chrome / Mozilla Firefox /  Internet Explorer)</a:t>
            </a:r>
            <a:endParaRPr sz="1600">
              <a:solidFill>
                <a:schemeClr val="lt1"/>
              </a:solidFill>
              <a:latin typeface="Lato"/>
              <a:ea typeface="Lato"/>
              <a:cs typeface="Lato"/>
              <a:sym typeface="Lato"/>
            </a:endParaRPr>
          </a:p>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 Text Editor (Sublime Text / Notepad++ / VS Code)</a:t>
            </a:r>
            <a:endParaRPr sz="1600">
              <a:solidFill>
                <a:schemeClr val="lt1"/>
              </a:solidFill>
              <a:latin typeface="Lato"/>
              <a:ea typeface="Lato"/>
              <a:cs typeface="Lato"/>
              <a:sym typeface="Lato"/>
            </a:endParaRPr>
          </a:p>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Flask Server</a:t>
            </a:r>
            <a:endParaRPr sz="1600">
              <a:solidFill>
                <a:schemeClr val="lt1"/>
              </a:solidFill>
              <a:latin typeface="Lato"/>
              <a:ea typeface="Lato"/>
              <a:cs typeface="Lato"/>
              <a:sym typeface="Lato"/>
            </a:endParaRPr>
          </a:p>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Python 3</a:t>
            </a:r>
            <a:endParaRPr sz="1600">
              <a:solidFill>
                <a:schemeClr val="lt1"/>
              </a:solidFill>
              <a:latin typeface="Lato"/>
              <a:ea typeface="Lato"/>
              <a:cs typeface="Lato"/>
              <a:sym typeface="Lato"/>
            </a:endParaRPr>
          </a:p>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Flask and related libraries</a:t>
            </a:r>
            <a:endParaRPr sz="16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108" name="Shape 108"/>
        <p:cNvGrpSpPr/>
        <p:nvPr/>
      </p:nvGrpSpPr>
      <p:grpSpPr>
        <a:xfrm>
          <a:off x="0" y="0"/>
          <a:ext cx="0" cy="0"/>
          <a:chOff x="0" y="0"/>
          <a:chExt cx="0" cy="0"/>
        </a:xfrm>
      </p:grpSpPr>
      <p:sp>
        <p:nvSpPr>
          <p:cNvPr id="109" name="Google Shape;109;p19"/>
          <p:cNvSpPr txBox="1"/>
          <p:nvPr/>
        </p:nvSpPr>
        <p:spPr>
          <a:xfrm>
            <a:off x="2573550" y="173700"/>
            <a:ext cx="39969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Lato"/>
                <a:ea typeface="Lato"/>
                <a:cs typeface="Lato"/>
                <a:sym typeface="Lato"/>
              </a:rPr>
              <a:t>Feasibility Study</a:t>
            </a:r>
            <a:endParaRPr b="1" sz="3600">
              <a:solidFill>
                <a:schemeClr val="accent4"/>
              </a:solidFill>
              <a:latin typeface="Lato"/>
              <a:ea typeface="Lato"/>
              <a:cs typeface="Lato"/>
              <a:sym typeface="Lato"/>
            </a:endParaRPr>
          </a:p>
        </p:txBody>
      </p:sp>
      <p:sp>
        <p:nvSpPr>
          <p:cNvPr id="110" name="Google Shape;110;p19"/>
          <p:cNvSpPr txBox="1"/>
          <p:nvPr/>
        </p:nvSpPr>
        <p:spPr>
          <a:xfrm>
            <a:off x="72675" y="1109850"/>
            <a:ext cx="9071400" cy="3986400"/>
          </a:xfrm>
          <a:prstGeom prst="rect">
            <a:avLst/>
          </a:prstGeom>
          <a:noFill/>
          <a:ln>
            <a:noFill/>
          </a:ln>
        </p:spPr>
        <p:txBody>
          <a:bodyPr anchorCtr="0" anchor="t" bIns="91425" lIns="91425" spcFirstLastPara="1" rIns="464750" wrap="square" tIns="91425">
            <a:noAutofit/>
          </a:bodyPr>
          <a:lstStyle/>
          <a:p>
            <a:pPr indent="-330200" lvl="0" marL="457200" marR="0" rtl="0" algn="l">
              <a:spcBef>
                <a:spcPts val="0"/>
              </a:spcBef>
              <a:spcAft>
                <a:spcPts val="0"/>
              </a:spcAft>
              <a:buClr>
                <a:schemeClr val="lt1"/>
              </a:buClr>
              <a:buSzPts val="1600"/>
              <a:buChar char="●"/>
            </a:pPr>
            <a:r>
              <a:rPr b="1" lang="en" sz="1900">
                <a:solidFill>
                  <a:schemeClr val="accent4"/>
                </a:solidFill>
                <a:highlight>
                  <a:srgbClr val="11216B"/>
                </a:highlight>
              </a:rPr>
              <a:t>Technical Feasibility</a:t>
            </a:r>
            <a:r>
              <a:rPr lang="en" sz="1600">
                <a:solidFill>
                  <a:schemeClr val="lt1"/>
                </a:solidFill>
                <a:highlight>
                  <a:srgbClr val="11216B"/>
                </a:highlight>
              </a:rPr>
              <a:t> - The technology we will be using is Flask. It is easy to implement and flask app can be hosted as a website. SQLite database is open-source, secure and a trusted platform to store user data and is available for free.</a:t>
            </a:r>
            <a:endParaRPr sz="1600">
              <a:solidFill>
                <a:schemeClr val="lt1"/>
              </a:solidFill>
              <a:highlight>
                <a:srgbClr val="11216B"/>
              </a:highlight>
            </a:endParaRPr>
          </a:p>
          <a:p>
            <a:pPr indent="285750" lvl="0" marL="285750" rtl="0" algn="l">
              <a:spcBef>
                <a:spcPts val="0"/>
              </a:spcBef>
              <a:spcAft>
                <a:spcPts val="0"/>
              </a:spcAft>
              <a:buNone/>
            </a:pPr>
            <a:r>
              <a:t/>
            </a:r>
            <a:endParaRPr sz="1600">
              <a:solidFill>
                <a:schemeClr val="lt1"/>
              </a:solidFill>
              <a:highlight>
                <a:srgbClr val="11216B"/>
              </a:highlight>
            </a:endParaRPr>
          </a:p>
          <a:p>
            <a:pPr indent="285750" lvl="0" marL="285750" rtl="0" algn="l">
              <a:spcBef>
                <a:spcPts val="0"/>
              </a:spcBef>
              <a:spcAft>
                <a:spcPts val="0"/>
              </a:spcAft>
              <a:buNone/>
            </a:pPr>
            <a:r>
              <a:t/>
            </a:r>
            <a:endParaRPr sz="1600">
              <a:solidFill>
                <a:schemeClr val="lt1"/>
              </a:solidFill>
              <a:highlight>
                <a:srgbClr val="11216B"/>
              </a:highlight>
            </a:endParaRPr>
          </a:p>
          <a:p>
            <a:pPr indent="-330200" lvl="0" marL="457200" rtl="0" algn="l">
              <a:spcBef>
                <a:spcPts val="0"/>
              </a:spcBef>
              <a:spcAft>
                <a:spcPts val="0"/>
              </a:spcAft>
              <a:buClr>
                <a:schemeClr val="lt1"/>
              </a:buClr>
              <a:buSzPts val="1600"/>
              <a:buChar char="●"/>
            </a:pPr>
            <a:r>
              <a:rPr b="1" lang="en" sz="1900">
                <a:solidFill>
                  <a:schemeClr val="accent4"/>
                </a:solidFill>
                <a:highlight>
                  <a:srgbClr val="11216B"/>
                </a:highlight>
              </a:rPr>
              <a:t>Economic Feasibility</a:t>
            </a:r>
            <a:r>
              <a:rPr lang="en" sz="1600">
                <a:solidFill>
                  <a:schemeClr val="lt1"/>
                </a:solidFill>
                <a:highlight>
                  <a:srgbClr val="11216B"/>
                </a:highlight>
              </a:rPr>
              <a:t> - All the tools and technologies required to make the project are easily available, mostly open-source and accessible over the internet so it is economically feasible. Also, nowadays, there are many trusted platforms which offers free services to publish a Python-based web application</a:t>
            </a:r>
            <a:endParaRPr sz="1600">
              <a:solidFill>
                <a:schemeClr val="lt1"/>
              </a:solidFill>
              <a:highlight>
                <a:srgbClr val="11216B"/>
              </a:highlight>
            </a:endParaRPr>
          </a:p>
          <a:p>
            <a:pPr indent="285750" lvl="0" marL="285750" rtl="0" algn="l">
              <a:spcBef>
                <a:spcPts val="0"/>
              </a:spcBef>
              <a:spcAft>
                <a:spcPts val="0"/>
              </a:spcAft>
              <a:buNone/>
            </a:pPr>
            <a:r>
              <a:t/>
            </a:r>
            <a:endParaRPr sz="1600">
              <a:solidFill>
                <a:schemeClr val="lt1"/>
              </a:solidFill>
              <a:highlight>
                <a:srgbClr val="11216B"/>
              </a:highlight>
            </a:endParaRPr>
          </a:p>
          <a:p>
            <a:pPr indent="285750" lvl="0" marL="285750" rtl="0" algn="l">
              <a:spcBef>
                <a:spcPts val="0"/>
              </a:spcBef>
              <a:spcAft>
                <a:spcPts val="0"/>
              </a:spcAft>
              <a:buNone/>
            </a:pPr>
            <a:r>
              <a:t/>
            </a:r>
            <a:endParaRPr sz="1600">
              <a:solidFill>
                <a:schemeClr val="lt1"/>
              </a:solidFill>
              <a:highlight>
                <a:srgbClr val="11216B"/>
              </a:highlight>
            </a:endParaRPr>
          </a:p>
          <a:p>
            <a:pPr indent="-330200" lvl="0" marL="457200" rtl="0" algn="l">
              <a:spcBef>
                <a:spcPts val="0"/>
              </a:spcBef>
              <a:spcAft>
                <a:spcPts val="0"/>
              </a:spcAft>
              <a:buClr>
                <a:schemeClr val="lt1"/>
              </a:buClr>
              <a:buSzPts val="1600"/>
              <a:buChar char="●"/>
            </a:pPr>
            <a:r>
              <a:rPr b="1" lang="en" sz="1900">
                <a:solidFill>
                  <a:schemeClr val="accent4"/>
                </a:solidFill>
                <a:highlight>
                  <a:srgbClr val="11216B"/>
                </a:highlight>
              </a:rPr>
              <a:t>Legal Feasibility</a:t>
            </a:r>
            <a:r>
              <a:rPr lang="en" sz="1600">
                <a:solidFill>
                  <a:schemeClr val="lt1"/>
                </a:solidFill>
                <a:highlight>
                  <a:srgbClr val="11216B"/>
                </a:highlight>
              </a:rPr>
              <a:t> - All technologies used in the project are open source and available on the internet so it is legally feasible.</a:t>
            </a:r>
            <a:endParaRPr sz="1600">
              <a:solidFill>
                <a:schemeClr val="lt1"/>
              </a:solidFill>
              <a:highlight>
                <a:srgbClr val="11216B"/>
              </a:highlight>
            </a:endParaRPr>
          </a:p>
          <a:p>
            <a:pPr indent="285750" lvl="0" marL="285750" rtl="0" algn="l">
              <a:spcBef>
                <a:spcPts val="0"/>
              </a:spcBef>
              <a:spcAft>
                <a:spcPts val="0"/>
              </a:spcAft>
              <a:buNone/>
            </a:pPr>
            <a:r>
              <a:t/>
            </a:r>
            <a:endParaRPr>
              <a:solidFill>
                <a:schemeClr val="lt1"/>
              </a:solidFill>
              <a:highlight>
                <a:srgbClr val="11216B"/>
              </a:highlight>
            </a:endParaRPr>
          </a:p>
          <a:p>
            <a:pPr indent="285750" lvl="0" marL="285750" rtl="0" algn="l">
              <a:spcBef>
                <a:spcPts val="0"/>
              </a:spcBef>
              <a:spcAft>
                <a:spcPts val="0"/>
              </a:spcAft>
              <a:buNone/>
            </a:pPr>
            <a:r>
              <a:t/>
            </a:r>
            <a:endParaRPr>
              <a:solidFill>
                <a:schemeClr val="lt1"/>
              </a:solidFill>
              <a:highlight>
                <a:srgbClr val="11216B"/>
              </a:highlight>
            </a:endParaRPr>
          </a:p>
          <a:p>
            <a:pPr indent="0" lvl="0" marL="0" rtl="0" algn="l">
              <a:spcBef>
                <a:spcPts val="0"/>
              </a:spcBef>
              <a:spcAft>
                <a:spcPts val="0"/>
              </a:spcAft>
              <a:buNone/>
            </a:pPr>
            <a:r>
              <a:t/>
            </a:r>
            <a:endParaRPr sz="1200">
              <a:solidFill>
                <a:schemeClr val="lt1"/>
              </a:solidFill>
              <a:highlight>
                <a:srgbClr val="11216B"/>
              </a:highlight>
            </a:endParaRPr>
          </a:p>
          <a:p>
            <a:pPr indent="0" lvl="0" marL="0" rtl="0" algn="l">
              <a:spcBef>
                <a:spcPts val="0"/>
              </a:spcBef>
              <a:spcAft>
                <a:spcPts val="0"/>
              </a:spcAft>
              <a:buNone/>
            </a:pPr>
            <a:r>
              <a:t/>
            </a:r>
            <a:endParaRPr sz="1200">
              <a:solidFill>
                <a:schemeClr val="lt1"/>
              </a:solidFill>
              <a:highlight>
                <a:srgbClr val="11216B"/>
              </a:highlight>
            </a:endParaRPr>
          </a:p>
          <a:p>
            <a:pPr indent="0" lvl="0" marL="0" rtl="0" algn="l">
              <a:spcBef>
                <a:spcPts val="0"/>
              </a:spcBef>
              <a:spcAft>
                <a:spcPts val="0"/>
              </a:spcAft>
              <a:buNone/>
            </a:pPr>
            <a:r>
              <a:t/>
            </a:r>
            <a:endParaRPr sz="1200">
              <a:solidFill>
                <a:schemeClr val="lt1"/>
              </a:solidFill>
              <a:highlight>
                <a:srgbClr val="11216B"/>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216B"/>
        </a:solidFill>
      </p:bgPr>
    </p:bg>
    <p:spTree>
      <p:nvGrpSpPr>
        <p:cNvPr id="114" name="Shape 114"/>
        <p:cNvGrpSpPr/>
        <p:nvPr/>
      </p:nvGrpSpPr>
      <p:grpSpPr>
        <a:xfrm>
          <a:off x="0" y="0"/>
          <a:ext cx="0" cy="0"/>
          <a:chOff x="0" y="0"/>
          <a:chExt cx="0" cy="0"/>
        </a:xfrm>
      </p:grpSpPr>
      <p:sp>
        <p:nvSpPr>
          <p:cNvPr id="115" name="Google Shape;115;p20"/>
          <p:cNvSpPr txBox="1"/>
          <p:nvPr/>
        </p:nvSpPr>
        <p:spPr>
          <a:xfrm>
            <a:off x="198900" y="1299150"/>
            <a:ext cx="8709000" cy="16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600">
                <a:solidFill>
                  <a:schemeClr val="lt1"/>
                </a:solidFill>
                <a:latin typeface="Lato"/>
                <a:ea typeface="Lato"/>
                <a:cs typeface="Lato"/>
                <a:sym typeface="Lato"/>
              </a:rPr>
              <a:t>               THANK  YOU</a:t>
            </a:r>
            <a:endParaRPr b="1" sz="5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