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09" r:id="rId15"/>
    <p:sldId id="310" r:id="rId16"/>
    <p:sldId id="311" r:id="rId17"/>
    <p:sldId id="312" r:id="rId18"/>
    <p:sldId id="313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80" r:id="rId28"/>
    <p:sldId id="279" r:id="rId29"/>
    <p:sldId id="283" r:id="rId30"/>
    <p:sldId id="284" r:id="rId31"/>
    <p:sldId id="290" r:id="rId32"/>
    <p:sldId id="291" r:id="rId33"/>
    <p:sldId id="292" r:id="rId34"/>
    <p:sldId id="293" r:id="rId35"/>
    <p:sldId id="294" r:id="rId36"/>
    <p:sldId id="300" r:id="rId37"/>
    <p:sldId id="301" r:id="rId38"/>
    <p:sldId id="307" r:id="rId39"/>
    <p:sldId id="308" r:id="rId40"/>
    <p:sldId id="304" r:id="rId41"/>
    <p:sldId id="30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6" autoAdjust="0"/>
  </p:normalViewPr>
  <p:slideViewPr>
    <p:cSldViewPr>
      <p:cViewPr varScale="1">
        <p:scale>
          <a:sx n="84" d="100"/>
          <a:sy n="84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3680F-73A3-46D3-BF21-B33E39D8E12B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58EE-58DE-44A3-B944-DCF4AD240E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2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254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6143668" cy="15843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蚂蚁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99491" y="1714488"/>
            <a:ext cx="2401665" cy="2274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 descr="未标题-3 拷贝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15513" y="-142900"/>
            <a:ext cx="2428487" cy="17145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7072362" cy="78581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254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500306"/>
            <a:ext cx="7772400" cy="1000132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 descr="蚂蚁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71514" y="2071678"/>
            <a:ext cx="2868634" cy="1960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D706-9E6E-4996-84A6-E842AD078267}" type="datetimeFigureOut">
              <a:rPr lang="zh-CN" altLang="en-US" smtClean="0"/>
              <a:pPr/>
              <a:t>15/8/1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tbJM 拷贝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2844" y="6253253"/>
            <a:ext cx="3352381" cy="5333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分布式存储</a:t>
            </a:r>
            <a:r>
              <a:rPr lang="zh-CN" altLang="en-US" dirty="0" smtClean="0"/>
              <a:t>原理与</a:t>
            </a:r>
            <a:r>
              <a:rPr lang="en-US" altLang="zh-CN" dirty="0" smtClean="0"/>
              <a:t>DRDS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按</a:t>
            </a:r>
            <a:r>
              <a:rPr lang="zh-CN" altLang="en-US" dirty="0" smtClean="0"/>
              <a:t>照</a:t>
            </a:r>
            <a:r>
              <a:rPr lang="en-US" altLang="zh-CN" dirty="0"/>
              <a:t>key</a:t>
            </a:r>
            <a:r>
              <a:rPr lang="zh-CN" altLang="en-US" dirty="0"/>
              <a:t>找到对应的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–Select * from tab where id = 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705186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如何按照</a:t>
            </a:r>
            <a:r>
              <a:rPr lang="en-US" altLang="zh-CN" dirty="0"/>
              <a:t>key</a:t>
            </a:r>
            <a:r>
              <a:rPr lang="zh-CN" altLang="en-US" dirty="0"/>
              <a:t>找到对应的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* from tab where </a:t>
            </a:r>
            <a:r>
              <a:rPr lang="en-US" altLang="zh-CN" dirty="0" err="1"/>
              <a:t>user_id</a:t>
            </a:r>
            <a:r>
              <a:rPr lang="en-US" altLang="zh-CN" dirty="0"/>
              <a:t> = ? 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657229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72008"/>
            <a:ext cx="7010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如何按照</a:t>
            </a:r>
            <a:r>
              <a:rPr lang="en-US" altLang="zh-CN" dirty="0"/>
              <a:t>key</a:t>
            </a:r>
            <a:r>
              <a:rPr lang="zh-CN" altLang="en-US" dirty="0"/>
              <a:t>找到对应的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–Select …where </a:t>
            </a:r>
            <a:r>
              <a:rPr lang="en-US" altLang="zh-CN" dirty="0" err="1"/>
              <a:t>user_id</a:t>
            </a:r>
            <a:r>
              <a:rPr lang="en-US" altLang="zh-CN" dirty="0"/>
              <a:t> = ? And name = </a:t>
            </a:r>
            <a:r>
              <a:rPr lang="zh-CN" altLang="en-US" dirty="0"/>
              <a:t>袜子 </a:t>
            </a:r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6286544" cy="190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38684"/>
            <a:ext cx="76962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* from table where </a:t>
            </a:r>
            <a:r>
              <a:rPr lang="en-US" altLang="zh-CN" dirty="0" err="1"/>
              <a:t>user_id</a:t>
            </a:r>
            <a:r>
              <a:rPr lang="en-US" altLang="zh-CN" dirty="0"/>
              <a:t> in (?,?,?,?,?) and </a:t>
            </a:r>
            <a:r>
              <a:rPr lang="zh-CN" altLang="en-US" dirty="0"/>
              <a:t>性别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132856"/>
            <a:ext cx="5660702" cy="171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365104"/>
            <a:ext cx="2232248" cy="2232248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7236296" y="4941168"/>
            <a:ext cx="1296144" cy="936104"/>
          </a:xfrm>
          <a:prstGeom prst="wedgeEllipseCallout">
            <a:avLst>
              <a:gd name="adj1" fmla="val -69368"/>
              <a:gd name="adj2" fmla="val 219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扩展</a:t>
            </a:r>
            <a:endParaRPr kumimoji="1" lang="en-US" altLang="zh-CN"/>
          </a:p>
          <a:p>
            <a:pPr algn="ctr"/>
            <a:r>
              <a:rPr kumimoji="1" lang="zh-CN" altLang="en-US"/>
              <a:t>阅读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事务简介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事务的核心是锁与并发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优势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方便理解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劣势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性能较低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容易理解的模型性能都不好，性能好的模型都不容易理解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95936" y="537321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Yuanti SC Regular"/>
                <a:cs typeface="Yuanti SC Regular"/>
              </a:rPr>
              <a:t>– </a:t>
            </a:r>
            <a:r>
              <a:rPr kumimoji="1" lang="zh-CN" altLang="en-US" sz="2800" dirty="0">
                <a:latin typeface="Yuanti SC Regular"/>
                <a:cs typeface="Yuanti SC Regular"/>
              </a:rPr>
              <a:t>这就是生活</a:t>
            </a:r>
            <a:endParaRPr kumimoji="1" lang="zh-CN" altLang="en-US" sz="2800">
              <a:latin typeface="Yuanti SC Regular"/>
              <a:cs typeface="Yuan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827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事务简介</a:t>
            </a:r>
            <a:r>
              <a:rPr kumimoji="1" lang="en-US" altLang="zh-CN"/>
              <a:t> </a:t>
            </a:r>
            <a:r>
              <a:rPr kumimoji="1" lang="en-US" altLang="zh-CN" smtClean="0"/>
              <a:t>– </a:t>
            </a:r>
            <a:r>
              <a:rPr kumimoji="1" lang="zh-CN" altLang="en-US" smtClean="0"/>
              <a:t>单个事务单元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一个事务单元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Bob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smith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块 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76" y="5190833"/>
            <a:ext cx="4827111" cy="1478527"/>
          </a:xfrm>
          <a:prstGeom prst="rect">
            <a:avLst/>
          </a:prstGeom>
        </p:spPr>
      </p:pic>
      <p:sp>
        <p:nvSpPr>
          <p:cNvPr id="6" name="流程图: 过程 4"/>
          <p:cNvSpPr/>
          <p:nvPr/>
        </p:nvSpPr>
        <p:spPr>
          <a:xfrm>
            <a:off x="2382522" y="5821659"/>
            <a:ext cx="1196604" cy="453739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>
            <a:lvl1pPr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altLang="zh-CN" sz="1425" dirty="0"/>
              <a:t>Bob</a:t>
            </a:r>
            <a:r>
              <a:rPr lang="zh-CN" altLang="en-US" sz="1425" dirty="0"/>
              <a:t>账户</a:t>
            </a:r>
          </a:p>
        </p:txBody>
      </p:sp>
      <p:sp>
        <p:nvSpPr>
          <p:cNvPr id="7" name="流程图: 过程 5"/>
          <p:cNvSpPr/>
          <p:nvPr/>
        </p:nvSpPr>
        <p:spPr>
          <a:xfrm>
            <a:off x="4097141" y="5804970"/>
            <a:ext cx="1141634" cy="45374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>
            <a:lvl1pPr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altLang="zh-CN" sz="1425" dirty="0"/>
              <a:t>Smith</a:t>
            </a:r>
            <a:r>
              <a:rPr lang="zh-CN" altLang="en-US" sz="1425" dirty="0"/>
              <a:t>账户</a:t>
            </a:r>
          </a:p>
        </p:txBody>
      </p:sp>
      <p:cxnSp>
        <p:nvCxnSpPr>
          <p:cNvPr id="8" name="直接箭头连接符 6"/>
          <p:cNvCxnSpPr/>
          <p:nvPr/>
        </p:nvCxnSpPr>
        <p:spPr>
          <a:xfrm>
            <a:off x="7444100" y="2945639"/>
            <a:ext cx="0" cy="223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文本框 15"/>
          <p:cNvSpPr txBox="1"/>
          <p:nvPr/>
        </p:nvSpPr>
        <p:spPr>
          <a:xfrm>
            <a:off x="7674822" y="3636906"/>
            <a:ext cx="281554" cy="1218552"/>
          </a:xfrm>
          <a:prstGeom prst="rect">
            <a:avLst/>
          </a:prstGeom>
          <a:noFill/>
        </p:spPr>
        <p:txBody>
          <a:bodyPr wrap="square" lIns="81641" tIns="40821" rIns="81641" bIns="40821" rtlCol="0">
            <a:spAutoFit/>
          </a:bodyPr>
          <a:lstStyle>
            <a:lvl1pPr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1425" dirty="0"/>
              <a:t>事务时间序</a:t>
            </a:r>
          </a:p>
        </p:txBody>
      </p:sp>
      <p:sp>
        <p:nvSpPr>
          <p:cNvPr id="10" name="流程图: 过程 8"/>
          <p:cNvSpPr/>
          <p:nvPr/>
        </p:nvSpPr>
        <p:spPr>
          <a:xfrm>
            <a:off x="827584" y="2852936"/>
            <a:ext cx="6123797" cy="2363924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1641" tIns="40821" rIns="81641" bIns="40821" rtlCol="0" anchor="t"/>
          <a:lstStyle>
            <a:lvl1pPr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1425" dirty="0"/>
              <a:t>事务单元</a:t>
            </a:r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1" y="3163066"/>
            <a:ext cx="5931504" cy="2022318"/>
          </a:xfrm>
          <a:prstGeom prst="rect">
            <a:avLst/>
          </a:prstGeom>
        </p:spPr>
      </p:pic>
      <p:sp>
        <p:nvSpPr>
          <p:cNvPr id="12" name="矩形 11"/>
          <p:cNvSpPr>
            <a:spLocks/>
          </p:cNvSpPr>
          <p:nvPr/>
        </p:nvSpPr>
        <p:spPr>
          <a:xfrm>
            <a:off x="467544" y="3356992"/>
            <a:ext cx="8424936" cy="1098102"/>
          </a:xfrm>
          <a:prstGeom prst="rect">
            <a:avLst/>
          </a:prstGeom>
          <a:noFill/>
        </p:spPr>
        <p:txBody>
          <a:bodyPr wrap="square" lIns="81641" tIns="40821" rIns="81641" bIns="40821">
            <a:spAutoFit/>
          </a:bodyPr>
          <a:lstStyle>
            <a:lvl1pPr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altLang="zh-CN" sz="6600" b="1" smtClean="0">
                <a:ln w="31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ACID</a:t>
            </a:r>
            <a:r>
              <a:rPr lang="zh-CN" altLang="en-US" sz="6600" b="1" smtClean="0">
                <a:ln w="31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保证事务完整性</a:t>
            </a:r>
            <a:endParaRPr lang="zh-CN" altLang="en-US" sz="6600" b="1" dirty="0">
              <a:ln w="3175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9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事务</a:t>
            </a:r>
            <a:r>
              <a:rPr lang="en-US" altLang="zh-CN" smtClean="0"/>
              <a:t>—</a:t>
            </a:r>
            <a:r>
              <a:rPr lang="zh-CN" altLang="en-US" smtClean="0"/>
              <a:t>单个事务单元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这些也是一个事务单元</a:t>
            </a:r>
            <a:endParaRPr lang="en-US" altLang="zh-CN" dirty="0" smtClean="0"/>
          </a:p>
          <a:p>
            <a:pPr lvl="1"/>
            <a:r>
              <a:rPr lang="zh-CN" altLang="en-US" smtClean="0"/>
              <a:t>商品要建立一个基于</a:t>
            </a:r>
            <a:r>
              <a:rPr lang="en-US" altLang="zh-CN" err="1" smtClean="0"/>
              <a:t>GMT_Modified</a:t>
            </a:r>
            <a:r>
              <a:rPr lang="zh-CN" altLang="en-US" smtClean="0"/>
              <a:t>的索引</a:t>
            </a:r>
            <a:endParaRPr lang="en-US" altLang="zh-CN" smtClean="0"/>
          </a:p>
          <a:p>
            <a:pPr lvl="1"/>
            <a:r>
              <a:rPr lang="zh-CN" altLang="en-US" smtClean="0"/>
              <a:t>从数据库中读取一行记录</a:t>
            </a:r>
            <a:endParaRPr lang="en-US" altLang="zh-CN" smtClean="0"/>
          </a:p>
          <a:p>
            <a:pPr lvl="1"/>
            <a:r>
              <a:rPr lang="zh-CN" altLang="en-US" smtClean="0"/>
              <a:t>向数据库中写入一行记录，同时更新这行记录的所有索引</a:t>
            </a:r>
            <a:endParaRPr lang="en-US" altLang="zh-CN" smtClean="0"/>
          </a:p>
          <a:p>
            <a:pPr lvl="1"/>
            <a:r>
              <a:rPr lang="zh-CN" altLang="en-US" smtClean="0"/>
              <a:t>删除整张表</a:t>
            </a:r>
            <a:endParaRPr lang="en-US" altLang="zh-CN" smtClean="0"/>
          </a:p>
          <a:p>
            <a:pPr lvl="1"/>
            <a:r>
              <a:rPr lang="en-US" altLang="zh-CN" smtClean="0"/>
              <a:t>Etc…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746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事务简介 </a:t>
            </a:r>
            <a:r>
              <a:rPr kumimoji="1" lang="en-US" altLang="zh-CN" smtClean="0"/>
              <a:t>–</a:t>
            </a:r>
            <a:r>
              <a:rPr kumimoji="1" lang="zh-CN" altLang="en-US" smtClean="0"/>
              <a:t> 一组事务单元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r>
              <a:rPr kumimoji="1" lang="en-US" altLang="en-US" smtClean="0"/>
              <a:t>一组事务单元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Bob</a:t>
            </a:r>
            <a:r>
              <a:rPr kumimoji="1" lang="zh-CN" altLang="en-US" dirty="0" smtClean="0"/>
              <a:t> 给</a:t>
            </a:r>
            <a:r>
              <a:rPr kumimoji="1" lang="en-US" altLang="zh-CN" dirty="0" smtClean="0"/>
              <a:t>smith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块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Smith</a:t>
            </a:r>
            <a:r>
              <a:rPr kumimoji="1" lang="zh-CN" altLang="en-US" dirty="0" smtClean="0"/>
              <a:t> 给了</a:t>
            </a:r>
            <a:r>
              <a:rPr kumimoji="1" lang="en-US" altLang="zh-CN" dirty="0" err="1" smtClean="0"/>
              <a:t>joe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块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Smith</a:t>
            </a:r>
            <a:r>
              <a:rPr kumimoji="1" lang="zh-CN" altLang="en-US" dirty="0" smtClean="0"/>
              <a:t> 给了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ob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块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427984" y="3861048"/>
            <a:ext cx="2232248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事务单元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Bob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smith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505051"/>
            <a:ext cx="5475183" cy="1478527"/>
          </a:xfrm>
          <a:prstGeom prst="rect">
            <a:avLst/>
          </a:prstGeom>
        </p:spPr>
      </p:pic>
      <p:sp>
        <p:nvSpPr>
          <p:cNvPr id="14" name="流程图: 过程 4"/>
          <p:cNvSpPr/>
          <p:nvPr/>
        </p:nvSpPr>
        <p:spPr>
          <a:xfrm>
            <a:off x="4355976" y="5229200"/>
            <a:ext cx="905914" cy="36041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>
            <a:lvl1pPr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altLang="zh-CN" sz="1425" dirty="0"/>
              <a:t>Bob</a:t>
            </a:r>
            <a:r>
              <a:rPr lang="zh-CN" altLang="en-US" sz="1425" dirty="0"/>
              <a:t>账户</a:t>
            </a:r>
          </a:p>
        </p:txBody>
      </p:sp>
      <p:sp>
        <p:nvSpPr>
          <p:cNvPr id="16" name="流程图: 过程 4"/>
          <p:cNvSpPr/>
          <p:nvPr/>
        </p:nvSpPr>
        <p:spPr>
          <a:xfrm>
            <a:off x="5652120" y="5229200"/>
            <a:ext cx="1013926" cy="36041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>
            <a:lvl1pPr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altLang="zh-CN" sz="1425" dirty="0" smtClean="0"/>
              <a:t>Smith</a:t>
            </a:r>
            <a:r>
              <a:rPr lang="zh-CN" altLang="en-US" sz="1425" dirty="0" smtClean="0"/>
              <a:t>账户</a:t>
            </a:r>
            <a:endParaRPr lang="zh-CN" altLang="en-US" sz="1425" dirty="0"/>
          </a:p>
        </p:txBody>
      </p:sp>
      <p:sp>
        <p:nvSpPr>
          <p:cNvPr id="17" name="流程图: 过程 4"/>
          <p:cNvSpPr/>
          <p:nvPr/>
        </p:nvSpPr>
        <p:spPr>
          <a:xfrm>
            <a:off x="7020272" y="5229200"/>
            <a:ext cx="905914" cy="36041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>
            <a:lvl1pPr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219075">
              <a:defRPr sz="1875">
                <a:solidFill>
                  <a:schemeClr val="dk1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altLang="zh-CN" sz="1425" dirty="0" err="1" smtClean="0"/>
              <a:t>joe</a:t>
            </a:r>
            <a:r>
              <a:rPr lang="zh-CN" altLang="en-US" sz="1425" dirty="0" smtClean="0"/>
              <a:t>账户</a:t>
            </a:r>
            <a:endParaRPr lang="zh-CN" altLang="en-US" sz="1425" dirty="0"/>
          </a:p>
        </p:txBody>
      </p:sp>
      <p:sp>
        <p:nvSpPr>
          <p:cNvPr id="18" name="矩形 17"/>
          <p:cNvSpPr/>
          <p:nvPr/>
        </p:nvSpPr>
        <p:spPr>
          <a:xfrm>
            <a:off x="5652120" y="3068960"/>
            <a:ext cx="2232248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事务单元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Smith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joe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27984" y="2132856"/>
            <a:ext cx="2232248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事务单元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Smith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产生的原因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事务单元之间的</a:t>
            </a:r>
            <a:r>
              <a:rPr lang="en-US" altLang="zh-CN" smtClean="0"/>
              <a:t>Happen</a:t>
            </a:r>
            <a:r>
              <a:rPr lang="en-US" altLang="zh-CN" dirty="0" smtClean="0"/>
              <a:t>-before 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写写</a:t>
            </a:r>
            <a:endParaRPr lang="en-US" altLang="zh-CN" dirty="0" smtClean="0"/>
          </a:p>
          <a:p>
            <a:r>
              <a:rPr lang="zh-CN" altLang="en-US" smtClean="0"/>
              <a:t>问题</a:t>
            </a:r>
            <a:endParaRPr lang="en-US" altLang="zh-CN" smtClean="0"/>
          </a:p>
          <a:p>
            <a:pPr lvl="1"/>
            <a:r>
              <a:rPr lang="zh-CN" altLang="en-US" smtClean="0"/>
              <a:t>如何能够以最快的速度完成？</a:t>
            </a:r>
            <a:endParaRPr lang="en-US" altLang="zh-CN" smtClean="0"/>
          </a:p>
          <a:p>
            <a:pPr lvl="1"/>
            <a:r>
              <a:rPr lang="zh-CN" altLang="en-US" smtClean="0"/>
              <a:t>又能保证上面四种操作的逻辑顺序？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564904"/>
            <a:ext cx="2066032" cy="2066032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7524328" y="2924944"/>
            <a:ext cx="1296144" cy="936104"/>
          </a:xfrm>
          <a:prstGeom prst="wedgeEllipseCallout">
            <a:avLst>
              <a:gd name="adj1" fmla="val -69368"/>
              <a:gd name="adj2" fmla="val 219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扩展</a:t>
            </a:r>
            <a:endParaRPr kumimoji="1" lang="en-US" altLang="zh-CN"/>
          </a:p>
          <a:p>
            <a:pPr algn="ctr"/>
            <a:r>
              <a:rPr kumimoji="1" lang="zh-CN" altLang="en-US"/>
              <a:t>阅读</a:t>
            </a:r>
          </a:p>
        </p:txBody>
      </p:sp>
    </p:spTree>
    <p:extLst>
      <p:ext uri="{BB962C8B-B14F-4D97-AF65-F5344CB8AC3E}">
        <p14:creationId xmlns:p14="http://schemas.microsoft.com/office/powerpoint/2010/main" val="30389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71678"/>
            <a:ext cx="5810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数据库的基本组成</a:t>
            </a:r>
            <a:endParaRPr lang="en-US" altLang="zh-CN" dirty="0"/>
          </a:p>
          <a:p>
            <a:pPr lvl="1"/>
            <a:r>
              <a:rPr lang="en-US" altLang="zh-CN" dirty="0"/>
              <a:t>KV</a:t>
            </a:r>
            <a:r>
              <a:rPr lang="zh-CN" altLang="en-US" dirty="0"/>
              <a:t>存储系统</a:t>
            </a:r>
            <a:endParaRPr lang="en-US" altLang="zh-CN" dirty="0"/>
          </a:p>
          <a:p>
            <a:pPr lvl="1"/>
            <a:r>
              <a:rPr lang="zh-CN" altLang="en-US" dirty="0"/>
              <a:t>查询优化原理</a:t>
            </a:r>
            <a:endParaRPr lang="en-US" altLang="zh-CN" dirty="0"/>
          </a:p>
          <a:p>
            <a:pPr lvl="1"/>
            <a:r>
              <a:rPr lang="zh-CN" altLang="en-US" dirty="0"/>
              <a:t>单机</a:t>
            </a:r>
            <a:r>
              <a:rPr lang="en-US" altLang="zh-CN" dirty="0"/>
              <a:t>/</a:t>
            </a:r>
            <a:r>
              <a:rPr lang="zh-CN" altLang="en-US" dirty="0"/>
              <a:t>多机事务概述</a:t>
            </a:r>
            <a:endParaRPr lang="en-US" altLang="zh-CN" dirty="0"/>
          </a:p>
          <a:p>
            <a:r>
              <a:rPr lang="zh-CN" altLang="en-US" dirty="0"/>
              <a:t>分布式存储</a:t>
            </a:r>
            <a:endParaRPr lang="en-US" altLang="zh-CN" dirty="0"/>
          </a:p>
          <a:p>
            <a:pPr lvl="1"/>
            <a:r>
              <a:rPr lang="en-US" altLang="zh-CN" dirty="0"/>
              <a:t>Key-Value</a:t>
            </a:r>
            <a:r>
              <a:rPr lang="zh-CN" altLang="en-US" dirty="0"/>
              <a:t>的多机扩展</a:t>
            </a:r>
            <a:endParaRPr lang="en-US" altLang="zh-CN" dirty="0"/>
          </a:p>
          <a:p>
            <a:pPr lvl="1"/>
            <a:r>
              <a:rPr lang="en-US" altLang="zh-CN" dirty="0"/>
              <a:t>CAP</a:t>
            </a:r>
            <a:r>
              <a:rPr lang="zh-CN" altLang="en-US" dirty="0"/>
              <a:t>和分布式系统的一致性</a:t>
            </a:r>
            <a:endParaRPr lang="en-US" altLang="zh-CN" dirty="0"/>
          </a:p>
          <a:p>
            <a:r>
              <a:rPr lang="zh-CN" altLang="en-US" dirty="0"/>
              <a:t>阿里数据库的一些</a:t>
            </a:r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/>
          <a:lstStyle/>
          <a:p>
            <a:r>
              <a:rPr lang="en-US" altLang="zh-CN" dirty="0" smtClean="0"/>
              <a:t>AST </a:t>
            </a:r>
          </a:p>
          <a:p>
            <a:pPr lvl="1"/>
            <a:r>
              <a:rPr lang="zh-CN" altLang="en-US" dirty="0" smtClean="0"/>
              <a:t>抽象</a:t>
            </a:r>
            <a:r>
              <a:rPr lang="zh-CN" altLang="en-US" dirty="0"/>
              <a:t>语法树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</a:t>
            </a:r>
            <a:r>
              <a:rPr lang="en-US" altLang="zh-CN" dirty="0"/>
              <a:t>SQL</a:t>
            </a:r>
            <a:r>
              <a:rPr lang="zh-CN" altLang="en-US" dirty="0"/>
              <a:t>的组成方式 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zh-CN" altLang="en-US" dirty="0"/>
              <a:t>计划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告知</a:t>
            </a:r>
            <a:r>
              <a:rPr lang="zh-CN" altLang="en-US" dirty="0"/>
              <a:t>执行器如何高效的利用</a:t>
            </a:r>
            <a:r>
              <a:rPr lang="en-US" altLang="zh-CN" dirty="0"/>
              <a:t>K-V </a:t>
            </a:r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500174"/>
            <a:ext cx="4000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/>
              <a:t>分布式存储</a:t>
            </a:r>
            <a:r>
              <a:rPr lang="en-US" altLang="zh-CN" sz="4400" dirty="0"/>
              <a:t>-</a:t>
            </a:r>
            <a:r>
              <a:rPr lang="zh-CN" altLang="en-US" sz="4400" dirty="0"/>
              <a:t>原理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存储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运维 </a:t>
            </a:r>
          </a:p>
          <a:p>
            <a:pPr lvl="1"/>
            <a:r>
              <a:rPr lang="zh-CN" altLang="en-US" dirty="0" smtClean="0"/>
              <a:t>高性能 </a:t>
            </a:r>
            <a:endParaRPr lang="zh-CN" altLang="en-US" dirty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比较容易的扩容 </a:t>
            </a:r>
          </a:p>
          <a:p>
            <a:pPr lvl="1"/>
            <a:r>
              <a:rPr lang="zh-CN" altLang="en-US" dirty="0" smtClean="0"/>
              <a:t>核心</a:t>
            </a:r>
            <a:r>
              <a:rPr lang="zh-CN" altLang="en-US" dirty="0"/>
              <a:t>数据结构还是</a:t>
            </a:r>
            <a:r>
              <a:rPr lang="en-US" altLang="zh-CN" dirty="0"/>
              <a:t>hash</a:t>
            </a:r>
            <a:r>
              <a:rPr lang="zh-CN" altLang="en-US" dirty="0"/>
              <a:t>和树，部分</a:t>
            </a:r>
            <a:r>
              <a:rPr lang="en-US" altLang="zh-CN" dirty="0"/>
              <a:t>case</a:t>
            </a:r>
            <a:r>
              <a:rPr lang="zh-CN" altLang="en-US" dirty="0"/>
              <a:t>针对多机做了一点点优化。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存储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代表性</a:t>
            </a:r>
            <a:r>
              <a:rPr lang="zh-CN" altLang="en-US" dirty="0"/>
              <a:t>组件 </a:t>
            </a:r>
          </a:p>
          <a:p>
            <a:pPr lvl="1"/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mongos</a:t>
            </a:r>
            <a:r>
              <a:rPr lang="en-US" altLang="zh-CN" dirty="0"/>
              <a:t> </a:t>
            </a:r>
            <a:r>
              <a:rPr lang="zh-CN" altLang="en-US" dirty="0"/>
              <a:t>服务器 </a:t>
            </a:r>
          </a:p>
          <a:p>
            <a:pPr lvl="1"/>
            <a:r>
              <a:rPr lang="fr-FR" altLang="zh-CN" dirty="0" smtClean="0"/>
              <a:t>Hbase </a:t>
            </a:r>
            <a:r>
              <a:rPr lang="fr-FR" altLang="zh-CN" dirty="0"/>
              <a:t>-&gt; region server + client jar</a:t>
            </a:r>
            <a:r>
              <a:rPr lang="zh-CN" altLang="fr-FR" dirty="0"/>
              <a:t>包 </a:t>
            </a:r>
          </a:p>
          <a:p>
            <a:pPr lvl="1"/>
            <a:r>
              <a:rPr lang="en-US" altLang="zh-CN" dirty="0" smtClean="0"/>
              <a:t>DRDS(TDDL )-</a:t>
            </a:r>
            <a:r>
              <a:rPr lang="en-US" altLang="zh-CN" dirty="0"/>
              <a:t>&gt; 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规则引擎组件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643050"/>
            <a:ext cx="61055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543560" cy="4525963"/>
          </a:xfrm>
        </p:spPr>
        <p:txBody>
          <a:bodyPr/>
          <a:lstStyle/>
          <a:p>
            <a:r>
              <a:rPr lang="zh-CN" altLang="en-US" dirty="0"/>
              <a:t>规则引擎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状态数据</a:t>
            </a:r>
            <a:r>
              <a:rPr lang="zh-CN" altLang="en-US" dirty="0" smtClean="0"/>
              <a:t>应按照</a:t>
            </a:r>
            <a:r>
              <a:rPr lang="zh-CN" altLang="en-US" dirty="0"/>
              <a:t>什么</a:t>
            </a:r>
            <a:r>
              <a:rPr lang="zh-CN" altLang="en-US" dirty="0" smtClean="0"/>
              <a:t>规则进行</a:t>
            </a:r>
            <a:r>
              <a:rPr lang="zh-CN" altLang="en-US" dirty="0"/>
              <a:t>写入和</a:t>
            </a:r>
            <a:r>
              <a:rPr lang="zh-CN" altLang="en-US" dirty="0" smtClean="0"/>
              <a:t>读取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本质来说还是个查找的过程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 </a:t>
            </a:r>
          </a:p>
          <a:p>
            <a:pPr lvl="2"/>
            <a:r>
              <a:rPr lang="en-US" altLang="zh-CN" dirty="0" smtClean="0"/>
              <a:t>O(1</a:t>
            </a:r>
            <a:r>
              <a:rPr lang="en-US" altLang="zh-CN" dirty="0"/>
              <a:t>)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不支持</a:t>
            </a:r>
            <a:r>
              <a:rPr lang="zh-CN" altLang="en-US" dirty="0"/>
              <a:t>范围查询</a:t>
            </a:r>
            <a:r>
              <a:rPr lang="zh-CN" altLang="en-US" dirty="0" smtClean="0"/>
              <a:t>（按时</a:t>
            </a:r>
            <a:r>
              <a:rPr lang="zh-CN" altLang="en-US" dirty="0"/>
              <a:t>间这样的查询</a:t>
            </a:r>
            <a:r>
              <a:rPr lang="zh-CN" altLang="en-US" dirty="0" smtClean="0"/>
              <a:t>条件就比较困难） 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需要</a:t>
            </a:r>
            <a:r>
              <a:rPr lang="zh-CN" altLang="en-US" dirty="0"/>
              <a:t>频繁调整数据分布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 </a:t>
            </a:r>
          </a:p>
          <a:p>
            <a:pPr lvl="2"/>
            <a:r>
              <a:rPr lang="zh-CN" altLang="en-US" dirty="0" smtClean="0"/>
              <a:t>主要</a:t>
            </a:r>
            <a:r>
              <a:rPr lang="zh-CN" altLang="en-US" dirty="0"/>
              <a:t>是</a:t>
            </a:r>
            <a:r>
              <a:rPr lang="en-US" altLang="zh-CN" dirty="0"/>
              <a:t>B-Tree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/>
              <a:t>)</a:t>
            </a:r>
            <a:r>
              <a:rPr lang="zh-CN" altLang="en-US" dirty="0"/>
              <a:t>效率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范围查询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需要频繁分裂和合并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Hash </a:t>
            </a:r>
          </a:p>
          <a:p>
            <a:pPr lvl="1"/>
            <a:r>
              <a:rPr lang="en-US" altLang="zh-CN" dirty="0" smtClean="0"/>
              <a:t>Id </a:t>
            </a:r>
            <a:r>
              <a:rPr lang="en-US" altLang="zh-CN" dirty="0"/>
              <a:t>% n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普通的</a:t>
            </a:r>
            <a:r>
              <a:rPr lang="en-US" altLang="zh-CN" dirty="0"/>
              <a:t>hash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/>
              <a:t>id % 3 -&gt; id % 4 </a:t>
            </a:r>
            <a:r>
              <a:rPr lang="zh-CN" altLang="en-US" dirty="0"/>
              <a:t>总共会有</a:t>
            </a:r>
            <a:r>
              <a:rPr lang="en-US" altLang="zh-CN" dirty="0"/>
              <a:t>80%</a:t>
            </a:r>
            <a:r>
              <a:rPr lang="zh-CN" altLang="en-US" dirty="0"/>
              <a:t>的</a:t>
            </a:r>
            <a:r>
              <a:rPr lang="zh-CN" altLang="en-US" dirty="0" smtClean="0"/>
              <a:t>数据发生移动，最好</a:t>
            </a:r>
            <a:r>
              <a:rPr lang="zh-CN" altLang="en-US" dirty="0"/>
              <a:t>情况</a:t>
            </a:r>
            <a:r>
              <a:rPr lang="zh-CN" altLang="en-US" dirty="0" smtClean="0"/>
              <a:t>下</a:t>
            </a:r>
            <a:r>
              <a:rPr lang="zh-CN" altLang="en-US" dirty="0"/>
              <a:t>是倍分 </a:t>
            </a:r>
            <a:r>
              <a:rPr lang="en-US" altLang="zh-CN" dirty="0"/>
              <a:t>id % 3 -&gt; id % 6 </a:t>
            </a:r>
            <a:r>
              <a:rPr lang="zh-CN" altLang="en-US" dirty="0" smtClean="0"/>
              <a:t>，这时候会</a:t>
            </a:r>
            <a:r>
              <a:rPr lang="zh-CN" altLang="en-US" dirty="0"/>
              <a:t>有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zh-CN" altLang="en-US" dirty="0" smtClean="0"/>
              <a:t>数据发生移动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数据移动本身</a:t>
            </a:r>
            <a:r>
              <a:rPr lang="zh-CN" altLang="en-US" dirty="0"/>
              <a:t>就是个要了亲命了。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Hash </a:t>
            </a:r>
            <a:endParaRPr lang="en-US" altLang="zh-CN" dirty="0"/>
          </a:p>
          <a:p>
            <a:pPr lvl="1"/>
            <a:r>
              <a:rPr lang="zh-CN" altLang="en-US" dirty="0" smtClean="0"/>
              <a:t>一致性</a:t>
            </a:r>
            <a:r>
              <a:rPr lang="en-US" altLang="zh-CN" dirty="0"/>
              <a:t>hash </a:t>
            </a:r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643050"/>
            <a:ext cx="54292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Hash</a:t>
            </a:r>
          </a:p>
          <a:p>
            <a:pPr lvl="1"/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</a:p>
          <a:p>
            <a:pPr>
              <a:buNone/>
            </a:pPr>
            <a:r>
              <a:rPr lang="en-US" altLang="zh-CN" dirty="0" smtClean="0"/>
              <a:t>		Def </a:t>
            </a:r>
            <a:r>
              <a:rPr lang="en-US" altLang="zh-CN" dirty="0" err="1" smtClean="0"/>
              <a:t>idmod</a:t>
            </a:r>
            <a:r>
              <a:rPr lang="en-US" altLang="zh-CN" dirty="0" smtClean="0"/>
              <a:t> = id % 1000 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If(id &gt;= 0 and id &lt; 250)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return db1;</a:t>
            </a:r>
          </a:p>
          <a:p>
            <a:pPr>
              <a:buNone/>
            </a:pPr>
            <a:r>
              <a:rPr lang="en-US" altLang="zh-CN" dirty="0" smtClean="0"/>
              <a:t>		Else if (id &gt;= 250 and id &lt; 500)</a:t>
            </a:r>
          </a:p>
          <a:p>
            <a:pPr>
              <a:buNone/>
            </a:pPr>
            <a:r>
              <a:rPr lang="en-US" altLang="zh-CN" dirty="0" smtClean="0"/>
              <a:t>			return db2;</a:t>
            </a:r>
          </a:p>
          <a:p>
            <a:pPr>
              <a:buNone/>
            </a:pPr>
            <a:r>
              <a:rPr lang="en-US" altLang="zh-CN" dirty="0" smtClean="0"/>
              <a:t>		Else if (id &gt;= 500 and id &lt; 750)</a:t>
            </a:r>
          </a:p>
          <a:p>
            <a:pPr>
              <a:buNone/>
            </a:pPr>
            <a:r>
              <a:rPr lang="en-US" altLang="zh-CN" dirty="0" smtClean="0"/>
              <a:t>			return db3;</a:t>
            </a:r>
          </a:p>
          <a:p>
            <a:pPr>
              <a:buNone/>
            </a:pPr>
            <a:r>
              <a:rPr lang="en-US" altLang="zh-CN" dirty="0" smtClean="0"/>
              <a:t>		Else</a:t>
            </a:r>
          </a:p>
          <a:p>
            <a:pPr>
              <a:buNone/>
            </a:pPr>
            <a:r>
              <a:rPr lang="en-US" altLang="zh-CN" dirty="0" smtClean="0"/>
              <a:t>			return db4;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 </a:t>
            </a:r>
          </a:p>
          <a:p>
            <a:pPr lvl="1"/>
            <a:r>
              <a:rPr lang="zh-CN" altLang="en-US" dirty="0" smtClean="0"/>
              <a:t>虚拟</a:t>
            </a:r>
            <a:r>
              <a:rPr lang="zh-CN" altLang="en-US" dirty="0"/>
              <a:t>节点 </a:t>
            </a:r>
          </a:p>
          <a:p>
            <a:pPr lvl="2"/>
            <a:r>
              <a:rPr lang="zh-CN" altLang="en-US" dirty="0" smtClean="0"/>
              <a:t>解决</a:t>
            </a:r>
            <a:r>
              <a:rPr lang="zh-CN" altLang="en-US" dirty="0"/>
              <a:t>热点问题，只需要调整对应关系即可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</a:t>
            </a:r>
            <a:r>
              <a:rPr lang="en-US" altLang="zh-CN" dirty="0"/>
              <a:t>n-&gt;n+1</a:t>
            </a:r>
            <a:r>
              <a:rPr lang="zh-CN" altLang="en-US" dirty="0"/>
              <a:t>问题，规则可以规定只</a:t>
            </a:r>
            <a:r>
              <a:rPr lang="zh-CN" altLang="en-US" dirty="0" smtClean="0"/>
              <a:t>移动需要移动的</a:t>
            </a:r>
            <a:r>
              <a:rPr lang="zh-CN" altLang="en-US" dirty="0"/>
              <a:t>数据 </a:t>
            </a:r>
          </a:p>
          <a:p>
            <a:pPr lvl="2"/>
            <a:r>
              <a:rPr lang="zh-CN" altLang="en-US" dirty="0" smtClean="0"/>
              <a:t>方案</a:t>
            </a:r>
            <a:r>
              <a:rPr lang="zh-CN" altLang="en-US" dirty="0"/>
              <a:t>相对的复杂一些 </a:t>
            </a:r>
          </a:p>
          <a:p>
            <a:pPr lvl="2"/>
            <a:r>
              <a:rPr lang="zh-CN" altLang="en-US" dirty="0" smtClean="0"/>
              <a:t>一般</a:t>
            </a:r>
            <a:r>
              <a:rPr lang="zh-CN" altLang="en-US" dirty="0"/>
              <a:t>推荐使用简单方案开始，使用</a:t>
            </a:r>
            <a:r>
              <a:rPr lang="en-US" altLang="zh-CN" dirty="0"/>
              <a:t>n-&gt;2n</a:t>
            </a:r>
            <a:r>
              <a:rPr lang="zh-CN" altLang="en-US" dirty="0"/>
              <a:t>方案扩容 </a:t>
            </a:r>
          </a:p>
          <a:p>
            <a:pPr lvl="2"/>
            <a:r>
              <a:rPr lang="zh-CN" altLang="en-US" dirty="0" smtClean="0"/>
              <a:t>只有</a:t>
            </a:r>
            <a:r>
              <a:rPr lang="zh-CN" altLang="en-US" dirty="0"/>
              <a:t>需要</a:t>
            </a:r>
            <a:r>
              <a:rPr lang="zh-CN" altLang="en-US" dirty="0" smtClean="0"/>
              <a:t>的</a:t>
            </a:r>
            <a:r>
              <a:rPr lang="zh-CN" altLang="en-US" dirty="0"/>
              <a:t>情况</a:t>
            </a:r>
            <a:r>
              <a:rPr lang="zh-CN" altLang="en-US" dirty="0" smtClean="0"/>
              <a:t>下</a:t>
            </a:r>
            <a:r>
              <a:rPr lang="zh-CN" altLang="en-US" dirty="0"/>
              <a:t>，再考虑平滑的扩展到虚拟节点方案即可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/>
              <a:t>数据库的基本组成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B-Tree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Hbase</a:t>
            </a:r>
            <a:r>
              <a:rPr lang="zh-CN" altLang="en-US" dirty="0"/>
              <a:t>使用的切分方法 </a:t>
            </a:r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范围查询 </a:t>
            </a:r>
          </a:p>
          <a:p>
            <a:pPr lvl="2"/>
            <a:r>
              <a:rPr lang="zh-CN" altLang="en-US" dirty="0" smtClean="0"/>
              <a:t>对于</a:t>
            </a:r>
            <a:r>
              <a:rPr lang="zh-CN" altLang="en-US" dirty="0"/>
              <a:t>大部分场景来说，引导列都是</a:t>
            </a:r>
            <a:r>
              <a:rPr lang="en-US" altLang="zh-CN" dirty="0" err="1"/>
              <a:t>pk.userid</a:t>
            </a:r>
            <a:r>
              <a:rPr lang="zh-CN" altLang="en-US" dirty="0"/>
              <a:t>一类的单值查询，用树相对复杂。 </a:t>
            </a:r>
          </a:p>
          <a:p>
            <a:pPr lvl="2"/>
            <a:r>
              <a:rPr lang="zh-CN" altLang="en-US" dirty="0" smtClean="0"/>
              <a:t>需要</a:t>
            </a:r>
            <a:r>
              <a:rPr lang="zh-CN" altLang="en-US" dirty="0"/>
              <a:t>频繁</a:t>
            </a:r>
            <a:r>
              <a:rPr lang="zh-CN" altLang="en-US" dirty="0" smtClean="0"/>
              <a:t>的进行</a:t>
            </a:r>
            <a:r>
              <a:rPr lang="zh-CN" altLang="en-US" dirty="0"/>
              <a:t>切分和合并操作</a:t>
            </a:r>
            <a:r>
              <a:rPr lang="en-US" altLang="zh-CN" dirty="0"/>
              <a:t>---region server</a:t>
            </a:r>
            <a:r>
              <a:rPr lang="zh-CN" altLang="en-US" dirty="0"/>
              <a:t>的噩梦。 </a:t>
            </a:r>
          </a:p>
          <a:p>
            <a:pPr lvl="2"/>
            <a:r>
              <a:rPr lang="zh-CN" altLang="en-US" dirty="0" smtClean="0"/>
              <a:t>固定</a:t>
            </a:r>
            <a:r>
              <a:rPr lang="zh-CN" altLang="en-US" dirty="0"/>
              <a:t>节点</a:t>
            </a:r>
            <a:r>
              <a:rPr lang="zh-CN" altLang="en-US" dirty="0" smtClean="0"/>
              <a:t>情况下</a:t>
            </a:r>
            <a:r>
              <a:rPr lang="zh-CN" altLang="en-US" dirty="0"/>
              <a:t>，跨度相对较大，查找效率可能</a:t>
            </a:r>
            <a:r>
              <a:rPr lang="zh-CN" altLang="en-US" dirty="0" smtClean="0"/>
              <a:t>会进一步</a:t>
            </a:r>
            <a:r>
              <a:rPr lang="zh-CN" altLang="en-US" dirty="0"/>
              <a:t>降低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寻求一种能够保证，在给定多台计算机，并且他们相互之间由网络相互连通，中间的数据没有拜占庭将军问题（数据不会被伪造）的前提</a:t>
            </a:r>
            <a:r>
              <a:rPr lang="zh-CN" altLang="en-US" dirty="0" smtClean="0"/>
              <a:t>下</a:t>
            </a:r>
            <a:r>
              <a:rPr lang="en-US" altLang="zh-CN" dirty="0" smtClean="0"/>
              <a:t>(P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能够做到以下两个特性的方法：</a:t>
            </a:r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每次成功的写入，数据不会丢失，并且按照写入的</a:t>
            </a:r>
            <a:r>
              <a:rPr lang="zh-CN" altLang="en-US" dirty="0" smtClean="0"/>
              <a:t>顺序排列</a:t>
            </a:r>
            <a:r>
              <a:rPr lang="en-US" altLang="zh-CN" dirty="0" smtClean="0"/>
              <a:t>(C)</a:t>
            </a:r>
            <a:endParaRPr lang="zh-CN" altLang="en-US" dirty="0"/>
          </a:p>
          <a:p>
            <a:pPr lvl="1"/>
            <a:r>
              <a:rPr lang="zh-CN" altLang="en-US" dirty="0" smtClean="0"/>
              <a:t>给定</a:t>
            </a:r>
            <a:r>
              <a:rPr lang="zh-CN" altLang="en-US" dirty="0"/>
              <a:t>安全级别（美国被爆菊？火星人入侵？），保证服务可用性，并尽可能减少机器的消耗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(A)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无主机方案</a:t>
            </a:r>
          </a:p>
          <a:p>
            <a:r>
              <a:rPr lang="en-US" altLang="zh-CN" dirty="0"/>
              <a:t>–Dynamo /</a:t>
            </a:r>
            <a:r>
              <a:rPr lang="en-US" altLang="zh-CN" dirty="0" err="1"/>
              <a:t>cassandra/Paxos</a:t>
            </a:r>
            <a:r>
              <a:rPr lang="en-US" altLang="zh-CN" dirty="0"/>
              <a:t>: </a:t>
            </a:r>
            <a:r>
              <a:rPr lang="en-US" altLang="zh-CN" dirty="0" err="1" smtClean="0"/>
              <a:t>gossip,W+R</a:t>
            </a:r>
            <a:r>
              <a:rPr lang="en-US" altLang="zh-CN" dirty="0" smtClean="0"/>
              <a:t>&gt;N 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zh-CN" altLang="en-US" dirty="0"/>
              <a:t>所有节点可写</a:t>
            </a:r>
            <a:r>
              <a:rPr lang="zh-CN" altLang="en-US" dirty="0" smtClean="0"/>
              <a:t>，不存在</a:t>
            </a:r>
            <a:r>
              <a:rPr lang="zh-CN" altLang="en-US" dirty="0"/>
              <a:t>单点故障 </a:t>
            </a:r>
          </a:p>
          <a:p>
            <a:r>
              <a:rPr lang="en-US" altLang="zh-CN" dirty="0"/>
              <a:t>–</a:t>
            </a:r>
            <a:r>
              <a:rPr lang="zh-CN" altLang="en-US" dirty="0"/>
              <a:t>读数据的最新版本，需要将所有可写节点的数据都读出来合并一次</a:t>
            </a:r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357694"/>
            <a:ext cx="46101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</a:t>
            </a:r>
            <a:r>
              <a:rPr lang="zh-CN" altLang="en-US" dirty="0" smtClean="0"/>
              <a:t>性选择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主机方案（</a:t>
            </a:r>
            <a:r>
              <a:rPr lang="en-US" altLang="zh-CN" dirty="0"/>
              <a:t>Raft</a:t>
            </a:r>
            <a:r>
              <a:rPr lang="zh-CN" altLang="en-US" dirty="0"/>
              <a:t>） 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en-US" altLang="zh-CN" dirty="0" err="1"/>
              <a:t>Oracle+fibreChannel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一个节点可写，切换时存在短暂</a:t>
            </a:r>
            <a:r>
              <a:rPr lang="en-US" altLang="zh-CN" dirty="0"/>
              <a:t>leader election </a:t>
            </a:r>
            <a:r>
              <a:rPr lang="zh-CN" altLang="en-US" dirty="0"/>
              <a:t>过程。会出现</a:t>
            </a:r>
            <a:r>
              <a:rPr lang="zh-CN" altLang="en-US" dirty="0" smtClean="0"/>
              <a:t>短暂不可</a:t>
            </a:r>
            <a:r>
              <a:rPr lang="zh-CN" altLang="en-US" dirty="0"/>
              <a:t>写 </a:t>
            </a:r>
          </a:p>
          <a:p>
            <a:pPr lvl="1"/>
            <a:r>
              <a:rPr lang="zh-CN" altLang="en-US" dirty="0" smtClean="0"/>
              <a:t>数据一致性</a:t>
            </a:r>
            <a:r>
              <a:rPr lang="zh-CN" altLang="en-US" dirty="0"/>
              <a:t>比较好控制，读最新数据只需要读主机就可以。一致性读性能较好。 </a:t>
            </a:r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643446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超越数据库</a:t>
            </a:r>
            <a:r>
              <a:rPr lang="en-US" altLang="zh-CN" dirty="0" smtClean="0"/>
              <a:t>HA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实际的线上系统，还需要考虑以下问题 </a:t>
            </a:r>
          </a:p>
          <a:p>
            <a:pPr lvl="1"/>
            <a:r>
              <a:rPr lang="zh-CN" altLang="en-US" dirty="0" smtClean="0"/>
              <a:t>有些</a:t>
            </a:r>
            <a:r>
              <a:rPr lang="zh-CN" altLang="en-US" dirty="0"/>
              <a:t>机器负担</a:t>
            </a:r>
            <a:r>
              <a:rPr lang="zh-CN" altLang="en-US" dirty="0" smtClean="0"/>
              <a:t>写任务</a:t>
            </a:r>
            <a:r>
              <a:rPr lang="zh-CN" altLang="en-US" dirty="0"/>
              <a:t>，因此读压力</a:t>
            </a:r>
            <a:r>
              <a:rPr lang="zh-CN" altLang="en-US" dirty="0" smtClean="0"/>
              <a:t>可能不均衡</a:t>
            </a:r>
            <a:r>
              <a:rPr lang="zh-CN" altLang="en-US" dirty="0"/>
              <a:t>，因此必须有权重设置 </a:t>
            </a:r>
          </a:p>
          <a:p>
            <a:pPr lvl="1"/>
            <a:r>
              <a:rPr lang="zh-CN" altLang="en-US" dirty="0" smtClean="0"/>
              <a:t>单个</a:t>
            </a:r>
            <a:r>
              <a:rPr lang="zh-CN" altLang="en-US" dirty="0"/>
              <a:t>节点挂掉的时候，</a:t>
            </a:r>
            <a:r>
              <a:rPr lang="en-US" altLang="zh-CN" dirty="0"/>
              <a:t>TCP</a:t>
            </a:r>
            <a:r>
              <a:rPr lang="zh-CN" altLang="en-US" dirty="0"/>
              <a:t>超时会导致业务</a:t>
            </a:r>
            <a:r>
              <a:rPr lang="en-US" altLang="zh-CN" dirty="0"/>
              <a:t>APP</a:t>
            </a:r>
            <a:r>
              <a:rPr lang="zh-CN" altLang="en-US" dirty="0"/>
              <a:t>的线程花费更多的时间来处理单个请求，这样会降低</a:t>
            </a:r>
            <a:r>
              <a:rPr lang="en-US" altLang="zh-CN" dirty="0"/>
              <a:t>APP</a:t>
            </a:r>
            <a:r>
              <a:rPr lang="zh-CN" altLang="en-US" dirty="0"/>
              <a:t>的处理能力，导致雪崩。 </a:t>
            </a:r>
          </a:p>
          <a:p>
            <a:pPr lvl="1"/>
            <a:r>
              <a:rPr lang="zh-CN" altLang="en-US" dirty="0" smtClean="0"/>
              <a:t>因为突发情况，</a:t>
            </a:r>
            <a:r>
              <a:rPr lang="zh-CN" altLang="en-US" dirty="0"/>
              <a:t>导致数据库请求数增加，数据库响应变慢，导致雪崩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DRDS</a:t>
            </a:r>
            <a:r>
              <a:rPr lang="zh-CN" altLang="en-US" dirty="0"/>
              <a:t>的选择</a:t>
            </a:r>
          </a:p>
          <a:p>
            <a:endParaRPr lang="zh-CN" altLang="en-US" dirty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664" y="2204864"/>
            <a:ext cx="6624736" cy="39604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数据库实践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DRDS</a:t>
            </a:r>
            <a:r>
              <a:rPr lang="zh-CN" altLang="en-US" dirty="0"/>
              <a:t>最佳实践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7868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DRDS</a:t>
            </a:r>
            <a:r>
              <a:rPr lang="zh-CN" altLang="en-US" dirty="0" smtClean="0"/>
              <a:t>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单机优化原则：</a:t>
            </a:r>
            <a:endParaRPr lang="en-US" altLang="zh-CN" dirty="0"/>
          </a:p>
          <a:p>
            <a:pPr lvl="1"/>
            <a:r>
              <a:rPr lang="zh-CN" altLang="en-US" dirty="0"/>
              <a:t>二分查找效率</a:t>
            </a:r>
            <a:r>
              <a:rPr lang="zh-CN" altLang="zh-CN" dirty="0"/>
              <a:t>&gt;</a:t>
            </a:r>
            <a:r>
              <a:rPr lang="zh-CN" altLang="en-US" dirty="0"/>
              <a:t>全表遍历</a:t>
            </a:r>
            <a:endParaRPr lang="en-US" altLang="zh-CN" dirty="0"/>
          </a:p>
          <a:p>
            <a:pPr lvl="2"/>
            <a:r>
              <a:rPr lang="zh-CN" altLang="en-US" dirty="0"/>
              <a:t>选择合适的索引</a:t>
            </a:r>
            <a:endParaRPr lang="en-US" altLang="zh-CN" dirty="0"/>
          </a:p>
          <a:p>
            <a:pPr lvl="1"/>
            <a:r>
              <a:rPr lang="zh-CN" altLang="en-US" dirty="0"/>
              <a:t>内存读写</a:t>
            </a:r>
            <a:r>
              <a:rPr lang="en-US" altLang="zh-CN" dirty="0"/>
              <a:t>&gt;SSD</a:t>
            </a:r>
            <a:r>
              <a:rPr lang="zh-CN" altLang="en-US" dirty="0"/>
              <a:t>读写</a:t>
            </a:r>
            <a:r>
              <a:rPr lang="en-US" altLang="zh-CN" dirty="0"/>
              <a:t>&gt;</a:t>
            </a:r>
            <a:r>
              <a:rPr lang="zh-CN" altLang="en-US" dirty="0"/>
              <a:t>磁盘读写</a:t>
            </a:r>
            <a:endParaRPr lang="en-US" altLang="zh-CN" dirty="0"/>
          </a:p>
          <a:p>
            <a:pPr lvl="2"/>
            <a:r>
              <a:rPr lang="zh-CN" altLang="en-US" dirty="0"/>
              <a:t>将物理读</a:t>
            </a:r>
            <a:r>
              <a:rPr lang="en-US" altLang="zh-CN" dirty="0"/>
              <a:t>(</a:t>
            </a:r>
            <a:r>
              <a:rPr lang="zh-CN" altLang="en-US" dirty="0"/>
              <a:t>磁盘读）换成逻辑读（内存读）</a:t>
            </a:r>
            <a:endParaRPr lang="en-US" altLang="zh-CN" dirty="0"/>
          </a:p>
          <a:p>
            <a:pPr lvl="1"/>
            <a:r>
              <a:rPr lang="zh-CN" altLang="en-US" dirty="0"/>
              <a:t>减少锁冲突</a:t>
            </a:r>
            <a:endParaRPr lang="en-US" altLang="zh-CN" dirty="0"/>
          </a:p>
          <a:p>
            <a:pPr lvl="2"/>
            <a:r>
              <a:rPr lang="zh-CN" altLang="en-US" dirty="0"/>
              <a:t>尽可能通过业务设计，将更新变为插入</a:t>
            </a:r>
            <a:endParaRPr lang="en-US" altLang="en-US" dirty="0"/>
          </a:p>
          <a:p>
            <a:pPr lvl="1"/>
            <a:r>
              <a:rPr lang="zh-CN" altLang="en-US" dirty="0"/>
              <a:t>减少</a:t>
            </a:r>
            <a:r>
              <a:rPr lang="en-US" altLang="en-US" dirty="0"/>
              <a:t>临时表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2"/>
            <a:r>
              <a:rPr lang="zh-CN" altLang="en-US" dirty="0"/>
              <a:t>减少多维度排序</a:t>
            </a:r>
            <a:endParaRPr lang="en-US" altLang="en-US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DRDS</a:t>
            </a:r>
            <a:r>
              <a:rPr lang="zh-CN" altLang="en-US" dirty="0" smtClean="0"/>
              <a:t>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分布式系统</a:t>
            </a:r>
            <a:r>
              <a:rPr lang="zh-CN" altLang="en-US" dirty="0"/>
              <a:t>优化原则：</a:t>
            </a:r>
            <a:endParaRPr lang="en-US" altLang="zh-CN" dirty="0"/>
          </a:p>
          <a:p>
            <a:pPr lvl="1"/>
            <a:r>
              <a:rPr lang="zh-CN" altLang="en-US" dirty="0"/>
              <a:t>减少跨机网络交互</a:t>
            </a:r>
            <a:endParaRPr lang="en-US" altLang="zh-CN" dirty="0"/>
          </a:p>
          <a:p>
            <a:pPr lvl="2"/>
            <a:r>
              <a:rPr lang="en-US" altLang="en-US" dirty="0"/>
              <a:t>尽可能带sharding key</a:t>
            </a:r>
          </a:p>
          <a:p>
            <a:pPr lvl="2"/>
            <a:r>
              <a:rPr lang="zh-CN" altLang="en-US" dirty="0"/>
              <a:t>分页优化（</a:t>
            </a:r>
            <a:r>
              <a:rPr lang="en-US" altLang="zh-CN" dirty="0"/>
              <a:t>google</a:t>
            </a:r>
            <a:r>
              <a:rPr lang="zh-CN" altLang="en-US" dirty="0"/>
              <a:t>一下）</a:t>
            </a:r>
            <a:endParaRPr lang="en-US" altLang="en-US" dirty="0"/>
          </a:p>
          <a:p>
            <a:pPr lvl="1"/>
            <a:r>
              <a:rPr lang="zh-CN" altLang="en-US" dirty="0"/>
              <a:t>减少数据读写热点</a:t>
            </a:r>
            <a:endParaRPr lang="en-US" altLang="zh-CN" dirty="0"/>
          </a:p>
          <a:p>
            <a:pPr lvl="2"/>
            <a:r>
              <a:rPr lang="zh-CN" altLang="en-US" dirty="0"/>
              <a:t>切分颗粒度尽可能细（用户颗粒度好于省份）</a:t>
            </a:r>
            <a:endParaRPr lang="en-US" altLang="zh-CN" dirty="0"/>
          </a:p>
          <a:p>
            <a:pPr lvl="1"/>
            <a:r>
              <a:rPr lang="zh-CN" altLang="en-US" dirty="0"/>
              <a:t>减少锁开销</a:t>
            </a:r>
            <a:endParaRPr lang="en-US" altLang="zh-CN" dirty="0"/>
          </a:p>
          <a:p>
            <a:pPr lvl="2"/>
            <a:r>
              <a:rPr lang="zh-CN" altLang="en-US" dirty="0"/>
              <a:t>尽可能规避分布式事务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79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你在用关系数据库做什么？ </a:t>
            </a:r>
          </a:p>
          <a:p>
            <a:pPr lvl="1"/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/>
            <a:r>
              <a:rPr lang="zh-CN" altLang="en-US" dirty="0"/>
              <a:t>存储过程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TDDL</a:t>
            </a:r>
            <a:r>
              <a:rPr lang="zh-CN" altLang="en-US" dirty="0" smtClean="0"/>
              <a:t>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尽一切可能</a:t>
            </a:r>
            <a:r>
              <a:rPr lang="zh-CN" altLang="en-US" dirty="0"/>
              <a:t>利用单机资源 </a:t>
            </a:r>
          </a:p>
          <a:p>
            <a:pPr lvl="1"/>
            <a:r>
              <a:rPr lang="zh-CN" altLang="en-US" dirty="0" smtClean="0"/>
              <a:t>单机</a:t>
            </a:r>
            <a:r>
              <a:rPr lang="zh-CN" altLang="en-US" dirty="0"/>
              <a:t>事务 </a:t>
            </a:r>
          </a:p>
          <a:p>
            <a:pPr lvl="1"/>
            <a:r>
              <a:rPr lang="zh-CN" altLang="en-US" dirty="0" smtClean="0"/>
              <a:t>单机</a:t>
            </a:r>
            <a:r>
              <a:rPr lang="en-US" altLang="zh-CN" dirty="0"/>
              <a:t>join </a:t>
            </a:r>
          </a:p>
          <a:p>
            <a:r>
              <a:rPr lang="zh-CN" altLang="en-US" dirty="0" smtClean="0"/>
              <a:t>好的</a:t>
            </a:r>
            <a:r>
              <a:rPr lang="zh-CN" altLang="en-US" dirty="0"/>
              <a:t>存储模型，就是尽可能多的做到以下几点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 smtClean="0"/>
              <a:t>尽可能</a:t>
            </a:r>
            <a:r>
              <a:rPr lang="zh-CN" altLang="en-US" dirty="0"/>
              <a:t>走内存 </a:t>
            </a:r>
          </a:p>
          <a:p>
            <a:pPr lvl="1"/>
            <a:r>
              <a:rPr lang="zh-CN" altLang="en-US" dirty="0" smtClean="0"/>
              <a:t>尽可能</a:t>
            </a:r>
            <a:r>
              <a:rPr lang="zh-CN" altLang="en-US" dirty="0"/>
              <a:t>将一次要查询到的数据物理的放在一起 </a:t>
            </a:r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合理的数据冗余，减少走网络的次数 </a:t>
            </a:r>
          </a:p>
          <a:p>
            <a:pPr lvl="1"/>
            <a:r>
              <a:rPr lang="zh-CN" altLang="en-US" dirty="0" smtClean="0"/>
              <a:t>合理</a:t>
            </a:r>
            <a:r>
              <a:rPr lang="zh-CN" altLang="en-US" dirty="0"/>
              <a:t>并行提升响应时间 </a:t>
            </a:r>
          </a:p>
          <a:p>
            <a:pPr lvl="1"/>
            <a:r>
              <a:rPr lang="zh-CN" altLang="en-US" dirty="0" smtClean="0"/>
              <a:t>读取数据</a:t>
            </a:r>
            <a:r>
              <a:rPr lang="zh-CN" altLang="en-US" dirty="0"/>
              <a:t>瓶颈</a:t>
            </a:r>
            <a:r>
              <a:rPr lang="zh-CN" altLang="en-US" dirty="0" smtClean="0"/>
              <a:t>，可以通过加</a:t>
            </a:r>
            <a:r>
              <a:rPr lang="en-US" altLang="zh-CN" dirty="0"/>
              <a:t>slave</a:t>
            </a:r>
            <a:r>
              <a:rPr lang="zh-CN" altLang="en-US" dirty="0"/>
              <a:t>节点解决 </a:t>
            </a:r>
          </a:p>
          <a:p>
            <a:pPr lvl="1"/>
            <a:r>
              <a:rPr lang="zh-CN" altLang="en-US" dirty="0" smtClean="0"/>
              <a:t>写入瓶颈</a:t>
            </a:r>
            <a:r>
              <a:rPr lang="zh-CN" altLang="en-US" dirty="0"/>
              <a:t>，</a:t>
            </a:r>
            <a:r>
              <a:rPr lang="zh-CN" altLang="en-US" dirty="0" smtClean="0"/>
              <a:t>用规则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和扩容来解决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我的全部信息索引</a:t>
            </a:r>
            <a:endParaRPr lang="en-US" altLang="zh-CN" dirty="0"/>
          </a:p>
          <a:p>
            <a:pPr lvl="1"/>
            <a:r>
              <a:rPr lang="de-DE" altLang="zh-CN" dirty="0"/>
              <a:t>http://weibo.com/1765738567/C72pRgl83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861048"/>
            <a:ext cx="2619896" cy="2619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6357982" cy="43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9817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Key-Value </a:t>
            </a:r>
            <a:r>
              <a:rPr lang="zh-CN" altLang="en-US" dirty="0" smtClean="0"/>
              <a:t>存储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本质来说，就是“映射”</a:t>
            </a:r>
            <a:r>
              <a:rPr lang="zh-CN" altLang="en-US" dirty="0" smtClean="0"/>
              <a:t>，按照</a:t>
            </a:r>
            <a:r>
              <a:rPr lang="en-US" altLang="zh-CN" dirty="0"/>
              <a:t>key</a:t>
            </a:r>
            <a:r>
              <a:rPr lang="zh-CN" altLang="en-US" dirty="0"/>
              <a:t>找到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数据存储的最基本和最底层的结构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文件系统</a:t>
            </a:r>
            <a:r>
              <a:rPr lang="zh-CN" altLang="en-US" dirty="0" smtClean="0"/>
              <a:t>找指定</a:t>
            </a:r>
            <a:r>
              <a:rPr lang="zh-CN" altLang="en-US" dirty="0"/>
              <a:t>的数据的作用相同，也是</a:t>
            </a:r>
            <a:r>
              <a:rPr lang="zh-CN" altLang="en-US" dirty="0" smtClean="0"/>
              <a:t>根据指定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查找到对应的数据。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4357694"/>
            <a:ext cx="75724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Map&lt;</a:t>
            </a:r>
            <a:r>
              <a:rPr lang="en-US" altLang="zh-CN" sz="2800" dirty="0" err="1"/>
              <a:t>String,String</a:t>
            </a:r>
            <a:r>
              <a:rPr lang="en-US" altLang="zh-CN" sz="2800" dirty="0"/>
              <a:t>&gt; mapping = new </a:t>
            </a:r>
            <a:r>
              <a:rPr lang="en-US" altLang="zh-CN" sz="2800" dirty="0" err="1"/>
              <a:t>HashMap</a:t>
            </a:r>
            <a:r>
              <a:rPr lang="en-US" altLang="zh-CN" sz="2800" dirty="0"/>
              <a:t>(); </a:t>
            </a:r>
          </a:p>
          <a:p>
            <a:r>
              <a:rPr lang="en-US" altLang="zh-CN" sz="2800" dirty="0" err="1"/>
              <a:t>mapping.put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key,val</a:t>
            </a:r>
            <a:r>
              <a:rPr lang="en-US" altLang="zh-CN" sz="2800" dirty="0"/>
              <a:t>); </a:t>
            </a:r>
          </a:p>
          <a:p>
            <a:r>
              <a:rPr lang="en-US" altLang="zh-CN" sz="2800" dirty="0" err="1" smtClean="0"/>
              <a:t>mapping.get</a:t>
            </a:r>
            <a:r>
              <a:rPr lang="en-US" altLang="zh-CN" sz="2800" dirty="0" smtClean="0"/>
              <a:t>(key</a:t>
            </a:r>
            <a:r>
              <a:rPr lang="en-US" altLang="zh-CN" sz="2800" dirty="0"/>
              <a:t>);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Key-Value 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14866" cy="4543444"/>
          </a:xfrm>
        </p:spPr>
        <p:txBody>
          <a:bodyPr>
            <a:normAutofit/>
          </a:bodyPr>
          <a:lstStyle/>
          <a:p>
            <a:r>
              <a:rPr lang="zh-CN" altLang="en-US" dirty="0"/>
              <a:t>对映射来说的关键特性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/>
              <a:t>支持范围查找？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/>
              <a:t>能够处理更新？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读写性能指标</a:t>
            </a:r>
            <a:r>
              <a:rPr lang="zh-CN" altLang="en-US" dirty="0"/>
              <a:t>？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/>
              <a:t>面向磁盘结构？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并行指标</a:t>
            </a:r>
            <a:r>
              <a:rPr lang="zh-CN" altLang="en-US" dirty="0"/>
              <a:t>？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zh-CN" altLang="en-US" dirty="0"/>
              <a:t>占用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Etc</a:t>
            </a:r>
            <a:r>
              <a:rPr lang="en-US" altLang="zh-CN" dirty="0"/>
              <a:t>… 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628" y="371867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+mn-ea"/>
              </a:rPr>
              <a:t>•</a:t>
            </a:r>
            <a:r>
              <a:rPr lang="zh-CN" altLang="en-US" b="1" dirty="0">
                <a:latin typeface="+mn-ea"/>
              </a:rPr>
              <a:t>回忆数据结构 </a:t>
            </a: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</a:t>
            </a:r>
            <a:r>
              <a:rPr lang="zh-CN" altLang="en-US" b="1" dirty="0" smtClean="0">
                <a:latin typeface="+mn-ea"/>
              </a:rPr>
              <a:t>排序</a:t>
            </a:r>
            <a:r>
              <a:rPr lang="zh-CN" altLang="en-US" b="1" dirty="0">
                <a:latin typeface="+mn-ea"/>
              </a:rPr>
              <a:t>数组 </a:t>
            </a:r>
          </a:p>
          <a:p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b="1" dirty="0" smtClean="0">
                <a:latin typeface="+mn-ea"/>
              </a:rPr>
              <a:t>排序</a:t>
            </a:r>
            <a:r>
              <a:rPr lang="zh-CN" altLang="en-US" b="1" dirty="0">
                <a:latin typeface="+mn-ea"/>
              </a:rPr>
              <a:t>链表 </a:t>
            </a:r>
          </a:p>
          <a:p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b="1" dirty="0" smtClean="0">
                <a:latin typeface="+mn-ea"/>
              </a:rPr>
              <a:t>跳</a:t>
            </a:r>
            <a:r>
              <a:rPr lang="zh-CN" altLang="en-US" b="1" dirty="0">
                <a:latin typeface="+mn-ea"/>
              </a:rPr>
              <a:t>表 </a:t>
            </a:r>
          </a:p>
          <a:p>
            <a:r>
              <a:rPr lang="en-US" altLang="zh-CN" b="1" dirty="0" smtClean="0">
                <a:latin typeface="+mn-ea"/>
              </a:rPr>
              <a:t>      B </a:t>
            </a:r>
            <a:r>
              <a:rPr lang="en-US" altLang="zh-CN" b="1" dirty="0">
                <a:latin typeface="+mn-ea"/>
              </a:rPr>
              <a:t>tree </a:t>
            </a:r>
          </a:p>
          <a:p>
            <a:r>
              <a:rPr lang="en-US" altLang="zh-CN" b="1" dirty="0" smtClean="0">
                <a:latin typeface="+mn-ea"/>
              </a:rPr>
              <a:t>      LSM </a:t>
            </a:r>
            <a:r>
              <a:rPr lang="en-US" altLang="zh-CN" b="1" dirty="0">
                <a:latin typeface="+mn-ea"/>
              </a:rPr>
              <a:t>Tree </a:t>
            </a:r>
          </a:p>
          <a:p>
            <a:r>
              <a:rPr lang="en-US" altLang="zh-CN" b="1" dirty="0" smtClean="0">
                <a:latin typeface="+mn-ea"/>
              </a:rPr>
              <a:t>      </a:t>
            </a:r>
            <a:r>
              <a:rPr lang="en-US" altLang="zh-CN" b="1" dirty="0" err="1" smtClean="0">
                <a:latin typeface="+mn-ea"/>
              </a:rPr>
              <a:t>HashMap</a:t>
            </a:r>
            <a:r>
              <a:rPr lang="en-US" altLang="zh-CN" b="1" dirty="0" smtClean="0">
                <a:latin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     Fractal </a:t>
            </a:r>
            <a:r>
              <a:rPr lang="en-US" altLang="zh-CN" b="1" dirty="0">
                <a:latin typeface="+mn-ea"/>
              </a:rPr>
              <a:t>Tree </a:t>
            </a:r>
          </a:p>
          <a:p>
            <a:r>
              <a:rPr lang="en-US" altLang="zh-CN" b="1" dirty="0" smtClean="0">
                <a:latin typeface="+mn-ea"/>
              </a:rPr>
              <a:t>      Red-Black-tree 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     COLA 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      Etc</a:t>
            </a:r>
            <a:r>
              <a:rPr lang="en-US" altLang="zh-CN" b="1" dirty="0">
                <a:latin typeface="+mn-ea"/>
              </a:rPr>
              <a:t>…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84784"/>
            <a:ext cx="2210048" cy="2210048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7596336" y="1412776"/>
            <a:ext cx="1296144" cy="936104"/>
          </a:xfrm>
          <a:prstGeom prst="wedgeEllipseCallout">
            <a:avLst>
              <a:gd name="adj1" fmla="val -62042"/>
              <a:gd name="adj2" fmla="val 66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扩展</a:t>
            </a:r>
            <a:endParaRPr kumimoji="1" lang="en-US" altLang="zh-CN"/>
          </a:p>
          <a:p>
            <a:pPr algn="ctr"/>
            <a:r>
              <a:rPr kumimoji="1" lang="zh-CN" altLang="en-US"/>
              <a:t>阅读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4010" y="1857364"/>
            <a:ext cx="63627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925</Words>
  <Application>Microsoft Macintosh PowerPoint</Application>
  <PresentationFormat>全屏显示(4:3)</PresentationFormat>
  <Paragraphs>253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分布式存储原理与DRDS</vt:lpstr>
      <vt:lpstr>提纲 </vt:lpstr>
      <vt:lpstr>数据库的基本组成</vt:lpstr>
      <vt:lpstr>准备 </vt:lpstr>
      <vt:lpstr>准备 </vt:lpstr>
      <vt:lpstr>准备</vt:lpstr>
      <vt:lpstr>Key-Value 存储 </vt:lpstr>
      <vt:lpstr>Key-Value 存储</vt:lpstr>
      <vt:lpstr>准备 </vt:lpstr>
      <vt:lpstr>关系代数 </vt:lpstr>
      <vt:lpstr>关系代数 </vt:lpstr>
      <vt:lpstr>关系代数 </vt:lpstr>
      <vt:lpstr>关系代数 </vt:lpstr>
      <vt:lpstr>事务简介</vt:lpstr>
      <vt:lpstr>事务简介 – 单个事务单元</vt:lpstr>
      <vt:lpstr>事务—单个事务单元</vt:lpstr>
      <vt:lpstr>事务简介 – 一组事务单元</vt:lpstr>
      <vt:lpstr>事务—产生的原因</vt:lpstr>
      <vt:lpstr>准备 </vt:lpstr>
      <vt:lpstr>SQL引擎</vt:lpstr>
      <vt:lpstr>分布式存储-原理 </vt:lpstr>
      <vt:lpstr>多机Key-Value存储 </vt:lpstr>
      <vt:lpstr>多机Key-Value存储 </vt:lpstr>
      <vt:lpstr>路由 </vt:lpstr>
      <vt:lpstr>路由</vt:lpstr>
      <vt:lpstr>路由</vt:lpstr>
      <vt:lpstr>路由 </vt:lpstr>
      <vt:lpstr>路由</vt:lpstr>
      <vt:lpstr>路由</vt:lpstr>
      <vt:lpstr>路由 </vt:lpstr>
      <vt:lpstr>一致性 </vt:lpstr>
      <vt:lpstr>一致性</vt:lpstr>
      <vt:lpstr>一致性选择</vt:lpstr>
      <vt:lpstr>超越数据库HA </vt:lpstr>
      <vt:lpstr>超越数据库HA</vt:lpstr>
      <vt:lpstr>数据库实践 </vt:lpstr>
      <vt:lpstr>DRDS最佳实践 </vt:lpstr>
      <vt:lpstr>DRDS最佳实践</vt:lpstr>
      <vt:lpstr>DRDS最佳实践</vt:lpstr>
      <vt:lpstr>TDDL最佳实践</vt:lpstr>
      <vt:lpstr>THANK YOU 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Whisper</dc:creator>
  <cp:lastModifiedBy>WangJingyu 王</cp:lastModifiedBy>
  <cp:revision>75</cp:revision>
  <dcterms:created xsi:type="dcterms:W3CDTF">2012-12-04T16:08:31Z</dcterms:created>
  <dcterms:modified xsi:type="dcterms:W3CDTF">2015-08-01T07:16:24Z</dcterms:modified>
</cp:coreProperties>
</file>